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767D-9CA7-4DC3-8CEB-4BD13C94B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498" y="158635"/>
            <a:ext cx="9448800" cy="1825096"/>
          </a:xfrm>
        </p:spPr>
        <p:txBody>
          <a:bodyPr/>
          <a:lstStyle/>
          <a:p>
            <a:r>
              <a:rPr lang="en-CA" u="sng" dirty="0"/>
              <a:t>Week 2!!!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1570A-E81F-4739-9EE0-C1DAA2F2E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2096698"/>
            <a:ext cx="10584611" cy="2843361"/>
          </a:xfrm>
        </p:spPr>
        <p:txBody>
          <a:bodyPr/>
          <a:lstStyle/>
          <a:p>
            <a:r>
              <a:rPr lang="en-CA" dirty="0"/>
              <a:t>Today we will be covering the following concepts:</a:t>
            </a:r>
          </a:p>
          <a:p>
            <a:endParaRPr lang="en-CA" dirty="0"/>
          </a:p>
          <a:p>
            <a:pPr marL="457200" indent="-457200">
              <a:buAutoNum type="arabicPeriod"/>
            </a:pPr>
            <a:r>
              <a:rPr lang="en-CA" dirty="0"/>
              <a:t>Syntax rules of if-else statements and Loops.</a:t>
            </a:r>
          </a:p>
          <a:p>
            <a:pPr marL="457200" indent="-457200">
              <a:buAutoNum type="arabicPeriod"/>
            </a:pPr>
            <a:r>
              <a:rPr lang="en-CA" dirty="0"/>
              <a:t>Writing a full fledged Python Program</a:t>
            </a:r>
          </a:p>
          <a:p>
            <a:pPr marL="457200" indent="-457200">
              <a:buAutoNum type="arabicPeriod"/>
            </a:pPr>
            <a:r>
              <a:rPr lang="en-CA" dirty="0"/>
              <a:t>Introduction to functions in Python.</a:t>
            </a:r>
          </a:p>
          <a:p>
            <a:pPr marL="457200" indent="-457200">
              <a:buAutoNum type="arabicPeriod"/>
            </a:pPr>
            <a:r>
              <a:rPr lang="en-CA" dirty="0"/>
              <a:t>Introduction to modules and Turtle.</a:t>
            </a:r>
          </a:p>
          <a:p>
            <a:pPr marL="457200" indent="-457200">
              <a:buAutoNum type="arabicPeriod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706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210533-8D97-4558-873F-56BE75BA5CB6}"/>
              </a:ext>
            </a:extLst>
          </p:cNvPr>
          <p:cNvSpPr txBox="1"/>
          <p:nvPr/>
        </p:nvSpPr>
        <p:spPr>
          <a:xfrm>
            <a:off x="1840302" y="1259457"/>
            <a:ext cx="1182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/>
              <a:t>How do we pass in values (Parameters) to the function?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97E4D-E12D-4AD9-98FB-E6C458B25F00}"/>
              </a:ext>
            </a:extLst>
          </p:cNvPr>
          <p:cNvSpPr txBox="1"/>
          <p:nvPr/>
        </p:nvSpPr>
        <p:spPr>
          <a:xfrm>
            <a:off x="92016" y="1966822"/>
            <a:ext cx="119907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Declaration of a function which accepts values:</a:t>
            </a:r>
          </a:p>
          <a:p>
            <a:endParaRPr lang="en-CA" sz="2000" b="1" dirty="0"/>
          </a:p>
          <a:p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 err="1"/>
              <a:t>my_name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 print(“Hi” + “ “ + </a:t>
            </a:r>
            <a:r>
              <a:rPr lang="en-US" dirty="0" err="1"/>
              <a:t>my_name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BUT HOW DO WE CALL THIS FUNCTION?</a:t>
            </a:r>
          </a:p>
          <a:p>
            <a:endParaRPr lang="en-US" b="1" dirty="0"/>
          </a:p>
          <a:p>
            <a:r>
              <a:rPr lang="en-US" b="1" dirty="0"/>
              <a:t>Following is the way: </a:t>
            </a:r>
          </a:p>
          <a:p>
            <a:endParaRPr lang="en-US" b="1" dirty="0"/>
          </a:p>
          <a:p>
            <a:r>
              <a:rPr lang="en-US" b="1" dirty="0"/>
              <a:t>-&gt; </a:t>
            </a:r>
            <a:r>
              <a:rPr lang="en-US" b="1" dirty="0" err="1"/>
              <a:t>my_function</a:t>
            </a:r>
            <a:r>
              <a:rPr lang="en-US" b="1" dirty="0"/>
              <a:t>(“Shiv”)</a:t>
            </a:r>
          </a:p>
          <a:p>
            <a:r>
              <a:rPr lang="en-US" b="1" dirty="0"/>
              <a:t>-&gt; </a:t>
            </a:r>
            <a:r>
              <a:rPr lang="en-US" b="1" dirty="0" err="1"/>
              <a:t>my_function</a:t>
            </a:r>
            <a:r>
              <a:rPr lang="en-US" b="1" dirty="0"/>
              <a:t>(“Steve”)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Can you tell what this function will produce?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86302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4FFF6-AF13-499D-949E-8BE013226CE3}"/>
              </a:ext>
            </a:extLst>
          </p:cNvPr>
          <p:cNvSpPr txBox="1"/>
          <p:nvPr/>
        </p:nvSpPr>
        <p:spPr>
          <a:xfrm>
            <a:off x="3801373" y="678611"/>
            <a:ext cx="11973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u="sng" dirty="0"/>
              <a:t>What is the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EE9B4-173D-4DE6-AED5-691C75189785}"/>
              </a:ext>
            </a:extLst>
          </p:cNvPr>
          <p:cNvSpPr txBox="1"/>
          <p:nvPr/>
        </p:nvSpPr>
        <p:spPr>
          <a:xfrm>
            <a:off x="92015" y="1644770"/>
            <a:ext cx="11875698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-&gt; Consider a module to be the same as a code library.</a:t>
            </a:r>
          </a:p>
          <a:p>
            <a:r>
              <a:rPr lang="en-US" dirty="0"/>
              <a:t>  -&gt; A file containing a set of functions you want to include in your application.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the ‘import’ method to literally import a module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example of a very popular module would be the ‘Math’ module which helps us to use certain ‘</a:t>
            </a:r>
            <a:r>
              <a:rPr lang="en-US" dirty="0" err="1"/>
              <a:t>mathy</a:t>
            </a:r>
            <a:r>
              <a:rPr lang="en-US" dirty="0"/>
              <a:t>’ functions in our programs! (</a:t>
            </a:r>
            <a:r>
              <a:rPr lang="en-US" b="1" dirty="0"/>
              <a:t>Examples – </a:t>
            </a:r>
            <a:r>
              <a:rPr lang="en-US" b="1" dirty="0" err="1"/>
              <a:t>math.floor</a:t>
            </a:r>
            <a:r>
              <a:rPr lang="en-US" b="1" dirty="0"/>
              <a:t>())</a:t>
            </a:r>
          </a:p>
          <a:p>
            <a:endParaRPr lang="en-US" b="1" dirty="0"/>
          </a:p>
          <a:p>
            <a:r>
              <a:rPr lang="en-US" b="1" i="1" u="sng" dirty="0"/>
              <a:t>TURTLE MODULE: </a:t>
            </a:r>
          </a:p>
          <a:p>
            <a:endParaRPr lang="en-US" b="1" i="1" u="sng" dirty="0"/>
          </a:p>
          <a:p>
            <a:r>
              <a:rPr lang="en-US" dirty="0"/>
              <a:t>“Turtle” is a Python feature like a drawing board, which lets us command a turtle to draw all over it!</a:t>
            </a:r>
          </a:p>
          <a:p>
            <a:endParaRPr lang="en-US" dirty="0"/>
          </a:p>
          <a:p>
            <a:r>
              <a:rPr lang="en-US" dirty="0"/>
              <a:t>Some of the functions of the turtle module are -&gt; 1. </a:t>
            </a:r>
            <a:r>
              <a:rPr lang="en-US" dirty="0" err="1"/>
              <a:t>turtle.forward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2. </a:t>
            </a:r>
            <a:r>
              <a:rPr lang="en-US" dirty="0" err="1"/>
              <a:t>turtle.left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3. </a:t>
            </a:r>
            <a:r>
              <a:rPr lang="en-US" dirty="0" err="1"/>
              <a:t>turtle.right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b="1" i="1" u="sng" dirty="0"/>
          </a:p>
          <a:p>
            <a:endParaRPr lang="en-US" i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744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C0F818-8C54-447F-B2A3-9C26AAF74F56}"/>
              </a:ext>
            </a:extLst>
          </p:cNvPr>
          <p:cNvSpPr txBox="1"/>
          <p:nvPr/>
        </p:nvSpPr>
        <p:spPr>
          <a:xfrm>
            <a:off x="747624" y="1316966"/>
            <a:ext cx="10397705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Before we dive right into If-Else statements, let us go over some basic Math!. In Python, the following concepts are basic and necessary for the functioning of a piece of code.</a:t>
            </a:r>
          </a:p>
          <a:p>
            <a:endParaRPr lang="en-CA" sz="2400" b="1" dirty="0"/>
          </a:p>
          <a:p>
            <a:r>
              <a:rPr lang="en-CA" sz="2400" b="1" dirty="0"/>
              <a:t>If a and b are declared as two integers, then the following are important points:</a:t>
            </a:r>
          </a:p>
          <a:p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b="1" dirty="0"/>
              <a:t>Equality:    a == b (Notice the double equal to operator)</a:t>
            </a:r>
          </a:p>
          <a:p>
            <a:endParaRPr lang="en-CA" sz="2400" b="1" dirty="0"/>
          </a:p>
          <a:p>
            <a:r>
              <a:rPr lang="en-CA" sz="2400" b="1" dirty="0"/>
              <a:t>2. Greater than or equal to:    a&gt;= b</a:t>
            </a:r>
          </a:p>
          <a:p>
            <a:endParaRPr lang="en-CA" sz="2400" b="1" dirty="0"/>
          </a:p>
          <a:p>
            <a:r>
              <a:rPr lang="en-CA" sz="2400" b="1" dirty="0"/>
              <a:t>3. Lesser than or equal to:    a&lt;=b</a:t>
            </a:r>
          </a:p>
          <a:p>
            <a:endParaRPr lang="en-CA" sz="2400" b="1" dirty="0"/>
          </a:p>
          <a:p>
            <a:r>
              <a:rPr lang="en-CA" sz="2400" b="1" dirty="0"/>
              <a:t>Any guesses as to how to display just ‘greater than’ or ‘lesser than’? </a:t>
            </a:r>
          </a:p>
          <a:p>
            <a:endParaRPr lang="en-CA" sz="2400" b="1" dirty="0"/>
          </a:p>
          <a:p>
            <a:endParaRPr lang="en-CA" sz="2400" b="1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449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59A9A-4FBB-4A26-ABF6-68D4E4BA3308}"/>
              </a:ext>
            </a:extLst>
          </p:cNvPr>
          <p:cNvSpPr txBox="1"/>
          <p:nvPr/>
        </p:nvSpPr>
        <p:spPr>
          <a:xfrm>
            <a:off x="4094671" y="701615"/>
            <a:ext cx="1136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/>
              <a:t>If-Else Statements syntax: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27BC1-A8EC-4881-877A-C3A99663D772}"/>
              </a:ext>
            </a:extLst>
          </p:cNvPr>
          <p:cNvSpPr txBox="1"/>
          <p:nvPr/>
        </p:nvSpPr>
        <p:spPr>
          <a:xfrm>
            <a:off x="264543" y="1702279"/>
            <a:ext cx="116341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following is the syntax for an if-else statements in Python and it’s understanding is very crucial for the development of this game!</a:t>
            </a:r>
          </a:p>
          <a:p>
            <a:endParaRPr lang="en-CA" dirty="0"/>
          </a:p>
          <a:p>
            <a:r>
              <a:rPr lang="en-US" dirty="0"/>
              <a:t>a = 200</a:t>
            </a:r>
            <a:br>
              <a:rPr lang="en-US" dirty="0"/>
            </a:br>
            <a:r>
              <a:rPr lang="en-US" dirty="0"/>
              <a:t>b = 33</a:t>
            </a:r>
          </a:p>
          <a:p>
            <a:br>
              <a:rPr lang="en-US" dirty="0"/>
            </a:br>
            <a:r>
              <a:rPr lang="en-US" dirty="0"/>
              <a:t>if b &gt; a:</a:t>
            </a:r>
            <a:br>
              <a:rPr lang="en-US" dirty="0"/>
            </a:br>
            <a:r>
              <a:rPr lang="en-US" dirty="0"/>
              <a:t>  print("b is greater than a")                                                     // Pro-tip: Notice the ‘indentation’ after every </a:t>
            </a:r>
          </a:p>
          <a:p>
            <a:r>
              <a:rPr lang="en-US" dirty="0"/>
              <a:t>                                                                                                   // if statement!. Python is very serious about </a:t>
            </a:r>
            <a:br>
              <a:rPr lang="en-US" dirty="0"/>
            </a:br>
            <a:r>
              <a:rPr lang="en-US" dirty="0"/>
              <a:t>elif a == b:                                                                                // spacing and styling.</a:t>
            </a:r>
            <a:br>
              <a:rPr lang="en-US" dirty="0"/>
            </a:br>
            <a:r>
              <a:rPr lang="en-US" dirty="0"/>
              <a:t>  print("a and b are equal")</a:t>
            </a:r>
          </a:p>
          <a:p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 print("a is greater than b")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757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D4ACDF-37F7-41E9-9E15-CB1428AFB7AE}"/>
              </a:ext>
            </a:extLst>
          </p:cNvPr>
          <p:cNvSpPr txBox="1"/>
          <p:nvPr/>
        </p:nvSpPr>
        <p:spPr>
          <a:xfrm>
            <a:off x="207034" y="1702279"/>
            <a:ext cx="11657162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Now that we know SOME of the Basics of this wonderful programming knowledge, lets write a fully functional program in it!</a:t>
            </a:r>
          </a:p>
          <a:p>
            <a:endParaRPr lang="en-CA" sz="2400" b="1" dirty="0"/>
          </a:p>
          <a:p>
            <a:endParaRPr lang="en-CA" sz="2400" b="1" dirty="0"/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Write a program that allows the user to enter two integers and prints the sum of the two integers!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 Write a program that divides two numbers and prints the output only if </a:t>
            </a:r>
            <a:r>
              <a:rPr lang="en-CA" dirty="0" err="1"/>
              <a:t>if</a:t>
            </a:r>
            <a:r>
              <a:rPr lang="en-CA" dirty="0"/>
              <a:t> the quotient is not zero.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299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40C4E9-09C5-43E8-808C-F23CFB4A0CA2}"/>
              </a:ext>
            </a:extLst>
          </p:cNvPr>
          <p:cNvSpPr txBox="1"/>
          <p:nvPr/>
        </p:nvSpPr>
        <p:spPr>
          <a:xfrm>
            <a:off x="258792" y="1322718"/>
            <a:ext cx="117894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Now that we are comfortable with defining an integer, a float and a string, lets dive right into Lists! </a:t>
            </a:r>
          </a:p>
          <a:p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b="1" dirty="0"/>
              <a:t>What is a List?</a:t>
            </a:r>
          </a:p>
          <a:p>
            <a:r>
              <a:rPr lang="en-CA" sz="2400" b="1" dirty="0"/>
              <a:t>  -  A </a:t>
            </a:r>
            <a:r>
              <a:rPr lang="en-US" sz="2400" b="1" dirty="0"/>
              <a:t>List</a:t>
            </a:r>
            <a:r>
              <a:rPr lang="en-US" sz="2400" dirty="0"/>
              <a:t> is a collection of data types which are ordered and changeable. It </a:t>
            </a:r>
          </a:p>
          <a:p>
            <a:r>
              <a:rPr lang="en-US" sz="2400" b="1" dirty="0"/>
              <a:t>      </a:t>
            </a:r>
            <a:r>
              <a:rPr lang="en-US" sz="2400" dirty="0"/>
              <a:t>also allows the existence of duplicate members inside them!</a:t>
            </a:r>
          </a:p>
          <a:p>
            <a:endParaRPr lang="en-US" sz="2400" b="1" dirty="0"/>
          </a:p>
          <a:p>
            <a:r>
              <a:rPr lang="en-US" sz="2400" b="1" i="1" dirty="0"/>
              <a:t>Initializing a List In Python:</a:t>
            </a:r>
          </a:p>
          <a:p>
            <a:endParaRPr lang="en-US" sz="2400" b="1" i="1" dirty="0"/>
          </a:p>
          <a:p>
            <a:r>
              <a:rPr lang="en-US" sz="2400" b="1" i="1" dirty="0"/>
              <a:t>Say we name our list as </a:t>
            </a:r>
            <a:r>
              <a:rPr lang="en-US" sz="2400" b="1" i="1" dirty="0" err="1"/>
              <a:t>IPhone</a:t>
            </a:r>
            <a:r>
              <a:rPr lang="en-US" sz="2400" b="1" i="1" dirty="0"/>
              <a:t>, then:</a:t>
            </a:r>
          </a:p>
          <a:p>
            <a:endParaRPr lang="en-US" sz="2400" b="1" i="1" dirty="0"/>
          </a:p>
          <a:p>
            <a:r>
              <a:rPr lang="en-US" sz="2400" b="1" i="1" dirty="0" err="1"/>
              <a:t>Iphone</a:t>
            </a:r>
            <a:r>
              <a:rPr lang="en-US" sz="2400" b="1" i="1" dirty="0"/>
              <a:t> = [“Red”, “Overpriced”, “Amazing”]</a:t>
            </a:r>
          </a:p>
          <a:p>
            <a:endParaRPr lang="en-US" sz="2400" b="1" i="1" dirty="0"/>
          </a:p>
          <a:p>
            <a:r>
              <a:rPr lang="en-US" sz="2400" b="1" i="1" dirty="0"/>
              <a:t>The following declaration stores these three strings into one single entity, the List!   (Any clues on how do we print this list??????)</a:t>
            </a:r>
          </a:p>
        </p:txBody>
      </p:sp>
    </p:spTree>
    <p:extLst>
      <p:ext uri="{BB962C8B-B14F-4D97-AF65-F5344CB8AC3E}">
        <p14:creationId xmlns:p14="http://schemas.microsoft.com/office/powerpoint/2010/main" val="9101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E53E1-F385-4896-B4DC-A65ED1604498}"/>
              </a:ext>
            </a:extLst>
          </p:cNvPr>
          <p:cNvSpPr txBox="1"/>
          <p:nvPr/>
        </p:nvSpPr>
        <p:spPr>
          <a:xfrm>
            <a:off x="218535" y="1265208"/>
            <a:ext cx="11754929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How do we access Individual Elements in a List after storing them?</a:t>
            </a:r>
          </a:p>
          <a:p>
            <a:endParaRPr lang="en-CA" b="1" dirty="0"/>
          </a:p>
          <a:p>
            <a:r>
              <a:rPr lang="en-CA" sz="2000" b="1" dirty="0"/>
              <a:t>Following is the syntax to print the first element in the “</a:t>
            </a:r>
            <a:r>
              <a:rPr lang="en-CA" sz="2000" b="1" dirty="0" err="1"/>
              <a:t>Iphone</a:t>
            </a:r>
            <a:r>
              <a:rPr lang="en-CA" sz="2000" b="1" dirty="0"/>
              <a:t>” List:</a:t>
            </a:r>
          </a:p>
          <a:p>
            <a:endParaRPr lang="en-CA" sz="2000" b="1" dirty="0"/>
          </a:p>
          <a:p>
            <a:r>
              <a:rPr lang="en-CA" sz="2000" b="1" dirty="0"/>
              <a:t>(Remember, In Python, The very first value begins with a Zero! (Weird, I know xD)</a:t>
            </a:r>
          </a:p>
          <a:p>
            <a:endParaRPr lang="en-CA" sz="2000" b="1" dirty="0"/>
          </a:p>
          <a:p>
            <a:r>
              <a:rPr lang="en-CA" sz="2000" b="1" dirty="0"/>
              <a:t>So to access the very first element, we simply type this command:</a:t>
            </a:r>
          </a:p>
          <a:p>
            <a:endParaRPr lang="en-CA" sz="2000" b="1" dirty="0"/>
          </a:p>
          <a:p>
            <a:r>
              <a:rPr lang="en-CA" sz="2000" b="1" dirty="0"/>
              <a:t>-&gt; print(</a:t>
            </a:r>
            <a:r>
              <a:rPr lang="en-CA" sz="2000" b="1" dirty="0" err="1"/>
              <a:t>Iphone</a:t>
            </a:r>
            <a:r>
              <a:rPr lang="en-CA" sz="2000" b="1" dirty="0"/>
              <a:t>[0])   // Will print “Red” as the output.</a:t>
            </a:r>
          </a:p>
          <a:p>
            <a:endParaRPr lang="en-CA" sz="2000" b="1" dirty="0"/>
          </a:p>
          <a:p>
            <a:r>
              <a:rPr lang="en-CA" sz="2000" b="1" dirty="0"/>
              <a:t>Since we know the size of this list, printing the last element is very easy!</a:t>
            </a:r>
          </a:p>
          <a:p>
            <a:r>
              <a:rPr lang="en-CA" sz="2000" b="1" dirty="0"/>
              <a:t>-&gt; print(</a:t>
            </a:r>
            <a:r>
              <a:rPr lang="en-CA" sz="2000" b="1" dirty="0" err="1"/>
              <a:t>Iphone</a:t>
            </a:r>
            <a:r>
              <a:rPr lang="en-CA" sz="2000" b="1" dirty="0"/>
              <a:t>[2]) // As the size of this list is just 3!</a:t>
            </a:r>
          </a:p>
          <a:p>
            <a:endParaRPr lang="en-CA" sz="2000" b="1" dirty="0"/>
          </a:p>
          <a:p>
            <a:r>
              <a:rPr lang="en-CA" sz="2000" b="1" dirty="0"/>
              <a:t>But in situations where we are not sure about the size of the list, the last element of it can be simply printed out by typing the following command!</a:t>
            </a:r>
          </a:p>
          <a:p>
            <a:endParaRPr lang="en-CA" sz="2000" b="1" dirty="0"/>
          </a:p>
          <a:p>
            <a:r>
              <a:rPr lang="en-CA" sz="2000" b="1" dirty="0"/>
              <a:t>-&gt; print(</a:t>
            </a:r>
            <a:r>
              <a:rPr lang="en-CA" sz="2000" b="1" dirty="0" err="1"/>
              <a:t>Iphone</a:t>
            </a:r>
            <a:r>
              <a:rPr lang="en-CA" sz="2000" b="1" dirty="0"/>
              <a:t>[-1]) // Using the negative numbers is also an efficient way of printing out elements!</a:t>
            </a:r>
          </a:p>
          <a:p>
            <a:endParaRPr lang="en-CA" sz="2000" b="1" dirty="0"/>
          </a:p>
          <a:p>
            <a:endParaRPr lang="en-CA" sz="2000" b="1" dirty="0"/>
          </a:p>
          <a:p>
            <a:endParaRPr lang="en-CA" sz="2000" b="1" dirty="0"/>
          </a:p>
          <a:p>
            <a:endParaRPr lang="en-CA" sz="2000" b="1" dirty="0"/>
          </a:p>
          <a:p>
            <a:endParaRPr lang="en-CA" sz="2000" b="1" dirty="0"/>
          </a:p>
          <a:p>
            <a:endParaRPr lang="en-CA" sz="2000" b="1" dirty="0"/>
          </a:p>
          <a:p>
            <a:endParaRPr lang="en-CA" sz="2000" b="1" dirty="0"/>
          </a:p>
          <a:p>
            <a:endParaRPr lang="en-CA" sz="2000" b="1" dirty="0"/>
          </a:p>
          <a:p>
            <a:endParaRPr lang="en-CA" b="1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675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53450-DFEC-4E5B-B19A-329045BA12CA}"/>
              </a:ext>
            </a:extLst>
          </p:cNvPr>
          <p:cNvSpPr txBox="1"/>
          <p:nvPr/>
        </p:nvSpPr>
        <p:spPr>
          <a:xfrm>
            <a:off x="126521" y="1472241"/>
            <a:ext cx="1179518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What if we want to print out elements in a list without actually putting in some effort? (This is why programming is dope. )</a:t>
            </a:r>
          </a:p>
          <a:p>
            <a:endParaRPr lang="en-CA" dirty="0"/>
          </a:p>
          <a:p>
            <a:r>
              <a:rPr lang="en-CA" b="1" u="sng" dirty="0"/>
              <a:t>FOR LOOPS:</a:t>
            </a:r>
          </a:p>
          <a:p>
            <a:endParaRPr lang="en-CA" b="1" u="sng" dirty="0"/>
          </a:p>
          <a:p>
            <a:r>
              <a:rPr lang="en-CA" b="1" dirty="0"/>
              <a:t>Having already discussed what loops are and what they do, lets look over the syntax for writing a For-Loop: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US" i="1" dirty="0"/>
              <a:t>fruits = ["apple", "banana", "cherry"]</a:t>
            </a:r>
          </a:p>
          <a:p>
            <a:br>
              <a:rPr lang="en-US" i="1" dirty="0"/>
            </a:br>
            <a:r>
              <a:rPr lang="en-US" i="1" dirty="0"/>
              <a:t>for x in fruits:</a:t>
            </a:r>
            <a:br>
              <a:rPr lang="en-US" i="1" dirty="0"/>
            </a:br>
            <a:r>
              <a:rPr lang="en-US" i="1" dirty="0"/>
              <a:t>  print(x)                                                    // Any guesses as to what this piece of code does?</a:t>
            </a:r>
          </a:p>
          <a:p>
            <a:endParaRPr lang="en-US" b="1" i="1" dirty="0"/>
          </a:p>
          <a:p>
            <a:endParaRPr lang="en-US" dirty="0"/>
          </a:p>
          <a:p>
            <a:r>
              <a:rPr lang="en-US" b="1" i="1" dirty="0"/>
              <a:t>A for loop is used for iterating over a sequence (that is either a list, a tuple, a dictionary, a set, or a string).</a:t>
            </a:r>
          </a:p>
          <a:p>
            <a:r>
              <a:rPr lang="en-US" b="1" i="1" dirty="0"/>
              <a:t>This is less like the for keyword in other programming languages, and works more like an iterator method as found in other object-orientated programming languages.</a:t>
            </a:r>
          </a:p>
          <a:p>
            <a:endParaRPr lang="en-CA" b="1" i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307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804E97-56DA-4F72-B78B-0A448EC2662D}"/>
              </a:ext>
            </a:extLst>
          </p:cNvPr>
          <p:cNvSpPr txBox="1"/>
          <p:nvPr/>
        </p:nvSpPr>
        <p:spPr>
          <a:xfrm>
            <a:off x="189781" y="1593011"/>
            <a:ext cx="11823940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1" dirty="0"/>
              <a:t>What if we don’t want our loop to iterate over each and every thing in the program?</a:t>
            </a:r>
          </a:p>
          <a:p>
            <a:endParaRPr lang="en-CA" dirty="0"/>
          </a:p>
          <a:p>
            <a:r>
              <a:rPr lang="en-CA" b="1" u="sng" dirty="0"/>
              <a:t>THE POWER OF BREAKS !!!!!!!!</a:t>
            </a:r>
          </a:p>
          <a:p>
            <a:endParaRPr lang="en-CA" b="1" u="sng" dirty="0"/>
          </a:p>
          <a:p>
            <a:r>
              <a:rPr lang="en-US" i="1" dirty="0"/>
              <a:t>fruits = ["apple", "banana", "cherry"]</a:t>
            </a:r>
          </a:p>
          <a:p>
            <a:br>
              <a:rPr lang="en-US" i="1" dirty="0"/>
            </a:br>
            <a:r>
              <a:rPr lang="en-US" i="1" dirty="0"/>
              <a:t>for x in fruits:</a:t>
            </a:r>
            <a:br>
              <a:rPr lang="en-US" i="1" dirty="0"/>
            </a:br>
            <a:r>
              <a:rPr lang="en-US" i="1" dirty="0"/>
              <a:t>  print(x)</a:t>
            </a:r>
          </a:p>
          <a:p>
            <a:endParaRPr lang="en-US" i="1" dirty="0"/>
          </a:p>
          <a:p>
            <a:r>
              <a:rPr lang="en-US" b="1" dirty="0"/>
              <a:t>As discussed in the previous slide, this will read each and every element present in the list!</a:t>
            </a:r>
          </a:p>
          <a:p>
            <a:endParaRPr lang="en-US" b="1" dirty="0"/>
          </a:p>
          <a:p>
            <a:r>
              <a:rPr lang="en-US" b="1" dirty="0"/>
              <a:t>-&gt; But say we want to stop the looping process at the string ‘banana’. What do we do?</a:t>
            </a:r>
          </a:p>
          <a:p>
            <a:endParaRPr lang="en-US" b="1" dirty="0"/>
          </a:p>
          <a:p>
            <a:r>
              <a:rPr lang="en-US" dirty="0"/>
              <a:t>fruits = ["apple", "banana", "cherry"]</a:t>
            </a:r>
            <a:br>
              <a:rPr lang="en-US" dirty="0"/>
            </a:br>
            <a:r>
              <a:rPr lang="en-US" dirty="0"/>
              <a:t>for x in fruits:</a:t>
            </a:r>
            <a:br>
              <a:rPr lang="en-US" dirty="0"/>
            </a:br>
            <a:r>
              <a:rPr lang="en-US" dirty="0"/>
              <a:t>  if x == "banana":</a:t>
            </a:r>
            <a:br>
              <a:rPr lang="en-US" dirty="0"/>
            </a:br>
            <a:r>
              <a:rPr lang="en-US" dirty="0"/>
              <a:t>    break                                      // </a:t>
            </a:r>
            <a:r>
              <a:rPr lang="en-US" b="1" dirty="0"/>
              <a:t>This will effectively put the control outside the loop after x hits ‘banana’ !.</a:t>
            </a:r>
            <a:br>
              <a:rPr lang="en-US" dirty="0"/>
            </a:br>
            <a:r>
              <a:rPr lang="en-US" dirty="0"/>
              <a:t>  print(x)                                      // Fun-Time: Write a program which prints integers up to and including 10.</a:t>
            </a:r>
            <a:endParaRPr lang="en-US" b="1" dirty="0"/>
          </a:p>
          <a:p>
            <a:endParaRPr lang="en-US" b="1" dirty="0"/>
          </a:p>
          <a:p>
            <a:endParaRPr lang="en-CA" b="1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041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84243-1C10-4F1A-970A-257DEE62D27D}"/>
              </a:ext>
            </a:extLst>
          </p:cNvPr>
          <p:cNvSpPr txBox="1"/>
          <p:nvPr/>
        </p:nvSpPr>
        <p:spPr>
          <a:xfrm>
            <a:off x="115019" y="1587260"/>
            <a:ext cx="1179518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/>
              <a:t>Say you want to write a piece of code which will only run if and only if  </a:t>
            </a:r>
            <a:r>
              <a:rPr lang="en-CA" sz="2000" b="1" i="1" dirty="0"/>
              <a:t>(Subtle Math 135 Flex) </a:t>
            </a:r>
            <a:r>
              <a:rPr lang="en-CA" sz="2000" i="1" dirty="0"/>
              <a:t>you want it to run. What do you do?</a:t>
            </a:r>
          </a:p>
          <a:p>
            <a:endParaRPr lang="en-CA" sz="2000" i="1" dirty="0"/>
          </a:p>
          <a:p>
            <a:r>
              <a:rPr lang="en-CA" sz="2000" b="1" u="sng" dirty="0"/>
              <a:t>FUNCTIONS!</a:t>
            </a:r>
            <a:r>
              <a:rPr lang="en-CA" sz="2000" b="1" dirty="0"/>
              <a:t> -&gt; </a:t>
            </a:r>
            <a:r>
              <a:rPr lang="en-US" sz="2000" dirty="0"/>
              <a:t>A function is a block of code which only runs when it is called.</a:t>
            </a:r>
          </a:p>
          <a:p>
            <a:r>
              <a:rPr lang="en-US" sz="2000" dirty="0"/>
              <a:t>                          You can pass data, known as parameters, into a function.</a:t>
            </a:r>
          </a:p>
          <a:p>
            <a:r>
              <a:rPr lang="en-US" sz="2000" dirty="0"/>
              <a:t>                          A function can return data as a result.</a:t>
            </a:r>
          </a:p>
          <a:p>
            <a:endParaRPr lang="en-US" sz="2000" dirty="0"/>
          </a:p>
          <a:p>
            <a:r>
              <a:rPr lang="en-US" sz="2000" b="1" u="sng" dirty="0"/>
              <a:t>Creating Your very Own Function! </a:t>
            </a:r>
            <a:r>
              <a:rPr lang="en-US" sz="2000" b="1" dirty="0"/>
              <a:t>-&gt; </a:t>
            </a:r>
            <a:r>
              <a:rPr lang="en-US" sz="2000" dirty="0"/>
              <a:t>In Python a function is defined using the def keyword:</a:t>
            </a:r>
          </a:p>
          <a:p>
            <a:endParaRPr lang="en-US" sz="2000" b="1" dirty="0"/>
          </a:p>
          <a:p>
            <a:r>
              <a:rPr lang="en-US" sz="2000" b="1" dirty="0"/>
              <a:t>Example: -&gt; </a:t>
            </a:r>
          </a:p>
          <a:p>
            <a:endParaRPr lang="en-US" sz="2000" b="1" dirty="0"/>
          </a:p>
          <a:p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print("Hello from a function") </a:t>
            </a:r>
          </a:p>
          <a:p>
            <a:endParaRPr lang="en-US" dirty="0"/>
          </a:p>
          <a:p>
            <a:r>
              <a:rPr lang="en-US" b="1" dirty="0"/>
              <a:t>How do we call this beautiful function?</a:t>
            </a:r>
          </a:p>
          <a:p>
            <a:endParaRPr lang="en-US" b="1" dirty="0"/>
          </a:p>
          <a:p>
            <a:r>
              <a:rPr lang="en-US" b="1" dirty="0"/>
              <a:t>-&gt; </a:t>
            </a:r>
            <a:r>
              <a:rPr lang="en-US" b="1" dirty="0" err="1"/>
              <a:t>my_function</a:t>
            </a:r>
            <a:r>
              <a:rPr lang="en-US" b="1" dirty="0"/>
              <a:t>();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CA" sz="2000" b="1" u="sng" dirty="0"/>
          </a:p>
          <a:p>
            <a:endParaRPr lang="en-CA" sz="2000" b="1" dirty="0"/>
          </a:p>
          <a:p>
            <a:r>
              <a:rPr lang="en-CA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1444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92</TotalTime>
  <Words>886</Words>
  <Application>Microsoft Office PowerPoint</Application>
  <PresentationFormat>Widescreen</PresentationFormat>
  <Paragraphs>206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Week 2!!!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2!!!</dc:title>
  <dc:creator>shivam saraf</dc:creator>
  <cp:lastModifiedBy>shivam saraf</cp:lastModifiedBy>
  <cp:revision>13</cp:revision>
  <dcterms:created xsi:type="dcterms:W3CDTF">2020-02-10T00:20:07Z</dcterms:created>
  <dcterms:modified xsi:type="dcterms:W3CDTF">2020-02-10T05:17:14Z</dcterms:modified>
</cp:coreProperties>
</file>