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Vorgehen mit Wasserfallmodell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Einfaches Problem, daher keine stetigen Updates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Support Schritt weggelassen, da Programm nicht released werden soll</a:t>
            </a:r>
          </a:p>
          <a:p>
            <a:pPr/>
            <a:r>
              <a:t>MVC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Aufgabenstellung lässt dies zu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Model - laden von Krediten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Controller - Ausführen aller Berechnungen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View - UI</a:t>
            </a:r>
          </a:p>
          <a:p>
            <a:pPr/>
            <a:r>
              <a:t>IntellIJ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Einfache Entwicklung, dank sehr guten Code Completion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VCS sehr einfach, durch Git und GitHub Integration, zudem Maven vollintegriert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Zudem leichter dank Vorwissen innerhalb Gruppe</a:t>
            </a:r>
          </a:p>
          <a:p>
            <a:pPr/>
            <a:r>
              <a:t>Git/GitHub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Git in der Gruppe schon bekannt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Wahl auf GitHub, da Integration in IDE, zudem GitHub Desktop direkt verknüpft</a:t>
            </a:r>
          </a:p>
          <a:p>
            <a:pPr marL="256116" indent="-256116">
              <a:buClr>
                <a:srgbClr val="FFFFFF"/>
              </a:buClr>
              <a:buSzPct val="100000"/>
              <a:buChar char="•"/>
            </a:pPr>
            <a:r>
              <a:t>Aufgrund kleinen Umfang, egal welche Plattform gewählt wird, da weitere Funktionen wie CI/CD Pipelines erst bei größeren Projekten interessant werden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der Präsentatio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2" name="Autor und Datum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e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e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e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und Datum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23" name="Titel der Präsenta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e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Folientitel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Folien-Untertitel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ixabay.com/images/download/man-593333.jpg?attachment" TargetMode="External"/><Relationship Id="rId3" Type="http://schemas.openxmlformats.org/officeDocument/2006/relationships/hyperlink" Target="https://upload.wikimedia.org/wikipedia/commons/thumb/9/9c/IntelliJ_IDEA_Icon.svg/2048px-IntelliJ_IDEA_Icon.svg.png" TargetMode="External"/><Relationship Id="rId4" Type="http://schemas.openxmlformats.org/officeDocument/2006/relationships/hyperlink" Target="https://git-scm.com/images/logos/downloads/Git-Icon-White.png" TargetMode="External"/><Relationship Id="rId5" Type="http://schemas.openxmlformats.org/officeDocument/2006/relationships/hyperlink" Target="https://github-media-downloads.s3.amazonaws.com/GitHub-Mark.zip" TargetMode="External"/><Relationship Id="rId6" Type="http://schemas.openxmlformats.org/officeDocument/2006/relationships/hyperlink" Target="https://upload.wikimedia.org/wikipedia/commons/b/b5/ModelViewControllerDiagram2.svg?download" TargetMode="External"/><Relationship Id="rId7" Type="http://schemas.openxmlformats.org/officeDocument/2006/relationships/hyperlink" Target="https://pixabay.com/images/download/analysis-2030265.jpg?attachmen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dit Calcul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Credit Calculator</a:t>
            </a:r>
          </a:p>
        </p:txBody>
      </p:sp>
      <p:sp>
        <p:nvSpPr>
          <p:cNvPr id="152" name="Franziska Köllschen, Max Lautenbach und Gregor Münker; 16.06.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Franziska Köllschen, Max Lautenbach und Gregor Münker; 16.06.2021</a:t>
            </a:r>
          </a:p>
        </p:txBody>
      </p:sp>
      <p:sp>
        <p:nvSpPr>
          <p:cNvPr id="153" name="Portfolioprüfung Gruppe 4 - Software Engineer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Portfolioprüfung Gruppe 4 - Software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lied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Gliederung</a:t>
            </a:r>
          </a:p>
        </p:txBody>
      </p:sp>
      <p:sp>
        <p:nvSpPr>
          <p:cNvPr id="156" name="Aufgabenstellung…"/>
          <p:cNvSpPr txBox="1"/>
          <p:nvPr>
            <p:ph type="body" idx="1"/>
          </p:nvPr>
        </p:nvSpPr>
        <p:spPr>
          <a:xfrm>
            <a:off x="1269999" y="3258522"/>
            <a:ext cx="21844001" cy="9441478"/>
          </a:xfrm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Aufgabenstellung</a:t>
            </a:r>
          </a:p>
          <a:p>
            <a:pPr marL="1018645" indent="-1018645">
              <a:buSzPct val="100000"/>
              <a:buAutoNum type="arabicPeriod" startAt="1"/>
            </a:pPr>
            <a:r>
              <a:t>Projektplanung hinsichtlich der verwendeten Methoden und Werkzeuge</a:t>
            </a:r>
          </a:p>
          <a:p>
            <a:pPr marL="1018645" indent="-1018645">
              <a:buSzPct val="100000"/>
              <a:buAutoNum type="arabicPeriod" startAt="1"/>
            </a:pPr>
            <a:r>
              <a:t>Anforderungsanalyse anhand der Aufgabenstellung</a:t>
            </a:r>
          </a:p>
          <a:p>
            <a:pPr marL="1018645" indent="-1018645">
              <a:buSzPct val="100000"/>
              <a:buAutoNum type="arabicPeriod" startAt="1"/>
            </a:pPr>
            <a:r>
              <a:t>Programmentwurf mithilfe von Use-Case und UML-Diagrammen und Mockups</a:t>
            </a:r>
          </a:p>
          <a:p>
            <a:pPr marL="1018645" indent="-1018645">
              <a:buSzPct val="100000"/>
              <a:buAutoNum type="arabicPeriod" startAt="1"/>
            </a:pPr>
            <a:r>
              <a:t>Umsetzung in Java</a:t>
            </a:r>
          </a:p>
          <a:p>
            <a:pPr marL="1018645" indent="-1018645">
              <a:buSzPct val="100000"/>
              <a:buAutoNum type="arabicPeriod" startAt="1"/>
            </a:pPr>
            <a:r>
              <a:t>Kritische Reflexion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ufgabenstell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Aufgabenstellung</a:t>
            </a:r>
          </a:p>
        </p:txBody>
      </p:sp>
      <p:sp>
        <p:nvSpPr>
          <p:cNvPr id="159" name="Eingabemaske, die Eingabe von Kreditdaten ermöglich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Eingabemaske, die Eingabe von Kreditdaten ermöglicht</a:t>
            </a:r>
          </a:p>
          <a:p>
            <a:pPr/>
            <a:r>
              <a:t>Zinsen berechnen</a:t>
            </a:r>
          </a:p>
          <a:p>
            <a:pPr/>
            <a:r>
              <a:t>Zurückzuzahlende Betrag einer Liste hinzufügen</a:t>
            </a:r>
          </a:p>
          <a:p>
            <a:pPr/>
            <a:r>
              <a:t>JSON-Datei mit den Kreditdaten der Kredite enthält erstellen</a:t>
            </a:r>
          </a:p>
        </p:txBody>
      </p:sp>
      <p:sp>
        <p:nvSpPr>
          <p:cNvPr id="160" name="Gruppe 4 - Kredit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Gruppe 4 - Kredite</a:t>
            </a:r>
          </a:p>
        </p:txBody>
      </p:sp>
      <p:pic>
        <p:nvPicPr>
          <p:cNvPr id="161" name="page1image51216384.png" descr="page1image512163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6062" y="5372100"/>
            <a:ext cx="9017001" cy="320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13786062" y="5143499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man-593333.jpg" descr="man-593333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3820" t="0" r="23820" b="0"/>
          <a:stretch>
            <a:fillRect/>
          </a:stretch>
        </p:blipFill>
        <p:spPr>
          <a:xfrm>
            <a:off x="12192000" y="-25401"/>
            <a:ext cx="12192000" cy="13766801"/>
          </a:xfrm>
          <a:prstGeom prst="rect">
            <a:avLst/>
          </a:prstGeom>
        </p:spPr>
      </p:pic>
      <p:sp>
        <p:nvSpPr>
          <p:cNvPr id="165" name="Projektplan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Projektplanung</a:t>
            </a:r>
          </a:p>
        </p:txBody>
      </p:sp>
      <p:sp>
        <p:nvSpPr>
          <p:cNvPr id="166" name="Methoden und Werkzeu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Methoden und Werkzeuge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jektplan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Projektplanung</a:t>
            </a:r>
          </a:p>
        </p:txBody>
      </p:sp>
      <p:sp>
        <p:nvSpPr>
          <p:cNvPr id="169" name="Methoden und Werkzeu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Methoden und Werkzeuge</a:t>
            </a:r>
          </a:p>
        </p:txBody>
      </p:sp>
      <p:grpSp>
        <p:nvGrpSpPr>
          <p:cNvPr id="177" name="Gruppieren"/>
          <p:cNvGrpSpPr/>
          <p:nvPr/>
        </p:nvGrpSpPr>
        <p:grpSpPr>
          <a:xfrm>
            <a:off x="1114636" y="5542669"/>
            <a:ext cx="5902416" cy="5225901"/>
            <a:chOff x="0" y="0"/>
            <a:chExt cx="5902414" cy="5225900"/>
          </a:xfrm>
        </p:grpSpPr>
        <p:sp>
          <p:nvSpPr>
            <p:cNvPr id="188" name="Verbindungslinie"/>
            <p:cNvSpPr/>
            <p:nvPr/>
          </p:nvSpPr>
          <p:spPr>
            <a:xfrm>
              <a:off x="-1" y="448373"/>
              <a:ext cx="506735" cy="141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fill="norm" stroke="1" extrusionOk="0">
                  <a:moveTo>
                    <a:pt x="16201" y="21600"/>
                  </a:moveTo>
                  <a:cubicBezTo>
                    <a:pt x="-5211" y="14262"/>
                    <a:pt x="-5399" y="7062"/>
                    <a:pt x="15636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" name="Anforderungsanalyse"/>
            <p:cNvSpPr/>
            <p:nvPr/>
          </p:nvSpPr>
          <p:spPr>
            <a:xfrm>
              <a:off x="503860" y="0"/>
              <a:ext cx="5398555" cy="10247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hueOff val="-186156"/>
                    <a:satOff val="5698"/>
                    <a:lumOff val="16186"/>
                  </a:schemeClr>
                </a:gs>
                <a:gs pos="100000">
                  <a:schemeClr val="accent2">
                    <a:hueOff val="1581656"/>
                    <a:lumOff val="358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000000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Anforderungsanalyse</a:t>
              </a:r>
            </a:p>
          </p:txBody>
        </p:sp>
        <p:sp>
          <p:nvSpPr>
            <p:cNvPr id="172" name="Entwurf"/>
            <p:cNvSpPr/>
            <p:nvPr/>
          </p:nvSpPr>
          <p:spPr>
            <a:xfrm>
              <a:off x="503860" y="1400368"/>
              <a:ext cx="5398555" cy="102479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-446844"/>
                    <a:satOff val="-6226"/>
                    <a:lumOff val="18873"/>
                  </a:schemeClr>
                </a:gs>
                <a:gs pos="100000">
                  <a:schemeClr val="accent1">
                    <a:hueOff val="-15665233"/>
                    <a:satOff val="-9367"/>
                    <a:lumOff val="1331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000000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Entwurf</a:t>
              </a:r>
            </a:p>
          </p:txBody>
        </p:sp>
        <p:sp>
          <p:nvSpPr>
            <p:cNvPr id="173" name="Implementierung"/>
            <p:cNvSpPr/>
            <p:nvPr/>
          </p:nvSpPr>
          <p:spPr>
            <a:xfrm>
              <a:off x="503860" y="2800736"/>
              <a:ext cx="5398555" cy="102479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1068085"/>
                    <a:satOff val="32946"/>
                    <a:lumOff val="7931"/>
                  </a:schemeClr>
                </a:gs>
                <a:gs pos="100000">
                  <a:schemeClr val="accent6">
                    <a:hueOff val="5223564"/>
                    <a:satOff val="32381"/>
                    <a:lumOff val="4424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000000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Implementierung</a:t>
              </a:r>
            </a:p>
          </p:txBody>
        </p:sp>
        <p:sp>
          <p:nvSpPr>
            <p:cNvPr id="174" name="Überprüfung"/>
            <p:cNvSpPr/>
            <p:nvPr/>
          </p:nvSpPr>
          <p:spPr>
            <a:xfrm>
              <a:off x="503860" y="4201104"/>
              <a:ext cx="5398555" cy="102479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480218"/>
                    <a:satOff val="-3981"/>
                    <a:lumOff val="9965"/>
                  </a:schemeClr>
                </a:gs>
                <a:gs pos="100000">
                  <a:schemeClr val="accent4">
                    <a:hueOff val="-1598510"/>
                    <a:lumOff val="125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000000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Überprüfung</a:t>
              </a:r>
            </a:p>
          </p:txBody>
        </p:sp>
        <p:sp>
          <p:nvSpPr>
            <p:cNvPr id="189" name="Verbindungslinie"/>
            <p:cNvSpPr/>
            <p:nvPr/>
          </p:nvSpPr>
          <p:spPr>
            <a:xfrm>
              <a:off x="0" y="1905265"/>
              <a:ext cx="506734" cy="14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fill="norm" stroke="1" extrusionOk="0">
                  <a:moveTo>
                    <a:pt x="16201" y="21600"/>
                  </a:moveTo>
                  <a:cubicBezTo>
                    <a:pt x="-5211" y="14262"/>
                    <a:pt x="-5399" y="7062"/>
                    <a:pt x="15636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0" name="Verbindungslinie"/>
            <p:cNvSpPr/>
            <p:nvPr/>
          </p:nvSpPr>
          <p:spPr>
            <a:xfrm>
              <a:off x="-1" y="3362157"/>
              <a:ext cx="506735" cy="14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fill="norm" stroke="1" extrusionOk="0">
                  <a:moveTo>
                    <a:pt x="16201" y="21600"/>
                  </a:moveTo>
                  <a:cubicBezTo>
                    <a:pt x="-5211" y="14262"/>
                    <a:pt x="-5399" y="7062"/>
                    <a:pt x="15636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78" name="Vorgehen mithilfe des Wasserfallmodell"/>
          <p:cNvSpPr txBox="1"/>
          <p:nvPr/>
        </p:nvSpPr>
        <p:spPr>
          <a:xfrm>
            <a:off x="1717565" y="12703377"/>
            <a:ext cx="56302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Vorgehen mithilfe des Wasserfallmodell</a:t>
            </a:r>
          </a:p>
        </p:txBody>
      </p:sp>
      <p:pic>
        <p:nvPicPr>
          <p:cNvPr id="179" name="IntelliJ_IDEA_Icon.svg.png" descr="IntelliJ_IDEA_Icon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59472" y="3899570"/>
            <a:ext cx="2629422" cy="262942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IntellIJ als Entwicklungsumgebung"/>
          <p:cNvSpPr txBox="1"/>
          <p:nvPr/>
        </p:nvSpPr>
        <p:spPr>
          <a:xfrm>
            <a:off x="17308960" y="6975370"/>
            <a:ext cx="49304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IntellIJ als Entwicklungsumgebung</a:t>
            </a:r>
          </a:p>
        </p:txBody>
      </p:sp>
      <p:grpSp>
        <p:nvGrpSpPr>
          <p:cNvPr id="184" name="Gruppieren"/>
          <p:cNvGrpSpPr/>
          <p:nvPr/>
        </p:nvGrpSpPr>
        <p:grpSpPr>
          <a:xfrm>
            <a:off x="17889035" y="7929132"/>
            <a:ext cx="3770295" cy="4341184"/>
            <a:chOff x="0" y="0"/>
            <a:chExt cx="3770293" cy="4341183"/>
          </a:xfrm>
        </p:grpSpPr>
        <p:pic>
          <p:nvPicPr>
            <p:cNvPr id="181" name="Git-Logo-White.png" descr="Git-Logo-Whit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770294" cy="1574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+"/>
            <p:cNvSpPr txBox="1"/>
            <p:nvPr/>
          </p:nvSpPr>
          <p:spPr>
            <a:xfrm>
              <a:off x="1625000" y="1577190"/>
              <a:ext cx="520294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8400">
                <a:spcBef>
                  <a:spcPts val="2400"/>
                </a:spcBef>
                <a:defRPr sz="4800"/>
              </a:lvl1pPr>
            </a:lstStyle>
            <a:p>
              <a:pPr/>
              <a:r>
                <a:t>+</a:t>
              </a:r>
            </a:p>
          </p:txBody>
        </p:sp>
        <p:pic>
          <p:nvPicPr>
            <p:cNvPr id="183" name="GitHub-Mark.png" descr="GitHub-Mar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98334" y="2289966"/>
              <a:ext cx="1973628" cy="2051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5" name="Git mit GitHub für die Versionskontrolle"/>
          <p:cNvSpPr txBox="1"/>
          <p:nvPr/>
        </p:nvSpPr>
        <p:spPr>
          <a:xfrm>
            <a:off x="16992425" y="12703377"/>
            <a:ext cx="55635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mit GitHub für die Versionskontrolle</a:t>
            </a:r>
          </a:p>
        </p:txBody>
      </p:sp>
      <p:pic>
        <p:nvPicPr>
          <p:cNvPr id="186" name="ModelViewControllerDiagram2.png" descr="ModelViewControllerDiagram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03431" y="6380824"/>
            <a:ext cx="6963819" cy="318014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VC als Grundstruktur"/>
          <p:cNvSpPr txBox="1"/>
          <p:nvPr/>
        </p:nvSpPr>
        <p:spPr>
          <a:xfrm>
            <a:off x="10650088" y="12703377"/>
            <a:ext cx="32705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MVC als Grundstruktur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analysis-2030265.jpg" descr="analysis-2030265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476" t="0" r="20476" b="0"/>
          <a:stretch>
            <a:fillRect/>
          </a:stretch>
        </p:blipFill>
        <p:spPr>
          <a:xfrm>
            <a:off x="12192000" y="-25401"/>
            <a:ext cx="12192000" cy="13766801"/>
          </a:xfrm>
          <a:prstGeom prst="rect">
            <a:avLst/>
          </a:prstGeom>
        </p:spPr>
      </p:pic>
      <p:sp>
        <p:nvSpPr>
          <p:cNvPr id="195" name="Anforderungsanaly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39" sz="8000"/>
            </a:lvl1pPr>
          </a:lstStyle>
          <a:p>
            <a:pPr/>
            <a:r>
              <a:t>Anforderungsanalyse</a:t>
            </a:r>
          </a:p>
        </p:txBody>
      </p:sp>
      <p:sp>
        <p:nvSpPr>
          <p:cNvPr id="196" name="Credit Calculato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Credit Calculator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forderungsanaly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Anforderungsanalyse</a:t>
            </a:r>
          </a:p>
        </p:txBody>
      </p:sp>
      <p:sp>
        <p:nvSpPr>
          <p:cNvPr id="199" name="Credit Calculato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Credit Calculator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ildquell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Bildquellen</a:t>
            </a:r>
          </a:p>
        </p:txBody>
      </p:sp>
      <p:sp>
        <p:nvSpPr>
          <p:cNvPr id="202" name="https://pixabay.com/images/download/man-593333.jpg?attachment…"/>
          <p:cNvSpPr txBox="1"/>
          <p:nvPr>
            <p:ph type="body" idx="1"/>
          </p:nvPr>
        </p:nvSpPr>
        <p:spPr>
          <a:xfrm>
            <a:off x="1269999" y="2716344"/>
            <a:ext cx="21844001" cy="9983656"/>
          </a:xfrm>
          <a:prstGeom prst="rect">
            <a:avLst/>
          </a:prstGeom>
        </p:spPr>
        <p:txBody>
          <a:bodyPr/>
          <a:lstStyle/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2" invalidUrl="" action="" tgtFrame="" tooltip="" history="1" highlightClick="0" endSnd="0"/>
              </a:rPr>
              <a:t>https://pixabay.com/images/download/man-593333.jpg?attachment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3" invalidUrl="" action="" tgtFrame="" tooltip="" history="1" highlightClick="0" endSnd="0"/>
              </a:rPr>
              <a:t>https://upload.wikimedia.org/wikipedia/commons/thumb/9/9c/IntelliJ_IDEA_Icon.svg/2048px-IntelliJ_IDEA_Icon.svg.png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4" invalidUrl="" action="" tgtFrame="" tooltip="" history="1" highlightClick="0" endSnd="0"/>
              </a:rPr>
              <a:t>https://git-scm.com/images/logos/downloads/Git-Icon-White.png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5" invalidUrl="" action="" tgtFrame="" tooltip="" history="1" highlightClick="0" endSnd="0"/>
              </a:rPr>
              <a:t>https://github-media-downloads.s3.amazonaws.com/GitHub-Mark.zip</a:t>
            </a:r>
            <a:r>
              <a:t> (geändert)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6" invalidUrl="" action="" tgtFrame="" tooltip="" history="1" highlightClick="0" endSnd="0"/>
              </a:rPr>
              <a:t>https://upload.wikimedia.org/wikipedia/commons/b/b5/ModelViewControllerDiagram2.svg?download</a:t>
            </a:r>
            <a:r>
              <a:t> (geändert)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rPr u="sng">
                <a:hlinkClick r:id="rId7" invalidUrl="" action="" tgtFrame="" tooltip="" history="1" highlightClick="0" endSnd="0"/>
              </a:rPr>
              <a:t>https://pixabay.com/images/download/analysis-2030265.jpg?attachment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FF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