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5.xml" /><Relationship Id="rId4" Type="http://schemas.openxmlformats.org/officeDocument/2006/relationships/slide" Target="slide9.xml" /><Relationship Id="rId5" Type="http://schemas.openxmlformats.org/officeDocument/2006/relationships/slide" Target="slide12.xml" /><Relationship Id="rId6" Type="http://schemas.openxmlformats.org/officeDocument/2006/relationships/slide" Target="slide14.xml" /><Relationship Id="rId7" Type="http://schemas.openxmlformats.org/officeDocument/2006/relationships/slide" Target="slide18.xml" /><Relationship Id="rId8" Type="http://schemas.openxmlformats.org/officeDocument/2006/relationships/slide" Target="slide22.xml" /><Relationship Id="rId9" Type="http://schemas.openxmlformats.org/officeDocument/2006/relationships/slide" Target="slide27.xml" /><Relationship Id="rId10" Type="http://schemas.openxmlformats.org/officeDocument/2006/relationships/slide" Target="slide33.xml" /><Relationship Id="rId11" Type="http://schemas.openxmlformats.org/officeDocument/2006/relationships/slide" Target="slide34.xml" /><Relationship Id="rId12" Type="http://schemas.openxmlformats.org/officeDocument/2006/relationships/slide" Target="slide47.xml" /><Relationship Id="rId13" Type="http://schemas.openxmlformats.org/officeDocument/2006/relationships/slide" Target="slide5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jpg" /><Relationship Id="rId2" Type="http://schemas.openxmlformats.org/officeDocument/2006/relationships/image" Target="../media/image4.jp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jpg" /><Relationship Id="rId2" Type="http://schemas.openxmlformats.org/officeDocument/2006/relationships/image" Target="../media/image6.jp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jpg" /><Relationship Id="rId2" Type="http://schemas.openxmlformats.org/officeDocument/2006/relationships/image" Target="../media/image4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Planejamento Financeiro para Aposentadoria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Assuma o controle do seu dinheiro e planeje uma aposentadoria tranquila</a:t>
            </a:r>
            <a:br/>
            <a:br/>
            <a:r>
              <a:rPr/>
              <a:t>Max Valério Lemes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Autoconhecimento</a:t>
            </a:r>
          </a:p>
          <a:p>
            <a:pPr lvl="0"/>
            <a:r>
              <a:rPr/>
              <a:t>O que é </a:t>
            </a:r>
            <a:r>
              <a:rPr b="1"/>
              <a:t>inegociável</a:t>
            </a:r>
            <a:r>
              <a:rPr/>
              <a:t> na sua vida?</a:t>
            </a:r>
          </a:p>
          <a:p>
            <a:pPr lvl="1"/>
            <a:r>
              <a:rPr/>
              <a:t> </a:t>
            </a:r>
            <a:r>
              <a:rPr b="1"/>
              <a:t>Segurança</a:t>
            </a:r>
          </a:p>
          <a:p>
            <a:pPr lvl="1"/>
            <a:r>
              <a:rPr/>
              <a:t> </a:t>
            </a:r>
            <a:r>
              <a:rPr b="1"/>
              <a:t>Conforto</a:t>
            </a:r>
          </a:p>
          <a:p>
            <a:pPr lvl="1"/>
            <a:r>
              <a:rPr/>
              <a:t> </a:t>
            </a:r>
            <a:r>
              <a:rPr b="1"/>
              <a:t>Educação dos filhos</a:t>
            </a:r>
          </a:p>
          <a:p>
            <a:pPr lvl="0"/>
            <a:r>
              <a:rPr/>
              <a:t>O que significa </a:t>
            </a:r>
            <a:r>
              <a:rPr b="1"/>
              <a:t>qualidade de vida</a:t>
            </a:r>
            <a:r>
              <a:rPr/>
              <a:t> para você?</a:t>
            </a:r>
          </a:p>
          <a:p>
            <a:pPr lvl="1"/>
            <a:r>
              <a:rPr/>
              <a:t> Morar bem</a:t>
            </a:r>
          </a:p>
          <a:p>
            <a:pPr lvl="1"/>
            <a:r>
              <a:rPr/>
              <a:t> Viajar</a:t>
            </a:r>
          </a:p>
          <a:p>
            <a:pPr lvl="1"/>
            <a:r>
              <a:rPr/>
              <a:t> Passar mais tempo com os filhos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Autoconhecimento</a:t>
            </a:r>
          </a:p>
          <a:p>
            <a:pPr lvl="0"/>
            <a:r>
              <a:rPr/>
              <a:t>Quais são seus </a:t>
            </a:r>
            <a:r>
              <a:rPr b="1"/>
              <a:t>objetivos</a:t>
            </a:r>
            <a:r>
              <a:rPr/>
              <a:t> de curto, médio e longo prazo?</a:t>
            </a:r>
          </a:p>
          <a:p>
            <a:pPr lvl="1"/>
            <a:r>
              <a:rPr b="1"/>
              <a:t>Curto prazo:</a:t>
            </a:r>
          </a:p>
          <a:p>
            <a:pPr lvl="2"/>
            <a:r>
              <a:rPr/>
              <a:t> Fazer uma viagem</a:t>
            </a:r>
          </a:p>
          <a:p>
            <a:pPr lvl="2"/>
            <a:r>
              <a:rPr/>
              <a:t> Comprar um Iphone</a:t>
            </a:r>
          </a:p>
          <a:p>
            <a:pPr lvl="2"/>
            <a:r>
              <a:rPr/>
              <a:t> Quitar uma dívida</a:t>
            </a:r>
          </a:p>
          <a:p>
            <a:pPr lvl="1"/>
            <a:r>
              <a:rPr b="1"/>
              <a:t>Médio prazo:</a:t>
            </a:r>
          </a:p>
          <a:p>
            <a:pPr lvl="2"/>
            <a:r>
              <a:rPr/>
              <a:t> Trocar de carro</a:t>
            </a:r>
          </a:p>
          <a:p>
            <a:pPr lvl="2"/>
            <a:r>
              <a:rPr/>
              <a:t> Reformar a casa</a:t>
            </a:r>
          </a:p>
          <a:p>
            <a:pPr lvl="2"/>
            <a:r>
              <a:rPr/>
              <a:t> Fazer uma viagem internacional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Autoconhecimento</a:t>
            </a:r>
          </a:p>
          <a:p>
            <a:pPr lvl="0"/>
            <a:r>
              <a:rPr/>
              <a:t>Quais são seus </a:t>
            </a:r>
            <a:r>
              <a:rPr b="1"/>
              <a:t>objetivos</a:t>
            </a:r>
            <a:r>
              <a:rPr/>
              <a:t> de curto, médio e longo prazo?</a:t>
            </a:r>
          </a:p>
          <a:p>
            <a:pPr lvl="1"/>
            <a:r>
              <a:rPr b="1"/>
              <a:t>Longo prazo:</a:t>
            </a:r>
          </a:p>
          <a:p>
            <a:pPr lvl="2"/>
            <a:r>
              <a:rPr/>
              <a:t> Quitar a casa</a:t>
            </a:r>
          </a:p>
          <a:p>
            <a:pPr lvl="2"/>
            <a:r>
              <a:rPr/>
              <a:t> Comprar um segundo imóvel</a:t>
            </a:r>
          </a:p>
          <a:p>
            <a:pPr lvl="2"/>
            <a:r>
              <a:rPr/>
              <a:t> Ter outra fonte de renda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Qual é a ordem de prioridade desses objetivos?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Encontre sua Motivação</a:t>
            </a:r>
          </a:p>
          <a:p>
            <a:pPr lvl="0" indent="0" marL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 dinheiro é apenas uma ferramenta para construir seus objetivos:</a:t>
            </a:r>
          </a:p>
          <a:p>
            <a:pPr lvl="0"/>
            <a:r>
              <a:rPr/>
              <a:t> Fazer aquela </a:t>
            </a:r>
            <a:r>
              <a:rPr b="1"/>
              <a:t>viagem dos sonhos</a:t>
            </a:r>
          </a:p>
          <a:p>
            <a:pPr lvl="0"/>
            <a:r>
              <a:rPr/>
              <a:t> Comprar aquela </a:t>
            </a:r>
            <a:r>
              <a:rPr b="1"/>
              <a:t>casa maravilhosa</a:t>
            </a:r>
          </a:p>
          <a:p>
            <a:pPr lvl="0"/>
            <a:r>
              <a:rPr/>
              <a:t> Garantir a </a:t>
            </a:r>
            <a:r>
              <a:rPr b="1"/>
              <a:t>educação dos filhos</a:t>
            </a:r>
          </a:p>
          <a:p>
            <a:pPr lvl="0"/>
            <a:r>
              <a:rPr/>
              <a:t> Construir uma </a:t>
            </a:r>
            <a:r>
              <a:rPr b="1"/>
              <a:t>aposentadoria tranquila</a:t>
            </a:r>
          </a:p>
          <a:p>
            <a:pPr lvl="0"/>
            <a:r>
              <a:rPr/>
              <a:t> Alcançar a </a:t>
            </a:r>
            <a:r>
              <a:rPr b="1"/>
              <a:t>liberdade financeira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Monte seu Plano de 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Colocando a Mão na Massa</a:t>
            </a:r>
          </a:p>
          <a:p>
            <a:pPr lvl="0"/>
            <a:r>
              <a:rPr b="1"/>
              <a:t>Escolha uma ferramenta</a:t>
            </a:r>
            <a:r>
              <a:rPr/>
              <a:t> que funcione para você:</a:t>
            </a:r>
          </a:p>
          <a:p>
            <a:pPr lvl="1"/>
            <a:r>
              <a:rPr/>
              <a:t> Aplicativo de finanças</a:t>
            </a:r>
          </a:p>
          <a:p>
            <a:pPr lvl="1"/>
            <a:r>
              <a:rPr/>
              <a:t> Uma planilha detalhada</a:t>
            </a:r>
          </a:p>
          <a:p>
            <a:pPr lvl="1"/>
            <a:r>
              <a:rPr/>
              <a:t> Um simples caderno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Colocando a Mão na Massa</a:t>
            </a:r>
          </a:p>
          <a:p>
            <a:pPr lvl="0"/>
            <a:r>
              <a:rPr b="1"/>
              <a:t>Crie seu Orçamento,</a:t>
            </a:r>
            <a:r>
              <a:rPr/>
              <a:t> defina quanto você pretende gastar:</a:t>
            </a:r>
          </a:p>
          <a:p>
            <a:pPr lvl="1"/>
            <a:r>
              <a:rPr/>
              <a:t> </a:t>
            </a:r>
            <a:r>
              <a:rPr b="1"/>
              <a:t>Despesas essenciais:</a:t>
            </a:r>
          </a:p>
          <a:p>
            <a:pPr lvl="2"/>
            <a:r>
              <a:rPr/>
              <a:t>Moradia, alimentação, transporte, etc.</a:t>
            </a:r>
          </a:p>
          <a:p>
            <a:pPr lvl="1"/>
            <a:r>
              <a:rPr/>
              <a:t> </a:t>
            </a:r>
            <a:r>
              <a:rPr b="1"/>
              <a:t>Despesas com Estilo de Vida:</a:t>
            </a:r>
          </a:p>
          <a:p>
            <a:pPr lvl="2"/>
            <a:r>
              <a:rPr/>
              <a:t>Vestuário, lazer, hobbies, etc.</a:t>
            </a:r>
          </a:p>
          <a:p>
            <a:pPr lvl="1"/>
            <a:r>
              <a:rPr/>
              <a:t> </a:t>
            </a:r>
            <a:r>
              <a:rPr b="1"/>
              <a:t>Metas Financeiras:</a:t>
            </a:r>
          </a:p>
          <a:p>
            <a:pPr lvl="2"/>
            <a:r>
              <a:rPr/>
              <a:t>Quitar dívidas, investir, 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Colocando a Mão na Massa</a:t>
            </a:r>
          </a:p>
          <a:p>
            <a:pPr lvl="0"/>
            <a:r>
              <a:rPr b="1"/>
              <a:t>Estabeleça metas concretas:</a:t>
            </a:r>
          </a:p>
          <a:p>
            <a:pPr lvl="1"/>
            <a:r>
              <a:rPr/>
              <a:t> Meta: guardar R$ 1.000 por mês.</a:t>
            </a:r>
          </a:p>
          <a:p>
            <a:pPr lvl="1"/>
            <a:r>
              <a:rPr/>
              <a:t> Objetivo: viajar para praia.</a:t>
            </a:r>
          </a:p>
          <a:p>
            <a:pPr lvl="1"/>
            <a:r>
              <a:rPr/>
              <a:t> Prazo: 8 meses.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Faça um diagnóstico das suas finanças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Organize</a:t>
            </a:r>
          </a:p>
          <a:p>
            <a:pPr lvl="0"/>
            <a:r>
              <a:rPr/>
              <a:t>Quais são suas fontes de renda?</a:t>
            </a:r>
          </a:p>
          <a:p>
            <a:pPr lvl="1"/>
            <a:r>
              <a:rPr/>
              <a:t>Salário, investimento, extras, etc.</a:t>
            </a:r>
          </a:p>
          <a:p>
            <a:pPr lvl="0"/>
            <a:r>
              <a:rPr/>
              <a:t>Como você gasta seu dinheiro?</a:t>
            </a:r>
          </a:p>
          <a:p>
            <a:pPr lvl="1"/>
            <a:r>
              <a:rPr/>
              <a:t>Gastos fixos e Variáveis.</a:t>
            </a:r>
          </a:p>
          <a:p>
            <a:pPr lvl="0"/>
            <a:r>
              <a:rPr/>
              <a:t>Comece pelos grandes blocos:</a:t>
            </a:r>
          </a:p>
          <a:p>
            <a:pPr lvl="1"/>
            <a:r>
              <a:rPr/>
              <a:t>Moradia, Educação, Transporte, Alimentação, etc..</a:t>
            </a:r>
          </a:p>
          <a:p>
            <a:pPr lvl="0"/>
            <a:r>
              <a:rPr/>
              <a:t>Olhe sempre o custo anual:</a:t>
            </a:r>
          </a:p>
          <a:p>
            <a:pPr lvl="1"/>
            <a:r>
              <a:rPr/>
              <a:t>existem muitos gastos sazonais, como IPTU, IPVA, seguros, matrículas,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Sumário</a:t>
            </a:r>
          </a:p>
          <a:p>
            <a:pPr lvl="0"/>
            <a:r>
              <a:rPr>
                <a:hlinkClick r:id="rId2" action="ppaction://hlinksldjump"/>
              </a:rPr>
              <a:t> Fundamentos do Planejamento Financeiro</a:t>
            </a:r>
          </a:p>
          <a:p>
            <a:pPr lvl="0"/>
            <a:r>
              <a:rPr>
                <a:hlinkClick r:id="rId3" action="ppaction://hlinksldjump"/>
              </a:rPr>
              <a:t> Educação Financeira e Comportamento</a:t>
            </a:r>
            <a:br/>
          </a:p>
          <a:p>
            <a:pPr lvl="0"/>
            <a:r>
              <a:rPr>
                <a:hlinkClick r:id="rId4" action="ppaction://hlinksldjump"/>
              </a:rPr>
              <a:t> Primeiro Passo: Comece Agora</a:t>
            </a:r>
          </a:p>
          <a:p>
            <a:pPr lvl="0"/>
            <a:r>
              <a:rPr>
                <a:hlinkClick r:id="rId5" action="ppaction://hlinksldjump"/>
              </a:rPr>
              <a:t> Motivação: O Combustível da Prosperidade</a:t>
            </a:r>
          </a:p>
          <a:p>
            <a:pPr lvl="0"/>
            <a:r>
              <a:rPr>
                <a:hlinkClick r:id="rId6" action="ppaction://hlinksldjump"/>
              </a:rPr>
              <a:t> Seu Plano em Ação</a:t>
            </a:r>
          </a:p>
          <a:p>
            <a:pPr lvl="0"/>
            <a:r>
              <a:rPr>
                <a:hlinkClick r:id="rId7" action="ppaction://hlinksldjump"/>
              </a:rPr>
              <a:t> Raio-X das Finanças</a:t>
            </a:r>
          </a:p>
          <a:p>
            <a:pPr lvl="0"/>
            <a:r>
              <a:rPr>
                <a:hlinkClick r:id="rId8" action="ppaction://hlinksldjump"/>
              </a:rPr>
              <a:t> Vencendo as Dívidas</a:t>
            </a:r>
          </a:p>
          <a:p>
            <a:pPr lvl="0"/>
            <a:r>
              <a:rPr>
                <a:hlinkClick r:id="rId9" action="ppaction://hlinksldjump"/>
              </a:rPr>
              <a:t> Como Construir o Hábito de Poupar</a:t>
            </a:r>
          </a:p>
          <a:p>
            <a:pPr lvl="0"/>
            <a:r>
              <a:rPr>
                <a:hlinkClick r:id="rId10" action="ppaction://hlinksldjump"/>
              </a:rPr>
              <a:t> Proteção Contra Imprevistos</a:t>
            </a:r>
          </a:p>
          <a:p>
            <a:pPr lvl="0"/>
            <a:r>
              <a:rPr>
                <a:hlinkClick r:id="rId11" action="ppaction://hlinksldjump"/>
              </a:rPr>
              <a:t> Grandes Sonhos e Conquistas</a:t>
            </a:r>
            <a:br/>
          </a:p>
          <a:p>
            <a:pPr lvl="0"/>
            <a:r>
              <a:rPr>
                <a:hlinkClick r:id="rId12" action="ppaction://hlinksldjump"/>
              </a:rPr>
              <a:t> Investindo para o Futuro</a:t>
            </a:r>
          </a:p>
          <a:p>
            <a:pPr lvl="0"/>
            <a:r>
              <a:rPr>
                <a:hlinkClick r:id="rId13" action="ppaction://hlinksldjump"/>
              </a:rPr>
              <a:t> Sugestões de Leitura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Como sua família gasta o dinheiro?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Analise</a:t>
            </a:r>
          </a:p>
          <a:p>
            <a:pPr lvl="0"/>
            <a:r>
              <a:rPr b="1"/>
              <a:t>Balanço:</a:t>
            </a:r>
            <a:r>
              <a:rPr/>
              <a:t> Você gasta mais ou menos do que ganha?</a:t>
            </a:r>
          </a:p>
          <a:p>
            <a:pPr lvl="1"/>
            <a:r>
              <a:rPr/>
              <a:t>Quanto você consegue poupar por mês?</a:t>
            </a:r>
          </a:p>
          <a:p>
            <a:pPr lvl="1"/>
            <a:r>
              <a:rPr/>
              <a:t>Quanto falta no final do mês?</a:t>
            </a:r>
          </a:p>
          <a:p>
            <a:pPr lvl="0"/>
            <a:r>
              <a:rPr b="1"/>
              <a:t>Dívidas:</a:t>
            </a:r>
            <a:r>
              <a:rPr/>
              <a:t> Qual o montante das suas dívidas?</a:t>
            </a:r>
          </a:p>
          <a:p>
            <a:pPr lvl="1"/>
            <a:r>
              <a:rPr/>
              <a:t>Quanto elas impactam seu custo mensal?</a:t>
            </a:r>
          </a:p>
          <a:p>
            <a:pPr lvl="0"/>
            <a:r>
              <a:rPr b="1"/>
              <a:t>Alinhamento:</a:t>
            </a:r>
            <a:r>
              <a:rPr/>
              <a:t> Seus gastos atuais te aproximam ou te afastam dos seus objetivos?</a:t>
            </a:r>
          </a:p>
          <a:p>
            <a:pPr lvl="1"/>
            <a:r>
              <a:rPr/>
              <a:t>Os valores gastos estão próximos dos valores planejados?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Como lidar com dívidas?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Conheça Seu Estágio Financeiro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Extremamente Endividado</a:t>
            </a:r>
          </a:p>
          <a:p>
            <a:pPr lvl="1"/>
            <a:r>
              <a:rPr b="1"/>
              <a:t>Ação:</a:t>
            </a:r>
            <a:r>
              <a:rPr/>
              <a:t> Procurar um profissional financeiro para renegociação e plano de recuperação.</a:t>
            </a:r>
          </a:p>
          <a:p>
            <a:pPr lvl="1"/>
            <a:r>
              <a:rPr b="1"/>
              <a:t>Foco:</a:t>
            </a:r>
            <a:r>
              <a:rPr/>
              <a:t> Estancar a sangria e estruturar o pagamento.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Dívidas sob Controle</a:t>
            </a:r>
          </a:p>
          <a:p>
            <a:pPr lvl="1"/>
            <a:r>
              <a:rPr b="1"/>
              <a:t>Ação:</a:t>
            </a:r>
            <a:r>
              <a:rPr/>
              <a:t> Eliminar as dívidas restantes.</a:t>
            </a:r>
          </a:p>
          <a:p>
            <a:pPr lvl="1"/>
            <a:r>
              <a:rPr b="1"/>
              <a:t>Foco:</a:t>
            </a:r>
            <a:r>
              <a:rPr/>
              <a:t> Zerar pendências para iniciar a fase de construção.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Sem Dívidas</a:t>
            </a:r>
          </a:p>
          <a:p>
            <a:pPr lvl="1"/>
            <a:r>
              <a:rPr b="1"/>
              <a:t>Ação:</a:t>
            </a:r>
            <a:r>
              <a:rPr/>
              <a:t> Construir sua reserva de emergência e investir ativamente.</a:t>
            </a:r>
          </a:p>
          <a:p>
            <a:pPr lvl="1"/>
            <a:r>
              <a:rPr b="1"/>
              <a:t>Foco:</a:t>
            </a:r>
            <a:r>
              <a:rPr/>
              <a:t> Multiplicar o capital e alcançar a tranquilidade financeira.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Análise Detalhada das Dívidas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Composição das parcelas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Observação Estratégica:</a:t>
            </a:r>
          </a:p>
          <a:p>
            <a:pPr lvl="0" indent="0" marL="1270000">
              <a:buNone/>
            </a:pPr>
            <a:r>
              <a:rPr sz="2000"/>
              <a:t>Se pagarmos </a:t>
            </a:r>
            <a:r>
              <a:rPr sz="2000" b="1"/>
              <a:t>R$ 3.638,88</a:t>
            </a:r>
            <a:r>
              <a:rPr sz="2000"/>
              <a:t> por mês na casa (uma parcela de R$ 2.944,44 + uma amortização extra de R$ 694,44), quitamos o financiamento na </a:t>
            </a:r>
            <a:r>
              <a:rPr sz="2000" b="1"/>
              <a:t>metade do tempo</a:t>
            </a:r>
            <a:r>
              <a:rPr sz="2000"/>
              <a:t>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Métodos Eficazes para Poupar Dinheiro.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 Método do Orçamento Diário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Passo 1: Calcule seu Limite de Gasto Diário</a:t>
            </a:r>
          </a:p>
          <a:p>
            <a:pPr lvl="0"/>
            <a:r>
              <a:rPr/>
              <a:t>No dia em que receber seu salário: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Anote seu Salário Líquido: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R$ 6.800,00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Subtraia as Despesas Fixas: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R$ 4.400,00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Calcule o Valor Disponível para Gastos Variáveis: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R$ 6.800,00 - R$ 4.400,00 = R$ 2.400,00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Divida por 30 para Encontrar seu Limite Diário: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R$ 2.400,00 / 30 = R$ 80,00</a:t>
            </a:r>
          </a:p>
          <a:p>
            <a:pPr lvl="0"/>
            <a:r>
              <a:rPr/>
              <a:t>Seu </a:t>
            </a:r>
            <a:r>
              <a:rPr b="1"/>
              <a:t>limite máximo</a:t>
            </a:r>
            <a:r>
              <a:rPr/>
              <a:t> de gasto é de </a:t>
            </a:r>
            <a:r>
              <a:rPr b="1"/>
              <a:t>R$ 80,00 por dia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Passo 2: A Análise Noturna</a:t>
            </a:r>
          </a:p>
          <a:p>
            <a:pPr lvl="0" indent="0" marL="0">
              <a:buNone/>
            </a:pPr>
          </a:p>
          <a:p>
            <a:pPr lvl="0"/>
            <a:r>
              <a:rPr/>
              <a:t>Todo dia, antes de dormir, analise seus gastos.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Cenário A: Você gastou ABAIXO do limite</a:t>
            </a:r>
          </a:p>
          <a:p>
            <a:pPr lvl="1"/>
            <a:r>
              <a:rPr i="1"/>
              <a:t>Exemplo:</a:t>
            </a:r>
            <a:r>
              <a:rPr/>
              <a:t> Se você gastou R$ 50,00, você tem uma </a:t>
            </a:r>
            <a:r>
              <a:rPr b="1"/>
              <a:t>sobra de R$ 30,00</a:t>
            </a:r>
            <a:r>
              <a:rPr/>
              <a:t>.</a:t>
            </a:r>
          </a:p>
          <a:p>
            <a:pPr lvl="1"/>
            <a:r>
              <a:rPr b="1"/>
              <a:t>Ação:</a:t>
            </a:r>
            <a:r>
              <a:rPr/>
              <a:t> </a:t>
            </a:r>
            <a:r>
              <a:rPr b="1"/>
              <a:t>Transfira imediatamente essa sobra</a:t>
            </a:r>
            <a:r>
              <a:rPr/>
              <a:t> para sua poupança.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Cenário B: Você gastou ACIMA do limite</a:t>
            </a:r>
          </a:p>
          <a:p>
            <a:pPr lvl="1"/>
            <a:r>
              <a:rPr i="1"/>
              <a:t>Exemplo:</a:t>
            </a:r>
            <a:r>
              <a:rPr/>
              <a:t> Se você gastou R$ 100,00, você teve um </a:t>
            </a:r>
            <a:r>
              <a:rPr b="1"/>
              <a:t>excesso de R$ 20,00</a:t>
            </a:r>
            <a:r>
              <a:rPr/>
              <a:t>.</a:t>
            </a:r>
          </a:p>
          <a:p>
            <a:pPr lvl="1"/>
            <a:r>
              <a:rPr b="1"/>
              <a:t>Ação:</a:t>
            </a:r>
            <a:r>
              <a:rPr/>
              <a:t> Ajuste o limite do dia seguinte para compensar.</a:t>
            </a:r>
          </a:p>
          <a:p>
            <a:pPr lvl="2"/>
            <a:r>
              <a:rPr/>
              <a:t>No dia seguinte, seu poder de compra será de </a:t>
            </a:r>
            <a:r>
              <a:rPr b="1"/>
              <a:t>R$ 60,00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Planejamento Financeiro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Passo 3: O Impulso Mensal</a:t>
            </a:r>
          </a:p>
          <a:p>
            <a:pPr lvl="0" indent="0" marL="0">
              <a:buNone/>
            </a:pPr>
          </a:p>
          <a:p>
            <a:pPr lvl="0"/>
            <a:r>
              <a:rPr/>
              <a:t>No final do mês, ou no primeiro dia do mês seguinte, execute o passo final.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Analise o Saldo Acumulado:</a:t>
            </a:r>
          </a:p>
          <a:p>
            <a:pPr lvl="1"/>
            <a:r>
              <a:rPr/>
              <a:t>Verifique o valor total que você conseguiu juntar na sua conta de poupança com as sobras diárias.</a:t>
            </a:r>
          </a:p>
          <a:p>
            <a:pPr lvl="2"/>
            <a:r>
              <a:rPr i="1"/>
              <a:t>Exemplo</a:t>
            </a:r>
            <a:r>
              <a:rPr/>
              <a:t>: 15 dias com sobra de </a:t>
            </a:r>
            <a:r>
              <a:rPr>
                <a:latin typeface="Courier"/>
              </a:rPr>
              <a:t>R$30,00 = R$ 450,00</a:t>
            </a:r>
            <a:r>
              <a:rPr/>
              <a:t>; 5 dias com sobra de </a:t>
            </a:r>
            <a:r>
              <a:rPr>
                <a:latin typeface="Courier"/>
              </a:rPr>
              <a:t>R$50,00 = R$ 250,00</a:t>
            </a:r>
            <a:r>
              <a:rPr/>
              <a:t>. Total = </a:t>
            </a:r>
            <a:r>
              <a:rPr>
                <a:latin typeface="Courier"/>
              </a:rPr>
              <a:t>R$ 700,00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Ponha o Dinheiro para Trabalhar:</a:t>
            </a:r>
          </a:p>
          <a:p>
            <a:pPr lvl="1"/>
            <a:r>
              <a:rPr/>
              <a:t>Transfira o valor total acumulado para um investimento alinhado com seus objetivos.</a:t>
            </a:r>
          </a:p>
          <a:p>
            <a:pPr lvl="0"/>
            <a:r>
              <a:rPr b="1"/>
              <a:t>Resultado:</a:t>
            </a:r>
            <a:r>
              <a:rPr/>
              <a:t> Você transforma pequenas economias diárias em um investimento.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Dicas para o Sucesso do Método</a:t>
            </a:r>
          </a:p>
          <a:p>
            <a:pPr lvl="0" indent="0" marL="0">
              <a:buNone/>
            </a:pPr>
          </a:p>
          <a:p>
            <a:pPr lvl="0"/>
            <a:r>
              <a:rPr b="1"/>
              <a:t>O Objetivo é Sobrar:</a:t>
            </a:r>
            <a:r>
              <a:rPr/>
              <a:t> Lembre-se que o sucesso do método é </a:t>
            </a:r>
            <a:r>
              <a:rPr b="1"/>
              <a:t>maximizar a sobra diária para investir</a:t>
            </a:r>
            <a:r>
              <a:rPr/>
              <a:t>.</a:t>
            </a:r>
          </a:p>
          <a:p>
            <a:pPr lvl="0"/>
            <a:r>
              <a:rPr b="1"/>
              <a:t>Flexibilidade:</a:t>
            </a:r>
            <a:r>
              <a:rPr/>
              <a:t> É natural gastar mais em alguns dias. O importante é que a média se equilibre, gastou mais em um dia, compense no dia seguinte.</a:t>
            </a:r>
          </a:p>
          <a:p>
            <a:pPr lvl="0"/>
            <a:r>
              <a:rPr b="1"/>
              <a:t>Disciplina &gt; Perfeição:</a:t>
            </a:r>
            <a:r>
              <a:rPr/>
              <a:t> O poder do método está na </a:t>
            </a:r>
            <a:r>
              <a:rPr b="1"/>
              <a:t>consistência</a:t>
            </a:r>
            <a:r>
              <a:rPr/>
              <a:t> dos hábitos, não na perfeição diária.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Controle Semanal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Se você achar mais prático, faça o controle semanal.</a:t>
            </a:r>
          </a:p>
          <a:p>
            <a:pPr lvl="0" indent="-342900" marL="342900">
              <a:buAutoNum type="arabicPeriod"/>
            </a:pPr>
            <a:r>
              <a:rPr b="1"/>
              <a:t>Calcule seu Orçamento Variável: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R$ 6.800,00 - R$ 4.400,00 = R$ 2.400,00</a:t>
            </a:r>
          </a:p>
          <a:p>
            <a:pPr lvl="0" indent="-342900" marL="342900">
              <a:buAutoNum startAt="2" type="arabicPeriod"/>
            </a:pPr>
            <a:r>
              <a:rPr b="1"/>
              <a:t>Defina seu Limite Semanal:</a:t>
            </a:r>
          </a:p>
          <a:p>
            <a:pPr lvl="1"/>
            <a:r>
              <a:rPr b="1"/>
              <a:t>Limite Diário:</a:t>
            </a:r>
            <a:r>
              <a:rPr/>
              <a:t> </a:t>
            </a:r>
            <a:r>
              <a:rPr>
                <a:latin typeface="Courier"/>
              </a:rPr>
              <a:t>R$ 2.400,00 / 30 dias = R$ 80,00</a:t>
            </a:r>
            <a:r>
              <a:rPr/>
              <a:t>.</a:t>
            </a:r>
          </a:p>
          <a:p>
            <a:pPr lvl="1"/>
            <a:r>
              <a:rPr b="1"/>
              <a:t>Limite Semanal:</a:t>
            </a:r>
            <a:r>
              <a:rPr/>
              <a:t> </a:t>
            </a:r>
            <a:r>
              <a:rPr>
                <a:latin typeface="Courier"/>
              </a:rPr>
              <a:t>R$ 80,00 * 7 dias =</a:t>
            </a:r>
            <a:r>
              <a:rPr/>
              <a:t> </a:t>
            </a:r>
            <a:r>
              <a:rPr b="1">
                <a:latin typeface="Courier"/>
              </a:rPr>
              <a:t>R$ 560,00</a:t>
            </a:r>
          </a:p>
          <a:p>
            <a:pPr lvl="0" indent="0" marL="0">
              <a:buNone/>
            </a:pPr>
          </a:p>
          <a:p>
            <a:pPr lvl="0"/>
            <a:r>
              <a:rPr/>
              <a:t>Seu </a:t>
            </a:r>
            <a:r>
              <a:rPr b="1"/>
              <a:t>limite máximo</a:t>
            </a:r>
            <a:r>
              <a:rPr/>
              <a:t> de gasto é de </a:t>
            </a:r>
            <a:r>
              <a:rPr b="1"/>
              <a:t>R$ 560,00 por semana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Decida quanto poupar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Anote seu Salário Líquido: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R$ 6.800,00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Subtraia as Despesas Fixas: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R$ 4.400,00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Separe quanto quer poupar: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R$ 750,00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Calcule o Valor Disponível para Gastos Variáveis: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R$ 6.800,00-R$ 4.400,00-R$ 750,00 = R$ 1.650,00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Encontre seu Limite Diário: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R$ 1650,00/30 = R$ 55,00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Encontre seu Limite Semanal:</a:t>
            </a:r>
          </a:p>
          <a:p>
            <a:pPr lvl="1"/>
            <a:r>
              <a:rPr i="1"/>
              <a:t>Exemplo:</a:t>
            </a:r>
            <a:r>
              <a:rPr/>
              <a:t> </a:t>
            </a:r>
            <a:r>
              <a:rPr>
                <a:latin typeface="Courier"/>
              </a:rPr>
              <a:t>R$ 55,00*7 = R$ 385,00</a:t>
            </a:r>
          </a:p>
          <a:p>
            <a:pPr lvl="0"/>
            <a:r>
              <a:rPr/>
              <a:t>Seu </a:t>
            </a:r>
            <a:r>
              <a:rPr b="1"/>
              <a:t>limite máximo</a:t>
            </a:r>
            <a:r>
              <a:rPr/>
              <a:t> de gasto é de </a:t>
            </a:r>
            <a:r>
              <a:rPr b="1"/>
              <a:t>R$ 55,00 por dia</a:t>
            </a:r>
            <a:r>
              <a:rPr/>
              <a:t> ou </a:t>
            </a:r>
            <a:r>
              <a:rPr b="1"/>
              <a:t>R$ 385,00 por semana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Contrua sua Reserva de Emergência.</a:t>
            </a:r>
          </a:p>
          <a:p>
            <a:pPr lvl="0" indent="0" marL="0">
              <a:buNone/>
            </a:pP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Motivos para ter uma reserva para imprevistos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Estabilidade e Tranquilidade:</a:t>
            </a:r>
          </a:p>
          <a:p>
            <a:pPr lvl="1"/>
            <a:r>
              <a:rPr/>
              <a:t>Paz de espírito para enfrentar uma crise financeira inesperada.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Prevenção de Dívidas:</a:t>
            </a:r>
          </a:p>
          <a:p>
            <a:pPr lvl="1"/>
            <a:r>
              <a:rPr/>
              <a:t>Evita o uso de cheques especiais ou a contratação de empréstimos.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Proteção do seu Patrimônio:</a:t>
            </a:r>
          </a:p>
          <a:p>
            <a:pPr lvl="1"/>
            <a:r>
              <a:rPr/>
              <a:t>Evita a venda precipitada de bens.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Redução drástica de renda:</a:t>
            </a:r>
          </a:p>
          <a:p>
            <a:pPr lvl="1"/>
            <a:r>
              <a:rPr/>
              <a:t>Cobre as despesas essenciais enquanto você busca uma solução.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Emergências médicas:</a:t>
            </a:r>
          </a:p>
          <a:p>
            <a:pPr lvl="1"/>
            <a:r>
              <a:rPr/>
              <a:t>Arcar com custos não cobertos integralmente pelo plano de saúde.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Reparos inesperados e essenciais:</a:t>
            </a:r>
          </a:p>
          <a:p>
            <a:pPr lvl="1"/>
            <a:r>
              <a:rPr/>
              <a:t>Pagar o conserto do carro.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7. Viagens urgentes por motivos familiares:</a:t>
            </a:r>
          </a:p>
          <a:p>
            <a:pPr lvl="1"/>
            <a:r>
              <a:rPr/>
              <a:t>Ser padrinho de casamento de um afilhado em outra cidade.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Planejamento para compras de alto valor.</a:t>
            </a:r>
          </a:p>
          <a:p>
            <a:pPr lvl="0" indent="0" marL="0">
              <a:buNone/>
            </a:pP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Exemplo Prático: A Compra de um Carro</a:t>
            </a:r>
          </a:p>
          <a:p>
            <a:pPr lvl="0"/>
            <a:r>
              <a:rPr b="1"/>
              <a:t>Patrimônio Inicial:</a:t>
            </a:r>
            <a:r>
              <a:rPr/>
              <a:t> R$120.000,00</a:t>
            </a:r>
          </a:p>
          <a:p>
            <a:pPr lvl="1"/>
            <a:r>
              <a:rPr b="1"/>
              <a:t>Cenário 1:</a:t>
            </a:r>
            <a:r>
              <a:rPr/>
              <a:t> Gasta R$100.000,00 na compra de um carro e investe o restante.</a:t>
            </a:r>
          </a:p>
          <a:p>
            <a:pPr lvl="1"/>
            <a:r>
              <a:rPr b="1"/>
              <a:t>Cenário 2:</a:t>
            </a:r>
            <a:r>
              <a:rPr/>
              <a:t> Gasta R$60.000,00 na compra de um carro e investe o restante.</a:t>
            </a:r>
          </a:p>
          <a:p>
            <a:pPr lvl="1"/>
            <a:r>
              <a:rPr b="1"/>
              <a:t>Cenário 3:</a:t>
            </a:r>
            <a:r>
              <a:rPr/>
              <a:t> Não compra o carro e investe os R$120.000,00.</a:t>
            </a:r>
          </a:p>
          <a:p>
            <a:pPr lvl="0"/>
            <a:r>
              <a:rPr b="1"/>
              <a:t>Premissas:</a:t>
            </a:r>
          </a:p>
          <a:p>
            <a:pPr lvl="1"/>
            <a:r>
              <a:rPr/>
              <a:t>Desvalorização do carro: 10% ao ano.</a:t>
            </a:r>
          </a:p>
          <a:p>
            <a:pPr lvl="1"/>
            <a:r>
              <a:rPr/>
              <a:t>Custo de Oportunidade: 12% ao ano (quanto o dinheiro rende se for investido).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o Cenário 1</a:t>
            </a:r>
          </a:p>
          <a:p>
            <a:pPr lvl="0"/>
            <a:r>
              <a:rPr b="1"/>
              <a:t>Decisão: Comprar carro de R$100 mil e investir R$20 mil</a:t>
            </a:r>
          </a:p>
          <a:p>
            <a:pPr lvl="1"/>
            <a:r>
              <a:rPr b="1"/>
              <a:t>Patrimônio Inicial:</a:t>
            </a:r>
            <a:r>
              <a:rPr/>
              <a:t> R$ 120.000,00</a:t>
            </a:r>
          </a:p>
          <a:p>
            <a:pPr lvl="1"/>
            <a:r>
              <a:rPr b="1"/>
              <a:t>Carro (depreciação de 10% a.a.):</a:t>
            </a:r>
            <a:r>
              <a:rPr/>
              <a:t> R$ 100.000,00</a:t>
            </a:r>
          </a:p>
          <a:p>
            <a:pPr lvl="1"/>
            <a:r>
              <a:rPr b="1"/>
              <a:t>Saldo Investido (rendimento de 12% a.a.):</a:t>
            </a:r>
            <a:r>
              <a:rPr/>
              <a:t> R$ 20.000,00</a:t>
            </a:r>
          </a:p>
          <a:p>
            <a:pPr lvl="2" indent="0" marL="685800">
              <a:buNone/>
            </a:pP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o Cenário 2</a:t>
            </a:r>
          </a:p>
          <a:p>
            <a:pPr lvl="0"/>
            <a:r>
              <a:rPr b="1"/>
              <a:t>Decisão: Comprar carro de R$60.000,00 e investir R$60.000,00</a:t>
            </a:r>
          </a:p>
          <a:p>
            <a:pPr lvl="1"/>
            <a:r>
              <a:rPr b="1"/>
              <a:t>Patrimônio Inicial:</a:t>
            </a:r>
            <a:r>
              <a:rPr/>
              <a:t> R$ 120.000,00</a:t>
            </a:r>
          </a:p>
          <a:p>
            <a:pPr lvl="1"/>
            <a:r>
              <a:rPr b="1"/>
              <a:t>Carro (depreciação de 10% a.a.):</a:t>
            </a:r>
            <a:r>
              <a:rPr/>
              <a:t> R$ 60.000,00</a:t>
            </a:r>
          </a:p>
          <a:p>
            <a:pPr lvl="1"/>
            <a:r>
              <a:rPr b="1"/>
              <a:t>Saldo Investido (rendimento de 12% a.a.):</a:t>
            </a:r>
            <a:r>
              <a:rPr/>
              <a:t> R$ 60.000,00</a:t>
            </a:r>
          </a:p>
          <a:p>
            <a:pPr lvl="2" indent="0" marL="685800">
              <a:buNone/>
            </a:pP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Patrimônio Ano a Ano nos 3 Cenários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Retorno Final após 5 anos</a:t>
            </a:r>
          </a:p>
          <a:p>
            <a:pPr lvl="0" indent="0" marL="0">
              <a:buNone/>
            </a:pPr>
            <a:r>
              <a:rPr b="1"/>
              <a:t>Patrimônio Inicial:</a:t>
            </a:r>
            <a:r>
              <a:rPr/>
              <a:t> R$ 120.000,00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Aluguel vs. Financiamento Imobiliário.</a:t>
            </a:r>
          </a:p>
          <a:p>
            <a:pPr lvl="0"/>
            <a:r>
              <a:rPr b="1"/>
              <a:t>Vantagens de Alugar um Imóvel:</a:t>
            </a:r>
          </a:p>
          <a:p>
            <a:pPr lvl="1"/>
            <a:r>
              <a:rPr/>
              <a:t>Flexibilidade,</a:t>
            </a:r>
          </a:p>
          <a:p>
            <a:pPr lvl="1"/>
            <a:r>
              <a:rPr/>
              <a:t>Custo Inicial Baixo,</a:t>
            </a:r>
          </a:p>
          <a:p>
            <a:pPr lvl="1"/>
            <a:r>
              <a:rPr/>
              <a:t>Custos de Manutenção Reduzidos,</a:t>
            </a:r>
          </a:p>
          <a:p>
            <a:pPr lvl="0"/>
            <a:r>
              <a:rPr b="1"/>
              <a:t>Desvantagens de Alugar um Imóvel:</a:t>
            </a:r>
          </a:p>
          <a:p>
            <a:pPr lvl="1"/>
            <a:r>
              <a:rPr/>
              <a:t>Incerteza e Instabilidade,</a:t>
            </a:r>
          </a:p>
          <a:p>
            <a:pPr lvl="1"/>
            <a:r>
              <a:rPr/>
              <a:t>Falta de Autonomia,</a:t>
            </a:r>
          </a:p>
          <a:p>
            <a:pPr lvl="1"/>
            <a:r>
              <a:rPr/>
              <a:t>Valores crescentes.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Transforme Suas Possibilidades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Faça seu dinheiro render:</a:t>
            </a:r>
          </a:p>
          <a:p>
            <a:pPr lvl="1"/>
            <a:r>
              <a:rPr/>
              <a:t>Aproveite ao máximo seu dinheiro</a:t>
            </a:r>
          </a:p>
          <a:p>
            <a:pPr lvl="1"/>
            <a:r>
              <a:rPr/>
              <a:t>Evite desperdícios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Assuma o controle:</a:t>
            </a:r>
          </a:p>
          <a:p>
            <a:pPr lvl="1"/>
            <a:r>
              <a:rPr/>
              <a:t>Alinhe seus gastos aos seus objetivos</a:t>
            </a:r>
          </a:p>
          <a:p>
            <a:pPr lvl="1"/>
            <a:r>
              <a:rPr/>
              <a:t>Esteja preparado para eventualidades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Viva com tranquilidade:</a:t>
            </a:r>
          </a:p>
          <a:p>
            <a:pPr lvl="1"/>
            <a:r>
              <a:rPr/>
              <a:t>Alcance a liberdade financeira</a:t>
            </a:r>
          </a:p>
          <a:p>
            <a:pPr lvl="1"/>
            <a:r>
              <a:rPr/>
              <a:t>Garanta a aposentadoria sem preocupações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Aluguel vs. Financiamento Imobiliário</a:t>
            </a:r>
          </a:p>
          <a:p>
            <a:pPr lvl="0"/>
            <a:r>
              <a:rPr b="1"/>
              <a:t>Vantagens do Financiamento:</a:t>
            </a:r>
          </a:p>
          <a:p>
            <a:pPr lvl="1"/>
            <a:r>
              <a:rPr/>
              <a:t>Criação de Patrimônio,</a:t>
            </a:r>
          </a:p>
          <a:p>
            <a:pPr lvl="1"/>
            <a:r>
              <a:rPr/>
              <a:t>Segurança e Estabilidade,</a:t>
            </a:r>
          </a:p>
          <a:p>
            <a:pPr lvl="1"/>
            <a:r>
              <a:rPr/>
              <a:t>Potencial de Valorização,</a:t>
            </a:r>
          </a:p>
          <a:p>
            <a:pPr lvl="1"/>
            <a:r>
              <a:rPr/>
              <a:t>Parcelas decrescentes.</a:t>
            </a:r>
          </a:p>
          <a:p>
            <a:pPr lvl="0"/>
            <a:r>
              <a:rPr b="1"/>
              <a:t>Os Riscos do Financiamento:</a:t>
            </a:r>
          </a:p>
          <a:p>
            <a:pPr lvl="1"/>
            <a:r>
              <a:rPr/>
              <a:t>Alto Custo,</a:t>
            </a:r>
          </a:p>
          <a:p>
            <a:pPr lvl="1"/>
            <a:r>
              <a:rPr/>
              <a:t>Custos Adicionais,</a:t>
            </a:r>
          </a:p>
          <a:p>
            <a:pPr lvl="1"/>
            <a:r>
              <a:rPr/>
              <a:t>Risco de Perda do Imóvel,</a:t>
            </a:r>
          </a:p>
          <a:p>
            <a:pPr lvl="1"/>
            <a:r>
              <a:rPr/>
              <a:t>Risco de Inviabilidade.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um Financiamento</a:t>
            </a:r>
          </a:p>
          <a:p>
            <a:pPr lvl="0" indent="0" marL="0">
              <a:buNone/>
            </a:pPr>
            <a:r>
              <a:rPr b="1"/>
              <a:t>Quando o Financiamento vale a pena.</a:t>
            </a:r>
          </a:p>
          <a:p>
            <a:pPr lvl="0"/>
            <a:r>
              <a:rPr b="1"/>
              <a:t>Taxa de juros baixa:</a:t>
            </a:r>
            <a:r>
              <a:rPr/>
              <a:t> Os juros devem ser no máximo o valor do aluguel.</a:t>
            </a:r>
          </a:p>
          <a:p>
            <a:pPr lvl="0"/>
            <a:r>
              <a:rPr b="1"/>
              <a:t>Correção do Saldo Devedor:</a:t>
            </a:r>
            <a:r>
              <a:rPr/>
              <a:t> Fuja de IPCA ou IGPM, prefira TR.</a:t>
            </a:r>
          </a:p>
          <a:p>
            <a:pPr lvl="0"/>
            <a:r>
              <a:rPr b="1"/>
              <a:t>Evitar a inadimplência:</a:t>
            </a:r>
            <a:r>
              <a:rPr/>
              <a:t> Em hipótese alguma ficar inadimplente.</a:t>
            </a:r>
          </a:p>
          <a:p>
            <a:pPr lvl="0"/>
            <a:r>
              <a:rPr b="1"/>
              <a:t>Pagar o mais rápido que puder:</a:t>
            </a:r>
            <a:r>
              <a:rPr/>
              <a:t> Tente antecipar as parcelas.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Simulação SACRE: Premissas</a:t>
            </a:r>
          </a:p>
          <a:p>
            <a:pPr lvl="0" indent="0" marL="0">
              <a:buNone/>
            </a:pPr>
            <a:r>
              <a:rPr b="1"/>
              <a:t>Premissas do Cálculo</a:t>
            </a:r>
          </a:p>
          <a:p>
            <a:pPr lvl="0"/>
            <a:r>
              <a:rPr b="1"/>
              <a:t>Valor do imóvel:</a:t>
            </a:r>
            <a:r>
              <a:rPr/>
              <a:t> R$450.000,00</a:t>
            </a:r>
          </a:p>
          <a:p>
            <a:pPr lvl="0"/>
            <a:r>
              <a:rPr b="1"/>
              <a:t>Entrada:</a:t>
            </a:r>
            <a:r>
              <a:rPr/>
              <a:t> R$90.000,00 (20%)</a:t>
            </a:r>
          </a:p>
          <a:p>
            <a:pPr lvl="0"/>
            <a:r>
              <a:rPr b="1"/>
              <a:t>Valor Financiado:</a:t>
            </a:r>
            <a:r>
              <a:rPr/>
              <a:t> R$360.000,00</a:t>
            </a:r>
          </a:p>
          <a:p>
            <a:pPr lvl="0"/>
            <a:r>
              <a:rPr b="1"/>
              <a:t>Prazo:</a:t>
            </a:r>
            <a:r>
              <a:rPr/>
              <a:t> 30 anos (360 meses)</a:t>
            </a:r>
          </a:p>
          <a:p>
            <a:pPr lvl="0"/>
            <a:r>
              <a:rPr b="1"/>
              <a:t>Taxa de Juros:</a:t>
            </a:r>
            <a:r>
              <a:rPr/>
              <a:t> 10% a.a. (≈ 0,7974% ao mês)</a:t>
            </a:r>
          </a:p>
          <a:p>
            <a:pPr lvl="0"/>
            <a:r>
              <a:rPr b="1"/>
              <a:t>Taxa de Administração:</a:t>
            </a:r>
            <a:r>
              <a:rPr/>
              <a:t> 1% a.a. (≈ 0,0829% ao mês)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Simulação SACRE: Com juros de 10% a.a.</a:t>
            </a:r>
          </a:p>
          <a:p>
            <a:pPr lvl="0" indent="0" marL="0">
              <a:buNone/>
            </a:pPr>
            <a:r>
              <a:rPr b="1"/>
              <a:t>Cálculo da Parcela:</a:t>
            </a:r>
            <a:r>
              <a:rPr/>
              <a:t> Amortização + Juros + Taxa de Administração</a:t>
            </a:r>
          </a:p>
          <a:p>
            <a:pPr lvl="0"/>
            <a:r>
              <a:rPr b="1"/>
              <a:t>Amortização:</a:t>
            </a:r>
            <a:r>
              <a:rPr/>
              <a:t> R$360.000,00 / 360 meses = R$1.000,00</a:t>
            </a:r>
          </a:p>
          <a:p>
            <a:pPr lvl="0"/>
            <a:r>
              <a:rPr b="1"/>
              <a:t>Juros (1º mês):</a:t>
            </a:r>
            <a:r>
              <a:rPr/>
              <a:t> R$360.000,00 x 0,7974% = R$2.870,64</a:t>
            </a:r>
          </a:p>
          <a:p>
            <a:pPr lvl="0"/>
            <a:r>
              <a:rPr b="1"/>
              <a:t>Taxa Adm. (1º mês):</a:t>
            </a:r>
            <a:r>
              <a:rPr/>
              <a:t> R$360.000,00 x 0,0829% = R$298,44</a:t>
            </a:r>
          </a:p>
          <a:p>
            <a:pPr lvl="0"/>
            <a:r>
              <a:rPr b="1"/>
              <a:t>Prestação 1º ano:</a:t>
            </a:r>
            <a:r>
              <a:rPr/>
              <a:t> R$1.000,00 + R$2.870,64 + R$298,44 = </a:t>
            </a:r>
            <a:r>
              <a:rPr b="1"/>
              <a:t>R$4.169,08</a:t>
            </a:r>
          </a:p>
          <a:p>
            <a:pPr lvl="0" indent="0" marL="0">
              <a:buNone/>
            </a:pPr>
          </a:p>
          <a:p>
            <a:pPr lvl="0"/>
            <a:r>
              <a:rPr/>
              <a:t>A parcela de </a:t>
            </a:r>
            <a:r>
              <a:rPr b="1"/>
              <a:t>R$4.169,08</a:t>
            </a:r>
            <a:r>
              <a:rPr/>
              <a:t> ficará fixa nos próximos 12 meses.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Simulação SACRE: Com juros de 10% a.a.</a:t>
            </a:r>
          </a:p>
          <a:p>
            <a:pPr lvl="0"/>
            <a:r>
              <a:rPr b="1"/>
              <a:t>Despesas do Financiamento:</a:t>
            </a:r>
            <a:r>
              <a:rPr/>
              <a:t> </a:t>
            </a:r>
            <a:r>
              <a:rPr b="1"/>
              <a:t>R$3.169,08</a:t>
            </a:r>
          </a:p>
          <a:p>
            <a:pPr lvl="0"/>
            <a:r>
              <a:rPr b="1"/>
              <a:t>Aluguel Estimado:</a:t>
            </a:r>
            <a:r>
              <a:rPr/>
              <a:t> </a:t>
            </a:r>
            <a:r>
              <a:rPr b="1"/>
              <a:t>R$2.500,00</a:t>
            </a:r>
          </a:p>
          <a:p>
            <a:pPr lvl="0"/>
            <a:r>
              <a:rPr b="1"/>
              <a:t>80% do Aluguel Estimado:</a:t>
            </a:r>
            <a:r>
              <a:rPr/>
              <a:t> </a:t>
            </a:r>
            <a:r>
              <a:rPr b="1"/>
              <a:t>R$2.000,00</a:t>
            </a:r>
          </a:p>
          <a:p>
            <a:pPr lvl="0"/>
            <a:r>
              <a:rPr b="1"/>
              <a:t>Diferença (mensal):</a:t>
            </a:r>
            <a:r>
              <a:rPr/>
              <a:t> </a:t>
            </a:r>
            <a:r>
              <a:rPr b="1"/>
              <a:t>R$1.169,08</a:t>
            </a:r>
            <a:r>
              <a:rPr/>
              <a:t> (+ 58,45%)</a:t>
            </a:r>
          </a:p>
          <a:p>
            <a:pPr lvl="0" indent="0" marL="0">
              <a:buNone/>
            </a:pPr>
          </a:p>
          <a:p>
            <a:pPr lvl="0" indent="0" marL="1270000">
              <a:buNone/>
            </a:pPr>
            <a:r>
              <a:rPr sz="2000" b="1"/>
              <a:t>Sugestão:</a:t>
            </a:r>
          </a:p>
          <a:p>
            <a:pPr lvl="0" indent="0" marL="1270000">
              <a:buNone/>
            </a:pPr>
            <a:r>
              <a:rPr sz="2000"/>
              <a:t>Aluga o imóvel por </a:t>
            </a:r>
            <a:r>
              <a:rPr sz="2000" b="1"/>
              <a:t>R$2.500,00</a:t>
            </a:r>
            <a:r>
              <a:rPr sz="2000"/>
              <a:t> e investe a diferença entre a prestação sugerida e o aluguel, R$4.169,08 - R$2.500,00 = </a:t>
            </a:r>
            <a:r>
              <a:rPr sz="2000" b="1"/>
              <a:t>R$1.669,08</a:t>
            </a:r>
            <a:r>
              <a:rPr sz="2000"/>
              <a:t>, até que a taxa de juros fique viável.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Simulação SACRE: Com juros de 5% a.a.</a:t>
            </a:r>
          </a:p>
          <a:p>
            <a:pPr lvl="0" indent="0" marL="0">
              <a:buNone/>
            </a:pPr>
            <a:r>
              <a:rPr b="1"/>
              <a:t>Cálculo da Parcela:</a:t>
            </a:r>
            <a:r>
              <a:rPr/>
              <a:t> Amortização + Juros + Taxa de Administração</a:t>
            </a:r>
          </a:p>
          <a:p>
            <a:pPr lvl="0"/>
            <a:r>
              <a:rPr b="1"/>
              <a:t>Amortização:</a:t>
            </a:r>
            <a:r>
              <a:rPr/>
              <a:t> R$360.000,00 / 360 meses = R$1.000,00</a:t>
            </a:r>
          </a:p>
          <a:p>
            <a:pPr lvl="0"/>
            <a:r>
              <a:rPr b="1"/>
              <a:t>Juros (1º mês):</a:t>
            </a:r>
            <a:r>
              <a:rPr/>
              <a:t> R$360.000,00 x 0,4074% = R$1.466,64</a:t>
            </a:r>
          </a:p>
          <a:p>
            <a:pPr lvl="0"/>
            <a:r>
              <a:rPr b="1"/>
              <a:t>Taxa Adm. (1º mês):</a:t>
            </a:r>
            <a:r>
              <a:rPr/>
              <a:t> R$360.000,00 x 0,0829% = R$298,44</a:t>
            </a:r>
          </a:p>
          <a:p>
            <a:pPr lvl="0"/>
            <a:r>
              <a:rPr b="1"/>
              <a:t>Prestação 1º ano:</a:t>
            </a:r>
            <a:r>
              <a:rPr/>
              <a:t> R$1.000,00 + R$1.466,64 + R$298,44 = </a:t>
            </a:r>
            <a:r>
              <a:rPr b="1"/>
              <a:t>R$2.765,08</a:t>
            </a:r>
          </a:p>
          <a:p>
            <a:pPr lvl="0" indent="0" marL="0">
              <a:buNone/>
            </a:pPr>
          </a:p>
          <a:p>
            <a:pPr lvl="0"/>
            <a:r>
              <a:rPr/>
              <a:t>A parcela de </a:t>
            </a:r>
            <a:r>
              <a:rPr b="1"/>
              <a:t>R$2.765,08</a:t>
            </a:r>
            <a:r>
              <a:rPr/>
              <a:t> ficará fixa nos próximos 12 meses.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Simulação SACRE: Com juros de 5% a.a.</a:t>
            </a:r>
          </a:p>
          <a:p>
            <a:pPr lvl="0"/>
            <a:r>
              <a:rPr b="1"/>
              <a:t>Despesas do Financiamento:</a:t>
            </a:r>
            <a:r>
              <a:rPr/>
              <a:t> </a:t>
            </a:r>
            <a:r>
              <a:rPr b="1"/>
              <a:t>R$1.765,08</a:t>
            </a:r>
          </a:p>
          <a:p>
            <a:pPr lvl="0"/>
            <a:r>
              <a:rPr b="1"/>
              <a:t>Aluguel Estimado:</a:t>
            </a:r>
            <a:r>
              <a:rPr/>
              <a:t> </a:t>
            </a:r>
            <a:r>
              <a:rPr b="1"/>
              <a:t>R$2.500,00</a:t>
            </a:r>
          </a:p>
          <a:p>
            <a:pPr lvl="0"/>
            <a:r>
              <a:rPr b="1"/>
              <a:t>80% do Aluguel Estimado:</a:t>
            </a:r>
            <a:r>
              <a:rPr/>
              <a:t> </a:t>
            </a:r>
            <a:r>
              <a:rPr b="1"/>
              <a:t>R$2.000,00</a:t>
            </a:r>
          </a:p>
          <a:p>
            <a:pPr lvl="0"/>
            <a:r>
              <a:rPr b="1"/>
              <a:t>Diferença (mensal):</a:t>
            </a:r>
            <a:r>
              <a:rPr/>
              <a:t> </a:t>
            </a:r>
            <a:r>
              <a:rPr b="1"/>
              <a:t>-R$234,92</a:t>
            </a:r>
            <a:r>
              <a:rPr/>
              <a:t> (-11,74%)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Faça seu Dinheiro Trabalhar por Você.</a:t>
            </a:r>
          </a:p>
          <a:p>
            <a:pPr lvl="0" indent="0" marL="0">
              <a:buNone/>
            </a:pP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geracao_prateada.jpe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Só invista naquilo que você conhece.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Antes de investir, pergunte:</a:t>
            </a:r>
          </a:p>
          <a:p>
            <a:pPr lvl="0"/>
            <a:r>
              <a:rPr b="1"/>
              <a:t>Liquidez</a:t>
            </a:r>
            <a:r>
              <a:rPr/>
              <a:t> → posso resgatar rápido?</a:t>
            </a:r>
          </a:p>
          <a:p>
            <a:pPr lvl="0"/>
            <a:r>
              <a:rPr b="1"/>
              <a:t>Risco</a:t>
            </a:r>
            <a:r>
              <a:rPr/>
              <a:t> → posso perder?</a:t>
            </a:r>
          </a:p>
          <a:p>
            <a:pPr lvl="0"/>
            <a:r>
              <a:rPr b="1"/>
              <a:t>Garantia</a:t>
            </a:r>
            <a:r>
              <a:rPr/>
              <a:t> → tem FGC?</a:t>
            </a:r>
          </a:p>
          <a:p>
            <a:pPr lvl="0"/>
            <a:r>
              <a:rPr b="1"/>
              <a:t>Tributação</a:t>
            </a:r>
            <a:r>
              <a:rPr/>
              <a:t> → paga imposto?</a:t>
            </a:r>
          </a:p>
          <a:p>
            <a:pPr lvl="0"/>
            <a:r>
              <a:rPr b="1"/>
              <a:t>Prazo</a:t>
            </a:r>
            <a:r>
              <a:rPr/>
              <a:t> → curto, médio ou longo?</a:t>
            </a:r>
          </a:p>
          <a:p>
            <a:pPr lvl="0"/>
            <a:r>
              <a:rPr b="1"/>
              <a:t>Volatilidade</a:t>
            </a:r>
            <a:r>
              <a:rPr/>
              <a:t> → oscila muito?</a:t>
            </a:r>
          </a:p>
          <a:p>
            <a:pPr lvl="0"/>
            <a:r>
              <a:rPr b="1"/>
              <a:t>Objetivo</a:t>
            </a:r>
            <a:r>
              <a:rPr/>
              <a:t> → reserva, renda, crescimento?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inimigos da tranquilidade financeira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Maus hábitos financeiros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O Hábito do Saldo Zero</a:t>
            </a:r>
          </a:p>
          <a:p>
            <a:pPr lvl="0"/>
            <a:r>
              <a:rPr b="1"/>
              <a:t>Hábito:</a:t>
            </a:r>
            <a:r>
              <a:rPr/>
              <a:t> Gastar 100% da sua renda todo mês.</a:t>
            </a:r>
          </a:p>
          <a:p>
            <a:pPr lvl="0"/>
            <a:r>
              <a:rPr b="1"/>
              <a:t>Consequência:</a:t>
            </a:r>
            <a:r>
              <a:rPr/>
              <a:t> Viver sem nenhuma margem para erros ou oportunidades. Qualquer imprevisto se torna uma crise.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Investimentos por ordem de complexidade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Poupança</a:t>
            </a:r>
          </a:p>
          <a:p>
            <a:pPr lvl="1"/>
            <a:r>
              <a:rPr/>
              <a:t>Rendimento mensal.</a:t>
            </a:r>
          </a:p>
          <a:p>
            <a:pPr lvl="1"/>
            <a:r>
              <a:rPr/>
              <a:t>Liquidez imediata.</a:t>
            </a:r>
          </a:p>
          <a:p>
            <a:pPr lvl="1"/>
            <a:r>
              <a:rPr/>
              <a:t>Livre de Imposto.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CDB</a:t>
            </a:r>
          </a:p>
          <a:p>
            <a:pPr lvl="1"/>
            <a:r>
              <a:rPr/>
              <a:t>Rendimento diário.</a:t>
            </a:r>
          </a:p>
          <a:p>
            <a:pPr lvl="1"/>
            <a:r>
              <a:rPr/>
              <a:t>Impostos recolhido na fonte.</a:t>
            </a:r>
          </a:p>
          <a:p>
            <a:pPr lvl="1"/>
            <a:r>
              <a:rPr/>
              <a:t>Garantia do FGC.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LCI e LCA</a:t>
            </a:r>
          </a:p>
          <a:p>
            <a:pPr lvl="1"/>
            <a:r>
              <a:rPr/>
              <a:t>Isentos de Impostos.</a:t>
            </a:r>
          </a:p>
          <a:p>
            <a:pPr lvl="1"/>
            <a:r>
              <a:rPr/>
              <a:t>Prazo definido</a:t>
            </a:r>
          </a:p>
          <a:p>
            <a:pPr lvl="1"/>
            <a:r>
              <a:rPr/>
              <a:t>Retenção do capital.</a:t>
            </a:r>
          </a:p>
          <a:p>
            <a:pPr lvl="1"/>
            <a:r>
              <a:rPr/>
              <a:t>Garantia do FGC.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Investimentos por ordem de complexidade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Tesouro Direto</a:t>
            </a:r>
          </a:p>
          <a:p>
            <a:pPr lvl="1"/>
            <a:r>
              <a:rPr/>
              <a:t>Prazo definido</a:t>
            </a:r>
          </a:p>
          <a:p>
            <a:pPr lvl="1"/>
            <a:r>
              <a:rPr/>
              <a:t>Impostos recolhido na fonte.</a:t>
            </a:r>
          </a:p>
          <a:p>
            <a:pPr lvl="1"/>
            <a:r>
              <a:rPr/>
              <a:t>Garantia do Governo Federal.</a:t>
            </a:r>
          </a:p>
          <a:p>
            <a:pPr lvl="1"/>
            <a:r>
              <a:rPr/>
              <a:t>Existem 3 modalidades, Préfixado, Selic ou o IPCA (inflação).</a:t>
            </a:r>
          </a:p>
          <a:p>
            <a:pPr lvl="1"/>
            <a:r>
              <a:rPr/>
              <a:t>O Préfixado e o IPCA podem gerar perdas.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Fundos de Investimento em Infraestrutura (FI-Infra)</a:t>
            </a:r>
          </a:p>
          <a:p>
            <a:pPr lvl="1"/>
            <a:r>
              <a:rPr/>
              <a:t>Rendimentos isentos de IR para pessoa física.</a:t>
            </a:r>
            <a:br/>
          </a:p>
          <a:p>
            <a:pPr lvl="1"/>
            <a:r>
              <a:rPr/>
              <a:t>Ganho de capital também isento.</a:t>
            </a:r>
            <a:br/>
          </a:p>
          <a:p>
            <a:pPr lvl="1"/>
            <a:r>
              <a:rPr/>
              <a:t>Projetos de infraestrutura (energia, logística, saneamento).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Fundos Imobiliários (FIIs)</a:t>
            </a:r>
          </a:p>
          <a:p>
            <a:pPr lvl="1"/>
            <a:r>
              <a:rPr/>
              <a:t>Rendimentos mensais isentos de IR.</a:t>
            </a:r>
          </a:p>
          <a:p>
            <a:pPr lvl="1"/>
            <a:r>
              <a:rPr/>
              <a:t>20% de Imposto sobre de ganho de capital.</a:t>
            </a:r>
          </a:p>
          <a:p>
            <a:pPr lvl="1"/>
            <a:r>
              <a:rPr/>
              <a:t>Imposto sob responsabilidade do investidor.</a:t>
            </a:r>
          </a:p>
          <a:p>
            <a:pPr lvl="1"/>
            <a:r>
              <a:rPr/>
              <a:t>Existem fundos de tijolo e fundos de papel.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Investimentos por ordem de complexidade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7. Ações</a:t>
            </a:r>
          </a:p>
          <a:p>
            <a:pPr lvl="1"/>
            <a:r>
              <a:rPr/>
              <a:t>Participação em empresas listadas na Bolsa.</a:t>
            </a:r>
            <a:br/>
          </a:p>
          <a:p>
            <a:pPr lvl="1"/>
            <a:r>
              <a:rPr/>
              <a:t>Ganha na distribuição dos lucros e/ou na valorização das ações.</a:t>
            </a:r>
            <a:br/>
          </a:p>
          <a:p>
            <a:pPr lvl="1"/>
            <a:r>
              <a:rPr/>
              <a:t>Possibilidade de dividendos.</a:t>
            </a:r>
            <a:br/>
          </a:p>
          <a:p>
            <a:pPr lvl="1"/>
            <a:r>
              <a:rPr/>
              <a:t>15% de IR sobre ganho de capital (isento até R$ 20 mil em vendas/mês).</a:t>
            </a:r>
            <a:br/>
          </a:p>
          <a:p>
            <a:pPr lvl="1"/>
            <a:r>
              <a:rPr/>
              <a:t>Imposto sob responsabilidade do investidor.</a:t>
            </a:r>
          </a:p>
          <a:p>
            <a:pPr lvl="1"/>
            <a:r>
              <a:rPr/>
              <a:t>Alta volatilidade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8. Previdência Privada</a:t>
            </a:r>
          </a:p>
          <a:p>
            <a:pPr lvl="1"/>
            <a:r>
              <a:rPr/>
              <a:t>Planejamento de longo prazo (acima de 10 anos).</a:t>
            </a:r>
            <a:br/>
          </a:p>
          <a:p>
            <a:pPr lvl="1"/>
            <a:r>
              <a:rPr/>
              <a:t>Possibilidade de benefício fiscal (PGBL dedutível até 12% da renda bruta).</a:t>
            </a:r>
            <a:br/>
          </a:p>
          <a:p>
            <a:pPr lvl="1"/>
            <a:r>
              <a:rPr/>
              <a:t>Dois regimes de tributação: progressivo ou regressivo.</a:t>
            </a:r>
            <a:br/>
          </a:p>
          <a:p>
            <a:pPr lvl="1"/>
            <a:r>
              <a:rPr/>
              <a:t>Resgate pode gerar grandes prejuízos no curto prazo.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9. Fundos Multimercados</a:t>
            </a:r>
          </a:p>
          <a:p>
            <a:pPr lvl="1"/>
            <a:r>
              <a:rPr/>
              <a:t>Estratégias diversificadas (renda fixa, ações, câmbio etc.).</a:t>
            </a:r>
            <a:br/>
          </a:p>
          <a:p>
            <a:pPr lvl="1"/>
            <a:r>
              <a:rPr/>
              <a:t>Permitem gestão ativa.</a:t>
            </a:r>
            <a:br/>
          </a:p>
          <a:p>
            <a:pPr lvl="1"/>
            <a:r>
              <a:rPr/>
              <a:t>Tributação: tabela regressiva de IR.</a:t>
            </a:r>
            <a:br/>
          </a:p>
          <a:p>
            <a:pPr lvl="1"/>
            <a:r>
              <a:rPr/>
              <a:t>Nível de risco varia conforme a estratégia do fundo.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Boas leituras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sicologi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228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ns/casai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Boas leituras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logica_consum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228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ns/vida_simple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Boas leituras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sicologi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228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ns/casai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Maus hábitos financeiros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A Corda Bamba Financeira</a:t>
            </a:r>
          </a:p>
          <a:p>
            <a:pPr lvl="0"/>
            <a:r>
              <a:rPr b="1"/>
              <a:t>Hábito:</a:t>
            </a:r>
            <a:r>
              <a:rPr/>
              <a:t> Não ter uma reserva de emergência: “</a:t>
            </a:r>
            <a:r>
              <a:rPr i="1"/>
              <a:t>se algo acontecer, na hora eu resolvo</a:t>
            </a:r>
            <a:r>
              <a:rPr/>
              <a:t>”.</a:t>
            </a:r>
          </a:p>
          <a:p>
            <a:pPr lvl="0"/>
            <a:r>
              <a:rPr b="1"/>
              <a:t>Consequência:</a:t>
            </a:r>
            <a:r>
              <a:rPr/>
              <a:t> Pequenos imprevistos se transformam em dívidas caras, e a ansiedade financeira tira a sua liberdade de escolha.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Maus hábitos financeiros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O Impulso no Crédito</a:t>
            </a:r>
          </a:p>
          <a:p>
            <a:pPr lvl="0"/>
            <a:r>
              <a:rPr b="1"/>
              <a:t>Hábito:</a:t>
            </a:r>
            <a:r>
              <a:rPr/>
              <a:t> Usar o crédito para comprar bens de consumo.</a:t>
            </a:r>
          </a:p>
          <a:p>
            <a:pPr lvl="0"/>
            <a:r>
              <a:rPr b="1"/>
              <a:t>Consequência:</a:t>
            </a:r>
            <a:r>
              <a:rPr/>
              <a:t> Você paga mais caro por um prazer temporário que perde valor rapidamente, sacrificando objetivos maiores.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Maus hábitos financeiros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 A Prisão das Prestações</a:t>
            </a:r>
          </a:p>
          <a:p>
            <a:pPr lvl="0"/>
            <a:r>
              <a:rPr b="1"/>
              <a:t>Hábito:</a:t>
            </a:r>
            <a:r>
              <a:rPr/>
              <a:t> Acumular parcelamentos e financiamentos em excesso.</a:t>
            </a:r>
          </a:p>
          <a:p>
            <a:pPr lvl="0"/>
            <a:r>
              <a:rPr b="1"/>
              <a:t>Consequência:</a:t>
            </a:r>
            <a:r>
              <a:rPr/>
              <a:t> trabalhar para pagar o passado em vez de construir o futuro perdendo a liberdade de escolha.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 onde começar?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Financeiro para Aposentadoria</dc:title>
  <dc:creator>Max Valério Lemes</dc:creator>
  <cp:keywords/>
  <dcterms:created xsi:type="dcterms:W3CDTF">2025-10-06T13:16:25Z</dcterms:created>
  <dcterms:modified xsi:type="dcterms:W3CDTF">2025-10-06T13:16:25Z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footer">
    <vt:lpwstr>Sumário</vt:lpwstr>
  </property>
  <property fmtid="{D5CDD505-2E9C-101B-9397-08002B2CF9AE}" pid="8" name="header">
    <vt:lpwstr>Planejamento Financeiro para Aposentadoria</vt:lpwstr>
  </property>
  <property fmtid="{D5CDD505-2E9C-101B-9397-08002B2CF9AE}" pid="9" name="header-includes">
    <vt:lpwstr/>
  </property>
  <property fmtid="{D5CDD505-2E9C-101B-9397-08002B2CF9AE}" pid="10" name="header-logo">
    <vt:lpwstr>imagens/ufglogo.png</vt:lpwstr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institute">
    <vt:lpwstr>Universidade Federal de Goiás</vt:lpwstr>
  </property>
  <property fmtid="{D5CDD505-2E9C-101B-9397-08002B2CF9AE}" pid="14" name="institutes">
    <vt:lpwstr/>
  </property>
  <property fmtid="{D5CDD505-2E9C-101B-9397-08002B2CF9AE}" pid="15" name="labels">
    <vt:lpwstr/>
  </property>
  <property fmtid="{D5CDD505-2E9C-101B-9397-08002B2CF9AE}" pid="16" name="logo">
    <vt:lpwstr>imagens/ufglogo.png</vt:lpwstr>
  </property>
  <property fmtid="{D5CDD505-2E9C-101B-9397-08002B2CF9AE}" pid="17" name="preview">
    <vt:lpwstr/>
  </property>
  <property fmtid="{D5CDD505-2E9C-101B-9397-08002B2CF9AE}" pid="18" name="subtitle">
    <vt:lpwstr>Assuma o controle do seu dinheiro e planeje uma aposentadoria tranquila</vt:lpwstr>
  </property>
  <property fmtid="{D5CDD505-2E9C-101B-9397-08002B2CF9AE}" pid="19" name="toc-title">
    <vt:lpwstr>Table of contents</vt:lpwstr>
  </property>
</Properties>
</file>