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8" r:id="rId4"/>
    <p:sldId id="259" r:id="rId5"/>
    <p:sldId id="256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лист" id="{F3AF6C7A-F189-44BF-A108-237DBB8DC6F7}">
          <p14:sldIdLst>
            <p14:sldId id="260"/>
          </p14:sldIdLst>
        </p14:section>
        <p14:section name="Оглавление" id="{FC4313C3-5988-4D78-ACE4-AF868C997ECC}">
          <p14:sldIdLst>
            <p14:sldId id="261"/>
          </p14:sldIdLst>
        </p14:section>
        <p14:section name="Слайд 1. Проблематика: СМИ и читатели" id="{0922C15E-D104-43D7-B940-2D9F3A36E18E}">
          <p14:sldIdLst>
            <p14:sldId id="258"/>
          </p14:sldIdLst>
        </p14:section>
        <p14:section name="Слайд 2. Подходы к решению проблемы, постановка задачи" id="{8E415982-2875-4576-846F-02A9249A6A7B}">
          <p14:sldIdLst>
            <p14:sldId id="259"/>
          </p14:sldIdLst>
        </p14:section>
        <p14:section name="Слайд 3. Pipeline и инструментарий" id="{CC20C9EF-7EA5-4E02-8023-0AFECE62A43B}">
          <p14:sldIdLst>
            <p14:sldId id="256"/>
          </p14:sldIdLst>
        </p14:section>
        <p14:section name="Слайд 4. Текущая стадия, предварительный результат, проблемы" id="{21E997D5-B276-439D-9300-72DD83FDF259}">
          <p14:sldIdLst>
            <p14:sldId id="262"/>
          </p14:sldIdLst>
        </p14:section>
        <p14:section name="Слайд 5. Процесс разработки" id="{7267D974-9157-40C3-885A-C14CBD2A646E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449" autoAdjust="0"/>
  </p:normalViewPr>
  <p:slideViewPr>
    <p:cSldViewPr snapToGrid="0">
      <p:cViewPr varScale="1">
        <p:scale>
          <a:sx n="113" d="100"/>
          <a:sy n="113" d="100"/>
        </p:scale>
        <p:origin x="2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A94FF-808F-4147-91B6-9E2BCB3CD117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E9D6-20FA-4B08-AB89-7EDF1DFAD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34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257D9-BB0D-50EE-50AD-9B7183B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9E8543-9207-8626-6ECA-35386772F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A17F9A-FFC5-0ECE-25A1-C5F708F4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92C8B-56AD-CB14-418E-362ECAE8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D90FC-7763-F574-C835-943266C9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8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11D83-8553-94FA-4F1E-BAF5EDC8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FB46C4-0F6F-C7DD-4E6A-A433AE2D6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B7025-36FC-07AA-A633-38086C5A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EC405-34A1-A09F-4C08-1E815193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2957F4-EE01-7687-E1C2-1BDA4649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CA8D3D-0C93-9A2B-ACC8-DC81CF258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217AC4-2116-A350-2BD9-F2FC5138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0A05E-B488-2E5D-0515-07E04CCD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F9321-CC7C-B56E-9236-77EBBC7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0966B-310F-A442-56BA-9ED0219A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01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7833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AA4F5-DC26-8F21-3AFC-A85E2D32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9897C-1653-A66E-3752-1503D43C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DDD56-475D-6383-8E2A-F9F14035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0ACF2-3553-617D-A915-7362C130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5ECC28-53C5-6586-C7C2-CAFB97F3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7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C9DB4-51E5-B487-EEF6-3BE1A0E9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E63968-B2BA-D440-28BB-E5EE07DC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5C8C25-0652-A36A-1A59-72712B39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ABD8C-C03E-2172-5E15-7F765FC8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DD9B6-846D-937E-4D23-EC265859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49707-A40A-C8AE-218F-BE80D000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7FD37-7F15-BDD5-0FB2-FAE700D46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4B07B5-6C7F-B2B9-4174-D0B7EAE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23DDA-250C-4468-16BB-5187DAA0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D73C35-B575-70E6-AF43-68D5BA14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945EF7-4ABF-B541-04A7-B7DDD549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5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9FF80-A5AD-B02B-FB43-083CE0DC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36E807-7F9E-43DE-8713-7D1492E0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648AB2-49C6-67BE-FB84-685B73A7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EC5965-2874-49DE-3D1E-C92F996DD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FBC099-840B-8FE4-B1A4-5935764E7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B3D351-5125-C92C-A1C7-A6AFD1BA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CE0E60-7F70-23BC-1883-4D6F6593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22B216-1558-4334-554B-C4AB1A41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94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A3C09-5D94-3A39-257D-598F381C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C467B2-DC5B-0D8F-AD1B-57B0221F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0468D2-745A-EAEA-141A-16D7DF26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FD4D94-2E37-73ED-3BCC-5C4740EC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7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D47B0F-2C39-02E5-75A6-24763EFE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677C05-308F-4A0B-BF2E-7DAA5072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913BD8-3F86-5E9F-FC44-73764856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3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ACBA9-4A34-2276-82C3-C5EFED6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24083-4136-7D0E-AEA8-7BF6185A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6E0B37-06C3-29F4-AF2F-0463EECA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E93CFE-BC28-0534-A0EF-51B1641D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A4B35C-865D-B58C-B071-FA2CB0B8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07FD03-99F9-91FB-FCB0-36E98415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9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2E43A-FDBF-CBC5-3225-01515A64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E9926A-C808-98BF-8DE4-37E86B1D3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29F607-4744-B469-40FE-825C47AD7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344388-529C-7846-D107-CBB2E323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C3D061-922F-2616-FF82-5C39B6EF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96D2D0-ED19-CFD7-37BE-24D89EA5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49910-A6C3-507A-3DB3-4D3CD07C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96181-CCBC-06EE-F1EB-BB2C2B4D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033E9-121D-1AAA-2A49-3E536AA0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E7C6-4A8F-49BD-83D2-2CD63C5D7E44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2D1E9A-58B1-24EC-CA16-91FD3EF77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568F8C-2103-5AD1-4B44-C06253377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E127-DFA9-4E08-83B2-A5B95C5A2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5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62406"/>
            <a:ext cx="12192000" cy="913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5280" y="-739202"/>
            <a:ext cx="1146849" cy="147840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37607" y="-744691"/>
            <a:ext cx="3183776" cy="11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1400" dirty="0">
                <a:latin typeface="Roboto"/>
                <a:ea typeface="Roboto"/>
                <a:cs typeface="Roboto"/>
                <a:sym typeface="Roboto"/>
              </a:rPr>
              <a:t>Центр непрерывного образования</a:t>
            </a:r>
          </a:p>
          <a:p>
            <a:pPr algn="ctr"/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Программа профессиональной переподготовки </a:t>
            </a:r>
          </a:p>
          <a:p>
            <a:pPr algn="ctr"/>
            <a:r>
              <a:rPr lang="ru-RU" sz="1400" b="1" dirty="0">
                <a:latin typeface="Roboto"/>
                <a:ea typeface="Roboto"/>
                <a:cs typeface="Roboto"/>
                <a:sym typeface="Roboto"/>
              </a:rPr>
              <a:t>«Специалист по </a:t>
            </a: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Data Science</a:t>
            </a:r>
            <a:r>
              <a:rPr lang="ru-RU" sz="1400" b="1" dirty="0">
                <a:latin typeface="Roboto"/>
                <a:ea typeface="Roboto"/>
                <a:cs typeface="Roboto"/>
                <a:sym typeface="Roboto"/>
              </a:rPr>
              <a:t>»</a:t>
            </a:r>
            <a:endParaRPr lang="ru" sz="1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98751" y="6206378"/>
            <a:ext cx="49833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latin typeface="Roboto"/>
                <a:ea typeface="Roboto"/>
                <a:sym typeface="Roboto"/>
              </a:rPr>
              <a:t>Тема проекта:</a:t>
            </a:r>
          </a:p>
          <a:p>
            <a:pPr algn="r"/>
            <a:endParaRPr lang="ru-RU" sz="1400" b="1" dirty="0">
              <a:latin typeface="Roboto"/>
              <a:ea typeface="Roboto"/>
              <a:sym typeface="Roboto"/>
            </a:endParaRPr>
          </a:p>
          <a:p>
            <a:pPr algn="r"/>
            <a:r>
              <a:rPr lang="ru-RU" sz="1400" dirty="0">
                <a:latin typeface="Roboto"/>
                <a:ea typeface="Roboto"/>
                <a:sym typeface="Roboto"/>
              </a:rPr>
              <a:t>«Решение</a:t>
            </a:r>
            <a:r>
              <a:rPr lang="ru-RU" sz="1400" dirty="0">
                <a:latin typeface="Roboto"/>
                <a:ea typeface="Roboto"/>
              </a:rPr>
              <a:t> ключевых проблем потребления информации</a:t>
            </a:r>
          </a:p>
          <a:p>
            <a:pPr algn="r"/>
            <a:r>
              <a:rPr lang="ru-RU" sz="1400" dirty="0">
                <a:latin typeface="Roboto"/>
                <a:ea typeface="Roboto"/>
              </a:rPr>
              <a:t>с помощью методов обработки естественного языка и иных методов машинного обучения»</a:t>
            </a:r>
            <a:endParaRPr lang="ru-RU"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201F5F8-6AC3-4B01-7CE2-B09BC7DB8BCE}"/>
              </a:ext>
            </a:extLst>
          </p:cNvPr>
          <p:cNvSpPr/>
          <p:nvPr/>
        </p:nvSpPr>
        <p:spPr>
          <a:xfrm>
            <a:off x="509871" y="6206377"/>
            <a:ext cx="2141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Roboto"/>
                <a:ea typeface="Roboto"/>
                <a:cs typeface="Roboto"/>
                <a:sym typeface="Roboto"/>
              </a:rPr>
              <a:t>Презентация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к дипломному проекту Максима Кузнецова</a:t>
            </a:r>
          </a:p>
          <a:p>
            <a:endParaRPr lang="ru-RU" sz="1400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ru-RU" sz="1400" b="1" dirty="0">
                <a:latin typeface="Roboto"/>
                <a:ea typeface="Roboto"/>
                <a:cs typeface="Roboto"/>
                <a:sym typeface="Roboto"/>
              </a:rPr>
              <a:t>Группа </a:t>
            </a: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DS-6</a:t>
            </a:r>
            <a:endParaRPr lang="ru-RU" sz="1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BB94736-6A2A-D1CC-2C5B-88309C57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 err="1"/>
              <a:t>Оглавление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2766D7-4409-64AA-B91F-31109451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hlinkClick r:id="" action="ppaction://noaction"/>
              </a:rPr>
              <a:t>1. </a:t>
            </a:r>
            <a:r>
              <a:rPr lang="en-US" sz="2000" dirty="0" err="1">
                <a:hlinkClick r:id="" action="ppaction://noaction"/>
              </a:rPr>
              <a:t>Проблематика</a:t>
            </a:r>
            <a:r>
              <a:rPr lang="en-US" sz="2000" dirty="0">
                <a:hlinkClick r:id="" action="ppaction://noaction"/>
              </a:rPr>
              <a:t>: СМИ и </a:t>
            </a:r>
            <a:r>
              <a:rPr lang="en-US" sz="2000" dirty="0" err="1">
                <a:hlinkClick r:id="" action="ppaction://noaction"/>
              </a:rPr>
              <a:t>читатели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hlinkClick r:id="" action="ppaction://noaction"/>
              </a:rPr>
              <a:t>2. </a:t>
            </a:r>
            <a:r>
              <a:rPr lang="en-US" sz="2000" dirty="0" err="1">
                <a:hlinkClick r:id="" action="ppaction://noaction"/>
              </a:rPr>
              <a:t>Подходы</a:t>
            </a:r>
            <a:r>
              <a:rPr lang="en-US" sz="2000" dirty="0">
                <a:hlinkClick r:id="" action="ppaction://noaction"/>
              </a:rPr>
              <a:t> к </a:t>
            </a:r>
            <a:r>
              <a:rPr lang="en-US" sz="2000" dirty="0" err="1">
                <a:hlinkClick r:id="" action="ppaction://noaction"/>
              </a:rPr>
              <a:t>решению</a:t>
            </a:r>
            <a:r>
              <a:rPr lang="en-US" sz="2000" dirty="0">
                <a:hlinkClick r:id="" action="ppaction://noaction"/>
              </a:rPr>
              <a:t> </a:t>
            </a:r>
            <a:r>
              <a:rPr lang="en-US" sz="2000" dirty="0" err="1">
                <a:hlinkClick r:id="" action="ppaction://noaction"/>
              </a:rPr>
              <a:t>проблемы</a:t>
            </a:r>
            <a:r>
              <a:rPr lang="ru-RU" sz="2000" dirty="0">
                <a:hlinkClick r:id="" action="ppaction://noaction"/>
              </a:rPr>
              <a:t>,</a:t>
            </a:r>
            <a:r>
              <a:rPr lang="en-US" sz="2000" dirty="0">
                <a:hlinkClick r:id="" action="ppaction://noaction"/>
              </a:rPr>
              <a:t> </a:t>
            </a:r>
            <a:r>
              <a:rPr lang="en-US" sz="2000" dirty="0" err="1">
                <a:hlinkClick r:id="" action="ppaction://noaction"/>
              </a:rPr>
              <a:t>постановка</a:t>
            </a:r>
            <a:r>
              <a:rPr lang="en-US" sz="2000" dirty="0">
                <a:hlinkClick r:id="" action="ppaction://noaction"/>
              </a:rPr>
              <a:t> </a:t>
            </a:r>
            <a:r>
              <a:rPr lang="en-US" sz="2000" dirty="0" err="1">
                <a:hlinkClick r:id="" action="ppaction://noaction"/>
              </a:rPr>
              <a:t>задачи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hlinkClick r:id="" action="ppaction://noaction"/>
              </a:rPr>
              <a:t>3. Pipeline и </a:t>
            </a:r>
            <a:r>
              <a:rPr lang="en-US" sz="2000" dirty="0" err="1">
                <a:hlinkClick r:id="" action="ppaction://noaction"/>
              </a:rPr>
              <a:t>инструментарий</a:t>
            </a:r>
            <a:endParaRPr lang="ru-RU" sz="2000" dirty="0"/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>
                <a:hlinkClick r:id="rId2" action="ppaction://hlinksldjump"/>
              </a:rPr>
              <a:t>4. Текущая стадия, предварительный результат и проблемы</a:t>
            </a:r>
            <a:endParaRPr lang="ru-RU" sz="2000" dirty="0"/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>
                <a:hlinkClick r:id="rId3" action="ppaction://hlinksldjump"/>
              </a:rPr>
              <a:t>5. Процесс разработки</a:t>
            </a:r>
            <a:endParaRPr lang="en-US" sz="2000" dirty="0"/>
          </a:p>
        </p:txBody>
      </p:sp>
      <p:pic>
        <p:nvPicPr>
          <p:cNvPr id="15" name="Picture 6" descr="Сводятся газета">
            <a:extLst>
              <a:ext uri="{FF2B5EF4-FFF2-40B4-BE49-F238E27FC236}">
                <a16:creationId xmlns:a16="http://schemas.microsoft.com/office/drawing/2014/main" id="{945F0424-F9DA-BDE3-800F-A00ECCAF6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0" r="2746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498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B9E3-89BD-D626-7664-9E6E71EC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40" y="200739"/>
            <a:ext cx="10515600" cy="421300"/>
          </a:xfrm>
        </p:spPr>
        <p:txBody>
          <a:bodyPr>
            <a:noAutofit/>
          </a:bodyPr>
          <a:lstStyle/>
          <a:p>
            <a:r>
              <a:rPr lang="ru-RU" sz="2800" b="1" dirty="0"/>
              <a:t>1. Проблематика: СМИ и Читатели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8DA831F-87FA-17FA-368F-09E5BD8F3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37984"/>
              </p:ext>
            </p:extLst>
          </p:nvPr>
        </p:nvGraphicFramePr>
        <p:xfrm>
          <a:off x="428660" y="782457"/>
          <a:ext cx="11334680" cy="38760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14540">
                  <a:extLst>
                    <a:ext uri="{9D8B030D-6E8A-4147-A177-3AD203B41FA5}">
                      <a16:colId xmlns:a16="http://schemas.microsoft.com/office/drawing/2014/main" val="1269665496"/>
                    </a:ext>
                  </a:extLst>
                </a:gridCol>
                <a:gridCol w="390418">
                  <a:extLst>
                    <a:ext uri="{9D8B030D-6E8A-4147-A177-3AD203B41FA5}">
                      <a16:colId xmlns:a16="http://schemas.microsoft.com/office/drawing/2014/main" val="650425907"/>
                    </a:ext>
                  </a:extLst>
                </a:gridCol>
                <a:gridCol w="4962418">
                  <a:extLst>
                    <a:ext uri="{9D8B030D-6E8A-4147-A177-3AD203B41FA5}">
                      <a16:colId xmlns:a16="http://schemas.microsoft.com/office/drawing/2014/main" val="1713370210"/>
                    </a:ext>
                  </a:extLst>
                </a:gridCol>
                <a:gridCol w="545456">
                  <a:extLst>
                    <a:ext uri="{9D8B030D-6E8A-4147-A177-3AD203B41FA5}">
                      <a16:colId xmlns:a16="http://schemas.microsoft.com/office/drawing/2014/main" val="2376465217"/>
                    </a:ext>
                  </a:extLst>
                </a:gridCol>
                <a:gridCol w="3121848">
                  <a:extLst>
                    <a:ext uri="{9D8B030D-6E8A-4147-A177-3AD203B41FA5}">
                      <a16:colId xmlns:a16="http://schemas.microsoft.com/office/drawing/2014/main" val="261935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Проблемы СМИ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Способы решения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Проблемы Читателя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8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 dirty="0"/>
                        <a:t>Удержание внимания пользователей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Увеличение охвата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ru-RU" sz="1400" dirty="0"/>
                    </a:p>
                    <a:p>
                      <a:pPr marL="0" indent="0">
                        <a:buNone/>
                      </a:pPr>
                      <a:r>
                        <a:rPr lang="ru-RU" sz="1400" dirty="0"/>
                        <a:t>Увеличение конверсии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ru-RU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1400" dirty="0" err="1"/>
                        <a:t>Кликбейтный</a:t>
                      </a:r>
                      <a:r>
                        <a:rPr lang="ru-RU" sz="1400" dirty="0"/>
                        <a:t> заголовок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ru-RU" sz="14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1400" dirty="0"/>
                        <a:t>Пагинация – возможность бесконечного скроллинга страницы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ru-RU" sz="14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1400" dirty="0"/>
                        <a:t>Рекомендательные системы (</a:t>
                      </a:r>
                      <a:r>
                        <a:rPr lang="ru-RU" sz="1400" b="1" dirty="0"/>
                        <a:t>РС</a:t>
                      </a:r>
                      <a:r>
                        <a:rPr lang="ru-RU" sz="1400" dirty="0"/>
                        <a:t>) внутри СМИ – рекомендация наиболее популярных (чаще наиболее эмоционально окрашенных, скандальных, «желтых» новостей)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ru-RU" sz="14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1400" dirty="0" err="1"/>
                        <a:t>Кликбейт</a:t>
                      </a:r>
                      <a:r>
                        <a:rPr lang="ru-RU" sz="1400" dirty="0"/>
                        <a:t> + РС + пагинация – яркие короткие сообщения внутри бесконечной </a:t>
                      </a:r>
                      <a:r>
                        <a:rPr lang="ru-RU" sz="1400" dirty="0" err="1"/>
                        <a:t>реком</a:t>
                      </a:r>
                      <a:r>
                        <a:rPr lang="ru-RU" sz="1400" dirty="0"/>
                        <a:t>. ленты (</a:t>
                      </a:r>
                      <a:r>
                        <a:rPr lang="en-US" sz="1400" dirty="0"/>
                        <a:t>stories, </a:t>
                      </a:r>
                      <a:r>
                        <a:rPr lang="ru-RU" sz="1400" dirty="0"/>
                        <a:t>потоки и т.д.)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Присутствие СМИ на всех доступных площадках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Реклама, </a:t>
                      </a:r>
                      <a:r>
                        <a:rPr lang="en-US" sz="1400" dirty="0"/>
                        <a:t>paywall</a:t>
                      </a:r>
                      <a:r>
                        <a:rPr lang="ru-RU" sz="1400" dirty="0"/>
                        <a:t>, членские программы и т.д.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err="1"/>
                        <a:t>Думскроллинг</a:t>
                      </a:r>
                      <a:r>
                        <a:rPr lang="ru-RU" sz="1400" dirty="0"/>
                        <a:t> - </a:t>
                      </a:r>
                      <a:r>
                        <a:rPr lang="en-US" sz="1400" dirty="0"/>
                        <a:t>c</a:t>
                      </a:r>
                      <a:r>
                        <a:rPr lang="ru-RU" sz="1400" dirty="0" err="1"/>
                        <a:t>нижение</a:t>
                      </a:r>
                      <a:r>
                        <a:rPr lang="ru-RU" sz="1400" dirty="0"/>
                        <a:t> концентрации внимания и рост тревожности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Дублирующийся поток</a:t>
                      </a:r>
                      <a:r>
                        <a:rPr lang="ru-RU" sz="1400" dirty="0"/>
                        <a:t> новостей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Информационное однообразие</a:t>
                      </a:r>
                      <a:r>
                        <a:rPr lang="ru-RU" sz="1400" dirty="0"/>
                        <a:t> - Замыкание внутри собственного «информационного пузыря»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6758"/>
                  </a:ext>
                </a:extLst>
              </a:tr>
            </a:tbl>
          </a:graphicData>
        </a:graphic>
      </p:graphicFrame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2406BB5E-6101-4157-15DC-6B269A87CB53}"/>
              </a:ext>
            </a:extLst>
          </p:cNvPr>
          <p:cNvSpPr/>
          <p:nvPr/>
        </p:nvSpPr>
        <p:spPr>
          <a:xfrm>
            <a:off x="3105664" y="878544"/>
            <a:ext cx="395416" cy="1957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731724C-BE6E-9155-764E-97C6F91A5696}"/>
              </a:ext>
            </a:extLst>
          </p:cNvPr>
          <p:cNvSpPr/>
          <p:nvPr/>
        </p:nvSpPr>
        <p:spPr>
          <a:xfrm>
            <a:off x="611199" y="4818915"/>
            <a:ext cx="2224216" cy="15075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Агрегатор новостей?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B201AE4-454B-F33F-3BE3-ACA061706687}"/>
              </a:ext>
            </a:extLst>
          </p:cNvPr>
          <p:cNvSpPr/>
          <p:nvPr/>
        </p:nvSpPr>
        <p:spPr>
          <a:xfrm>
            <a:off x="3669038" y="4818915"/>
            <a:ext cx="2224216" cy="2677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Почему нет?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1641CF9-F8A3-E902-71E3-7F0A032F3AB7}"/>
              </a:ext>
            </a:extLst>
          </p:cNvPr>
          <p:cNvSpPr/>
          <p:nvPr/>
        </p:nvSpPr>
        <p:spPr>
          <a:xfrm>
            <a:off x="8814486" y="4810457"/>
            <a:ext cx="2224216" cy="2677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Почему да?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014D7-F17E-E963-FEA3-F534717FF2D7}"/>
              </a:ext>
            </a:extLst>
          </p:cNvPr>
          <p:cNvSpPr txBox="1"/>
          <p:nvPr/>
        </p:nvSpPr>
        <p:spPr>
          <a:xfrm>
            <a:off x="3303372" y="5156886"/>
            <a:ext cx="4761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/>
              <a:t>РС агрегатора в первую очередь решает задачи владельца агрегатора – конверсия, </a:t>
            </a:r>
            <a:r>
              <a:rPr lang="ru-RU" sz="1400" dirty="0" err="1"/>
              <a:t>приоритизация</a:t>
            </a:r>
            <a:r>
              <a:rPr lang="ru-RU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Если РС даёт возможность подстраивать под себя, её алгоритмы значительно выше пользовательских настроек и предпочтений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Алгоритмом РС подвержен внешним </a:t>
            </a:r>
            <a:r>
              <a:rPr lang="ru-RU" sz="1400" dirty="0" err="1"/>
              <a:t>манупуляциям</a:t>
            </a:r>
            <a:endParaRPr lang="ru-RU" sz="1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39A020C-1FE8-CCEC-6EF8-3F79022DC62F}"/>
              </a:ext>
            </a:extLst>
          </p:cNvPr>
          <p:cNvSpPr/>
          <p:nvPr/>
        </p:nvSpPr>
        <p:spPr>
          <a:xfrm>
            <a:off x="7784757" y="1195628"/>
            <a:ext cx="395416" cy="337637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BDF8B6A7-4F74-8F18-9D56-042B83C3DF89}"/>
              </a:ext>
            </a:extLst>
          </p:cNvPr>
          <p:cNvSpPr/>
          <p:nvPr/>
        </p:nvSpPr>
        <p:spPr>
          <a:xfrm>
            <a:off x="2312813" y="2092409"/>
            <a:ext cx="395416" cy="172170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311FF1CA-B0C0-45D6-1F2D-6E9F55F69D89}"/>
              </a:ext>
            </a:extLst>
          </p:cNvPr>
          <p:cNvSpPr/>
          <p:nvPr/>
        </p:nvSpPr>
        <p:spPr>
          <a:xfrm>
            <a:off x="7434502" y="878544"/>
            <a:ext cx="395416" cy="1957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02E17C-3693-94BC-CDFE-E19BAF5C8395}"/>
              </a:ext>
            </a:extLst>
          </p:cNvPr>
          <p:cNvSpPr txBox="1"/>
          <p:nvPr/>
        </p:nvSpPr>
        <p:spPr>
          <a:xfrm>
            <a:off x="8723870" y="5156886"/>
            <a:ext cx="3039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Новостной агрегатор без рекомендательной системы кажется решает проблемы читателя (хотя не является коммерчески привлекательным и окупаемым :-)</a:t>
            </a:r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50188DB8-1985-9A53-FBE7-2941963B7AA1}"/>
              </a:ext>
            </a:extLst>
          </p:cNvPr>
          <p:cNvSpPr/>
          <p:nvPr/>
        </p:nvSpPr>
        <p:spPr>
          <a:xfrm>
            <a:off x="11257006" y="1195627"/>
            <a:ext cx="395416" cy="337637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1E617-48C7-EEA0-1189-3884122AC48A}"/>
              </a:ext>
            </a:extLst>
          </p:cNvPr>
          <p:cNvSpPr txBox="1"/>
          <p:nvPr/>
        </p:nvSpPr>
        <p:spPr>
          <a:xfrm>
            <a:off x="11621091" y="2422147"/>
            <a:ext cx="39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?</a:t>
            </a:r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2B323BE-F39F-40CB-D48F-85C38F0AA89B}"/>
              </a:ext>
            </a:extLst>
          </p:cNvPr>
          <p:cNvSpPr/>
          <p:nvPr/>
        </p:nvSpPr>
        <p:spPr>
          <a:xfrm>
            <a:off x="11566989" y="779083"/>
            <a:ext cx="592197" cy="17230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Способы решения</a:t>
            </a: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93E064EA-B11D-7B47-03E5-7B2F03168CCB}"/>
              </a:ext>
            </a:extLst>
          </p:cNvPr>
          <p:cNvSpPr/>
          <p:nvPr/>
        </p:nvSpPr>
        <p:spPr>
          <a:xfrm>
            <a:off x="10837170" y="881312"/>
            <a:ext cx="395416" cy="1957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835FDAF-7532-6E5F-4C2D-F68955B3665E}"/>
              </a:ext>
            </a:extLst>
          </p:cNvPr>
          <p:cNvCxnSpPr/>
          <p:nvPr/>
        </p:nvCxnSpPr>
        <p:spPr>
          <a:xfrm>
            <a:off x="428660" y="622039"/>
            <a:ext cx="10253195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B9E3-89BD-D626-7664-9E6E71EC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40" y="200739"/>
            <a:ext cx="11152892" cy="464279"/>
          </a:xfrm>
        </p:spPr>
        <p:txBody>
          <a:bodyPr>
            <a:noAutofit/>
          </a:bodyPr>
          <a:lstStyle/>
          <a:p>
            <a:r>
              <a:rPr lang="ru-RU" sz="2800" b="1" dirty="0"/>
              <a:t>2. Подходы к решению проблемы, постановка задачи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8DA831F-87FA-17FA-368F-09E5BD8F3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96329"/>
              </p:ext>
            </p:extLst>
          </p:nvPr>
        </p:nvGraphicFramePr>
        <p:xfrm>
          <a:off x="436896" y="988541"/>
          <a:ext cx="11021936" cy="47853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49598">
                  <a:extLst>
                    <a:ext uri="{9D8B030D-6E8A-4147-A177-3AD203B41FA5}">
                      <a16:colId xmlns:a16="http://schemas.microsoft.com/office/drawing/2014/main" val="261935307"/>
                    </a:ext>
                  </a:extLst>
                </a:gridCol>
                <a:gridCol w="7566250">
                  <a:extLst>
                    <a:ext uri="{9D8B030D-6E8A-4147-A177-3AD203B41FA5}">
                      <a16:colId xmlns:a16="http://schemas.microsoft.com/office/drawing/2014/main" val="4123681051"/>
                    </a:ext>
                  </a:extLst>
                </a:gridCol>
                <a:gridCol w="1806088">
                  <a:extLst>
                    <a:ext uri="{9D8B030D-6E8A-4147-A177-3AD203B41FA5}">
                      <a16:colId xmlns:a16="http://schemas.microsoft.com/office/drawing/2014/main" val="488283385"/>
                    </a:ext>
                  </a:extLst>
                </a:gridCol>
              </a:tblGrid>
              <a:tr h="221887">
                <a:tc>
                  <a:txBody>
                    <a:bodyPr/>
                    <a:lstStyle/>
                    <a:p>
                      <a:r>
                        <a:rPr lang="ru-RU" dirty="0"/>
                        <a:t>Проблемы читателя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Возможные способы решения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Методы</a:t>
                      </a:r>
                      <a:r>
                        <a:rPr lang="en-US" dirty="0"/>
                        <a:t> ML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87691"/>
                  </a:ext>
                </a:extLst>
              </a:tr>
              <a:tr h="2631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err="1"/>
                        <a:t>Думскроллинг</a:t>
                      </a: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Дубли новостей</a:t>
                      </a: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Информационное однообразие</a:t>
                      </a:r>
                      <a:endParaRPr lang="ru-RU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Ручной отбор (субъективно) качественных источников, поступающих в агрегатор со стороны разработчика / пользователя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Классификация поступающих новостей по рубрикам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Отсечение не новостей (посты вне категорий, как правило рекламные и спонсорские посты)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Отбраковка тонально-окрашенных новостей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Кластеризация новостей – отсечение дублирующих новостей, выборка общего заголовка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Краткое изложение новости (</a:t>
                      </a:r>
                      <a:r>
                        <a:rPr lang="ru-RU" sz="1400" dirty="0" err="1"/>
                        <a:t>саммаризация</a:t>
                      </a:r>
                      <a:r>
                        <a:rPr lang="ru-RU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Балансировка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выравнивание потока поступающих новостей из разных рубрик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Получение ссылок из кластера на полную новость </a:t>
                      </a: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только по запросу читателя</a:t>
                      </a:r>
                      <a:r>
                        <a:rPr lang="en-US" sz="1400" dirty="0"/>
                        <a:t>)</a:t>
                      </a: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ru-R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400" dirty="0"/>
                        <a:t>Построение </a:t>
                      </a:r>
                      <a:r>
                        <a:rPr lang="ru-RU" sz="1400" dirty="0" err="1"/>
                        <a:t>дашборда</a:t>
                      </a:r>
                      <a:r>
                        <a:rPr lang="ru-RU" sz="1400" dirty="0"/>
                        <a:t> на основе анализа изменения трендов в отношении задаваемых именованных сущностей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Классификация</a:t>
                      </a:r>
                      <a:r>
                        <a:rPr lang="ru-RU" sz="1400" dirty="0"/>
                        <a:t> (бинарная и </a:t>
                      </a:r>
                      <a:r>
                        <a:rPr lang="ru-RU" sz="1400" dirty="0" err="1"/>
                        <a:t>многоклассовая</a:t>
                      </a:r>
                      <a:r>
                        <a:rPr lang="ru-RU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err="1"/>
                        <a:t>Агломеративная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b="1" dirty="0"/>
                        <a:t>кластеризация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Анализ тональности </a:t>
                      </a:r>
                      <a:r>
                        <a:rPr lang="ru-RU" sz="1400" dirty="0"/>
                        <a:t>текста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err="1"/>
                        <a:t>Саммаризация</a:t>
                      </a: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NER</a:t>
                      </a:r>
                      <a:r>
                        <a:rPr lang="ru-RU" sz="1400" b="1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</a:t>
                      </a:r>
                      <a:r>
                        <a:rPr lang="ru-RU" sz="1400" b="0" dirty="0"/>
                        <a:t>выделение именованных сущностей)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6758"/>
                  </a:ext>
                </a:extLst>
              </a:tr>
            </a:tbl>
          </a:graphicData>
        </a:graphic>
      </p:graphicFrame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F582F8C-E0F5-9039-AA53-B74643786A6A}"/>
              </a:ext>
            </a:extLst>
          </p:cNvPr>
          <p:cNvSpPr/>
          <p:nvPr/>
        </p:nvSpPr>
        <p:spPr>
          <a:xfrm>
            <a:off x="305940" y="6133881"/>
            <a:ext cx="11563489" cy="52338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Постановка задачи: решение ключевых проблем при потреблении СМИ путем построения прототипа новостной системы в виде телеграмм-бота </a:t>
            </a:r>
          </a:p>
          <a:p>
            <a:pPr algn="ctr"/>
            <a:r>
              <a:rPr lang="ru-RU" sz="1400" dirty="0"/>
              <a:t>с использованием широкого спектра методов машинного и глубинного обучения в области </a:t>
            </a:r>
            <a:r>
              <a:rPr lang="en-US" sz="1400" dirty="0"/>
              <a:t>NLP</a:t>
            </a:r>
            <a:endParaRPr lang="ru-RU" sz="140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E03389F-1144-3441-13CB-FE61D091B17C}"/>
              </a:ext>
            </a:extLst>
          </p:cNvPr>
          <p:cNvCxnSpPr/>
          <p:nvPr/>
        </p:nvCxnSpPr>
        <p:spPr>
          <a:xfrm>
            <a:off x="428660" y="622039"/>
            <a:ext cx="10253195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7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60432304-4E44-15FB-9111-4CAA662F0B89}"/>
              </a:ext>
            </a:extLst>
          </p:cNvPr>
          <p:cNvSpPr/>
          <p:nvPr/>
        </p:nvSpPr>
        <p:spPr>
          <a:xfrm>
            <a:off x="1110104" y="1204774"/>
            <a:ext cx="2397868" cy="7775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Скрейпинг</a:t>
            </a:r>
            <a:r>
              <a:rPr lang="ru-RU" dirty="0"/>
              <a:t> источников новостей и их отбор</a:t>
            </a:r>
          </a:p>
        </p:txBody>
      </p:sp>
      <p:sp>
        <p:nvSpPr>
          <p:cNvPr id="68" name="Заголовок 1">
            <a:extLst>
              <a:ext uri="{FF2B5EF4-FFF2-40B4-BE49-F238E27FC236}">
                <a16:creationId xmlns:a16="http://schemas.microsoft.com/office/drawing/2014/main" id="{20BC2D3F-3C16-607D-75DB-31D061FC399D}"/>
              </a:ext>
            </a:extLst>
          </p:cNvPr>
          <p:cNvSpPr txBox="1">
            <a:spLocks/>
          </p:cNvSpPr>
          <p:nvPr/>
        </p:nvSpPr>
        <p:spPr>
          <a:xfrm>
            <a:off x="305940" y="200739"/>
            <a:ext cx="11152892" cy="4129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/>
              <a:t>3. Намеченный </a:t>
            </a:r>
            <a:r>
              <a:rPr lang="en-US" sz="2800" b="1" dirty="0"/>
              <a:t>pipeline</a:t>
            </a:r>
            <a:r>
              <a:rPr lang="ru-RU" sz="2800" b="1" dirty="0"/>
              <a:t> и выбранный инструментарий</a:t>
            </a:r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47A01C5C-A274-7310-5462-B962BB96D076}"/>
              </a:ext>
            </a:extLst>
          </p:cNvPr>
          <p:cNvSpPr/>
          <p:nvPr/>
        </p:nvSpPr>
        <p:spPr>
          <a:xfrm>
            <a:off x="1565982" y="2819308"/>
            <a:ext cx="2049394" cy="8059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Саммаризация</a:t>
            </a:r>
            <a:r>
              <a:rPr lang="ru-RU" dirty="0"/>
              <a:t> новости</a:t>
            </a:r>
          </a:p>
          <a:p>
            <a:pPr algn="ctr"/>
            <a:r>
              <a:rPr lang="en-US" dirty="0"/>
              <a:t>[</a:t>
            </a:r>
            <a:r>
              <a:rPr lang="ru-RU" dirty="0"/>
              <a:t>резюме новости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A6A541D8-EE40-F121-9CA0-4F67513966B6}"/>
              </a:ext>
            </a:extLst>
          </p:cNvPr>
          <p:cNvSpPr/>
          <p:nvPr/>
        </p:nvSpPr>
        <p:spPr>
          <a:xfrm>
            <a:off x="1693946" y="4144508"/>
            <a:ext cx="1737360" cy="6708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Саммаризация</a:t>
            </a:r>
            <a:r>
              <a:rPr lang="ru-RU" sz="1400" dirty="0"/>
              <a:t> резюме</a:t>
            </a:r>
          </a:p>
          <a:p>
            <a:pPr algn="ctr"/>
            <a:r>
              <a:rPr lang="en-US" sz="1400" dirty="0"/>
              <a:t>[</a:t>
            </a:r>
            <a:r>
              <a:rPr lang="ru-RU" sz="1400" dirty="0"/>
              <a:t>заголовок</a:t>
            </a:r>
            <a:r>
              <a:rPr lang="en-US" sz="1400" dirty="0"/>
              <a:t>]</a:t>
            </a:r>
            <a:endParaRPr lang="ru-RU" sz="1400" dirty="0"/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B0BAC682-1F4E-9852-A62C-615A4E6244EF}"/>
              </a:ext>
            </a:extLst>
          </p:cNvPr>
          <p:cNvSpPr/>
          <p:nvPr/>
        </p:nvSpPr>
        <p:spPr>
          <a:xfrm>
            <a:off x="7231841" y="2219975"/>
            <a:ext cx="1732462" cy="7551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Кластеризация</a:t>
            </a: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ED242D01-1B87-717F-EBA3-C082BBC67DC2}"/>
              </a:ext>
            </a:extLst>
          </p:cNvPr>
          <p:cNvSpPr/>
          <p:nvPr/>
        </p:nvSpPr>
        <p:spPr>
          <a:xfrm>
            <a:off x="7231841" y="3251616"/>
            <a:ext cx="1732462" cy="6730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Выбор единого резюме и заголовка</a:t>
            </a:r>
          </a:p>
        </p:txBody>
      </p: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54F7AA69-F537-EC1D-189D-F944C2548166}"/>
              </a:ext>
            </a:extLst>
          </p:cNvPr>
          <p:cNvGrpSpPr/>
          <p:nvPr/>
        </p:nvGrpSpPr>
        <p:grpSpPr>
          <a:xfrm>
            <a:off x="4047232" y="1153469"/>
            <a:ext cx="2745495" cy="3922178"/>
            <a:chOff x="913878" y="2078182"/>
            <a:chExt cx="2745495" cy="392217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4808BAC-C7C2-D786-5ABD-81A414755097}"/>
                </a:ext>
              </a:extLst>
            </p:cNvPr>
            <p:cNvSpPr/>
            <p:nvPr/>
          </p:nvSpPr>
          <p:spPr>
            <a:xfrm>
              <a:off x="1110104" y="2183586"/>
              <a:ext cx="2397868" cy="52338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Категоризация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2C4E363-37B7-D822-9287-3EC8082C93E3}"/>
                </a:ext>
              </a:extLst>
            </p:cNvPr>
            <p:cNvSpPr/>
            <p:nvPr/>
          </p:nvSpPr>
          <p:spPr>
            <a:xfrm>
              <a:off x="930772" y="2901672"/>
              <a:ext cx="1078758" cy="5233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Общество</a:t>
              </a:r>
              <a:endParaRPr lang="ru-RU" sz="16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CC3A724-671F-CCEA-037E-F082B9083834}"/>
                </a:ext>
              </a:extLst>
            </p:cNvPr>
            <p:cNvSpPr/>
            <p:nvPr/>
          </p:nvSpPr>
          <p:spPr>
            <a:xfrm>
              <a:off x="935233" y="3611195"/>
              <a:ext cx="1078758" cy="5233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Спорт</a:t>
              </a:r>
              <a:endParaRPr lang="ru-RU" sz="1600" dirty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6F26129-4F16-E1CD-AB8B-7D84C25CA242}"/>
                </a:ext>
              </a:extLst>
            </p:cNvPr>
            <p:cNvSpPr/>
            <p:nvPr/>
          </p:nvSpPr>
          <p:spPr>
            <a:xfrm>
              <a:off x="916980" y="4329280"/>
              <a:ext cx="1078758" cy="5233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Экономика</a:t>
              </a:r>
              <a:endParaRPr lang="ru-RU" sz="1400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1715C7C8-2E2C-0585-531F-75378EFF1459}"/>
                </a:ext>
              </a:extLst>
            </p:cNvPr>
            <p:cNvSpPr/>
            <p:nvPr/>
          </p:nvSpPr>
          <p:spPr>
            <a:xfrm>
              <a:off x="2546109" y="2901672"/>
              <a:ext cx="1078758" cy="5233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Наука</a:t>
              </a:r>
              <a:endParaRPr lang="ru-RU" sz="1600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60B442C-FBB3-F95C-7DB0-82AD75570A20}"/>
                </a:ext>
              </a:extLst>
            </p:cNvPr>
            <p:cNvSpPr/>
            <p:nvPr/>
          </p:nvSpPr>
          <p:spPr>
            <a:xfrm>
              <a:off x="2543814" y="3611195"/>
              <a:ext cx="1078758" cy="5233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Развлечения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7A8A832-3AE6-4A8D-53CE-9D2B2FB54B98}"/>
                </a:ext>
              </a:extLst>
            </p:cNvPr>
            <p:cNvSpPr/>
            <p:nvPr/>
          </p:nvSpPr>
          <p:spPr>
            <a:xfrm>
              <a:off x="2543814" y="4334929"/>
              <a:ext cx="1078758" cy="5233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Технологии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718F4FB-2E1C-43B7-5C1F-906A2868C5C9}"/>
                </a:ext>
              </a:extLst>
            </p:cNvPr>
            <p:cNvSpPr/>
            <p:nvPr/>
          </p:nvSpPr>
          <p:spPr>
            <a:xfrm>
              <a:off x="939337" y="5051004"/>
              <a:ext cx="1078758" cy="5233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strike="dblStrike" dirty="0"/>
                <a:t>Не новость</a:t>
              </a:r>
              <a:endParaRPr lang="ru-RU" sz="1400" strike="dblStrike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6BE71803-965B-A4FA-E5E9-F899A7F94973}"/>
                </a:ext>
              </a:extLst>
            </p:cNvPr>
            <p:cNvSpPr/>
            <p:nvPr/>
          </p:nvSpPr>
          <p:spPr>
            <a:xfrm>
              <a:off x="2566170" y="5051003"/>
              <a:ext cx="1078758" cy="5233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strike="dblStrike" dirty="0"/>
                <a:t>Другое</a:t>
              </a:r>
            </a:p>
          </p:txBody>
        </p: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BA4E6AD-8847-5A8C-6E49-EB95DC89983D}"/>
                </a:ext>
              </a:extLst>
            </p:cNvPr>
            <p:cNvCxnSpPr>
              <a:cxnSpLocks/>
            </p:cNvCxnSpPr>
            <p:nvPr/>
          </p:nvCxnSpPr>
          <p:spPr>
            <a:xfrm>
              <a:off x="2251701" y="2726866"/>
              <a:ext cx="37761" cy="2324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Соединитель: изогнутый 15">
              <a:extLst>
                <a:ext uri="{FF2B5EF4-FFF2-40B4-BE49-F238E27FC236}">
                  <a16:creationId xmlns:a16="http://schemas.microsoft.com/office/drawing/2014/main" id="{0BC7C164-7E05-FCDD-F63E-A5C011D66F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23702" y="2910234"/>
              <a:ext cx="260279" cy="2054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Соединитель: изогнутый 27">
              <a:extLst>
                <a:ext uri="{FF2B5EF4-FFF2-40B4-BE49-F238E27FC236}">
                  <a16:creationId xmlns:a16="http://schemas.microsoft.com/office/drawing/2014/main" id="{0AB67702-4D5B-1725-5092-DB9A607502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32264" y="3620354"/>
              <a:ext cx="260279" cy="2054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Соединитель: изогнутый 28">
              <a:extLst>
                <a:ext uri="{FF2B5EF4-FFF2-40B4-BE49-F238E27FC236}">
                  <a16:creationId xmlns:a16="http://schemas.microsoft.com/office/drawing/2014/main" id="{5A3C40CA-79DB-D3B1-7CC7-BEF8AFA549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7180" y="3619207"/>
              <a:ext cx="260279" cy="20777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Соединитель: изогнутый 29">
              <a:extLst>
                <a:ext uri="{FF2B5EF4-FFF2-40B4-BE49-F238E27FC236}">
                  <a16:creationId xmlns:a16="http://schemas.microsoft.com/office/drawing/2014/main" id="{27B4BB06-4C59-F1BF-244F-6D79F90EDB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2812" y="4346408"/>
              <a:ext cx="260279" cy="2054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Соединитель: изогнутый 30">
              <a:extLst>
                <a:ext uri="{FF2B5EF4-FFF2-40B4-BE49-F238E27FC236}">
                  <a16:creationId xmlns:a16="http://schemas.microsoft.com/office/drawing/2014/main" id="{B00DB818-DF15-159D-6C2A-6B2B5AEFE3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68001" y="4334990"/>
              <a:ext cx="239732" cy="20777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Соединитель: изогнутый 31">
              <a:extLst>
                <a:ext uri="{FF2B5EF4-FFF2-40B4-BE49-F238E27FC236}">
                  <a16:creationId xmlns:a16="http://schemas.microsoft.com/office/drawing/2014/main" id="{47E6C24B-060E-8519-AE1E-07E13FCB48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64896" y="5055546"/>
              <a:ext cx="260279" cy="2054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: изогнутый 32">
              <a:extLst>
                <a:ext uri="{FF2B5EF4-FFF2-40B4-BE49-F238E27FC236}">
                  <a16:creationId xmlns:a16="http://schemas.microsoft.com/office/drawing/2014/main" id="{44B509EA-1AAB-DC0D-4CFD-3FF70851C2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90359" y="5054402"/>
              <a:ext cx="239732" cy="20777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Соединитель: изогнутый 43">
              <a:extLst>
                <a:ext uri="{FF2B5EF4-FFF2-40B4-BE49-F238E27FC236}">
                  <a16:creationId xmlns:a16="http://schemas.microsoft.com/office/drawing/2014/main" id="{25F0C153-F4B3-9F04-19B3-759829F74AD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5471" y="2915935"/>
              <a:ext cx="260279" cy="20777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50C8241D-778A-71D7-7730-AFEA97E03718}"/>
                </a:ext>
              </a:extLst>
            </p:cNvPr>
            <p:cNvSpPr/>
            <p:nvPr/>
          </p:nvSpPr>
          <p:spPr>
            <a:xfrm>
              <a:off x="913878" y="2078182"/>
              <a:ext cx="2745495" cy="392217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D1E281BA-A637-D5FC-A38F-E16088389611}"/>
              </a:ext>
            </a:extLst>
          </p:cNvPr>
          <p:cNvSpPr/>
          <p:nvPr/>
        </p:nvSpPr>
        <p:spPr>
          <a:xfrm>
            <a:off x="1007533" y="1153469"/>
            <a:ext cx="2671550" cy="11466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0C47494D-F1BA-20AA-B389-A10CE5EA9791}"/>
              </a:ext>
            </a:extLst>
          </p:cNvPr>
          <p:cNvSpPr/>
          <p:nvPr/>
        </p:nvSpPr>
        <p:spPr>
          <a:xfrm>
            <a:off x="60714" y="2699790"/>
            <a:ext cx="3618369" cy="237585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1400C3B9-1B62-E6B1-FCEF-8006CEEAF67F}"/>
              </a:ext>
            </a:extLst>
          </p:cNvPr>
          <p:cNvSpPr/>
          <p:nvPr/>
        </p:nvSpPr>
        <p:spPr>
          <a:xfrm>
            <a:off x="7012451" y="2100457"/>
            <a:ext cx="2171243" cy="248847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8B3BE9C8-BF52-79F7-55FD-F359EF624060}"/>
              </a:ext>
            </a:extLst>
          </p:cNvPr>
          <p:cNvSpPr/>
          <p:nvPr/>
        </p:nvSpPr>
        <p:spPr>
          <a:xfrm>
            <a:off x="9803243" y="2222742"/>
            <a:ext cx="1732462" cy="7551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Балансировка категорий</a:t>
            </a:r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ADD4B233-3C73-6A5E-8A2A-8B372AA45309}"/>
              </a:ext>
            </a:extLst>
          </p:cNvPr>
          <p:cNvSpPr/>
          <p:nvPr/>
        </p:nvSpPr>
        <p:spPr>
          <a:xfrm>
            <a:off x="9803243" y="3251616"/>
            <a:ext cx="1732462" cy="6730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Отбор новостей для пользователя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7DC43D0-AAB2-66BC-45E7-987F8DBD1C03}"/>
              </a:ext>
            </a:extLst>
          </p:cNvPr>
          <p:cNvSpPr/>
          <p:nvPr/>
        </p:nvSpPr>
        <p:spPr>
          <a:xfrm>
            <a:off x="9583853" y="2103224"/>
            <a:ext cx="2171243" cy="24857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2B1343B5-DC31-7DA3-B457-BFFAA81A49DB}"/>
              </a:ext>
            </a:extLst>
          </p:cNvPr>
          <p:cNvCxnSpPr/>
          <p:nvPr/>
        </p:nvCxnSpPr>
        <p:spPr>
          <a:xfrm>
            <a:off x="428660" y="622039"/>
            <a:ext cx="10253195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4092A41-FE1C-984D-7A31-D3F8784BD819}"/>
              </a:ext>
            </a:extLst>
          </p:cNvPr>
          <p:cNvSpPr txBox="1"/>
          <p:nvPr/>
        </p:nvSpPr>
        <p:spPr>
          <a:xfrm>
            <a:off x="60714" y="2915401"/>
            <a:ext cx="156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Pretrained AutoModelForSeq2SeqLM</a:t>
            </a:r>
            <a:endParaRPr lang="ru-RU" dirty="0"/>
          </a:p>
          <a:p>
            <a:r>
              <a:rPr lang="en-US" dirty="0"/>
              <a:t>(</a:t>
            </a:r>
            <a:r>
              <a:rPr lang="ru-RU" dirty="0" err="1"/>
              <a:t>предобучена</a:t>
            </a:r>
            <a:r>
              <a:rPr lang="ru-RU" dirty="0"/>
              <a:t> на корпусе </a:t>
            </a:r>
          </a:p>
          <a:p>
            <a:r>
              <a:rPr lang="ru-RU" dirty="0"/>
              <a:t>текстов </a:t>
            </a:r>
            <a:r>
              <a:rPr lang="en-US" dirty="0"/>
              <a:t>lenta.ru</a:t>
            </a:r>
            <a:r>
              <a:rPr lang="ru-RU" dirty="0"/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B4406-E925-FEAD-29A8-927C938DB071}"/>
              </a:ext>
            </a:extLst>
          </p:cNvPr>
          <p:cNvSpPr txBox="1"/>
          <p:nvPr/>
        </p:nvSpPr>
        <p:spPr>
          <a:xfrm>
            <a:off x="46952" y="4122131"/>
            <a:ext cx="152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Pretrained </a:t>
            </a:r>
            <a:r>
              <a:rPr lang="ru-RU" altLang="ru-RU" dirty="0"/>
              <a:t>T5ForConditionalGeneration</a:t>
            </a:r>
          </a:p>
          <a:p>
            <a:r>
              <a:rPr lang="en-US" dirty="0"/>
              <a:t>(</a:t>
            </a:r>
            <a:r>
              <a:rPr lang="ru-RU" dirty="0" err="1"/>
              <a:t>предобучена</a:t>
            </a:r>
            <a:r>
              <a:rPr lang="ru-RU" dirty="0"/>
              <a:t> на корпусе текстов </a:t>
            </a:r>
            <a:r>
              <a:rPr lang="en-US" dirty="0"/>
              <a:t>lenta.ru</a:t>
            </a:r>
            <a:r>
              <a:rPr lang="ru-RU" dirty="0"/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294AE1-67F0-9CD4-F018-A0375584BC1E}"/>
              </a:ext>
            </a:extLst>
          </p:cNvPr>
          <p:cNvSpPr txBox="1"/>
          <p:nvPr/>
        </p:nvSpPr>
        <p:spPr>
          <a:xfrm>
            <a:off x="1126998" y="1955239"/>
            <a:ext cx="239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BS4 + </a:t>
            </a:r>
            <a:r>
              <a:rPr lang="en-US" dirty="0" err="1"/>
              <a:t>PlayWright</a:t>
            </a:r>
            <a:r>
              <a:rPr lang="en-US" dirty="0"/>
              <a:t> + Tor + </a:t>
            </a:r>
            <a:r>
              <a:rPr lang="en-US" dirty="0" err="1"/>
              <a:t>Vpn</a:t>
            </a:r>
            <a:r>
              <a:rPr lang="en-US" dirty="0"/>
              <a:t> + </a:t>
            </a:r>
            <a:r>
              <a:rPr lang="en-US" dirty="0" err="1"/>
              <a:t>xtrime-ru</a:t>
            </a:r>
            <a:r>
              <a:rPr lang="ru-RU" dirty="0"/>
              <a:t> + </a:t>
            </a:r>
            <a:r>
              <a:rPr lang="en-US" dirty="0"/>
              <a:t>Natasha (</a:t>
            </a:r>
            <a:r>
              <a:rPr lang="en-US" dirty="0" err="1"/>
              <a:t>yargee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6A1E0C-F932-DEF6-D0A0-F891775545A0}"/>
              </a:ext>
            </a:extLst>
          </p:cNvPr>
          <p:cNvSpPr txBox="1"/>
          <p:nvPr/>
        </p:nvSpPr>
        <p:spPr>
          <a:xfrm>
            <a:off x="3844841" y="4665358"/>
            <a:ext cx="311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FastText</a:t>
            </a:r>
            <a:r>
              <a:rPr lang="ru-RU" dirty="0"/>
              <a:t>-</a:t>
            </a:r>
            <a:r>
              <a:rPr lang="ru-RU" dirty="0" err="1"/>
              <a:t>эмбединги</a:t>
            </a:r>
            <a:r>
              <a:rPr lang="ru-RU" dirty="0"/>
              <a:t>, полученные на корпусе </a:t>
            </a:r>
            <a:r>
              <a:rPr lang="en-US" dirty="0"/>
              <a:t>Lenta.ru</a:t>
            </a:r>
            <a:r>
              <a:rPr lang="ru-RU" dirty="0"/>
              <a:t>, + модель классификации через </a:t>
            </a:r>
            <a:r>
              <a:rPr lang="en-US" dirty="0"/>
              <a:t>supervised </a:t>
            </a:r>
            <a:r>
              <a:rPr lang="ru-RU" dirty="0"/>
              <a:t>режим </a:t>
            </a:r>
            <a:r>
              <a:rPr lang="en-US" dirty="0" err="1"/>
              <a:t>FastText</a:t>
            </a:r>
            <a:endParaRPr lang="ru-RU" dirty="0"/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54B19793-907D-FF86-907B-559FA864A2A9}"/>
              </a:ext>
            </a:extLst>
          </p:cNvPr>
          <p:cNvCxnSpPr/>
          <p:nvPr/>
        </p:nvCxnSpPr>
        <p:spPr>
          <a:xfrm>
            <a:off x="2582333" y="3654577"/>
            <a:ext cx="0" cy="44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Стрелка: вправо 103">
            <a:extLst>
              <a:ext uri="{FF2B5EF4-FFF2-40B4-BE49-F238E27FC236}">
                <a16:creationId xmlns:a16="http://schemas.microsoft.com/office/drawing/2014/main" id="{9FA497B9-A5AA-F283-EE8F-A9B7D52555AB}"/>
              </a:ext>
            </a:extLst>
          </p:cNvPr>
          <p:cNvSpPr/>
          <p:nvPr/>
        </p:nvSpPr>
        <p:spPr>
          <a:xfrm>
            <a:off x="3698595" y="3085725"/>
            <a:ext cx="350176" cy="2648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Стрелка: вниз 104">
            <a:extLst>
              <a:ext uri="{FF2B5EF4-FFF2-40B4-BE49-F238E27FC236}">
                <a16:creationId xmlns:a16="http://schemas.microsoft.com/office/drawing/2014/main" id="{8C1F24D9-4A69-EB34-031C-2DE5F8600CCF}"/>
              </a:ext>
            </a:extLst>
          </p:cNvPr>
          <p:cNvSpPr/>
          <p:nvPr/>
        </p:nvSpPr>
        <p:spPr>
          <a:xfrm>
            <a:off x="2378592" y="2308318"/>
            <a:ext cx="262467" cy="3693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Стрелка: вправо 105">
            <a:extLst>
              <a:ext uri="{FF2B5EF4-FFF2-40B4-BE49-F238E27FC236}">
                <a16:creationId xmlns:a16="http://schemas.microsoft.com/office/drawing/2014/main" id="{EEB6E46C-216B-B01E-B011-412591138EC6}"/>
              </a:ext>
            </a:extLst>
          </p:cNvPr>
          <p:cNvSpPr/>
          <p:nvPr/>
        </p:nvSpPr>
        <p:spPr>
          <a:xfrm>
            <a:off x="6801748" y="3089888"/>
            <a:ext cx="213844" cy="2648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Стрелка: вправо 106">
            <a:extLst>
              <a:ext uri="{FF2B5EF4-FFF2-40B4-BE49-F238E27FC236}">
                <a16:creationId xmlns:a16="http://schemas.microsoft.com/office/drawing/2014/main" id="{89BFE46C-642C-B5BD-7ECE-0E47F051CD79}"/>
              </a:ext>
            </a:extLst>
          </p:cNvPr>
          <p:cNvSpPr/>
          <p:nvPr/>
        </p:nvSpPr>
        <p:spPr>
          <a:xfrm>
            <a:off x="9296162" y="3089888"/>
            <a:ext cx="213844" cy="2648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F88A02-03B3-73B5-2B11-55FF38ECEA58}"/>
              </a:ext>
            </a:extLst>
          </p:cNvPr>
          <p:cNvSpPr txBox="1"/>
          <p:nvPr/>
        </p:nvSpPr>
        <p:spPr>
          <a:xfrm>
            <a:off x="6984767" y="3869063"/>
            <a:ext cx="21850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Алгоритмы </a:t>
            </a:r>
            <a:r>
              <a:rPr lang="ru-RU" dirty="0" err="1"/>
              <a:t>агломеративной</a:t>
            </a:r>
            <a:r>
              <a:rPr lang="ru-RU" dirty="0"/>
              <a:t> кластеризации</a:t>
            </a:r>
            <a:r>
              <a:rPr lang="en-US" dirty="0"/>
              <a:t> </a:t>
            </a:r>
            <a:r>
              <a:rPr lang="ru-RU" dirty="0"/>
              <a:t>по косинусному расстоянию с настраиваемым порогом (</a:t>
            </a:r>
            <a:r>
              <a:rPr lang="en-US" dirty="0"/>
              <a:t>SLINK, Laser</a:t>
            </a:r>
            <a:r>
              <a:rPr lang="ru-RU" dirty="0"/>
              <a:t>) или пространственная кластеризация </a:t>
            </a:r>
            <a:r>
              <a:rPr lang="en-US" dirty="0" err="1"/>
              <a:t>DBScan</a:t>
            </a:r>
            <a:r>
              <a:rPr lang="ru-RU" dirty="0"/>
              <a:t>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A34F94-6502-3284-B02C-FE532A1F8360}"/>
              </a:ext>
            </a:extLst>
          </p:cNvPr>
          <p:cNvSpPr txBox="1"/>
          <p:nvPr/>
        </p:nvSpPr>
        <p:spPr>
          <a:xfrm>
            <a:off x="9570017" y="4155657"/>
            <a:ext cx="218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Статистические методы и алгоритмы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50B8775-5A8F-96B8-D16E-9CF46524A27A}"/>
              </a:ext>
            </a:extLst>
          </p:cNvPr>
          <p:cNvSpPr txBox="1"/>
          <p:nvPr/>
        </p:nvSpPr>
        <p:spPr>
          <a:xfrm>
            <a:off x="81325" y="5713525"/>
            <a:ext cx="4744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900">
                <a:solidFill>
                  <a:schemeClr val="accent2"/>
                </a:solidFill>
              </a:defRPr>
            </a:lvl1pPr>
          </a:lstStyle>
          <a:p>
            <a:pPr algn="l"/>
            <a:r>
              <a:rPr lang="ru-RU" u="sng" dirty="0">
                <a:solidFill>
                  <a:schemeClr val="tx1"/>
                </a:solidFill>
              </a:rPr>
              <a:t>Прочее</a:t>
            </a:r>
          </a:p>
          <a:p>
            <a:pPr algn="l"/>
            <a:endParaRPr lang="ru-RU" u="sng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ПО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PyCharm</a:t>
            </a:r>
            <a:endParaRPr lang="ru-RU" dirty="0"/>
          </a:p>
          <a:p>
            <a:pPr algn="l"/>
            <a:r>
              <a:rPr lang="ru-RU" dirty="0">
                <a:solidFill>
                  <a:schemeClr val="tx1"/>
                </a:solidFill>
              </a:rPr>
              <a:t>Хранение данных: </a:t>
            </a:r>
            <a:r>
              <a:rPr lang="en-US" dirty="0" err="1"/>
              <a:t>sqllite</a:t>
            </a:r>
            <a:r>
              <a:rPr lang="ru-RU" dirty="0"/>
              <a:t>3 для хранения, </a:t>
            </a:r>
            <a:r>
              <a:rPr lang="en-US" dirty="0" err="1"/>
              <a:t>pd.DataFrame</a:t>
            </a:r>
            <a:r>
              <a:rPr lang="en-US" dirty="0"/>
              <a:t> </a:t>
            </a:r>
            <a:r>
              <a:rPr lang="ru-RU" dirty="0"/>
              <a:t>в формате </a:t>
            </a:r>
            <a:r>
              <a:rPr lang="en-US" dirty="0"/>
              <a:t>pickle</a:t>
            </a:r>
            <a:r>
              <a:rPr lang="ru-RU" dirty="0"/>
              <a:t> для анализа данных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Асинхронность и работа по расписанию: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altLang="ru-RU" dirty="0" err="1"/>
              <a:t>apscheduler</a:t>
            </a:r>
            <a:endParaRPr lang="ru-RU" altLang="ru-RU" dirty="0"/>
          </a:p>
        </p:txBody>
      </p:sp>
      <p:sp useBgFill="1">
        <p:nvSpPr>
          <p:cNvPr id="112" name="TextBox 111">
            <a:extLst>
              <a:ext uri="{FF2B5EF4-FFF2-40B4-BE49-F238E27FC236}">
                <a16:creationId xmlns:a16="http://schemas.microsoft.com/office/drawing/2014/main" id="{2D8E29CC-B65A-5F98-BA43-E9AE3F4527DD}"/>
              </a:ext>
            </a:extLst>
          </p:cNvPr>
          <p:cNvSpPr txBox="1"/>
          <p:nvPr/>
        </p:nvSpPr>
        <p:spPr>
          <a:xfrm>
            <a:off x="829733" y="1049867"/>
            <a:ext cx="26347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 useBgFill="1">
        <p:nvSpPr>
          <p:cNvPr id="113" name="TextBox 112">
            <a:extLst>
              <a:ext uri="{FF2B5EF4-FFF2-40B4-BE49-F238E27FC236}">
                <a16:creationId xmlns:a16="http://schemas.microsoft.com/office/drawing/2014/main" id="{98234519-F9D3-8D43-4BC1-11F5EBD55AD1}"/>
              </a:ext>
            </a:extLst>
          </p:cNvPr>
          <p:cNvSpPr txBox="1"/>
          <p:nvPr/>
        </p:nvSpPr>
        <p:spPr>
          <a:xfrm>
            <a:off x="16360" y="2702293"/>
            <a:ext cx="26347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 useBgFill="1">
        <p:nvSpPr>
          <p:cNvPr id="114" name="TextBox 113">
            <a:extLst>
              <a:ext uri="{FF2B5EF4-FFF2-40B4-BE49-F238E27FC236}">
                <a16:creationId xmlns:a16="http://schemas.microsoft.com/office/drawing/2014/main" id="{7056BED0-45C5-5D31-07C0-0AAD891C84C9}"/>
              </a:ext>
            </a:extLst>
          </p:cNvPr>
          <p:cNvSpPr txBox="1"/>
          <p:nvPr/>
        </p:nvSpPr>
        <p:spPr>
          <a:xfrm>
            <a:off x="3941097" y="1048155"/>
            <a:ext cx="26347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 useBgFill="1">
        <p:nvSpPr>
          <p:cNvPr id="115" name="TextBox 114">
            <a:extLst>
              <a:ext uri="{FF2B5EF4-FFF2-40B4-BE49-F238E27FC236}">
                <a16:creationId xmlns:a16="http://schemas.microsoft.com/office/drawing/2014/main" id="{08C75A8B-F34E-BF99-5BD6-1F79601087B9}"/>
              </a:ext>
            </a:extLst>
          </p:cNvPr>
          <p:cNvSpPr txBox="1"/>
          <p:nvPr/>
        </p:nvSpPr>
        <p:spPr>
          <a:xfrm>
            <a:off x="6930888" y="1972828"/>
            <a:ext cx="26347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 useBgFill="1">
        <p:nvSpPr>
          <p:cNvPr id="116" name="TextBox 115">
            <a:extLst>
              <a:ext uri="{FF2B5EF4-FFF2-40B4-BE49-F238E27FC236}">
                <a16:creationId xmlns:a16="http://schemas.microsoft.com/office/drawing/2014/main" id="{A5798763-AFFD-C8B2-96B5-A074BFBA6707}"/>
              </a:ext>
            </a:extLst>
          </p:cNvPr>
          <p:cNvSpPr txBox="1"/>
          <p:nvPr/>
        </p:nvSpPr>
        <p:spPr>
          <a:xfrm>
            <a:off x="9499430" y="2055023"/>
            <a:ext cx="26347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A384E0-70E7-8079-CE37-43CE678AB939}"/>
              </a:ext>
            </a:extLst>
          </p:cNvPr>
          <p:cNvSpPr txBox="1"/>
          <p:nvPr/>
        </p:nvSpPr>
        <p:spPr>
          <a:xfrm>
            <a:off x="7012451" y="6197416"/>
            <a:ext cx="474264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 текущий момент реализованы этапы 1-3 </a:t>
            </a:r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83DCE6D9-FAD5-091D-079C-65A0E6336C11}"/>
              </a:ext>
            </a:extLst>
          </p:cNvPr>
          <p:cNvSpPr/>
          <p:nvPr/>
        </p:nvSpPr>
        <p:spPr>
          <a:xfrm>
            <a:off x="9801526" y="5036144"/>
            <a:ext cx="1732462" cy="7551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Телеграмм-бот как прототип</a:t>
            </a:r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7E48C51E-6F8E-00A1-DA60-C8C43CC3087C}"/>
              </a:ext>
            </a:extLst>
          </p:cNvPr>
          <p:cNvSpPr/>
          <p:nvPr/>
        </p:nvSpPr>
        <p:spPr>
          <a:xfrm>
            <a:off x="9582136" y="4885805"/>
            <a:ext cx="2171243" cy="101281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123" name="TextBox 122">
            <a:extLst>
              <a:ext uri="{FF2B5EF4-FFF2-40B4-BE49-F238E27FC236}">
                <a16:creationId xmlns:a16="http://schemas.microsoft.com/office/drawing/2014/main" id="{8C2896A2-F3CF-1568-E84B-D82016D5BED1}"/>
              </a:ext>
            </a:extLst>
          </p:cNvPr>
          <p:cNvSpPr txBox="1"/>
          <p:nvPr/>
        </p:nvSpPr>
        <p:spPr>
          <a:xfrm>
            <a:off x="9497713" y="4837603"/>
            <a:ext cx="26347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124" name="Стрелка: вниз 123">
            <a:extLst>
              <a:ext uri="{FF2B5EF4-FFF2-40B4-BE49-F238E27FC236}">
                <a16:creationId xmlns:a16="http://schemas.microsoft.com/office/drawing/2014/main" id="{4C57EB07-C2A3-EB05-B294-3FBAFA33BB4F}"/>
              </a:ext>
            </a:extLst>
          </p:cNvPr>
          <p:cNvSpPr/>
          <p:nvPr/>
        </p:nvSpPr>
        <p:spPr>
          <a:xfrm>
            <a:off x="10550621" y="4617441"/>
            <a:ext cx="262467" cy="27736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1EA8A56E-16FD-F53A-1097-DBA8D7BB931F}"/>
              </a:ext>
            </a:extLst>
          </p:cNvPr>
          <p:cNvSpPr/>
          <p:nvPr/>
        </p:nvSpPr>
        <p:spPr>
          <a:xfrm>
            <a:off x="7059042" y="4882063"/>
            <a:ext cx="2171243" cy="101281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CB418211-9ECC-42F5-42A9-62D798D48289}"/>
              </a:ext>
            </a:extLst>
          </p:cNvPr>
          <p:cNvSpPr/>
          <p:nvPr/>
        </p:nvSpPr>
        <p:spPr>
          <a:xfrm>
            <a:off x="7286483" y="5036144"/>
            <a:ext cx="1732462" cy="7551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Опционально – система мониторинга СМИ</a:t>
            </a:r>
          </a:p>
        </p:txBody>
      </p:sp>
      <p:sp>
        <p:nvSpPr>
          <p:cNvPr id="127" name="Стрелка: вниз 126">
            <a:extLst>
              <a:ext uri="{FF2B5EF4-FFF2-40B4-BE49-F238E27FC236}">
                <a16:creationId xmlns:a16="http://schemas.microsoft.com/office/drawing/2014/main" id="{00F60106-3536-0BB9-8AFB-D955A5282750}"/>
              </a:ext>
            </a:extLst>
          </p:cNvPr>
          <p:cNvSpPr/>
          <p:nvPr/>
        </p:nvSpPr>
        <p:spPr>
          <a:xfrm rot="1975414">
            <a:off x="9293565" y="4623714"/>
            <a:ext cx="275135" cy="26481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 useBgFill="1">
        <p:nvSpPr>
          <p:cNvPr id="128" name="TextBox 127">
            <a:extLst>
              <a:ext uri="{FF2B5EF4-FFF2-40B4-BE49-F238E27FC236}">
                <a16:creationId xmlns:a16="http://schemas.microsoft.com/office/drawing/2014/main" id="{DD041102-25B9-51CF-64CB-F3FB57870C75}"/>
              </a:ext>
            </a:extLst>
          </p:cNvPr>
          <p:cNvSpPr txBox="1"/>
          <p:nvPr/>
        </p:nvSpPr>
        <p:spPr>
          <a:xfrm>
            <a:off x="6966173" y="4769867"/>
            <a:ext cx="26347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6475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Заголовок 1">
            <a:extLst>
              <a:ext uri="{FF2B5EF4-FFF2-40B4-BE49-F238E27FC236}">
                <a16:creationId xmlns:a16="http://schemas.microsoft.com/office/drawing/2014/main" id="{20BC2D3F-3C16-607D-75DB-31D061FC399D}"/>
              </a:ext>
            </a:extLst>
          </p:cNvPr>
          <p:cNvSpPr txBox="1">
            <a:spLocks/>
          </p:cNvSpPr>
          <p:nvPr/>
        </p:nvSpPr>
        <p:spPr>
          <a:xfrm>
            <a:off x="305940" y="200739"/>
            <a:ext cx="11152892" cy="4129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/>
              <a:t>4. Текущая стадия, предварительный результат и проблемы</a:t>
            </a:r>
          </a:p>
        </p:txBody>
      </p: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2B1343B5-DC31-7DA3-B457-BFFAA81A49DB}"/>
              </a:ext>
            </a:extLst>
          </p:cNvPr>
          <p:cNvCxnSpPr/>
          <p:nvPr/>
        </p:nvCxnSpPr>
        <p:spPr>
          <a:xfrm>
            <a:off x="428660" y="622039"/>
            <a:ext cx="10253195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14A61D-1700-3966-2F45-F1220D57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940" y="1074341"/>
            <a:ext cx="5972114" cy="5582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EE1416-B482-67D1-44CF-67070A204DC1}"/>
              </a:ext>
            </a:extLst>
          </p:cNvPr>
          <p:cNvSpPr txBox="1"/>
          <p:nvPr/>
        </p:nvSpPr>
        <p:spPr>
          <a:xfrm>
            <a:off x="6917266" y="724375"/>
            <a:ext cx="965200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900" dirty="0"/>
              <a:t>классификация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8D5288-627A-BC9A-D5E4-66E9705A4541}"/>
              </a:ext>
            </a:extLst>
          </p:cNvPr>
          <p:cNvSpPr txBox="1"/>
          <p:nvPr/>
        </p:nvSpPr>
        <p:spPr>
          <a:xfrm>
            <a:off x="9736674" y="749773"/>
            <a:ext cx="2256379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dirty="0" err="1"/>
              <a:t>саммаризация</a:t>
            </a:r>
            <a:endParaRPr lang="ru-RU" sz="9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0626BAC-B611-8A6A-CFA2-7BC5BE7BF7A1}"/>
              </a:ext>
            </a:extLst>
          </p:cNvPr>
          <p:cNvCxnSpPr>
            <a:stCxn id="13" idx="2"/>
          </p:cNvCxnSpPr>
          <p:nvPr/>
        </p:nvCxnSpPr>
        <p:spPr>
          <a:xfrm>
            <a:off x="7399866" y="955207"/>
            <a:ext cx="1" cy="1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8D10193-8304-A502-AA46-79670D086CFD}"/>
              </a:ext>
            </a:extLst>
          </p:cNvPr>
          <p:cNvCxnSpPr/>
          <p:nvPr/>
        </p:nvCxnSpPr>
        <p:spPr>
          <a:xfrm>
            <a:off x="10464800" y="980605"/>
            <a:ext cx="0" cy="9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21E972F1-1479-CDCD-24E9-DED39A698DC9}"/>
              </a:ext>
            </a:extLst>
          </p:cNvPr>
          <p:cNvCxnSpPr/>
          <p:nvPr/>
        </p:nvCxnSpPr>
        <p:spPr>
          <a:xfrm>
            <a:off x="11565467" y="972138"/>
            <a:ext cx="0" cy="9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A0628684-51DE-CF3F-708D-AE394C52DFAC}"/>
              </a:ext>
            </a:extLst>
          </p:cNvPr>
          <p:cNvSpPr/>
          <p:nvPr/>
        </p:nvSpPr>
        <p:spPr>
          <a:xfrm>
            <a:off x="198946" y="2070175"/>
            <a:ext cx="1079521" cy="6708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14 новостных каналов 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7A48DE55-5BD9-DB06-EBAC-B3BE8F70910B}"/>
              </a:ext>
            </a:extLst>
          </p:cNvPr>
          <p:cNvSpPr/>
          <p:nvPr/>
        </p:nvSpPr>
        <p:spPr>
          <a:xfrm>
            <a:off x="2570182" y="2070175"/>
            <a:ext cx="1079521" cy="6708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~40</a:t>
            </a:r>
            <a:r>
              <a:rPr lang="ru-RU" sz="1200" dirty="0"/>
              <a:t>-60</a:t>
            </a:r>
            <a:r>
              <a:rPr lang="en-US" sz="1200" dirty="0"/>
              <a:t> </a:t>
            </a:r>
            <a:r>
              <a:rPr lang="ru-RU" sz="1200" dirty="0"/>
              <a:t>новостей в сутки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3EBC430-E42D-04E8-D1D9-1CCECDE51F52}"/>
              </a:ext>
            </a:extLst>
          </p:cNvPr>
          <p:cNvCxnSpPr>
            <a:cxnSpLocks/>
          </p:cNvCxnSpPr>
          <p:nvPr/>
        </p:nvCxnSpPr>
        <p:spPr>
          <a:xfrm>
            <a:off x="1286934" y="2405585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E89E2E-4BD6-178D-DA77-4739DFC53643}"/>
              </a:ext>
            </a:extLst>
          </p:cNvPr>
          <p:cNvSpPr txBox="1"/>
          <p:nvPr/>
        </p:nvSpPr>
        <p:spPr>
          <a:xfrm>
            <a:off x="1347296" y="1904873"/>
            <a:ext cx="1214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solidFill>
                  <a:schemeClr val="accent6"/>
                </a:solidFill>
              </a:rPr>
              <a:t>сбор 4 раза в сутки по 10 последних с каждого канала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FFD073-91D8-6685-4ED6-8F4BA470DC0D}"/>
              </a:ext>
            </a:extLst>
          </p:cNvPr>
          <p:cNvSpPr txBox="1"/>
          <p:nvPr/>
        </p:nvSpPr>
        <p:spPr>
          <a:xfrm>
            <a:off x="1286934" y="2483679"/>
            <a:ext cx="128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solidFill>
                  <a:srgbClr val="FF0000"/>
                </a:solidFill>
              </a:rPr>
              <a:t>Собираем только новые, убираем из категории  «</a:t>
            </a:r>
            <a:r>
              <a:rPr lang="ru-RU" sz="800" dirty="0" err="1">
                <a:solidFill>
                  <a:srgbClr val="FF0000"/>
                </a:solidFill>
              </a:rPr>
              <a:t>неновости</a:t>
            </a:r>
            <a:r>
              <a:rPr lang="ru-RU" sz="800" dirty="0">
                <a:solidFill>
                  <a:srgbClr val="FF0000"/>
                </a:solidFill>
              </a:rPr>
              <a:t>» и «прочее»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D2FE49-7241-73EF-1785-86156FDC930E}"/>
              </a:ext>
            </a:extLst>
          </p:cNvPr>
          <p:cNvSpPr txBox="1"/>
          <p:nvPr/>
        </p:nvSpPr>
        <p:spPr>
          <a:xfrm>
            <a:off x="271756" y="915283"/>
            <a:ext cx="3377945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ru-RU" sz="1000" b="1" dirty="0"/>
              <a:t>Конечная цель продукта (телеграмм-бота) </a:t>
            </a:r>
            <a:r>
              <a:rPr lang="ru-RU" sz="1000" dirty="0"/>
              <a:t>– выдавать пользователю утром, в обед, в конце рабочего дня и перед сном по 10-15 коротких нейтрально сформулированных новостей, сбалансированных по категориям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C4B327-A69E-3EE4-AF2F-656DB707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46" y="3141983"/>
            <a:ext cx="2781300" cy="220027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BD36631-5659-3801-6194-B40A28B48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661" y="3141982"/>
            <a:ext cx="2752725" cy="2200275"/>
          </a:xfrm>
          <a:prstGeom prst="rect">
            <a:avLst/>
          </a:prstGeom>
        </p:spPr>
      </p:pic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BB77C092-8B4B-2238-509F-2185BC5B3D73}"/>
              </a:ext>
            </a:extLst>
          </p:cNvPr>
          <p:cNvSpPr/>
          <p:nvPr/>
        </p:nvSpPr>
        <p:spPr>
          <a:xfrm>
            <a:off x="3649703" y="2301989"/>
            <a:ext cx="1888067" cy="19039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ADC615C9-6A9F-237D-2934-3B7D9FB92C8C}"/>
              </a:ext>
            </a:extLst>
          </p:cNvPr>
          <p:cNvSpPr/>
          <p:nvPr/>
        </p:nvSpPr>
        <p:spPr>
          <a:xfrm>
            <a:off x="2937934" y="2740995"/>
            <a:ext cx="191728" cy="3333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EA21A6-0C35-7C2B-98C3-544E82C73CFF}"/>
              </a:ext>
            </a:extLst>
          </p:cNvPr>
          <p:cNvSpPr txBox="1"/>
          <p:nvPr/>
        </p:nvSpPr>
        <p:spPr>
          <a:xfrm>
            <a:off x="3870366" y="2480606"/>
            <a:ext cx="137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solidFill>
                  <a:schemeClr val="accent6"/>
                </a:solidFill>
              </a:rPr>
              <a:t>Регулярный сбор новостей запущен с 30 июня, на сегодняшний день в базе 921 новость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A35ED8-8CA4-60F5-DC4A-7E5455794D58}"/>
              </a:ext>
            </a:extLst>
          </p:cNvPr>
          <p:cNvSpPr txBox="1"/>
          <p:nvPr/>
        </p:nvSpPr>
        <p:spPr>
          <a:xfrm>
            <a:off x="198946" y="5537200"/>
            <a:ext cx="5683440" cy="12695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</a:rPr>
              <a:t>Текущие проблемы:</a:t>
            </a:r>
          </a:p>
          <a:p>
            <a:endParaRPr lang="ru-RU" sz="120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ru-RU" sz="1050" dirty="0">
                <a:solidFill>
                  <a:schemeClr val="bg1"/>
                </a:solidFill>
              </a:rPr>
              <a:t>Получаемая база </a:t>
            </a:r>
            <a:r>
              <a:rPr lang="ru-RU" sz="1050" dirty="0" err="1">
                <a:solidFill>
                  <a:schemeClr val="bg1"/>
                </a:solidFill>
              </a:rPr>
              <a:t>несбалансирована</a:t>
            </a:r>
            <a:r>
              <a:rPr lang="ru-RU" sz="1050" dirty="0">
                <a:solidFill>
                  <a:schemeClr val="bg1"/>
                </a:solidFill>
              </a:rPr>
              <a:t> и содержит дубли (нужна кластеризация)</a:t>
            </a:r>
          </a:p>
          <a:p>
            <a:pPr marL="171450" indent="-171450">
              <a:buFontTx/>
              <a:buChar char="-"/>
            </a:pPr>
            <a:r>
              <a:rPr lang="ru-RU" sz="1050" dirty="0">
                <a:solidFill>
                  <a:schemeClr val="bg1"/>
                </a:solidFill>
              </a:rPr>
              <a:t>Медленный процесс </a:t>
            </a:r>
            <a:r>
              <a:rPr lang="ru-RU" sz="1050" dirty="0" err="1">
                <a:solidFill>
                  <a:schemeClr val="bg1"/>
                </a:solidFill>
              </a:rPr>
              <a:t>саммаризации</a:t>
            </a:r>
            <a:r>
              <a:rPr lang="ru-RU" sz="1050" dirty="0">
                <a:solidFill>
                  <a:schemeClr val="bg1"/>
                </a:solidFill>
              </a:rPr>
              <a:t> (для </a:t>
            </a:r>
            <a:r>
              <a:rPr lang="ru-RU" sz="1050" dirty="0" err="1">
                <a:solidFill>
                  <a:schemeClr val="bg1"/>
                </a:solidFill>
              </a:rPr>
              <a:t>парсинга</a:t>
            </a:r>
            <a:r>
              <a:rPr lang="ru-RU" sz="1050" dirty="0">
                <a:solidFill>
                  <a:schemeClr val="bg1"/>
                </a:solidFill>
              </a:rPr>
              <a:t> 4 раза в день не критично)</a:t>
            </a:r>
          </a:p>
          <a:p>
            <a:pPr marL="171450" indent="-171450">
              <a:buFontTx/>
              <a:buChar char="-"/>
            </a:pPr>
            <a:r>
              <a:rPr lang="ru-RU" sz="1050" dirty="0">
                <a:solidFill>
                  <a:schemeClr val="bg1"/>
                </a:solidFill>
              </a:rPr>
              <a:t>Не делались эксперименты с реализацией и замеры метрик качества (планирую) </a:t>
            </a:r>
          </a:p>
          <a:p>
            <a:pPr marL="171450" indent="-171450">
              <a:buFontTx/>
              <a:buChar char="-"/>
            </a:pPr>
            <a:r>
              <a:rPr lang="ru-RU" sz="1050" dirty="0" err="1">
                <a:solidFill>
                  <a:schemeClr val="bg1"/>
                </a:solidFill>
              </a:rPr>
              <a:t>Саммаризация</a:t>
            </a:r>
            <a:r>
              <a:rPr lang="ru-RU" sz="1050" dirty="0">
                <a:solidFill>
                  <a:schemeClr val="bg1"/>
                </a:solidFill>
              </a:rPr>
              <a:t> в резюме может выдавать англоязычные слова вместо русских</a:t>
            </a:r>
          </a:p>
          <a:p>
            <a:pPr marL="171450" indent="-171450">
              <a:buFontTx/>
              <a:buChar char="-"/>
            </a:pPr>
            <a:r>
              <a:rPr lang="ru-RU" sz="1050" dirty="0">
                <a:solidFill>
                  <a:schemeClr val="bg1"/>
                </a:solidFill>
              </a:rPr>
              <a:t>Редко встречаются совершенно ложные определения категорий, что не очень понятно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1A4704-0567-20A0-ABFA-72212CA9568B}"/>
              </a:ext>
            </a:extLst>
          </p:cNvPr>
          <p:cNvSpPr txBox="1"/>
          <p:nvPr/>
        </p:nvSpPr>
        <p:spPr>
          <a:xfrm>
            <a:off x="9780154" y="6468224"/>
            <a:ext cx="2140911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На выходе – нейтральные короткие новости, что и требуется</a:t>
            </a:r>
          </a:p>
        </p:txBody>
      </p:sp>
    </p:spTree>
    <p:extLst>
      <p:ext uri="{BB962C8B-B14F-4D97-AF65-F5344CB8AC3E}">
        <p14:creationId xmlns:p14="http://schemas.microsoft.com/office/powerpoint/2010/main" val="405348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Заголовок 1">
            <a:extLst>
              <a:ext uri="{FF2B5EF4-FFF2-40B4-BE49-F238E27FC236}">
                <a16:creationId xmlns:a16="http://schemas.microsoft.com/office/drawing/2014/main" id="{20BC2D3F-3C16-607D-75DB-31D061FC399D}"/>
              </a:ext>
            </a:extLst>
          </p:cNvPr>
          <p:cNvSpPr txBox="1">
            <a:spLocks/>
          </p:cNvSpPr>
          <p:nvPr/>
        </p:nvSpPr>
        <p:spPr>
          <a:xfrm>
            <a:off x="305940" y="200739"/>
            <a:ext cx="11152892" cy="4129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/>
              <a:t>5. Процесс разработки</a:t>
            </a:r>
          </a:p>
        </p:txBody>
      </p: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2B1343B5-DC31-7DA3-B457-BFFAA81A49DB}"/>
              </a:ext>
            </a:extLst>
          </p:cNvPr>
          <p:cNvCxnSpPr/>
          <p:nvPr/>
        </p:nvCxnSpPr>
        <p:spPr>
          <a:xfrm>
            <a:off x="428660" y="622039"/>
            <a:ext cx="10253195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A8ADCA-49F6-5031-8C57-D6C333C6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16" y="1308320"/>
            <a:ext cx="9431168" cy="5482882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B216A8E9-1E0C-1EF3-2925-E336534E8842}"/>
              </a:ext>
            </a:extLst>
          </p:cNvPr>
          <p:cNvSpPr/>
          <p:nvPr/>
        </p:nvSpPr>
        <p:spPr>
          <a:xfrm>
            <a:off x="3552859" y="719278"/>
            <a:ext cx="5735073" cy="48267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Три скрипта: 1) сборщик и обработчик информации </a:t>
            </a:r>
            <a:r>
              <a:rPr lang="en-US" sz="1050" dirty="0"/>
              <a:t>‘</a:t>
            </a:r>
            <a:r>
              <a:rPr lang="en-US" sz="1050" dirty="0" err="1"/>
              <a:t>get_batch</a:t>
            </a:r>
            <a:r>
              <a:rPr lang="en-US" sz="1050" dirty="0"/>
              <a:t>’ </a:t>
            </a:r>
            <a:r>
              <a:rPr lang="ru-RU" sz="1050" dirty="0"/>
              <a:t>2) модуль обновления базы данных </a:t>
            </a:r>
            <a:r>
              <a:rPr lang="en-US" sz="1050" dirty="0"/>
              <a:t>‘</a:t>
            </a:r>
            <a:r>
              <a:rPr lang="en-US" sz="1050" dirty="0" err="1"/>
              <a:t>update_db</a:t>
            </a:r>
            <a:r>
              <a:rPr lang="en-US" sz="1050" dirty="0"/>
              <a:t>’ </a:t>
            </a:r>
            <a:r>
              <a:rPr lang="ru-RU" sz="1050" dirty="0"/>
              <a:t>3) основной файл запуска </a:t>
            </a:r>
            <a:r>
              <a:rPr lang="en-US" sz="1050"/>
              <a:t>‘main’</a:t>
            </a:r>
            <a:r>
              <a:rPr lang="ru-RU" sz="1050" dirty="0"/>
              <a:t>, который занимается </a:t>
            </a:r>
            <a:r>
              <a:rPr lang="ru-RU" sz="1050" dirty="0" err="1"/>
              <a:t>оркестрацией</a:t>
            </a:r>
            <a:r>
              <a:rPr lang="ru-RU" sz="1050" dirty="0"/>
              <a:t> предыдущих двух скриптов с помощью библиотеки планировщика и </a:t>
            </a:r>
            <a:r>
              <a:rPr lang="ru-RU" sz="1050" dirty="0" err="1"/>
              <a:t>асинхронизации</a:t>
            </a:r>
            <a:endParaRPr lang="ru-RU" sz="105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ED5F9B7-E6B8-83FE-42E5-F99B86367422}"/>
              </a:ext>
            </a:extLst>
          </p:cNvPr>
          <p:cNvCxnSpPr>
            <a:cxnSpLocks/>
          </p:cNvCxnSpPr>
          <p:nvPr/>
        </p:nvCxnSpPr>
        <p:spPr>
          <a:xfrm flipH="1">
            <a:off x="3395133" y="1210733"/>
            <a:ext cx="1896534" cy="397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71BF4FE-847D-9B47-5AC7-B8DB7C00F1EF}"/>
              </a:ext>
            </a:extLst>
          </p:cNvPr>
          <p:cNvCxnSpPr>
            <a:cxnSpLocks/>
          </p:cNvCxnSpPr>
          <p:nvPr/>
        </p:nvCxnSpPr>
        <p:spPr>
          <a:xfrm flipH="1">
            <a:off x="4114800" y="1210733"/>
            <a:ext cx="1176867" cy="397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6F24F3-994E-5334-CD23-638B3FC5838D}"/>
              </a:ext>
            </a:extLst>
          </p:cNvPr>
          <p:cNvCxnSpPr>
            <a:cxnSpLocks/>
          </p:cNvCxnSpPr>
          <p:nvPr/>
        </p:nvCxnSpPr>
        <p:spPr>
          <a:xfrm flipH="1">
            <a:off x="4521200" y="1210733"/>
            <a:ext cx="770467" cy="4067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5A13AFBF-A22D-59EB-B284-52C434611206}"/>
              </a:ext>
            </a:extLst>
          </p:cNvPr>
          <p:cNvSpPr/>
          <p:nvPr/>
        </p:nvSpPr>
        <p:spPr>
          <a:xfrm>
            <a:off x="56127" y="4296902"/>
            <a:ext cx="1103806" cy="11091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В разработке используется система контроля версий (локально)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6BC9E78-23BC-CF5E-E917-CB8B955382DE}"/>
              </a:ext>
            </a:extLst>
          </p:cNvPr>
          <p:cNvCxnSpPr>
            <a:cxnSpLocks/>
          </p:cNvCxnSpPr>
          <p:nvPr/>
        </p:nvCxnSpPr>
        <p:spPr>
          <a:xfrm>
            <a:off x="1159933" y="4859867"/>
            <a:ext cx="2844800" cy="12022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854F71B9-E511-3649-D2E7-74CBA3B717BF}"/>
              </a:ext>
            </a:extLst>
          </p:cNvPr>
          <p:cNvSpPr/>
          <p:nvPr/>
        </p:nvSpPr>
        <p:spPr>
          <a:xfrm>
            <a:off x="11032067" y="4794064"/>
            <a:ext cx="1103806" cy="15112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Собираемые и обработанные моделями данные пишутся в базу </a:t>
            </a:r>
            <a:r>
              <a:rPr lang="en-US" sz="1050" dirty="0"/>
              <a:t>sqlite3</a:t>
            </a:r>
            <a:r>
              <a:rPr lang="ru-RU" sz="1050" dirty="0"/>
              <a:t>, делаются </a:t>
            </a:r>
            <a:r>
              <a:rPr lang="en-US" sz="1050" dirty="0"/>
              <a:t>backup</a:t>
            </a:r>
            <a:r>
              <a:rPr lang="ru-RU" sz="1050" dirty="0"/>
              <a:t>-ы</a:t>
            </a: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ECE0925C-04D5-A589-49F1-4FF43BDC579C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10450657" y="5196162"/>
            <a:ext cx="581410" cy="353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F66E2073-2B51-A101-F68B-F80B2B12086B}"/>
              </a:ext>
            </a:extLst>
          </p:cNvPr>
          <p:cNvSpPr/>
          <p:nvPr/>
        </p:nvSpPr>
        <p:spPr>
          <a:xfrm>
            <a:off x="157725" y="935629"/>
            <a:ext cx="1103806" cy="11091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Первичный код и эксперименты ведутся в </a:t>
            </a:r>
            <a:r>
              <a:rPr lang="en-US" sz="1050" dirty="0" err="1"/>
              <a:t>Jupyter</a:t>
            </a:r>
            <a:r>
              <a:rPr lang="en-US" sz="1050" dirty="0"/>
              <a:t> Notebook</a:t>
            </a:r>
            <a:endParaRPr lang="ru-RU" sz="105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080EB59-888C-D40D-7857-44A85EFEE5D2}"/>
              </a:ext>
            </a:extLst>
          </p:cNvPr>
          <p:cNvCxnSpPr>
            <a:cxnSpLocks/>
          </p:cNvCxnSpPr>
          <p:nvPr/>
        </p:nvCxnSpPr>
        <p:spPr>
          <a:xfrm>
            <a:off x="787399" y="2031995"/>
            <a:ext cx="897468" cy="448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2D033EE-A036-D23F-3F3E-BDE9B80F5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29" y="52873"/>
            <a:ext cx="2186646" cy="1202266"/>
          </a:xfrm>
          <a:prstGeom prst="rect">
            <a:avLst/>
          </a:prstGeom>
        </p:spPr>
      </p:pic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376EF784-50DB-8C86-C4C3-2CC9694FBFDA}"/>
              </a:ext>
            </a:extLst>
          </p:cNvPr>
          <p:cNvSpPr/>
          <p:nvPr/>
        </p:nvSpPr>
        <p:spPr>
          <a:xfrm>
            <a:off x="10940952" y="1617443"/>
            <a:ext cx="1103806" cy="15112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Выполнение скриптов </a:t>
            </a:r>
            <a:r>
              <a:rPr lang="ru-RU" sz="1050" dirty="0" err="1"/>
              <a:t>логируется</a:t>
            </a:r>
            <a:endParaRPr lang="ru-RU" sz="1050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4D71854-C038-EF4C-1E81-62B1C33B9868}"/>
              </a:ext>
            </a:extLst>
          </p:cNvPr>
          <p:cNvCxnSpPr>
            <a:cxnSpLocks/>
          </p:cNvCxnSpPr>
          <p:nvPr/>
        </p:nvCxnSpPr>
        <p:spPr>
          <a:xfrm flipH="1" flipV="1">
            <a:off x="11217984" y="1275650"/>
            <a:ext cx="283181" cy="341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56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824</Words>
  <Application>Microsoft Office PowerPoint</Application>
  <PresentationFormat>Широкоэкранный</PresentationFormat>
  <Paragraphs>162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Wingdings</vt:lpstr>
      <vt:lpstr>Тема Office</vt:lpstr>
      <vt:lpstr>Презентация PowerPoint</vt:lpstr>
      <vt:lpstr>Оглавление</vt:lpstr>
      <vt:lpstr>1. Проблематика: СМИ и Читатели</vt:lpstr>
      <vt:lpstr>2. Подходы к решению проблемы, постановка задачи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Кузнецов</dc:creator>
  <cp:lastModifiedBy>Максим Кузнецов</cp:lastModifiedBy>
  <cp:revision>63</cp:revision>
  <dcterms:created xsi:type="dcterms:W3CDTF">2022-07-05T09:40:34Z</dcterms:created>
  <dcterms:modified xsi:type="dcterms:W3CDTF">2022-07-06T07:41:47Z</dcterms:modified>
</cp:coreProperties>
</file>