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7" r:id="rId8"/>
    <p:sldId id="263" r:id="rId9"/>
    <p:sldId id="264" r:id="rId10"/>
    <p:sldId id="265" r:id="rId11"/>
    <p:sldId id="268" r:id="rId12"/>
    <p:sldId id="269" r:id="rId13"/>
    <p:sldId id="270" r:id="rId14"/>
    <p:sldId id="276" r:id="rId15"/>
    <p:sldId id="271" r:id="rId16"/>
    <p:sldId id="273" r:id="rId17"/>
    <p:sldId id="274" r:id="rId18"/>
    <p:sldId id="275" r:id="rId19"/>
    <p:sldId id="277" r:id="rId20"/>
    <p:sldId id="272" r:id="rId21"/>
    <p:sldId id="278" r:id="rId22"/>
    <p:sldId id="266" r:id="rId23"/>
  </p:sldIdLst>
  <p:sldSz cx="12192000" cy="6858000"/>
  <p:notesSz cx="7772400" cy="10058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37" autoAdjust="0"/>
    <p:restoredTop sz="94660"/>
  </p:normalViewPr>
  <p:slideViewPr>
    <p:cSldViewPr snapToGrid="0">
      <p:cViewPr varScale="1">
        <p:scale>
          <a:sx n="62" d="100"/>
          <a:sy n="62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880" y="0"/>
            <a:ext cx="12186360" cy="685548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7" name="Group 2"/>
          <p:cNvGrpSpPr/>
          <p:nvPr/>
        </p:nvGrpSpPr>
        <p:grpSpPr>
          <a:xfrm>
            <a:off x="0" y="0"/>
            <a:ext cx="12186360" cy="6855480"/>
            <a:chOff x="0" y="0"/>
            <a:chExt cx="12186360" cy="6855480"/>
          </a:xfrm>
        </p:grpSpPr>
        <p:sp>
          <p:nvSpPr>
            <p:cNvPr id="78" name="CustomShape 3"/>
            <p:cNvSpPr/>
            <p:nvPr/>
          </p:nvSpPr>
          <p:spPr>
            <a:xfrm>
              <a:off x="0" y="0"/>
              <a:ext cx="12186360" cy="6855480"/>
            </a:xfrm>
            <a:prstGeom prst="rect">
              <a:avLst/>
            </a:prstGeom>
            <a:solidFill>
              <a:srgbClr val="5B9BD5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CustomShape 4"/>
            <p:cNvSpPr/>
            <p:nvPr/>
          </p:nvSpPr>
          <p:spPr>
            <a:xfrm>
              <a:off x="0" y="0"/>
              <a:ext cx="12186360" cy="6855480"/>
            </a:xfrm>
            <a:prstGeom prst="rect">
              <a:avLst/>
            </a:prstGeom>
            <a:solidFill>
              <a:srgbClr val="70AD47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0" name="Group 5"/>
          <p:cNvGrpSpPr/>
          <p:nvPr/>
        </p:nvGrpSpPr>
        <p:grpSpPr>
          <a:xfrm>
            <a:off x="1440" y="0"/>
            <a:ext cx="12186360" cy="6855480"/>
            <a:chOff x="1440" y="0"/>
            <a:chExt cx="12186360" cy="6855480"/>
          </a:xfrm>
        </p:grpSpPr>
        <p:sp>
          <p:nvSpPr>
            <p:cNvPr id="81" name="CustomShape 6"/>
            <p:cNvSpPr/>
            <p:nvPr/>
          </p:nvSpPr>
          <p:spPr>
            <a:xfrm>
              <a:off x="27720" y="6015600"/>
              <a:ext cx="2603160" cy="839880"/>
            </a:xfrm>
            <a:custGeom>
              <a:avLst/>
              <a:gdLst/>
              <a:ahLst/>
              <a:cxnLst/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CustomShape 7"/>
            <p:cNvSpPr/>
            <p:nvPr/>
          </p:nvSpPr>
          <p:spPr>
            <a:xfrm>
              <a:off x="656640" y="5798160"/>
              <a:ext cx="2482920" cy="1057320"/>
            </a:xfrm>
            <a:custGeom>
              <a:avLst/>
              <a:gdLst/>
              <a:ahLst/>
              <a:cxnLst/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CustomShape 8"/>
            <p:cNvSpPr/>
            <p:nvPr/>
          </p:nvSpPr>
          <p:spPr>
            <a:xfrm>
              <a:off x="3476160" y="0"/>
              <a:ext cx="6174720" cy="1776240"/>
            </a:xfrm>
            <a:custGeom>
              <a:avLst/>
              <a:gdLst/>
              <a:ahLst/>
              <a:cxnLst/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CustomShape 9"/>
            <p:cNvSpPr/>
            <p:nvPr/>
          </p:nvSpPr>
          <p:spPr>
            <a:xfrm>
              <a:off x="1440" y="2390400"/>
              <a:ext cx="609120" cy="1419120"/>
            </a:xfrm>
            <a:custGeom>
              <a:avLst/>
              <a:gdLst/>
              <a:ahLst/>
              <a:cxnLst/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CustomShape 10"/>
            <p:cNvSpPr/>
            <p:nvPr/>
          </p:nvSpPr>
          <p:spPr>
            <a:xfrm>
              <a:off x="3794400" y="0"/>
              <a:ext cx="2421360" cy="1341360"/>
            </a:xfrm>
            <a:custGeom>
              <a:avLst/>
              <a:gdLst/>
              <a:ahLst/>
              <a:cxnLst/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CustomShape 11"/>
            <p:cNvSpPr/>
            <p:nvPr/>
          </p:nvSpPr>
          <p:spPr>
            <a:xfrm>
              <a:off x="10948320" y="0"/>
              <a:ext cx="1239480" cy="2618280"/>
            </a:xfrm>
            <a:custGeom>
              <a:avLst/>
              <a:gdLst/>
              <a:ahLst/>
              <a:cxnLst/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CustomShape 12"/>
            <p:cNvSpPr/>
            <p:nvPr/>
          </p:nvSpPr>
          <p:spPr>
            <a:xfrm>
              <a:off x="1440" y="0"/>
              <a:ext cx="1575360" cy="977760"/>
            </a:xfrm>
            <a:custGeom>
              <a:avLst/>
              <a:gdLst/>
              <a:ahLst/>
              <a:cxnLst/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8" name="CustomShape 13"/>
          <p:cNvSpPr/>
          <p:nvPr/>
        </p:nvSpPr>
        <p:spPr>
          <a:xfrm>
            <a:off x="789840" y="666360"/>
            <a:ext cx="10555920" cy="304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de-DE" sz="48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Machine Learning</a:t>
            </a:r>
            <a:br/>
            <a:r>
              <a:rPr lang="de-DE" sz="48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WS 21/22</a:t>
            </a:r>
            <a:br/>
            <a:endParaRPr lang="en-US" sz="4800" b="0" strike="noStrike" spc="-1">
              <a:latin typeface="Arial"/>
            </a:endParaRPr>
          </a:p>
        </p:txBody>
      </p:sp>
      <p:sp>
        <p:nvSpPr>
          <p:cNvPr id="89" name="CustomShape 14"/>
          <p:cNvSpPr/>
          <p:nvPr/>
        </p:nvSpPr>
        <p:spPr>
          <a:xfrm>
            <a:off x="789840" y="3866040"/>
            <a:ext cx="10555920" cy="223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400" b="0" strike="noStrike" spc="-1">
                <a:solidFill>
                  <a:srgbClr val="FFFFFF"/>
                </a:solidFill>
                <a:latin typeface="Calibri"/>
                <a:ea typeface="DejaVu Sans"/>
              </a:rPr>
              <a:t>Team 16 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400" b="0" strike="noStrike" spc="-1">
                <a:solidFill>
                  <a:srgbClr val="FFFFFF"/>
                </a:solidFill>
                <a:latin typeface="Calibri"/>
                <a:ea typeface="DejaVu Sans"/>
              </a:rPr>
              <a:t>Jonas Dornbusch, Nina Wicht, Max Levermann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46D2B812-113E-4156-B147-E9972BCB517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102743"/>
            <a:ext cx="10972440" cy="2003460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Hyperparametersuche mit</a:t>
            </a:r>
          </a:p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Random Search</a:t>
            </a:r>
          </a:p>
          <a:p>
            <a:pPr lvl="1"/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04F49F9-0A35-4EFD-8FF2-DE6B35F4E820}"/>
              </a:ext>
            </a:extLst>
          </p:cNvPr>
          <p:cNvSpPr txBox="1"/>
          <p:nvPr/>
        </p:nvSpPr>
        <p:spPr>
          <a:xfrm>
            <a:off x="223463" y="2106203"/>
            <a:ext cx="10420564" cy="3405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</a:pPr>
            <a:r>
              <a:rPr 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Lernrate</a:t>
            </a:r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:	[0.00001, 0.001]</a:t>
            </a:r>
          </a:p>
          <a:p>
            <a:pPr lvl="1">
              <a:lnSpc>
                <a:spcPct val="200000"/>
              </a:lnSpc>
            </a:pPr>
            <a:r>
              <a:rPr 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Weight</a:t>
            </a:r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decay</a:t>
            </a:r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:	[0.001, 0.01]</a:t>
            </a:r>
          </a:p>
          <a:p>
            <a:pPr lvl="1">
              <a:lnSpc>
                <a:spcPct val="200000"/>
              </a:lnSpc>
            </a:pPr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Batchgröße:	{64, 128, 256, 512}</a:t>
            </a:r>
          </a:p>
          <a:p>
            <a:pPr lvl="1">
              <a:lnSpc>
                <a:spcPct val="200000"/>
              </a:lnSpc>
            </a:pPr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Aktivierungsfunktion: {</a:t>
            </a:r>
            <a:r>
              <a:rPr 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sigmoid</a:t>
            </a:r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leaky</a:t>
            </a:r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4983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8ABAC9-F96A-4A76-8705-9CB4CB1A1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61192"/>
            <a:ext cx="10972440" cy="945675"/>
          </a:xfrm>
        </p:spPr>
        <p:txBody>
          <a:bodyPr/>
          <a:lstStyle/>
          <a:p>
            <a:r>
              <a:rPr lang="de-DE" dirty="0"/>
              <a:t>Ergebnisevaluation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77A4000-E92B-4A2D-8BBA-058CFB4C292A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07A3601-3D49-4E2F-83C1-B3405933B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80" y="-948"/>
            <a:ext cx="10368618" cy="685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72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42C26A-A2F9-400A-B16A-EF8C3CDE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098" y="273600"/>
            <a:ext cx="6502822" cy="1144800"/>
          </a:xfrm>
        </p:spPr>
        <p:txBody>
          <a:bodyPr/>
          <a:lstStyle/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Adam Optimizer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7ACD1A6-3E92-4118-B63A-A0A1AAFBBDE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79098" y="1418400"/>
            <a:ext cx="6502823" cy="2453772"/>
          </a:xfrm>
        </p:spPr>
        <p:txBody>
          <a:bodyPr anchor="ctr"/>
          <a:lstStyle/>
          <a:p>
            <a:pPr algn="ctr"/>
            <a:r>
              <a:rPr lang="de-DE" sz="3200" dirty="0">
                <a:latin typeface="Calibri" panose="020F0502020204030204" pitchFamily="34" charset="0"/>
                <a:cs typeface="Calibri" panose="020F0502020204030204" pitchFamily="34" charset="0"/>
              </a:rPr>
              <a:t>Adam Optimizer versus klassischen </a:t>
            </a:r>
            <a:r>
              <a:rPr lang="de-DE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Stochastic</a:t>
            </a:r>
            <a:r>
              <a:rPr lang="de-DE" sz="3200" dirty="0">
                <a:latin typeface="Calibri" panose="020F0502020204030204" pitchFamily="34" charset="0"/>
                <a:cs typeface="Calibri" panose="020F0502020204030204" pitchFamily="34" charset="0"/>
              </a:rPr>
              <a:t> Gradient Descent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C9E8F74-E1C2-430A-80F4-9673BB7D1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0" y="0"/>
            <a:ext cx="4954188" cy="6858000"/>
          </a:xfrm>
          <a:prstGeom prst="rect">
            <a:avLst/>
          </a:prstGeom>
        </p:spPr>
      </p:pic>
      <p:pic>
        <p:nvPicPr>
          <p:cNvPr id="9" name="Grafik 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46B7FC99-900F-4AB2-B76D-6A6F94E56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486" y="4244414"/>
            <a:ext cx="8981779" cy="1705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05589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7A3546-200D-4FCF-8D39-7651F0F0B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6773" y="538058"/>
            <a:ext cx="6655146" cy="1144800"/>
          </a:xfrm>
        </p:spPr>
        <p:txBody>
          <a:bodyPr/>
          <a:lstStyle/>
          <a:p>
            <a:pPr algn="ctr"/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Activation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Function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484B34-3A80-4E19-8A2C-327CCEB059D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926772" y="1604520"/>
            <a:ext cx="6655147" cy="2217467"/>
          </a:xfrm>
        </p:spPr>
        <p:txBody>
          <a:bodyPr/>
          <a:lstStyle/>
          <a:p>
            <a:pPr algn="ctr"/>
            <a:r>
              <a:rPr lang="de-DE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de-DE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wins</a:t>
            </a:r>
            <a:endParaRPr lang="de-DE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AD391B6-7F42-4265-9021-69C551865D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4" t="10746" r="51539" b="8348"/>
          <a:stretch/>
        </p:blipFill>
        <p:spPr>
          <a:xfrm>
            <a:off x="159797" y="33257"/>
            <a:ext cx="4714429" cy="675806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C49DF5F-CC5D-4D91-B8CD-EEABB4308E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34" t="48001" r="10039" b="46725"/>
          <a:stretch/>
        </p:blipFill>
        <p:spPr>
          <a:xfrm>
            <a:off x="1898728" y="4759417"/>
            <a:ext cx="9898602" cy="98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25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65CFB5-2B9A-47D1-94FC-387AF3159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9579" y="459720"/>
            <a:ext cx="6592340" cy="1144800"/>
          </a:xfrm>
        </p:spPr>
        <p:txBody>
          <a:bodyPr/>
          <a:lstStyle/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Regularisierung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573C3A-8C09-48C7-B560-C21CC33E7D7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989578" y="1604520"/>
            <a:ext cx="6592341" cy="2505143"/>
          </a:xfrm>
        </p:spPr>
        <p:txBody>
          <a:bodyPr/>
          <a:lstStyle/>
          <a:p>
            <a:pPr algn="ctr"/>
            <a:r>
              <a:rPr 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Weight</a:t>
            </a:r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 Decay Faktor als </a:t>
            </a:r>
            <a:r>
              <a:rPr 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Regularisierungsparameter</a:t>
            </a:r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 für Adam</a:t>
            </a:r>
          </a:p>
          <a:p>
            <a:pPr algn="ctr"/>
            <a:endParaRPr lang="de-D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D3EE64D-5F9A-4FE4-A5D8-A1060EA92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89580" cy="6858000"/>
          </a:xfrm>
          <a:prstGeom prst="rect">
            <a:avLst/>
          </a:prstGeom>
        </p:spPr>
      </p:pic>
      <p:pic>
        <p:nvPicPr>
          <p:cNvPr id="7" name="Grafik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2F73A472-FDB2-4C21-8D23-B005F3597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22" y="4290656"/>
            <a:ext cx="10338398" cy="12861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1523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FF5543-EBB9-480C-BFF8-A3588BC20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2353" y="602373"/>
            <a:ext cx="6649565" cy="1144800"/>
          </a:xfrm>
        </p:spPr>
        <p:txBody>
          <a:bodyPr/>
          <a:lstStyle/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Mini Batches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7DC0C7D-B4FF-4957-BF3A-4BDC9CD8953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932353" y="1737148"/>
            <a:ext cx="6649566" cy="1499619"/>
          </a:xfrm>
        </p:spPr>
        <p:txBody>
          <a:bodyPr/>
          <a:lstStyle/>
          <a:p>
            <a:pPr algn="ctr"/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Vergleich verschiedener Batchgrößen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B925A95-C426-41ED-BEDD-E93239828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32355" cy="6858000"/>
          </a:xfrm>
          <a:prstGeom prst="rect">
            <a:avLst/>
          </a:prstGeom>
        </p:spPr>
      </p:pic>
      <p:pic>
        <p:nvPicPr>
          <p:cNvPr id="9" name="Grafik 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F8FD578F-BF6B-46CD-81B4-F075C71F5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125" y="4371042"/>
            <a:ext cx="9637795" cy="14996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7462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8A57AF-6D36-4F66-A264-B4C8533A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Principal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Component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Analysis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E8E70BD-794A-4480-B0C7-411E52187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0668"/>
            <a:ext cx="7436442" cy="557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46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7A3546-200D-4FCF-8D39-7651F0F0B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6775" y="1276200"/>
            <a:ext cx="6655146" cy="1144800"/>
          </a:xfrm>
        </p:spPr>
        <p:txBody>
          <a:bodyPr/>
          <a:lstStyle/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PCA ja oder nein?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1F50048-E8D3-4651-A1D0-445E93DC7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926774" cy="6851637"/>
          </a:xfrm>
          <a:prstGeom prst="rect">
            <a:avLst/>
          </a:prstGeom>
        </p:spPr>
      </p:pic>
      <p:pic>
        <p:nvPicPr>
          <p:cNvPr id="9" name="Grafik 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EEF6D137-D1B3-4E98-963B-71771001B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99" y="3955551"/>
            <a:ext cx="10525722" cy="16262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71210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2B5130-CBF6-4E9D-BDF9-CFCCD9391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307" y="634813"/>
            <a:ext cx="6583613" cy="1144800"/>
          </a:xfrm>
        </p:spPr>
        <p:txBody>
          <a:bodyPr/>
          <a:lstStyle/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Learning Rate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00BDED-5335-403B-B709-B2781F35F9F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998306" y="1604520"/>
            <a:ext cx="6583614" cy="2176370"/>
          </a:xfrm>
        </p:spPr>
        <p:txBody>
          <a:bodyPr/>
          <a:lstStyle/>
          <a:p>
            <a:pPr marL="0" indent="0" algn="ctr">
              <a:buNone/>
            </a:pPr>
            <a:r>
              <a:rPr lang="de-DE" sz="3200" dirty="0"/>
              <a:t>0.000875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32133AF-5075-442A-890B-195B4B33B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73" y="0"/>
            <a:ext cx="4873234" cy="6858000"/>
          </a:xfrm>
          <a:prstGeom prst="rect">
            <a:avLst/>
          </a:prstGeom>
        </p:spPr>
      </p:pic>
      <p:pic>
        <p:nvPicPr>
          <p:cNvPr id="9" name="Grafik 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D67A69F2-61D5-4CF2-BA16-468EE7685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02" y="4267211"/>
            <a:ext cx="11047648" cy="13835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3173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14557447-44C1-4AF2-B874-3C7D6D89203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15312" y="0"/>
            <a:ext cx="11561373" cy="1144800"/>
          </a:xfrm>
        </p:spPr>
        <p:txBody>
          <a:bodyPr/>
          <a:lstStyle/>
          <a:p>
            <a:pPr algn="ctr"/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Confusion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Matrix auf Testdaten 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82DB31D-EE19-48C4-9A16-B720C5BE0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6" t="7731" r="15351" b="5563"/>
          <a:stretch/>
        </p:blipFill>
        <p:spPr>
          <a:xfrm>
            <a:off x="1015429" y="1006497"/>
            <a:ext cx="10161141" cy="585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9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20700" y="0"/>
            <a:ext cx="12186360" cy="685548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6513840" y="0"/>
            <a:ext cx="4837320" cy="180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Übersicht</a:t>
            </a:r>
            <a:endParaRPr lang="en-US" sz="4400" b="0" strike="noStrike" spc="-1" dirty="0">
              <a:latin typeface="Arial"/>
            </a:endParaRPr>
          </a:p>
        </p:txBody>
      </p:sp>
      <p:pic>
        <p:nvPicPr>
          <p:cNvPr id="92" name="Picture 4" descr="Lupe, die sinkende Leistung zeigt"/>
          <p:cNvPicPr/>
          <p:nvPr/>
        </p:nvPicPr>
        <p:blipFill>
          <a:blip r:embed="rId2"/>
          <a:srcRect l="4951" r="35516"/>
          <a:stretch/>
        </p:blipFill>
        <p:spPr>
          <a:xfrm>
            <a:off x="0" y="0"/>
            <a:ext cx="6113880" cy="6855480"/>
          </a:xfrm>
          <a:prstGeom prst="rect">
            <a:avLst/>
          </a:prstGeom>
          <a:ln>
            <a:noFill/>
          </a:ln>
        </p:spPr>
      </p:pic>
      <p:sp>
        <p:nvSpPr>
          <p:cNvPr id="93" name="CustomShape 3"/>
          <p:cNvSpPr/>
          <p:nvPr/>
        </p:nvSpPr>
        <p:spPr>
          <a:xfrm>
            <a:off x="6513840" y="1656011"/>
            <a:ext cx="4837320" cy="49708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5420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Feature Engineering </a:t>
            </a:r>
            <a:endParaRPr lang="en-US" sz="2400" b="0" strike="noStrike" spc="-1" dirty="0">
              <a:latin typeface="Arial"/>
            </a:endParaRPr>
          </a:p>
          <a:p>
            <a:pPr marL="457200" indent="-454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Auswahl von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MediaPipe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Features</a:t>
            </a:r>
            <a:endParaRPr lang="en-US" sz="2400" b="0" strike="noStrike" spc="-1" dirty="0">
              <a:latin typeface="Arial"/>
            </a:endParaRPr>
          </a:p>
          <a:p>
            <a:pPr marL="457200" indent="-454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Temporale Features</a:t>
            </a:r>
            <a:endParaRPr lang="en-US" sz="2400" b="0" strike="noStrike" spc="-1" dirty="0">
              <a:latin typeface="Arial"/>
            </a:endParaRPr>
          </a:p>
          <a:p>
            <a:pPr marL="457200" indent="-454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Gestenspezifische Features</a:t>
            </a:r>
            <a:endParaRPr lang="en-US" sz="2400" b="0" strike="noStrike" spc="-1" dirty="0">
              <a:latin typeface="Arial"/>
            </a:endParaRPr>
          </a:p>
          <a:p>
            <a:pPr marL="457200" indent="-454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Präsentator-Kamera-Distanz</a:t>
            </a:r>
          </a:p>
          <a:p>
            <a:pPr marL="2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de-DE" sz="24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345420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de-DE" sz="2400" spc="-1" dirty="0">
                <a:solidFill>
                  <a:srgbClr val="000000"/>
                </a:solidFill>
                <a:latin typeface="Calibri"/>
              </a:rPr>
              <a:t>Hyperparameter Tuning</a:t>
            </a:r>
          </a:p>
          <a:p>
            <a:pPr marL="45972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de-DE" sz="2400" spc="-1" dirty="0">
                <a:solidFill>
                  <a:srgbClr val="000000"/>
                </a:solidFill>
                <a:latin typeface="Calibri"/>
              </a:rPr>
              <a:t>Random Search</a:t>
            </a:r>
          </a:p>
          <a:p>
            <a:pPr marL="45972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de-DE" sz="2400" spc="-1" dirty="0">
                <a:solidFill>
                  <a:srgbClr val="000000"/>
                </a:solidFill>
                <a:latin typeface="Calibri"/>
              </a:rPr>
              <a:t>Visualisierungen verschiedener Parameter</a:t>
            </a:r>
          </a:p>
          <a:p>
            <a:pPr marL="2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de-DE" sz="2400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EA196A-D097-4287-BE05-465070CCC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80" y="0"/>
            <a:ext cx="10972440" cy="1144800"/>
          </a:xfrm>
        </p:spPr>
        <p:txBody>
          <a:bodyPr/>
          <a:lstStyle/>
          <a:p>
            <a:pPr algn="ctr"/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Confusion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Matrix auf Testdaten großes Netz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2071439-3732-45B9-B56D-90475908A0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1" t="8311" r="15900" b="5078"/>
          <a:stretch/>
        </p:blipFill>
        <p:spPr>
          <a:xfrm>
            <a:off x="1051209" y="1041781"/>
            <a:ext cx="10531011" cy="581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69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Quellen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Abbildung 1: </a:t>
            </a:r>
            <a:r>
              <a:rPr lang="de-DE" sz="2800" b="0" u="sng" strike="noStrike" spc="-1" dirty="0">
                <a:solidFill>
                  <a:srgbClr val="0000FF"/>
                </a:solidFill>
                <a:uFillTx/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https://google.github.io/mediapipe/images/mobile/pose_tracking_full_body_landmarks.pnghttps://google.github.io/mediapipe/images/mobile/pose_tracking_full_body_landmarks.png</a:t>
            </a: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de-DE" sz="2800" b="0" u="sng" strike="noStrike" spc="-1" dirty="0">
              <a:solidFill>
                <a:srgbClr val="0000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latin typeface="Calibri Light" panose="020F0302020204030204" pitchFamily="34" charset="0"/>
                <a:cs typeface="Calibri Light" panose="020F0302020204030204" pitchFamily="34" charset="0"/>
              </a:rPr>
              <a:t>Alle </a:t>
            </a:r>
            <a:r>
              <a:rPr lang="en-US" sz="2800" spc="-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weiteren</a:t>
            </a:r>
            <a:r>
              <a:rPr lang="en-US" sz="2800" spc="-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spc="-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Abbildungen</a:t>
            </a:r>
            <a:r>
              <a:rPr lang="en-US" sz="2800" spc="-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spc="-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sind</a:t>
            </a:r>
            <a:r>
              <a:rPr lang="en-US" sz="2800" spc="-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spc="-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eigene</a:t>
            </a:r>
            <a:r>
              <a:rPr lang="en-US" sz="2800" spc="-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spc="-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Abbildungen</a:t>
            </a:r>
            <a:endParaRPr lang="en-US" sz="28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Auswahl von </a:t>
            </a:r>
            <a:r>
              <a:rPr lang="de-DE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MediaPipe</a:t>
            </a:r>
            <a:r>
              <a:rPr lang="de-DE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Features</a:t>
            </a:r>
            <a:endParaRPr lang="en-US" sz="4400" b="0" strike="noStrike" spc="-1" dirty="0">
              <a:latin typeface="Arial"/>
            </a:endParaRPr>
          </a:p>
        </p:txBody>
      </p:sp>
      <p:pic>
        <p:nvPicPr>
          <p:cNvPr id="95" name="Picture 2"/>
          <p:cNvPicPr/>
          <p:nvPr/>
        </p:nvPicPr>
        <p:blipFill>
          <a:blip r:embed="rId2"/>
          <a:stretch/>
        </p:blipFill>
        <p:spPr>
          <a:xfrm>
            <a:off x="303480" y="1945440"/>
            <a:ext cx="6535800" cy="396576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96" name="CustomShape 2"/>
          <p:cNvSpPr/>
          <p:nvPr/>
        </p:nvSpPr>
        <p:spPr>
          <a:xfrm>
            <a:off x="303480" y="6050520"/>
            <a:ext cx="5942520" cy="2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Abbildung 1: https://google.github.io/mediapipe/images/mobile/pose_tracking_full_body_landmarks.png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7183440" y="1945440"/>
            <a:ext cx="4473000" cy="434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Handgelenk und Ellenbogen für Bewegungen mit Armen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Schultern und Hüfte zur Bestimmung der Körpergröße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Unterkörper, Gesicht und Finger weniger ausschlaggebend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Ohne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Confidence und z -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Werte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Einführung temporaler Features</a:t>
            </a:r>
            <a:endParaRPr lang="en-US" sz="4400" b="0" strike="noStrike" spc="-1" dirty="0">
              <a:latin typeface="Arial"/>
            </a:endParaRPr>
          </a:p>
        </p:txBody>
      </p:sp>
      <p:graphicFrame>
        <p:nvGraphicFramePr>
          <p:cNvPr id="99" name="Table 2"/>
          <p:cNvGraphicFramePr/>
          <p:nvPr>
            <p:extLst>
              <p:ext uri="{D42A27DB-BD31-4B8C-83A1-F6EECF244321}">
                <p14:modId xmlns:p14="http://schemas.microsoft.com/office/powerpoint/2010/main" val="2759365424"/>
              </p:ext>
            </p:extLst>
          </p:nvPr>
        </p:nvGraphicFramePr>
        <p:xfrm>
          <a:off x="1780200" y="4561265"/>
          <a:ext cx="8285400" cy="902880"/>
        </p:xfrm>
        <a:graphic>
          <a:graphicData uri="http://schemas.openxmlformats.org/drawingml/2006/table">
            <a:tbl>
              <a:tblPr/>
              <a:tblGrid>
                <a:gridCol w="1035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5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5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53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37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02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t - n 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 – n + 1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de-DE" sz="2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de-DE" sz="2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24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de-DE" sz="2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24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 - 2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 - 1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de-DE" sz="24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  <a:endParaRPr lang="en-US" sz="24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CustomShape 3"/>
          <p:cNvSpPr/>
          <p:nvPr/>
        </p:nvSpPr>
        <p:spPr>
          <a:xfrm>
            <a:off x="838080" y="1690560"/>
            <a:ext cx="10513080" cy="30455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4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4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Problem: 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4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MediaPipe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Features (Körperpunkte) zeitunabhängig, Gesten nicht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4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4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Genereller Ansatz: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4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Zeitfenster (Gruppen aufeinanderfolgender Frames)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4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Differenzen von Körperpunkten zwischen ausgewählten Zeitpunkten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20">
              <a:lnSpc>
                <a:spcPct val="100000"/>
              </a:lnSpc>
              <a:buClr>
                <a:srgbClr val="000000"/>
              </a:buClr>
            </a:pPr>
            <a:r>
              <a:rPr lang="de-DE" sz="2400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     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→ Fenstergröße Hyperparameter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stomShape 7">
            <a:extLst>
              <a:ext uri="{FF2B5EF4-FFF2-40B4-BE49-F238E27FC236}">
                <a16:creationId xmlns:a16="http://schemas.microsoft.com/office/drawing/2014/main" id="{8117C7BB-BE73-4404-9DA9-FE2D17DBE402}"/>
              </a:ext>
            </a:extLst>
          </p:cNvPr>
          <p:cNvSpPr/>
          <p:nvPr/>
        </p:nvSpPr>
        <p:spPr>
          <a:xfrm>
            <a:off x="2363057" y="5705239"/>
            <a:ext cx="7068924" cy="284595"/>
          </a:xfrm>
          <a:custGeom>
            <a:avLst/>
            <a:gdLst/>
            <a:ahLst/>
            <a:cxnLst/>
            <a:rect l="0" t="0" r="r" b="b"/>
            <a:pathLst>
              <a:path w="12194" h="510">
                <a:moveTo>
                  <a:pt x="0" y="254"/>
                </a:moveTo>
                <a:lnTo>
                  <a:pt x="2427" y="0"/>
                </a:lnTo>
                <a:lnTo>
                  <a:pt x="2427" y="127"/>
                </a:lnTo>
                <a:lnTo>
                  <a:pt x="9765" y="127"/>
                </a:lnTo>
                <a:lnTo>
                  <a:pt x="9765" y="0"/>
                </a:lnTo>
                <a:lnTo>
                  <a:pt x="12193" y="254"/>
                </a:lnTo>
                <a:lnTo>
                  <a:pt x="9765" y="509"/>
                </a:lnTo>
                <a:lnTo>
                  <a:pt x="9765" y="381"/>
                </a:lnTo>
                <a:lnTo>
                  <a:pt x="2427" y="381"/>
                </a:lnTo>
                <a:lnTo>
                  <a:pt x="2427" y="509"/>
                </a:lnTo>
                <a:lnTo>
                  <a:pt x="0" y="254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>
            <a:extLst>
              <a:ext uri="{FF2B5EF4-FFF2-40B4-BE49-F238E27FC236}">
                <a16:creationId xmlns:a16="http://schemas.microsoft.com/office/drawing/2014/main" id="{BF2A4402-9F23-4FFD-B2F3-D98150B34038}"/>
              </a:ext>
            </a:extLst>
          </p:cNvPr>
          <p:cNvSpPr/>
          <p:nvPr/>
        </p:nvSpPr>
        <p:spPr>
          <a:xfrm>
            <a:off x="2363057" y="6272025"/>
            <a:ext cx="688367" cy="159905"/>
          </a:xfrm>
          <a:custGeom>
            <a:avLst/>
            <a:gdLst/>
            <a:ahLst/>
            <a:cxnLst/>
            <a:rect l="0" t="0" r="r" b="b"/>
            <a:pathLst>
              <a:path w="12194" h="510">
                <a:moveTo>
                  <a:pt x="0" y="254"/>
                </a:moveTo>
                <a:lnTo>
                  <a:pt x="2427" y="0"/>
                </a:lnTo>
                <a:lnTo>
                  <a:pt x="2427" y="127"/>
                </a:lnTo>
                <a:lnTo>
                  <a:pt x="9765" y="127"/>
                </a:lnTo>
                <a:lnTo>
                  <a:pt x="9765" y="0"/>
                </a:lnTo>
                <a:lnTo>
                  <a:pt x="12193" y="254"/>
                </a:lnTo>
                <a:lnTo>
                  <a:pt x="9765" y="509"/>
                </a:lnTo>
                <a:lnTo>
                  <a:pt x="9765" y="381"/>
                </a:lnTo>
                <a:lnTo>
                  <a:pt x="2427" y="381"/>
                </a:lnTo>
                <a:lnTo>
                  <a:pt x="2427" y="509"/>
                </a:lnTo>
                <a:lnTo>
                  <a:pt x="0" y="254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7">
            <a:extLst>
              <a:ext uri="{FF2B5EF4-FFF2-40B4-BE49-F238E27FC236}">
                <a16:creationId xmlns:a16="http://schemas.microsoft.com/office/drawing/2014/main" id="{A6C5C092-C512-436F-82FD-B2D41EDEA16A}"/>
              </a:ext>
            </a:extLst>
          </p:cNvPr>
          <p:cNvSpPr/>
          <p:nvPr/>
        </p:nvSpPr>
        <p:spPr>
          <a:xfrm>
            <a:off x="3430713" y="6272024"/>
            <a:ext cx="688367" cy="159905"/>
          </a:xfrm>
          <a:custGeom>
            <a:avLst/>
            <a:gdLst/>
            <a:ahLst/>
            <a:cxnLst/>
            <a:rect l="0" t="0" r="r" b="b"/>
            <a:pathLst>
              <a:path w="12194" h="510">
                <a:moveTo>
                  <a:pt x="0" y="254"/>
                </a:moveTo>
                <a:lnTo>
                  <a:pt x="2427" y="0"/>
                </a:lnTo>
                <a:lnTo>
                  <a:pt x="2427" y="127"/>
                </a:lnTo>
                <a:lnTo>
                  <a:pt x="9765" y="127"/>
                </a:lnTo>
                <a:lnTo>
                  <a:pt x="9765" y="0"/>
                </a:lnTo>
                <a:lnTo>
                  <a:pt x="12193" y="254"/>
                </a:lnTo>
                <a:lnTo>
                  <a:pt x="9765" y="509"/>
                </a:lnTo>
                <a:lnTo>
                  <a:pt x="9765" y="381"/>
                </a:lnTo>
                <a:lnTo>
                  <a:pt x="2427" y="381"/>
                </a:lnTo>
                <a:lnTo>
                  <a:pt x="2427" y="509"/>
                </a:lnTo>
                <a:lnTo>
                  <a:pt x="0" y="254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7">
            <a:extLst>
              <a:ext uri="{FF2B5EF4-FFF2-40B4-BE49-F238E27FC236}">
                <a16:creationId xmlns:a16="http://schemas.microsoft.com/office/drawing/2014/main" id="{42A6AB36-3614-43F5-B879-7D308D2C5195}"/>
              </a:ext>
            </a:extLst>
          </p:cNvPr>
          <p:cNvSpPr/>
          <p:nvPr/>
        </p:nvSpPr>
        <p:spPr>
          <a:xfrm>
            <a:off x="4498370" y="6272025"/>
            <a:ext cx="688367" cy="159905"/>
          </a:xfrm>
          <a:custGeom>
            <a:avLst/>
            <a:gdLst/>
            <a:ahLst/>
            <a:cxnLst/>
            <a:rect l="0" t="0" r="r" b="b"/>
            <a:pathLst>
              <a:path w="12194" h="510">
                <a:moveTo>
                  <a:pt x="0" y="254"/>
                </a:moveTo>
                <a:lnTo>
                  <a:pt x="2427" y="0"/>
                </a:lnTo>
                <a:lnTo>
                  <a:pt x="2427" y="127"/>
                </a:lnTo>
                <a:lnTo>
                  <a:pt x="9765" y="127"/>
                </a:lnTo>
                <a:lnTo>
                  <a:pt x="9765" y="0"/>
                </a:lnTo>
                <a:lnTo>
                  <a:pt x="12193" y="254"/>
                </a:lnTo>
                <a:lnTo>
                  <a:pt x="9765" y="509"/>
                </a:lnTo>
                <a:lnTo>
                  <a:pt x="9765" y="381"/>
                </a:lnTo>
                <a:lnTo>
                  <a:pt x="2427" y="381"/>
                </a:lnTo>
                <a:lnTo>
                  <a:pt x="2427" y="509"/>
                </a:lnTo>
                <a:lnTo>
                  <a:pt x="0" y="254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F11FC43A-840D-488D-AF48-4E97BD8B1A3E}"/>
              </a:ext>
            </a:extLst>
          </p:cNvPr>
          <p:cNvSpPr/>
          <p:nvPr/>
        </p:nvSpPr>
        <p:spPr>
          <a:xfrm>
            <a:off x="5578716" y="6271717"/>
            <a:ext cx="688367" cy="159905"/>
          </a:xfrm>
          <a:custGeom>
            <a:avLst/>
            <a:gdLst/>
            <a:ahLst/>
            <a:cxnLst/>
            <a:rect l="0" t="0" r="r" b="b"/>
            <a:pathLst>
              <a:path w="12194" h="510">
                <a:moveTo>
                  <a:pt x="0" y="254"/>
                </a:moveTo>
                <a:lnTo>
                  <a:pt x="2427" y="0"/>
                </a:lnTo>
                <a:lnTo>
                  <a:pt x="2427" y="127"/>
                </a:lnTo>
                <a:lnTo>
                  <a:pt x="9765" y="127"/>
                </a:lnTo>
                <a:lnTo>
                  <a:pt x="9765" y="0"/>
                </a:lnTo>
                <a:lnTo>
                  <a:pt x="12193" y="254"/>
                </a:lnTo>
                <a:lnTo>
                  <a:pt x="9765" y="509"/>
                </a:lnTo>
                <a:lnTo>
                  <a:pt x="9765" y="381"/>
                </a:lnTo>
                <a:lnTo>
                  <a:pt x="2427" y="381"/>
                </a:lnTo>
                <a:lnTo>
                  <a:pt x="2427" y="509"/>
                </a:lnTo>
                <a:lnTo>
                  <a:pt x="0" y="254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7">
            <a:extLst>
              <a:ext uri="{FF2B5EF4-FFF2-40B4-BE49-F238E27FC236}">
                <a16:creationId xmlns:a16="http://schemas.microsoft.com/office/drawing/2014/main" id="{D69E6E8B-1844-42FB-926A-3C6E911815AF}"/>
              </a:ext>
            </a:extLst>
          </p:cNvPr>
          <p:cNvSpPr/>
          <p:nvPr/>
        </p:nvSpPr>
        <p:spPr>
          <a:xfrm>
            <a:off x="6633683" y="6301925"/>
            <a:ext cx="688367" cy="159905"/>
          </a:xfrm>
          <a:custGeom>
            <a:avLst/>
            <a:gdLst/>
            <a:ahLst/>
            <a:cxnLst/>
            <a:rect l="0" t="0" r="r" b="b"/>
            <a:pathLst>
              <a:path w="12194" h="510">
                <a:moveTo>
                  <a:pt x="0" y="254"/>
                </a:moveTo>
                <a:lnTo>
                  <a:pt x="2427" y="0"/>
                </a:lnTo>
                <a:lnTo>
                  <a:pt x="2427" y="127"/>
                </a:lnTo>
                <a:lnTo>
                  <a:pt x="9765" y="127"/>
                </a:lnTo>
                <a:lnTo>
                  <a:pt x="9765" y="0"/>
                </a:lnTo>
                <a:lnTo>
                  <a:pt x="12193" y="254"/>
                </a:lnTo>
                <a:lnTo>
                  <a:pt x="9765" y="509"/>
                </a:lnTo>
                <a:lnTo>
                  <a:pt x="9765" y="381"/>
                </a:lnTo>
                <a:lnTo>
                  <a:pt x="2427" y="381"/>
                </a:lnTo>
                <a:lnTo>
                  <a:pt x="2427" y="509"/>
                </a:lnTo>
                <a:lnTo>
                  <a:pt x="0" y="254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7">
            <a:extLst>
              <a:ext uri="{FF2B5EF4-FFF2-40B4-BE49-F238E27FC236}">
                <a16:creationId xmlns:a16="http://schemas.microsoft.com/office/drawing/2014/main" id="{649A2D80-9DDF-464B-A236-9C19607ADFDA}"/>
              </a:ext>
            </a:extLst>
          </p:cNvPr>
          <p:cNvSpPr/>
          <p:nvPr/>
        </p:nvSpPr>
        <p:spPr>
          <a:xfrm>
            <a:off x="7691064" y="6301924"/>
            <a:ext cx="688367" cy="159905"/>
          </a:xfrm>
          <a:custGeom>
            <a:avLst/>
            <a:gdLst/>
            <a:ahLst/>
            <a:cxnLst/>
            <a:rect l="0" t="0" r="r" b="b"/>
            <a:pathLst>
              <a:path w="12194" h="510">
                <a:moveTo>
                  <a:pt x="0" y="254"/>
                </a:moveTo>
                <a:lnTo>
                  <a:pt x="2427" y="0"/>
                </a:lnTo>
                <a:lnTo>
                  <a:pt x="2427" y="127"/>
                </a:lnTo>
                <a:lnTo>
                  <a:pt x="9765" y="127"/>
                </a:lnTo>
                <a:lnTo>
                  <a:pt x="9765" y="0"/>
                </a:lnTo>
                <a:lnTo>
                  <a:pt x="12193" y="254"/>
                </a:lnTo>
                <a:lnTo>
                  <a:pt x="9765" y="509"/>
                </a:lnTo>
                <a:lnTo>
                  <a:pt x="9765" y="381"/>
                </a:lnTo>
                <a:lnTo>
                  <a:pt x="2427" y="381"/>
                </a:lnTo>
                <a:lnTo>
                  <a:pt x="2427" y="509"/>
                </a:lnTo>
                <a:lnTo>
                  <a:pt x="0" y="254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7">
            <a:extLst>
              <a:ext uri="{FF2B5EF4-FFF2-40B4-BE49-F238E27FC236}">
                <a16:creationId xmlns:a16="http://schemas.microsoft.com/office/drawing/2014/main" id="{4E219B9B-7AA1-43A6-B8D8-8019B42CA5C3}"/>
              </a:ext>
            </a:extLst>
          </p:cNvPr>
          <p:cNvSpPr/>
          <p:nvPr/>
        </p:nvSpPr>
        <p:spPr>
          <a:xfrm>
            <a:off x="8743614" y="6291342"/>
            <a:ext cx="688367" cy="159905"/>
          </a:xfrm>
          <a:custGeom>
            <a:avLst/>
            <a:gdLst/>
            <a:ahLst/>
            <a:cxnLst/>
            <a:rect l="0" t="0" r="r" b="b"/>
            <a:pathLst>
              <a:path w="12194" h="510">
                <a:moveTo>
                  <a:pt x="0" y="254"/>
                </a:moveTo>
                <a:lnTo>
                  <a:pt x="2427" y="0"/>
                </a:lnTo>
                <a:lnTo>
                  <a:pt x="2427" y="127"/>
                </a:lnTo>
                <a:lnTo>
                  <a:pt x="9765" y="127"/>
                </a:lnTo>
                <a:lnTo>
                  <a:pt x="9765" y="0"/>
                </a:lnTo>
                <a:lnTo>
                  <a:pt x="12193" y="254"/>
                </a:lnTo>
                <a:lnTo>
                  <a:pt x="9765" y="509"/>
                </a:lnTo>
                <a:lnTo>
                  <a:pt x="9765" y="381"/>
                </a:lnTo>
                <a:lnTo>
                  <a:pt x="2427" y="381"/>
                </a:lnTo>
                <a:lnTo>
                  <a:pt x="2427" y="509"/>
                </a:lnTo>
                <a:lnTo>
                  <a:pt x="0" y="254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38080" y="113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Framerate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838080" y="1186560"/>
            <a:ext cx="10513080" cy="61848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Schwierigkeiten: </a:t>
            </a:r>
            <a:endParaRPr lang="en-US" sz="2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de-DE" sz="2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1)	Framerate abhängig von Kameraeinstellung</a:t>
            </a:r>
            <a:endParaRPr lang="en-US" sz="2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de-DE" sz="2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2)	Variable Framerate im Live Mode </a:t>
            </a:r>
            <a:endParaRPr lang="en-US" sz="2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de-DE" sz="2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3)	Performanz der Anwendung reicht nicht für Verarbeitung aller Frames in Echtzeit 	(Live Mode)</a:t>
            </a:r>
            <a:endParaRPr lang="en-US" sz="2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de-DE" sz="2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1) &amp; 2): </a:t>
            </a:r>
            <a:r>
              <a:rPr lang="de-DE" sz="22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Feste, konstante Framerate der Inputdaten</a:t>
            </a:r>
            <a:endParaRPr lang="en-US" sz="2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de-DE" sz="2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Aufnahme der Trainings-, Validierungs- und Testvideos mit 30 </a:t>
            </a:r>
            <a:r>
              <a:rPr lang="de-DE" sz="22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fps</a:t>
            </a:r>
            <a:endParaRPr lang="en-US" sz="2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de-DE" sz="2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Lineare Interpolation der </a:t>
            </a:r>
            <a:r>
              <a:rPr lang="de-DE" sz="22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MediaPipe</a:t>
            </a:r>
            <a:r>
              <a:rPr lang="de-DE" sz="2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Features im Live Mode auf 30 </a:t>
            </a:r>
            <a:r>
              <a:rPr lang="de-DE" sz="22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fps</a:t>
            </a:r>
            <a:endParaRPr lang="en-US" sz="2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de-DE" sz="2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3): Verschiedene Netze: Verarbeitung </a:t>
            </a:r>
            <a:r>
              <a:rPr lang="de-DE" sz="22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jedes n-ten Frames</a:t>
            </a:r>
            <a:r>
              <a:rPr lang="de-DE" sz="2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en-US" sz="2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4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n Hyperparameter</a:t>
            </a:r>
            <a:endParaRPr lang="en-US" sz="2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4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Netze mit unterschiedlichem n für unterschiedliche PC-Leistungen</a:t>
            </a:r>
            <a:endParaRPr lang="en-US" sz="2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4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Standard-PC: n = 2 </a:t>
            </a:r>
            <a:endParaRPr lang="en-US" sz="2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de-DE" sz="2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→ Frame-Schema [1, 0, 1, 0, 1, 0, 1, 0, 1] (Fenstergröße 10)</a:t>
            </a:r>
            <a:endParaRPr lang="en-US" sz="2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de-DE" sz="2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→ Vorhersage auf 15 </a:t>
            </a:r>
            <a:r>
              <a:rPr lang="de-DE" sz="22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fps</a:t>
            </a:r>
            <a:endParaRPr lang="en-US" sz="2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838080" y="365040"/>
            <a:ext cx="10514520" cy="75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Temporale Features: Erste Idee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838080" y="1265399"/>
            <a:ext cx="10514520" cy="27312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Differenzen von Körperpunkten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zwischen ausgewählten Zeitpunkten innerhalb des Zeitfensters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4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+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 Zeitliche Komponente wird abgebildet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Tx/>
              <a:buChar char="-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Differenzen sind unabhängig voneinander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Tx/>
              <a:buChar char="-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Anfällig für Rauschen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Tx/>
              <a:buChar char="-"/>
              <a:tabLst>
                <a:tab pos="0" algn="l"/>
              </a:tabLst>
            </a:pPr>
            <a:endParaRPr lang="en-US" sz="2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Tx/>
              <a:buChar char="-"/>
              <a:tabLst>
                <a:tab pos="0" algn="l"/>
              </a:tabLst>
            </a:pPr>
            <a:endParaRPr lang="en-US" sz="2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43" name="Grafik 5"/>
          <p:cNvPicPr/>
          <p:nvPr/>
        </p:nvPicPr>
        <p:blipFill>
          <a:blip r:embed="rId2"/>
          <a:stretch/>
        </p:blipFill>
        <p:spPr>
          <a:xfrm>
            <a:off x="641955" y="3725640"/>
            <a:ext cx="10906770" cy="3132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38080" y="293040"/>
            <a:ext cx="1051308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36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Temporale Features: Kumulative Summe</a:t>
            </a:r>
            <a:endParaRPr lang="en-US" sz="3600" b="0" strike="noStrike" spc="-1" dirty="0">
              <a:latin typeface="Arial"/>
            </a:endParaRPr>
          </a:p>
        </p:txBody>
      </p:sp>
      <p:pic>
        <p:nvPicPr>
          <p:cNvPr id="122" name="Grafik 16"/>
          <p:cNvPicPr/>
          <p:nvPr/>
        </p:nvPicPr>
        <p:blipFill>
          <a:blip r:embed="rId2"/>
          <a:stretch/>
        </p:blipFill>
        <p:spPr>
          <a:xfrm>
            <a:off x="430920" y="3765960"/>
            <a:ext cx="10996920" cy="3052800"/>
          </a:xfrm>
          <a:prstGeom prst="rect">
            <a:avLst/>
          </a:prstGeom>
          <a:ln>
            <a:noFill/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B59FB70-66D3-4087-B476-6F7909C46FB2}"/>
              </a:ext>
            </a:extLst>
          </p:cNvPr>
          <p:cNvSpPr txBox="1"/>
          <p:nvPr/>
        </p:nvSpPr>
        <p:spPr>
          <a:xfrm>
            <a:off x="838079" y="1359953"/>
            <a:ext cx="108230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dirty="0">
                <a:latin typeface="Calibri" panose="020F0502020204030204" pitchFamily="34" charset="0"/>
                <a:cs typeface="Calibri" panose="020F0502020204030204" pitchFamily="34" charset="0"/>
              </a:rPr>
              <a:t>Idee</a:t>
            </a:r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Gesten-Bewegungen erstrecken sich über viele Frames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Berechnung von Bewegungen über viele Frames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Kumulative Summe der einfachen Differenzen bzw. Differenz jedes Frames im Fenster zum 1. Frame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Erlernen von Schwellwert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spc="-1" dirty="0">
              <a:solidFill>
                <a:srgbClr val="000000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838080" y="-9756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36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Gestenspezifisches Feature Engineering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838080" y="101088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Winkel zwischen Ellenbogen und Unterarm </a:t>
            </a:r>
            <a:endParaRPr lang="en-US" sz="2200" b="0" strike="noStrike" spc="-1">
              <a:latin typeface="Arial"/>
            </a:endParaRPr>
          </a:p>
          <a:p>
            <a:pPr marL="685800" lvl="1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Hoher Ausschlag bei rotate</a:t>
            </a:r>
            <a:endParaRPr lang="en-US" sz="1800" b="0" strike="noStrike" spc="-1">
              <a:latin typeface="Arial"/>
            </a:endParaRPr>
          </a:p>
          <a:p>
            <a:pPr marL="685800" lvl="1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Bei swipe Bewegung unterdrückt durch Faktor errechnet aus Unterarmposition</a:t>
            </a:r>
            <a:endParaRPr lang="en-US" sz="1800" b="0" strike="noStrike" spc="-1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Abstand zwischen Handgelenk und Ellenbogen</a:t>
            </a:r>
            <a:endParaRPr lang="en-US" sz="2200" b="0" strike="noStrike" spc="-1">
              <a:latin typeface="Arial"/>
            </a:endParaRPr>
          </a:p>
          <a:p>
            <a:pPr marL="685800" lvl="1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Hoher Ausschlag bei swipe </a:t>
            </a:r>
            <a:r>
              <a:rPr lang="de-DE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Bewegungen</a:t>
            </a:r>
            <a:r>
              <a:rPr lang="de-DE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, bei rotate Bewegungen konstant</a:t>
            </a:r>
            <a:endParaRPr lang="en-US" sz="1800" b="0" strike="noStrike" spc="-1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Abstand Handgelenk/Ellenbogen &amp; Ellenbogen/Schulter</a:t>
            </a:r>
            <a:endParaRPr lang="en-US" sz="2200" b="0" strike="noStrike" spc="-1">
              <a:latin typeface="Arial"/>
            </a:endParaRPr>
          </a:p>
          <a:p>
            <a:pPr marL="685800" lvl="1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Einziges statisches Feature ohne Differenzen</a:t>
            </a:r>
            <a:endParaRPr lang="en-US" sz="1800" b="0" strike="noStrike" spc="-1">
              <a:latin typeface="Arial"/>
            </a:endParaRPr>
          </a:p>
          <a:p>
            <a:pPr marL="685800" lvl="1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Niedriger Wert bei point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25" name="Inhaltsplatzhalter 4_0"/>
          <p:cNvPicPr/>
          <p:nvPr/>
        </p:nvPicPr>
        <p:blipFill>
          <a:blip r:embed="rId2"/>
          <a:stretch/>
        </p:blipFill>
        <p:spPr>
          <a:xfrm>
            <a:off x="457200" y="3729600"/>
            <a:ext cx="11080080" cy="3076200"/>
          </a:xfrm>
          <a:prstGeom prst="rect">
            <a:avLst/>
          </a:prstGeom>
          <a:ln>
            <a:noFill/>
          </a:ln>
        </p:spPr>
      </p:pic>
      <p:pic>
        <p:nvPicPr>
          <p:cNvPr id="126" name="Grafik 125"/>
          <p:cNvPicPr/>
          <p:nvPr/>
        </p:nvPicPr>
        <p:blipFill>
          <a:blip r:embed="rId3"/>
          <a:stretch/>
        </p:blipFill>
        <p:spPr>
          <a:xfrm>
            <a:off x="9144000" y="914400"/>
            <a:ext cx="2285280" cy="1771920"/>
          </a:xfrm>
          <a:prstGeom prst="rect">
            <a:avLst/>
          </a:prstGeom>
          <a:ln>
            <a:noFill/>
          </a:ln>
        </p:spPr>
      </p:pic>
      <p:sp>
        <p:nvSpPr>
          <p:cNvPr id="127" name="Line 3"/>
          <p:cNvSpPr/>
          <p:nvPr/>
        </p:nvSpPr>
        <p:spPr>
          <a:xfrm flipH="1">
            <a:off x="9784080" y="1280160"/>
            <a:ext cx="182880" cy="365760"/>
          </a:xfrm>
          <a:prstGeom prst="line">
            <a:avLst/>
          </a:prstGeom>
          <a:ln w="1098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Line 4"/>
          <p:cNvSpPr/>
          <p:nvPr/>
        </p:nvSpPr>
        <p:spPr>
          <a:xfrm flipH="1">
            <a:off x="9784080" y="1645920"/>
            <a:ext cx="365760" cy="0"/>
          </a:xfrm>
          <a:prstGeom prst="line">
            <a:avLst/>
          </a:prstGeom>
          <a:ln w="1098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9" name="Grafik 128"/>
          <p:cNvPicPr/>
          <p:nvPr/>
        </p:nvPicPr>
        <p:blipFill>
          <a:blip r:embed="rId4"/>
          <a:stretch/>
        </p:blipFill>
        <p:spPr>
          <a:xfrm>
            <a:off x="10698480" y="2969280"/>
            <a:ext cx="1150200" cy="2424960"/>
          </a:xfrm>
          <a:prstGeom prst="rect">
            <a:avLst/>
          </a:prstGeom>
          <a:ln>
            <a:noFill/>
          </a:ln>
        </p:spPr>
      </p:pic>
      <p:sp>
        <p:nvSpPr>
          <p:cNvPr id="130" name="CustomShape 5"/>
          <p:cNvSpPr/>
          <p:nvPr/>
        </p:nvSpPr>
        <p:spPr>
          <a:xfrm>
            <a:off x="10825920" y="3275280"/>
            <a:ext cx="456480" cy="456480"/>
          </a:xfrm>
          <a:prstGeom prst="ellipse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838080" y="1904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Präsentator-Kamera-Distanz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838080" y="151488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600" b="0" strike="noStrike" spc="-1">
                <a:solidFill>
                  <a:srgbClr val="000000"/>
                </a:solidFill>
                <a:latin typeface="Calibri"/>
                <a:ea typeface="Noto Sans CJK SC"/>
              </a:rPr>
              <a:t>Skalierung aller Features mit Schulter - Hüftabstand</a:t>
            </a:r>
            <a:endParaRPr lang="en-US" sz="2600" b="0" strike="noStrike" spc="-1">
              <a:latin typeface="Arial"/>
            </a:endParaRPr>
          </a:p>
          <a:p>
            <a:pPr marL="685800" lvl="1" indent="-2260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lang="de-DE" sz="2200" b="0" strike="noStrike" spc="-1">
                <a:solidFill>
                  <a:srgbClr val="000000"/>
                </a:solidFill>
                <a:latin typeface="Calibri"/>
                <a:ea typeface="Noto Sans CJK SC"/>
              </a:rPr>
              <a:t>Verschiedene Distanzen des Präsentators zur Kamera</a:t>
            </a:r>
            <a:endParaRPr lang="en-US" sz="2200" b="0" strike="noStrike" spc="-1">
              <a:latin typeface="Arial"/>
            </a:endParaRPr>
          </a:p>
          <a:p>
            <a:pPr marL="685800" lvl="1" indent="-2260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lang="de-DE" sz="2200" b="0" strike="noStrike" spc="-1">
                <a:solidFill>
                  <a:srgbClr val="000000"/>
                </a:solidFill>
                <a:latin typeface="Calibri"/>
                <a:ea typeface="Noto Sans CJK SC"/>
              </a:rPr>
              <a:t>Bisherige Features abhängig von Größe des Präsentators im Bild, aber Schwellwerte des Neuronalen Netzes gleich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/>
            </a:endParaRPr>
          </a:p>
        </p:txBody>
      </p:sp>
      <p:pic>
        <p:nvPicPr>
          <p:cNvPr id="133" name="Grafik 132"/>
          <p:cNvPicPr/>
          <p:nvPr/>
        </p:nvPicPr>
        <p:blipFill>
          <a:blip r:embed="rId2"/>
          <a:stretch/>
        </p:blipFill>
        <p:spPr>
          <a:xfrm>
            <a:off x="2011680" y="3828240"/>
            <a:ext cx="3199680" cy="2480400"/>
          </a:xfrm>
          <a:prstGeom prst="rect">
            <a:avLst/>
          </a:prstGeom>
          <a:ln>
            <a:noFill/>
          </a:ln>
        </p:spPr>
      </p:pic>
      <p:pic>
        <p:nvPicPr>
          <p:cNvPr id="134" name="Grafik 133"/>
          <p:cNvPicPr/>
          <p:nvPr/>
        </p:nvPicPr>
        <p:blipFill>
          <a:blip r:embed="rId3"/>
          <a:stretch/>
        </p:blipFill>
        <p:spPr>
          <a:xfrm>
            <a:off x="6492240" y="3828960"/>
            <a:ext cx="3199680" cy="2479680"/>
          </a:xfrm>
          <a:prstGeom prst="rect">
            <a:avLst/>
          </a:prstGeom>
          <a:ln>
            <a:noFill/>
          </a:ln>
        </p:spPr>
      </p:pic>
      <p:sp>
        <p:nvSpPr>
          <p:cNvPr id="135" name="Line 3"/>
          <p:cNvSpPr/>
          <p:nvPr/>
        </p:nvSpPr>
        <p:spPr>
          <a:xfrm flipH="1">
            <a:off x="3657600" y="4480560"/>
            <a:ext cx="91440" cy="914400"/>
          </a:xfrm>
          <a:prstGeom prst="line">
            <a:avLst/>
          </a:prstGeom>
          <a:ln w="1098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Line 4"/>
          <p:cNvSpPr/>
          <p:nvPr/>
        </p:nvSpPr>
        <p:spPr>
          <a:xfrm>
            <a:off x="8229600" y="4846320"/>
            <a:ext cx="0" cy="457200"/>
          </a:xfrm>
          <a:prstGeom prst="line">
            <a:avLst/>
          </a:prstGeom>
          <a:ln w="1098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567</Words>
  <Application>Microsoft Office PowerPoint</Application>
  <PresentationFormat>Breitbild</PresentationFormat>
  <Paragraphs>104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StarSymbol</vt:lpstr>
      <vt:lpstr>Symbol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Ergebnisevaluation</vt:lpstr>
      <vt:lpstr>Adam Optimizer</vt:lpstr>
      <vt:lpstr>Activation Function</vt:lpstr>
      <vt:lpstr>Regularisierung</vt:lpstr>
      <vt:lpstr>Mini Batches</vt:lpstr>
      <vt:lpstr>Principal Component Analysis</vt:lpstr>
      <vt:lpstr>PCA ja oder nein?</vt:lpstr>
      <vt:lpstr>Learning Rate</vt:lpstr>
      <vt:lpstr>PowerPoint-Präsentation</vt:lpstr>
      <vt:lpstr>Confusion Matrix auf Testdaten großes Netz 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WS 21/22</dc:title>
  <dc:subject/>
  <dc:creator>Max Levermann</dc:creator>
  <dc:description/>
  <cp:lastModifiedBy>Max Levermann</cp:lastModifiedBy>
  <cp:revision>22</cp:revision>
  <dcterms:created xsi:type="dcterms:W3CDTF">2022-04-02T12:44:34Z</dcterms:created>
  <dcterms:modified xsi:type="dcterms:W3CDTF">2022-04-03T20:54:35Z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