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0"/>
  </p:notesMasterIdLst>
  <p:sldIdLst>
    <p:sldId id="256" r:id="rId3"/>
    <p:sldId id="258" r:id="rId4"/>
    <p:sldId id="286" r:id="rId5"/>
    <p:sldId id="287" r:id="rId6"/>
    <p:sldId id="288" r:id="rId7"/>
    <p:sldId id="264" r:id="rId8"/>
    <p:sldId id="265" r:id="rId9"/>
    <p:sldId id="269" r:id="rId10"/>
    <p:sldId id="268" r:id="rId11"/>
    <p:sldId id="282" r:id="rId12"/>
    <p:sldId id="283" r:id="rId13"/>
    <p:sldId id="284" r:id="rId14"/>
    <p:sldId id="281" r:id="rId15"/>
    <p:sldId id="285" r:id="rId16"/>
    <p:sldId id="272" r:id="rId17"/>
    <p:sldId id="278" r:id="rId18"/>
    <p:sldId id="266" r:id="rId19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8" autoAdjust="0"/>
    <p:restoredTop sz="94598" autoAdjust="0"/>
  </p:normalViewPr>
  <p:slideViewPr>
    <p:cSldViewPr snapToGrid="0">
      <p:cViewPr varScale="1">
        <p:scale>
          <a:sx n="57" d="100"/>
          <a:sy n="57" d="100"/>
        </p:scale>
        <p:origin x="62" y="5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A1FEF-FE62-48E0-A586-29A2C29ADBAF}" type="datetimeFigureOut">
              <a:rPr lang="de-DE" smtClean="0"/>
              <a:t>13.10.2022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50001E-D877-44CF-BEA3-25C7CAF088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21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2880" y="0"/>
            <a:ext cx="12186360" cy="6855480"/>
          </a:xfrm>
          <a:prstGeom prst="rect">
            <a:avLst/>
          </a:prstGeom>
          <a:solidFill>
            <a:srgbClr val="FF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7" name="Group 2"/>
          <p:cNvGrpSpPr/>
          <p:nvPr/>
        </p:nvGrpSpPr>
        <p:grpSpPr>
          <a:xfrm>
            <a:off x="0" y="0"/>
            <a:ext cx="12186360" cy="6855480"/>
            <a:chOff x="0" y="0"/>
            <a:chExt cx="12186360" cy="6855480"/>
          </a:xfrm>
        </p:grpSpPr>
        <p:sp>
          <p:nvSpPr>
            <p:cNvPr id="78" name="CustomShape 3"/>
            <p:cNvSpPr/>
            <p:nvPr/>
          </p:nvSpPr>
          <p:spPr>
            <a:xfrm>
              <a:off x="0" y="0"/>
              <a:ext cx="12186360" cy="6855480"/>
            </a:xfrm>
            <a:prstGeom prst="rect">
              <a:avLst/>
            </a:prstGeom>
            <a:solidFill>
              <a:srgbClr val="5B9BD5"/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9" name="CustomShape 4"/>
            <p:cNvSpPr/>
            <p:nvPr/>
          </p:nvSpPr>
          <p:spPr>
            <a:xfrm>
              <a:off x="0" y="0"/>
              <a:ext cx="12186360" cy="6855480"/>
            </a:xfrm>
            <a:prstGeom prst="rect">
              <a:avLst/>
            </a:prstGeom>
            <a:solidFill>
              <a:srgbClr val="70AD47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0" name="Group 5"/>
          <p:cNvGrpSpPr/>
          <p:nvPr/>
        </p:nvGrpSpPr>
        <p:grpSpPr>
          <a:xfrm>
            <a:off x="1440" y="0"/>
            <a:ext cx="12186360" cy="6855480"/>
            <a:chOff x="1440" y="0"/>
            <a:chExt cx="12186360" cy="6855480"/>
          </a:xfrm>
        </p:grpSpPr>
        <p:sp>
          <p:nvSpPr>
            <p:cNvPr id="81" name="CustomShape 6"/>
            <p:cNvSpPr/>
            <p:nvPr/>
          </p:nvSpPr>
          <p:spPr>
            <a:xfrm>
              <a:off x="27720" y="6015600"/>
              <a:ext cx="2603160" cy="839880"/>
            </a:xfrm>
            <a:custGeom>
              <a:avLst/>
              <a:gdLst/>
              <a:ahLst/>
              <a:cxnLst/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2" name="CustomShape 7"/>
            <p:cNvSpPr/>
            <p:nvPr/>
          </p:nvSpPr>
          <p:spPr>
            <a:xfrm>
              <a:off x="656640" y="5798160"/>
              <a:ext cx="2482920" cy="1057320"/>
            </a:xfrm>
            <a:custGeom>
              <a:avLst/>
              <a:gdLst/>
              <a:ahLst/>
              <a:cxnLst/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" name="CustomShape 8"/>
            <p:cNvSpPr/>
            <p:nvPr/>
          </p:nvSpPr>
          <p:spPr>
            <a:xfrm>
              <a:off x="3476160" y="0"/>
              <a:ext cx="6174720" cy="1776240"/>
            </a:xfrm>
            <a:custGeom>
              <a:avLst/>
              <a:gdLst/>
              <a:ahLst/>
              <a:cxnLst/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4" name="CustomShape 9"/>
            <p:cNvSpPr/>
            <p:nvPr/>
          </p:nvSpPr>
          <p:spPr>
            <a:xfrm>
              <a:off x="1440" y="2390400"/>
              <a:ext cx="609120" cy="1419120"/>
            </a:xfrm>
            <a:custGeom>
              <a:avLst/>
              <a:gdLst/>
              <a:ahLst/>
              <a:cxnLst/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5" name="CustomShape 10"/>
            <p:cNvSpPr/>
            <p:nvPr/>
          </p:nvSpPr>
          <p:spPr>
            <a:xfrm>
              <a:off x="3794400" y="0"/>
              <a:ext cx="2421360" cy="1341360"/>
            </a:xfrm>
            <a:custGeom>
              <a:avLst/>
              <a:gdLst/>
              <a:ahLst/>
              <a:cxnLst/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6" name="CustomShape 11"/>
            <p:cNvSpPr/>
            <p:nvPr/>
          </p:nvSpPr>
          <p:spPr>
            <a:xfrm>
              <a:off x="10948320" y="0"/>
              <a:ext cx="1239480" cy="2618280"/>
            </a:xfrm>
            <a:custGeom>
              <a:avLst/>
              <a:gdLst/>
              <a:ahLst/>
              <a:cxnLst/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rgbClr val="FFFFFF">
                <a:alpha val="1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" name="CustomShape 12"/>
            <p:cNvSpPr/>
            <p:nvPr/>
          </p:nvSpPr>
          <p:spPr>
            <a:xfrm>
              <a:off x="1440" y="0"/>
              <a:ext cx="1575360" cy="977760"/>
            </a:xfrm>
            <a:custGeom>
              <a:avLst/>
              <a:gdLst/>
              <a:ahLst/>
              <a:cxnLst/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 w="126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" name="CustomShape 13"/>
          <p:cNvSpPr/>
          <p:nvPr/>
        </p:nvSpPr>
        <p:spPr>
          <a:xfrm>
            <a:off x="789840" y="666360"/>
            <a:ext cx="10555920" cy="304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de-DE" sz="48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Machine Learning</a:t>
            </a:r>
            <a:br>
              <a:rPr dirty="0"/>
            </a:br>
            <a:r>
              <a:rPr lang="de-DE" sz="4800" b="0" strike="noStrike" spc="-1" dirty="0">
                <a:solidFill>
                  <a:srgbClr val="FFFFFF"/>
                </a:solidFill>
                <a:latin typeface="Calibri Light"/>
                <a:ea typeface="DejaVu Sans"/>
              </a:rPr>
              <a:t>WS 21/22</a:t>
            </a:r>
            <a:br>
              <a:rPr dirty="0"/>
            </a:br>
            <a:endParaRPr lang="en-US" sz="4800" b="0" strike="noStrike" spc="-1" dirty="0">
              <a:latin typeface="Arial"/>
            </a:endParaRPr>
          </a:p>
        </p:txBody>
      </p:sp>
      <p:sp>
        <p:nvSpPr>
          <p:cNvPr id="89" name="CustomShape 14"/>
          <p:cNvSpPr/>
          <p:nvPr/>
        </p:nvSpPr>
        <p:spPr>
          <a:xfrm>
            <a:off x="789840" y="3866040"/>
            <a:ext cx="10555920" cy="22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Team 16 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Jonas Dornbusch, Nina Wicht, Max </a:t>
            </a:r>
            <a:r>
              <a:rPr lang="de-DE" sz="24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Levermann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B20A5-5AA3-1563-7CB1-A75CA4D0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0538" y="1327865"/>
            <a:ext cx="5001382" cy="1144800"/>
          </a:xfrm>
        </p:spPr>
        <p:txBody>
          <a:bodyPr/>
          <a:lstStyle/>
          <a:p>
            <a:pPr algn="ctr"/>
            <a:r>
              <a:rPr lang="en-US" kern="1200" dirty="0">
                <a:solidFill>
                  <a:srgbClr val="080808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Adam Optimizer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047A89-C105-CBEF-9991-D58DDDD63C1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580538" y="2635596"/>
            <a:ext cx="5001382" cy="3977280"/>
          </a:xfrm>
        </p:spPr>
        <p:txBody>
          <a:bodyPr/>
          <a:lstStyle/>
          <a:p>
            <a:pPr marL="0" indent="0" algn="ctr">
              <a:buNone/>
            </a:pPr>
            <a:r>
              <a:rPr lang="de-DE" sz="32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Details:</a:t>
            </a: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Batch </a:t>
            </a:r>
            <a:r>
              <a:rPr lang="de-DE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size</a:t>
            </a: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512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Relu</a:t>
            </a:r>
            <a:endParaRPr lang="de-DE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110-30-30-15-11</a:t>
            </a:r>
          </a:p>
          <a:p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9C8556-0BE7-DAFB-B450-294EA1D0A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84"/>
            <a:ext cx="6580538" cy="68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4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65AD93-E192-AB0A-4F97-AC615B40A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734" y="1290742"/>
            <a:ext cx="4996185" cy="1144800"/>
          </a:xfrm>
        </p:spPr>
        <p:txBody>
          <a:bodyPr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Regularisierung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32C801-6C76-A275-85CC-C02B93AA03DD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585733" y="2880720"/>
            <a:ext cx="4996186" cy="3977280"/>
          </a:xfrm>
        </p:spPr>
        <p:txBody>
          <a:bodyPr/>
          <a:lstStyle/>
          <a:p>
            <a:pPr marL="0" indent="0" algn="ctr">
              <a:buNone/>
            </a:pPr>
            <a:r>
              <a:rPr lang="de-DE" sz="32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Details:</a:t>
            </a: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rate 0.001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Batch </a:t>
            </a:r>
            <a:r>
              <a:rPr lang="de-DE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size</a:t>
            </a: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512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Relu</a:t>
            </a:r>
            <a:endParaRPr lang="de-DE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110-30-30-15-11</a:t>
            </a:r>
          </a:p>
          <a:p>
            <a:endParaRPr lang="de-DE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5CC7F0-6E63-8A4B-ACEE-9F96AAC51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249"/>
            <a:ext cx="6585736" cy="685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9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076EE-9839-8E51-F76F-B6B7E5FA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062" y="1218822"/>
            <a:ext cx="4699858" cy="1144800"/>
          </a:xfrm>
        </p:spPr>
        <p:txBody>
          <a:bodyPr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Vergleich von Batch Größen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ACFCA21-D62B-7452-CC5D-AF0CAAE8BFD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882062" y="2699266"/>
            <a:ext cx="4699858" cy="3537904"/>
          </a:xfrm>
        </p:spPr>
        <p:txBody>
          <a:bodyPr/>
          <a:lstStyle/>
          <a:p>
            <a:pPr marL="0" indent="0" algn="ctr">
              <a:buNone/>
            </a:pPr>
            <a:r>
              <a:rPr lang="de-DE" sz="32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Details:</a:t>
            </a: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rate 0.001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Relu</a:t>
            </a:r>
            <a:endParaRPr lang="de-DE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110-40-40-20-20-11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C951CE-175B-2C3D-738B-2036265C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1" y="-398"/>
            <a:ext cx="6620311" cy="676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78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72A82-11D8-8C91-9EAE-9F81150A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927" y="1371620"/>
            <a:ext cx="4913992" cy="1144800"/>
          </a:xfrm>
        </p:spPr>
        <p:txBody>
          <a:bodyPr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PCA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A20754-CDDA-042D-E1F3-1EEC42EC707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595597" y="3188945"/>
            <a:ext cx="4913993" cy="3396790"/>
          </a:xfrm>
        </p:spPr>
        <p:txBody>
          <a:bodyPr/>
          <a:lstStyle/>
          <a:p>
            <a:pPr marL="0" indent="0" algn="ctr">
              <a:buNone/>
            </a:pPr>
            <a:r>
              <a:rPr lang="de-DE" sz="32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Details:</a:t>
            </a: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rate 0.000875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Relu</a:t>
            </a:r>
            <a:endParaRPr lang="de-DE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Batch </a:t>
            </a:r>
            <a:r>
              <a:rPr lang="de-DE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size</a:t>
            </a: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512</a:t>
            </a:r>
          </a:p>
          <a:p>
            <a:endParaRPr lang="de-DE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1522CB7-5C99-DA16-7080-2CE59EF4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6" y="0"/>
            <a:ext cx="6517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6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D08EBA-FFE6-924D-046B-F3CC2A18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801" y="1199889"/>
            <a:ext cx="4935119" cy="1144800"/>
          </a:xfrm>
        </p:spPr>
        <p:txBody>
          <a:bodyPr/>
          <a:lstStyle/>
          <a:p>
            <a:pPr algn="ctr"/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Rate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D71CF9-0D1E-B556-D205-4711CA5CDC2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46800" y="2794569"/>
            <a:ext cx="4935120" cy="3041151"/>
          </a:xfrm>
        </p:spPr>
        <p:txBody>
          <a:bodyPr/>
          <a:lstStyle/>
          <a:p>
            <a:pPr marL="0" indent="0" algn="ctr">
              <a:buNone/>
            </a:pPr>
            <a:r>
              <a:rPr lang="de-DE" sz="32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Training Details:</a:t>
            </a: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Batch </a:t>
            </a:r>
            <a:r>
              <a:rPr lang="de-DE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size</a:t>
            </a: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 512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Relu</a:t>
            </a:r>
            <a:endParaRPr lang="de-DE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110-30-30-15-11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ECEFFD-682B-AA29-4892-C04968A7EC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22"/>
            <a:ext cx="6646801" cy="683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5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14557447-44C1-4AF2-B874-3C7D6D89203F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15312" y="0"/>
            <a:ext cx="11561373" cy="1144800"/>
          </a:xfrm>
        </p:spPr>
        <p:txBody>
          <a:bodyPr/>
          <a:lstStyle/>
          <a:p>
            <a:pPr algn="ctr"/>
            <a:r>
              <a:rPr lang="de-DE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Confusion</a:t>
            </a:r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 Matrix auf Testdaten 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CDF885F-79D0-4FA0-BD41-01658B15B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93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5685BA7-288E-4F90-BA00-BE3F5852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B995C50-6B04-43A6-BF40-9464F1E1F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726" y="-125384"/>
            <a:ext cx="9976263" cy="698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69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Quellen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Abbildung 1: </a:t>
            </a:r>
            <a:r>
              <a:rPr lang="de-DE" sz="2800" b="0" u="sng" strike="noStrike" spc="-1" dirty="0">
                <a:solidFill>
                  <a:srgbClr val="0000FF"/>
                </a:solidFill>
                <a:uFillTx/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https://google.github.io/mediapipe/images/mobile/pose_tracking_full_body_landmarks.pnghttps://google.github.io/mediapipe/images/mobile/pose_tracking_full_body_landmarks.png</a:t>
            </a: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800" b="0" u="sng" strike="noStrike" spc="-1" dirty="0">
              <a:solidFill>
                <a:srgbClr val="0000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Alle </a:t>
            </a:r>
            <a:r>
              <a:rPr lang="en-US" sz="28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weiteren</a:t>
            </a:r>
            <a:r>
              <a:rPr lang="en-US" sz="28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Abbildungen</a:t>
            </a:r>
            <a:r>
              <a:rPr lang="en-US" sz="28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sind</a:t>
            </a:r>
            <a:r>
              <a:rPr lang="en-US" sz="28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eigene</a:t>
            </a:r>
            <a:r>
              <a:rPr lang="en-US" sz="2800" spc="-1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800" spc="-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Abbildungen</a:t>
            </a:r>
            <a:endParaRPr lang="en-US" sz="28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Auswahl von </a:t>
            </a:r>
            <a:r>
              <a:rPr lang="de-DE" sz="4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MediaPipe</a:t>
            </a:r>
            <a:r>
              <a:rPr lang="de-DE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Features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95" name="Picture 2"/>
          <p:cNvPicPr/>
          <p:nvPr/>
        </p:nvPicPr>
        <p:blipFill>
          <a:blip r:embed="rId2"/>
          <a:stretch/>
        </p:blipFill>
        <p:spPr>
          <a:xfrm>
            <a:off x="303480" y="1945440"/>
            <a:ext cx="6535800" cy="396576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96" name="CustomShape 2"/>
          <p:cNvSpPr/>
          <p:nvPr/>
        </p:nvSpPr>
        <p:spPr>
          <a:xfrm>
            <a:off x="303480" y="6050520"/>
            <a:ext cx="5942520" cy="2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latin typeface="Calibri"/>
                <a:ea typeface="DejaVu Sans"/>
              </a:rPr>
              <a:t>Abbildung 1: https://google.github.io/mediapipe/images/mobile/pose_tracking_full_body_landmarks.png</a:t>
            </a:r>
            <a:endParaRPr lang="en-US" sz="1000" b="0" strike="noStrike" spc="-1"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7183440" y="1945440"/>
            <a:ext cx="447300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Handgelenk </a:t>
            </a:r>
            <a:r>
              <a:rPr lang="de-DE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+</a:t>
            </a: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Ellenbogen</a:t>
            </a: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Schultern + Hüfte</a:t>
            </a:r>
            <a:endParaRPr lang="en-US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838080" y="66052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36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Einführung temporaler Features</a:t>
            </a:r>
            <a:endParaRPr lang="en-US" sz="36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99" name="Table 2"/>
          <p:cNvGraphicFramePr/>
          <p:nvPr/>
        </p:nvGraphicFramePr>
        <p:xfrm>
          <a:off x="1780200" y="4561265"/>
          <a:ext cx="8285400" cy="902880"/>
        </p:xfrm>
        <a:graphic>
          <a:graphicData uri="http://schemas.openxmlformats.org/drawingml/2006/table">
            <a:tbl>
              <a:tblPr/>
              <a:tblGrid>
                <a:gridCol w="1035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5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7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902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</a:rPr>
                        <a:t>t - n 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</a:rPr>
                        <a:t>t – n + 1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</a:rPr>
                        <a:t>…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</a:rPr>
                        <a:t>…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000" b="0" strike="noStrike" spc="-1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</a:rPr>
                        <a:t>…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</a:rPr>
                        <a:t>t - 2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de-DE" sz="1800" b="0" strike="noStrike" spc="-1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</a:rPr>
                        <a:t>t - 1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de-DE" sz="2000" b="1" strike="noStrike" spc="-1" dirty="0">
                          <a:solidFill>
                            <a:srgbClr val="000000"/>
                          </a:solidFill>
                          <a:latin typeface="Bell MT" panose="02020503060305020303" pitchFamily="18" charset="0"/>
                        </a:rPr>
                        <a:t>t</a:t>
                      </a:r>
                      <a:endParaRPr lang="en-US" sz="2000" b="0" strike="noStrike" spc="-1" dirty="0"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CustomShape 3"/>
          <p:cNvSpPr/>
          <p:nvPr/>
        </p:nvSpPr>
        <p:spPr>
          <a:xfrm>
            <a:off x="838080" y="1572287"/>
            <a:ext cx="10513080" cy="30455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Problem: </a:t>
            </a:r>
            <a:endParaRPr lang="en-US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MediaPipe</a:t>
            </a: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Features (Körperpunkte) zeitunabhängig, Gesten nicht</a:t>
            </a:r>
            <a:endParaRPr lang="en-US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1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Genereller Ansatz:</a:t>
            </a:r>
            <a:endParaRPr lang="en-US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Zeitfenster </a:t>
            </a:r>
          </a:p>
          <a:p>
            <a:pPr marL="457200" indent="-454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Differenzen von Körperpunkten zwischen ausgewählten Zeitpunkten</a:t>
            </a:r>
            <a:endParaRPr lang="en-US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520">
              <a:lnSpc>
                <a:spcPct val="100000"/>
              </a:lnSpc>
              <a:buClr>
                <a:srgbClr val="000000"/>
              </a:buClr>
            </a:pPr>
            <a:r>
              <a:rPr lang="de-DE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     </a:t>
            </a: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→ Fenstergröße Hyperparameter</a:t>
            </a:r>
            <a:endParaRPr lang="en-US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CustomShape 7">
            <a:extLst>
              <a:ext uri="{FF2B5EF4-FFF2-40B4-BE49-F238E27FC236}">
                <a16:creationId xmlns:a16="http://schemas.microsoft.com/office/drawing/2014/main" id="{8117C7BB-BE73-4404-9DA9-FE2D17DBE402}"/>
              </a:ext>
            </a:extLst>
          </p:cNvPr>
          <p:cNvSpPr/>
          <p:nvPr/>
        </p:nvSpPr>
        <p:spPr>
          <a:xfrm>
            <a:off x="2363057" y="5705239"/>
            <a:ext cx="7068924" cy="28459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>
            <a:extLst>
              <a:ext uri="{FF2B5EF4-FFF2-40B4-BE49-F238E27FC236}">
                <a16:creationId xmlns:a16="http://schemas.microsoft.com/office/drawing/2014/main" id="{BF2A4402-9F23-4FFD-B2F3-D98150B34038}"/>
              </a:ext>
            </a:extLst>
          </p:cNvPr>
          <p:cNvSpPr/>
          <p:nvPr/>
        </p:nvSpPr>
        <p:spPr>
          <a:xfrm>
            <a:off x="2363057" y="6272025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7">
            <a:extLst>
              <a:ext uri="{FF2B5EF4-FFF2-40B4-BE49-F238E27FC236}">
                <a16:creationId xmlns:a16="http://schemas.microsoft.com/office/drawing/2014/main" id="{A6C5C092-C512-436F-82FD-B2D41EDEA16A}"/>
              </a:ext>
            </a:extLst>
          </p:cNvPr>
          <p:cNvSpPr/>
          <p:nvPr/>
        </p:nvSpPr>
        <p:spPr>
          <a:xfrm>
            <a:off x="3430713" y="6272024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7">
            <a:extLst>
              <a:ext uri="{FF2B5EF4-FFF2-40B4-BE49-F238E27FC236}">
                <a16:creationId xmlns:a16="http://schemas.microsoft.com/office/drawing/2014/main" id="{42A6AB36-3614-43F5-B879-7D308D2C5195}"/>
              </a:ext>
            </a:extLst>
          </p:cNvPr>
          <p:cNvSpPr/>
          <p:nvPr/>
        </p:nvSpPr>
        <p:spPr>
          <a:xfrm>
            <a:off x="4498370" y="6272025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F11FC43A-840D-488D-AF48-4E97BD8B1A3E}"/>
              </a:ext>
            </a:extLst>
          </p:cNvPr>
          <p:cNvSpPr/>
          <p:nvPr/>
        </p:nvSpPr>
        <p:spPr>
          <a:xfrm>
            <a:off x="5578716" y="6271717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CustomShape 7">
            <a:extLst>
              <a:ext uri="{FF2B5EF4-FFF2-40B4-BE49-F238E27FC236}">
                <a16:creationId xmlns:a16="http://schemas.microsoft.com/office/drawing/2014/main" id="{D69E6E8B-1844-42FB-926A-3C6E911815AF}"/>
              </a:ext>
            </a:extLst>
          </p:cNvPr>
          <p:cNvSpPr/>
          <p:nvPr/>
        </p:nvSpPr>
        <p:spPr>
          <a:xfrm>
            <a:off x="6633683" y="6301925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7">
            <a:extLst>
              <a:ext uri="{FF2B5EF4-FFF2-40B4-BE49-F238E27FC236}">
                <a16:creationId xmlns:a16="http://schemas.microsoft.com/office/drawing/2014/main" id="{649A2D80-9DDF-464B-A236-9C19607ADFDA}"/>
              </a:ext>
            </a:extLst>
          </p:cNvPr>
          <p:cNvSpPr/>
          <p:nvPr/>
        </p:nvSpPr>
        <p:spPr>
          <a:xfrm>
            <a:off x="7691064" y="6301924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7">
            <a:extLst>
              <a:ext uri="{FF2B5EF4-FFF2-40B4-BE49-F238E27FC236}">
                <a16:creationId xmlns:a16="http://schemas.microsoft.com/office/drawing/2014/main" id="{4E219B9B-7AA1-43A6-B8D8-8019B42CA5C3}"/>
              </a:ext>
            </a:extLst>
          </p:cNvPr>
          <p:cNvSpPr/>
          <p:nvPr/>
        </p:nvSpPr>
        <p:spPr>
          <a:xfrm>
            <a:off x="8743614" y="6291342"/>
            <a:ext cx="688367" cy="159905"/>
          </a:xfrm>
          <a:custGeom>
            <a:avLst/>
            <a:gdLst/>
            <a:ahLst/>
            <a:cxnLst/>
            <a:rect l="0" t="0" r="r" b="b"/>
            <a:pathLst>
              <a:path w="12194" h="510">
                <a:moveTo>
                  <a:pt x="0" y="254"/>
                </a:moveTo>
                <a:lnTo>
                  <a:pt x="2427" y="0"/>
                </a:lnTo>
                <a:lnTo>
                  <a:pt x="2427" y="127"/>
                </a:lnTo>
                <a:lnTo>
                  <a:pt x="9765" y="127"/>
                </a:lnTo>
                <a:lnTo>
                  <a:pt x="9765" y="0"/>
                </a:lnTo>
                <a:lnTo>
                  <a:pt x="12193" y="254"/>
                </a:lnTo>
                <a:lnTo>
                  <a:pt x="9765" y="509"/>
                </a:lnTo>
                <a:lnTo>
                  <a:pt x="9765" y="381"/>
                </a:lnTo>
                <a:lnTo>
                  <a:pt x="2427" y="381"/>
                </a:lnTo>
                <a:lnTo>
                  <a:pt x="2427" y="509"/>
                </a:lnTo>
                <a:lnTo>
                  <a:pt x="0" y="25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69075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839460" y="239774"/>
            <a:ext cx="10513080" cy="821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36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Temporale Features: Kumulative Summe</a:t>
            </a:r>
            <a:endParaRPr lang="en-US" sz="36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B59FB70-66D3-4087-B476-6F7909C46FB2}"/>
              </a:ext>
            </a:extLst>
          </p:cNvPr>
          <p:cNvSpPr txBox="1"/>
          <p:nvPr/>
        </p:nvSpPr>
        <p:spPr>
          <a:xfrm>
            <a:off x="838079" y="1359953"/>
            <a:ext cx="108230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Bewegungen über viele 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Kumulative Summe der Framedifferenzen</a:t>
            </a:r>
            <a:r>
              <a:rPr lang="de-DE" sz="2400" b="1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:</a:t>
            </a:r>
          </a:p>
          <a:p>
            <a:pPr lvl="1"/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Differenz jedes/ jedes zweiten Frames im Fenster zum 1. Frame</a:t>
            </a:r>
            <a:endParaRPr lang="en-US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 Erlernen von Schwellwert</a:t>
            </a:r>
            <a:endParaRPr lang="en-US" sz="2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spc="-1" dirty="0">
              <a:solidFill>
                <a:srgbClr val="000000"/>
              </a:solidFill>
              <a:latin typeface="Calibri Light" panose="020F0302020204030204" pitchFamily="34" charset="0"/>
              <a:ea typeface="DejaVu Sans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73C6591-782A-40BF-83DD-E1F6C56C9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82" y="2842516"/>
            <a:ext cx="8884024" cy="377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0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838080" y="1130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Framerate</a:t>
            </a:r>
            <a:endParaRPr lang="en-US" sz="44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356240" y="1860066"/>
            <a:ext cx="10513080" cy="34148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US" sz="2400" spc="-1" dirty="0">
              <a:latin typeface="Calibri Light" panose="020F0302020204030204" pitchFamily="34" charset="0"/>
              <a:ea typeface="Tahoma" panose="020B060403050404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1</a:t>
            </a: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)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Performanzbeschränkung</a:t>
            </a: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 im Live </a:t>
            </a:r>
            <a:r>
              <a:rPr lang="de-DE" sz="2400" b="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mode</a:t>
            </a:r>
            <a:endParaRPr lang="de-DE" sz="2400" b="0" strike="noStrike" spc="-1" dirty="0">
              <a:solidFill>
                <a:srgbClr val="000000"/>
              </a:solidFill>
              <a:latin typeface="Calibri Light" panose="020F0302020204030204" pitchFamily="34" charset="0"/>
              <a:ea typeface="Tahoma" panose="020B060403050404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	</a:t>
            </a:r>
            <a:r>
              <a:rPr lang="de-DE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Verarbeitung jedes zweiten Frames </a:t>
            </a:r>
          </a:p>
          <a:p>
            <a:pPr>
              <a:lnSpc>
                <a:spcPct val="100000"/>
              </a:lnSpc>
            </a:pPr>
            <a:r>
              <a:rPr lang="de-DE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	 15 </a:t>
            </a:r>
            <a:r>
              <a:rPr lang="de-DE" sz="2400" spc="-1" dirty="0" err="1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fps</a:t>
            </a:r>
            <a:r>
              <a:rPr lang="de-DE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00000"/>
              </a:lnSpc>
            </a:pPr>
            <a:endParaRPr lang="de-DE" sz="2400" spc="-1" dirty="0">
              <a:solidFill>
                <a:srgbClr val="000000"/>
              </a:solidFill>
              <a:latin typeface="Calibri Light" panose="020F0302020204030204" pitchFamily="34" charset="0"/>
              <a:ea typeface="Tahoma" panose="020B0604030504040204" pitchFamily="34" charset="0"/>
              <a:cs typeface="Calibri Light" panose="020F030202020403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2) </a:t>
            </a:r>
            <a:r>
              <a:rPr lang="de-DE" sz="24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Variabilität der Inputframerate</a:t>
            </a:r>
          </a:p>
          <a:p>
            <a:pPr lvl="1"/>
            <a:r>
              <a:rPr lang="de-DE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	</a:t>
            </a:r>
            <a:r>
              <a:rPr lang="de-DE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 </a:t>
            </a:r>
            <a:r>
              <a:rPr lang="de-DE" sz="2400" spc="-1" dirty="0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  </a:t>
            </a:r>
            <a:r>
              <a:rPr lang="de-DE" sz="240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Lineare Interpolation auf 30 </a:t>
            </a:r>
            <a:r>
              <a:rPr lang="de-DE" sz="2400" strike="noStrike" spc="-1" dirty="0" err="1">
                <a:solidFill>
                  <a:srgbClr val="000000"/>
                </a:solidFill>
                <a:latin typeface="Calibri Light" panose="020F0302020204030204" pitchFamily="34" charset="0"/>
                <a:ea typeface="Tahoma" panose="020B0604030504040204" pitchFamily="34" charset="0"/>
                <a:cs typeface="Calibri Light" panose="020F0302020204030204" pitchFamily="34" charset="0"/>
              </a:rPr>
              <a:t>fps</a:t>
            </a:r>
            <a:endParaRPr lang="en-US" sz="2400" strike="noStrike" spc="-1" dirty="0">
              <a:latin typeface="Calibri Light" panose="020F0302020204030204" pitchFamily="34" charset="0"/>
              <a:ea typeface="Tahoma" panose="020B060403050404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alibri Light" panose="020F0302020204030204" pitchFamily="34" charset="0"/>
              <a:ea typeface="Tahoma" panose="020B060403050404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Calibri Light" panose="020F0302020204030204" pitchFamily="34" charset="0"/>
              <a:ea typeface="Tahoma" panose="020B060403050404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838080" y="-9756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36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Gestenspezifisches Feature Engineering</a:t>
            </a:r>
            <a:endParaRPr lang="en-US" sz="36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38080" y="1010880"/>
            <a:ext cx="10513080" cy="434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Winkel zwischen Ellenbogen und Unterarm </a:t>
            </a: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Abstand zwischen Handgelenk und Ellenbogen</a:t>
            </a: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2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DejaVu Sans"/>
                <a:cs typeface="Calibri Light" panose="020F0302020204030204" pitchFamily="34" charset="0"/>
              </a:rPr>
              <a:t>Abstand Handgelenk/Ellenbogen &amp; Ellenbogen/Schulter</a:t>
            </a:r>
            <a:endParaRPr lang="en-US" sz="2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9" name="Grafik 128"/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0387582" y="2817090"/>
            <a:ext cx="1526114" cy="2918650"/>
          </a:xfrm>
          <a:prstGeom prst="rect">
            <a:avLst/>
          </a:prstGeom>
          <a:ln>
            <a:noFill/>
          </a:ln>
        </p:spPr>
      </p:pic>
      <p:sp>
        <p:nvSpPr>
          <p:cNvPr id="130" name="CustomShape 5"/>
          <p:cNvSpPr>
            <a:spLocks noChangeAspect="1"/>
          </p:cNvSpPr>
          <p:nvPr/>
        </p:nvSpPr>
        <p:spPr>
          <a:xfrm>
            <a:off x="10548677" y="3202980"/>
            <a:ext cx="513339" cy="513339"/>
          </a:xfrm>
          <a:prstGeom prst="ellipse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B4FCB40-3A4F-4DC0-8D49-D907041BD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" y="2528047"/>
            <a:ext cx="9270760" cy="3940073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96832F18-687A-481E-B66C-E758728BC742}"/>
              </a:ext>
            </a:extLst>
          </p:cNvPr>
          <p:cNvGrpSpPr>
            <a:grpSpLocks noChangeAspect="1"/>
          </p:cNvGrpSpPr>
          <p:nvPr/>
        </p:nvGrpSpPr>
        <p:grpSpPr>
          <a:xfrm>
            <a:off x="8900160" y="737616"/>
            <a:ext cx="2529120" cy="1948704"/>
            <a:chOff x="9144000" y="914400"/>
            <a:chExt cx="2285280" cy="1771920"/>
          </a:xfrm>
        </p:grpSpPr>
        <p:pic>
          <p:nvPicPr>
            <p:cNvPr id="126" name="Grafik 125"/>
            <p:cNvPicPr>
              <a:picLocks noChangeAspect="1"/>
            </p:cNvPicPr>
            <p:nvPr/>
          </p:nvPicPr>
          <p:blipFill>
            <a:blip r:embed="rId4"/>
            <a:stretch/>
          </p:blipFill>
          <p:spPr>
            <a:xfrm>
              <a:off x="9144000" y="914400"/>
              <a:ext cx="2285280" cy="1771920"/>
            </a:xfrm>
            <a:prstGeom prst="rect">
              <a:avLst/>
            </a:prstGeom>
            <a:ln>
              <a:noFill/>
            </a:ln>
          </p:spPr>
        </p:pic>
        <p:sp>
          <p:nvSpPr>
            <p:cNvPr id="127" name="Line 3"/>
            <p:cNvSpPr/>
            <p:nvPr/>
          </p:nvSpPr>
          <p:spPr>
            <a:xfrm flipH="1">
              <a:off x="9727847" y="1317652"/>
              <a:ext cx="225179" cy="311781"/>
            </a:xfrm>
            <a:prstGeom prst="line">
              <a:avLst/>
            </a:prstGeom>
            <a:ln w="10980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" name="Line 4"/>
            <p:cNvSpPr/>
            <p:nvPr/>
          </p:nvSpPr>
          <p:spPr>
            <a:xfrm flipH="1" flipV="1">
              <a:off x="9727847" y="1606093"/>
              <a:ext cx="356001" cy="23339"/>
            </a:xfrm>
            <a:prstGeom prst="line">
              <a:avLst/>
            </a:prstGeom>
            <a:ln w="10980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838080" y="190440"/>
            <a:ext cx="10513080" cy="132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DE" sz="4000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Features - allgemein</a:t>
            </a:r>
          </a:p>
        </p:txBody>
      </p:sp>
      <p:sp>
        <p:nvSpPr>
          <p:cNvPr id="132" name="CustomShape 2"/>
          <p:cNvSpPr/>
          <p:nvPr/>
        </p:nvSpPr>
        <p:spPr>
          <a:xfrm>
            <a:off x="838080" y="1514880"/>
            <a:ext cx="10513080" cy="442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ea typeface="Noto Sans CJK SC"/>
                <a:cs typeface="Calibri Light" panose="020F0302020204030204" pitchFamily="34" charset="0"/>
              </a:rPr>
              <a:t>Skalierung mit Schulter – Hüftabstand</a:t>
            </a: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600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600" b="0" strike="noStrike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600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600" b="0" strike="noStrike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600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600" b="0" strike="noStrike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de-DE" sz="2600" b="0" strike="noStrike" spc="-1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indent="-2260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600" b="0" strike="noStrike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Finale </a:t>
            </a:r>
            <a:r>
              <a:rPr lang="de-DE" sz="2600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feature </a:t>
            </a:r>
            <a:r>
              <a:rPr lang="de-DE" sz="2600" spc="-1" dirty="0" err="1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space</a:t>
            </a:r>
            <a:r>
              <a:rPr lang="de-DE" sz="2600" spc="-1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Größe: 110</a:t>
            </a:r>
            <a:endParaRPr lang="en-US" sz="2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2200" b="0" strike="noStrike" spc="-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FF2A63D-22BE-AE62-A31F-ED4E50034C38}"/>
              </a:ext>
            </a:extLst>
          </p:cNvPr>
          <p:cNvGrpSpPr/>
          <p:nvPr/>
        </p:nvGrpSpPr>
        <p:grpSpPr>
          <a:xfrm>
            <a:off x="1681480" y="2316940"/>
            <a:ext cx="3199680" cy="2480400"/>
            <a:chOff x="2011680" y="3828240"/>
            <a:chExt cx="3199680" cy="2480400"/>
          </a:xfrm>
        </p:grpSpPr>
        <p:pic>
          <p:nvPicPr>
            <p:cNvPr id="133" name="Grafik 132"/>
            <p:cNvPicPr/>
            <p:nvPr/>
          </p:nvPicPr>
          <p:blipFill>
            <a:blip r:embed="rId2"/>
            <a:stretch/>
          </p:blipFill>
          <p:spPr>
            <a:xfrm>
              <a:off x="2011680" y="3828240"/>
              <a:ext cx="3199680" cy="24804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5" name="Line 3"/>
            <p:cNvSpPr/>
            <p:nvPr/>
          </p:nvSpPr>
          <p:spPr>
            <a:xfrm flipH="1">
              <a:off x="3657600" y="4480560"/>
              <a:ext cx="91440" cy="914400"/>
            </a:xfrm>
            <a:prstGeom prst="line">
              <a:avLst/>
            </a:prstGeom>
            <a:ln w="10980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9E201EA-6EBD-A9EB-E759-815291D1AAD7}"/>
              </a:ext>
            </a:extLst>
          </p:cNvPr>
          <p:cNvGrpSpPr/>
          <p:nvPr/>
        </p:nvGrpSpPr>
        <p:grpSpPr>
          <a:xfrm>
            <a:off x="6441440" y="2355760"/>
            <a:ext cx="3199680" cy="2479680"/>
            <a:chOff x="6492240" y="3828960"/>
            <a:chExt cx="3199680" cy="2479680"/>
          </a:xfrm>
        </p:grpSpPr>
        <p:pic>
          <p:nvPicPr>
            <p:cNvPr id="134" name="Grafik 133"/>
            <p:cNvPicPr/>
            <p:nvPr/>
          </p:nvPicPr>
          <p:blipFill>
            <a:blip r:embed="rId3"/>
            <a:stretch/>
          </p:blipFill>
          <p:spPr>
            <a:xfrm>
              <a:off x="6492240" y="3828960"/>
              <a:ext cx="3199680" cy="24796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36" name="Line 4"/>
            <p:cNvSpPr/>
            <p:nvPr/>
          </p:nvSpPr>
          <p:spPr>
            <a:xfrm flipH="1">
              <a:off x="8202295" y="4846320"/>
              <a:ext cx="27305" cy="410210"/>
            </a:xfrm>
            <a:prstGeom prst="line">
              <a:avLst/>
            </a:prstGeom>
            <a:ln w="109800">
              <a:solidFill>
                <a:srgbClr val="FF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ABAC9-F96A-4A76-8705-9CB4CB1A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0" y="61192"/>
            <a:ext cx="10972440" cy="945675"/>
          </a:xfrm>
        </p:spPr>
        <p:txBody>
          <a:bodyPr/>
          <a:lstStyle/>
          <a:p>
            <a:r>
              <a:rPr lang="de-DE" dirty="0"/>
              <a:t>Ergebnisevaluation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7A4000-E92B-4A2D-8BBA-058CFB4C292A}"/>
              </a:ext>
            </a:extLst>
          </p:cNvPr>
          <p:cNvSpPr>
            <a:spLocks noGrp="1"/>
          </p:cNvSpPr>
          <p:nvPr>
            <p:ph type="sub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62DB7D-3E43-1646-996C-9958949FF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3400"/>
            <a:ext cx="12191999" cy="78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2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46D2B812-113E-4156-B147-E9972BCB517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09480" y="102743"/>
            <a:ext cx="10972440" cy="200346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de-D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Hyperparametersuche mit</a:t>
            </a:r>
          </a:p>
          <a:p>
            <a:r>
              <a:rPr lang="de-DE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Random Search</a:t>
            </a:r>
          </a:p>
          <a:p>
            <a:pPr lvl="1"/>
            <a:endParaRPr lang="de-DE" sz="1600" dirty="0">
              <a:latin typeface="Abadi Extra Light" panose="020B020402010402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04F49F9-0A35-4EFD-8FF2-DE6B35F4E820}"/>
              </a:ext>
            </a:extLst>
          </p:cNvPr>
          <p:cNvSpPr txBox="1"/>
          <p:nvPr/>
        </p:nvSpPr>
        <p:spPr>
          <a:xfrm>
            <a:off x="223463" y="2106203"/>
            <a:ext cx="10420564" cy="3405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Learning rate:		[0.00001, 0.001]</a:t>
            </a:r>
          </a:p>
          <a:p>
            <a:pPr lvl="1">
              <a:lnSpc>
                <a:spcPct val="200000"/>
              </a:lnSpc>
            </a:pPr>
            <a:r>
              <a:rPr lang="de-DE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Weight</a:t>
            </a: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decay</a:t>
            </a: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:		[0.001, 0.01]</a:t>
            </a:r>
          </a:p>
          <a:p>
            <a:pPr lvl="1">
              <a:lnSpc>
                <a:spcPct val="200000"/>
              </a:lnSpc>
            </a:pP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Batch </a:t>
            </a:r>
            <a:r>
              <a:rPr lang="de-DE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size</a:t>
            </a: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:		{64, 128, 256, 512}</a:t>
            </a:r>
          </a:p>
          <a:p>
            <a:pPr lvl="1">
              <a:lnSpc>
                <a:spcPct val="200000"/>
              </a:lnSpc>
            </a:pPr>
            <a:r>
              <a:rPr lang="de-DE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Activation</a:t>
            </a: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function</a:t>
            </a: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:     {</a:t>
            </a:r>
            <a:r>
              <a:rPr lang="de-DE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sigmoid</a:t>
            </a: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de-DE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relu</a:t>
            </a: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de-DE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leaky</a:t>
            </a: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de-DE" sz="2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relu</a:t>
            </a:r>
            <a:r>
              <a:rPr lang="de-DE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498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362</Words>
  <Application>Microsoft Office PowerPoint</Application>
  <PresentationFormat>Breitbild</PresentationFormat>
  <Paragraphs>90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6" baseType="lpstr">
      <vt:lpstr>Abadi Extra Light</vt:lpstr>
      <vt:lpstr>Arial</vt:lpstr>
      <vt:lpstr>Bell MT</vt:lpstr>
      <vt:lpstr>Calibri</vt:lpstr>
      <vt:lpstr>Calibri Light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Ergebnisevaluation</vt:lpstr>
      <vt:lpstr>PowerPoint-Präsentation</vt:lpstr>
      <vt:lpstr>Adam Optimizer</vt:lpstr>
      <vt:lpstr>Regularisierung</vt:lpstr>
      <vt:lpstr>Vergleich von Batch Größen</vt:lpstr>
      <vt:lpstr>PCA</vt:lpstr>
      <vt:lpstr>Learning Rate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WS 21/22</dc:title>
  <dc:subject/>
  <dc:creator>Max Levermann</dc:creator>
  <dc:description/>
  <cp:lastModifiedBy>Jonas Dornbusch</cp:lastModifiedBy>
  <cp:revision>31</cp:revision>
  <dcterms:created xsi:type="dcterms:W3CDTF">2022-04-02T12:44:34Z</dcterms:created>
  <dcterms:modified xsi:type="dcterms:W3CDTF">2022-10-13T16:04:39Z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