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0BB"/>
    <a:srgbClr val="169B74"/>
    <a:srgbClr val="DD6F1E"/>
    <a:srgbClr val="000000"/>
    <a:srgbClr val="47AD8C"/>
    <a:srgbClr val="9FC6BE"/>
    <a:srgbClr val="458E77"/>
    <a:srgbClr val="326957"/>
    <a:srgbClr val="54AB8F"/>
    <a:srgbClr val="E88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70340"/>
  </p:normalViewPr>
  <p:slideViewPr>
    <p:cSldViewPr snapToGrid="0" snapToObjects="1" showGuides="1">
      <p:cViewPr varScale="1">
        <p:scale>
          <a:sx n="88" d="100"/>
          <a:sy n="88" d="100"/>
        </p:scale>
        <p:origin x="2088" y="176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59A3-44F0-584E-ABAA-86C01B88A4F5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CC55-C178-544D-ABF3-010073D779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31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CC55-C178-544D-ABF3-010073D7799B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768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29D3-3984-1C4D-A6FD-21C38AFE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6499-40BD-DC45-8AC2-A11A0CB19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3ED0-09FF-F642-868E-BF89319A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9779-DDAC-644C-A4FE-7342914D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59D9-FCAA-6B4F-96C3-56E176B4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78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0DD9-C250-CC46-9643-87DA1BC2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F1470-428A-484F-B25D-1FBDB411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055A-FFB8-EA46-A8F6-0BF34FDA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56F3-E97E-9F44-A9E2-68A7AA2E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8C3-6F7F-E246-A9A1-3004E9BC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491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1299B-6732-9743-87BD-98F77EF32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C663-CB39-0D4A-9CE9-5F7694F9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7B5D-1FF8-224E-BD6A-D7B7681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FA77-F303-2E4A-AE7D-99ADB6BE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0DB-234C-A94D-A00C-1B6325B2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35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2544-96B0-C946-82DB-A666FDFF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E508-CEE8-B64C-BE69-FDB80A57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5F2E-A9DA-E148-9E9F-35EF6E61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7972-7460-E648-A35A-9FAFF51A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9238-EA07-CE4E-9081-6337110A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723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52E5-34EA-4E47-8C0B-E49AB1AE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2F94-A9FB-B94C-B70F-1D9CB935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542D-26DB-F84D-B2D7-FF9D74A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E484-8705-4847-A5E0-E1AF23E9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86DC-BE15-9945-8E51-40147A88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21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02E2-DF4A-3A42-805A-CA58FD61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8E6B-E95C-3B4A-A1E3-873A91578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F821B-8DA6-874C-8DDC-CA6434A5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8B35-68E6-5E42-8E88-1E0E1333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0BE58-B8B8-634F-8EAA-BA14FD76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C161C-D5F1-1841-B31B-DE56F62C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129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184D-3638-0B4E-A6DA-4FC993A3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7D20-6F9C-A344-B831-B13992A5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FD3D0-05E3-C44F-B1CD-E277E272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5BB73-E803-0341-8F94-102E0D34F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A9F4E-27A9-E64A-816F-4205651E8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67F12-E871-4544-9D6C-5911795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9CDC1-1877-BA4D-8D04-CA8C528F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520DB-4081-064C-B180-EB50E0C8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6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95B-93A8-1744-8F4B-CF5FA91C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0566F-9699-934C-BC07-07B06906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854AE-2BE9-6046-A40D-3B7C7475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155F7-2516-C94A-8CF0-C20C405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884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CC95E-7EF0-ED47-8791-C8CAA0A5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24072-400F-3048-8158-DEDB460F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3DB6-F14A-4343-B227-E427317D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71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2891-B982-A344-A90C-EAE1367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9340-57B1-3D4E-A6BA-24819987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9439-A28A-C941-9B74-ECCE06A91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BF35-DF76-CF41-B5C1-81F1A08A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1252-6C9A-1B46-BF94-0648D0C9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03D6-B353-3D44-A3A7-30C64BBA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4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BB32-4F49-E146-A977-271089DC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46037-210D-D04F-9CD8-0E265447C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7BA8-3B61-0847-8E75-C95CF036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89357-03E1-044A-9A82-191615E0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CFB32-0846-BC48-8B64-984639B2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30DBE-296E-BD4B-922B-CD0C90FC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367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B952C-496C-744A-8EEE-CAB04CE8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1DD0-50DA-6045-9A01-4EBFFEA7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3562-13E0-334B-A902-1CE1231E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9E81-21E0-E647-B441-6F202B03CF57}" type="datetimeFigureOut">
              <a:rPr lang="en-SE" smtClean="0"/>
              <a:t>2021-08-03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DD46-DF74-CC4F-894C-DE0F3D789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250C-BDB7-BA43-A9D2-F7BCECA59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81A8-5BEF-1C4C-926E-07F826C635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55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49BE19D-C7C4-1C41-8939-B9F6575DC67C}"/>
              </a:ext>
            </a:extLst>
          </p:cNvPr>
          <p:cNvSpPr txBox="1">
            <a:spLocks/>
          </p:cNvSpPr>
          <p:nvPr/>
        </p:nvSpPr>
        <p:spPr>
          <a:xfrm>
            <a:off x="2295488" y="573206"/>
            <a:ext cx="8377061" cy="5336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2844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4400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2844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 defTabSz="914400">
              <a:spcBef>
                <a:spcPts val="0"/>
              </a:spcBef>
              <a:buClrTx/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Optimum growth temperature declines with size</a:t>
            </a:r>
            <a:r>
              <a:rPr lang="en-SE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54BB0-192D-BD45-A4F8-DA5338B48E62}"/>
              </a:ext>
            </a:extLst>
          </p:cNvPr>
          <p:cNvSpPr/>
          <p:nvPr/>
        </p:nvSpPr>
        <p:spPr>
          <a:xfrm>
            <a:off x="71962" y="2191082"/>
            <a:ext cx="2930340" cy="3766116"/>
          </a:xfrm>
          <a:prstGeom prst="rect">
            <a:avLst/>
          </a:prstGeom>
          <a:solidFill>
            <a:schemeClr val="bg1">
              <a:alpha val="20000"/>
            </a:schemeClr>
          </a:solidFill>
          <a:ln w="5715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reveals that metabolic costs increase faster with body size than feeding rates in fishes. A biological growth model then predicts that optimal growth occurs at colder temperatures in large fish, </a:t>
            </a:r>
            <a:r>
              <a:rPr lang="en-GB" sz="1600" dirty="0">
                <a:solidFill>
                  <a:schemeClr val="tx1"/>
                </a:solidFill>
                <a:latin typeface="-webkit-standard"/>
              </a:rPr>
              <a:t>and this prediction was confirmed using data on experimental growth trials.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Hence, in a warmer ocean, large fish within a population may be the first to suffer negative effects of warming on growth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AB494F-83FB-C04E-AB71-1D99D440B7F1}"/>
              </a:ext>
            </a:extLst>
          </p:cNvPr>
          <p:cNvGrpSpPr/>
          <p:nvPr/>
        </p:nvGrpSpPr>
        <p:grpSpPr>
          <a:xfrm>
            <a:off x="554648" y="693796"/>
            <a:ext cx="6564272" cy="5470407"/>
            <a:chOff x="-813984" y="-1920812"/>
            <a:chExt cx="6564272" cy="547040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25357E-53A1-BD40-8EFB-602A556E65B5}"/>
                </a:ext>
              </a:extLst>
            </p:cNvPr>
            <p:cNvGrpSpPr/>
            <p:nvPr/>
          </p:nvGrpSpPr>
          <p:grpSpPr>
            <a:xfrm>
              <a:off x="-813984" y="-1920812"/>
              <a:ext cx="6369331" cy="5412820"/>
              <a:chOff x="543624" y="-663044"/>
              <a:chExt cx="6369331" cy="5412820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B9AEC4F-A2EC-FB4B-876E-47C6F79CD20B}"/>
                  </a:ext>
                </a:extLst>
              </p:cNvPr>
              <p:cNvSpPr/>
              <p:nvPr/>
            </p:nvSpPr>
            <p:spPr>
              <a:xfrm rot="5180426">
                <a:off x="1021880" y="-1141300"/>
                <a:ext cx="5412820" cy="6369331"/>
              </a:xfrm>
              <a:prstGeom prst="arc">
                <a:avLst>
                  <a:gd name="adj1" fmla="val 17267895"/>
                  <a:gd name="adj2" fmla="val 554088"/>
                </a:avLst>
              </a:prstGeom>
              <a:ln w="57150">
                <a:solidFill>
                  <a:srgbClr val="DD6F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F935719-C73D-1348-BF5F-6AF93E7139FF}"/>
                  </a:ext>
                </a:extLst>
              </p:cNvPr>
              <p:cNvSpPr/>
              <p:nvPr/>
            </p:nvSpPr>
            <p:spPr>
              <a:xfrm>
                <a:off x="3465723" y="3304274"/>
                <a:ext cx="2569248" cy="1296084"/>
              </a:xfrm>
              <a:custGeom>
                <a:avLst/>
                <a:gdLst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127" h="1692998">
                    <a:moveTo>
                      <a:pt x="0" y="1692998"/>
                    </a:moveTo>
                    <a:cubicBezTo>
                      <a:pt x="295469" y="1611355"/>
                      <a:pt x="590939" y="1529712"/>
                      <a:pt x="877078" y="1357096"/>
                    </a:cubicBezTo>
                    <a:cubicBezTo>
                      <a:pt x="1163217" y="1184480"/>
                      <a:pt x="1564150" y="810054"/>
                      <a:pt x="1716833" y="657300"/>
                    </a:cubicBezTo>
                    <a:cubicBezTo>
                      <a:pt x="1869516" y="504546"/>
                      <a:pt x="2234682" y="39925"/>
                      <a:pt x="2416629" y="4158"/>
                    </a:cubicBezTo>
                    <a:cubicBezTo>
                      <a:pt x="2598576" y="-31609"/>
                      <a:pt x="2712099" y="167443"/>
                      <a:pt x="2808515" y="442696"/>
                    </a:cubicBezTo>
                    <a:cubicBezTo>
                      <a:pt x="2904931" y="717949"/>
                      <a:pt x="2950029" y="1186812"/>
                      <a:pt x="2995127" y="1655676"/>
                    </a:cubicBezTo>
                  </a:path>
                </a:pathLst>
              </a:custGeom>
              <a:noFill/>
              <a:ln w="57150">
                <a:solidFill>
                  <a:srgbClr val="169B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67FE30-DD4D-DF4E-AF24-D92470F44C0C}"/>
                </a:ext>
              </a:extLst>
            </p:cNvPr>
            <p:cNvCxnSpPr>
              <a:cxnSpLocks/>
            </p:cNvCxnSpPr>
            <p:nvPr/>
          </p:nvCxnSpPr>
          <p:spPr>
            <a:xfrm>
              <a:off x="4067762" y="2093109"/>
              <a:ext cx="0" cy="1249481"/>
            </a:xfrm>
            <a:prstGeom prst="line">
              <a:avLst/>
            </a:prstGeom>
            <a:ln w="57150">
              <a:solidFill>
                <a:srgbClr val="8480BB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0959652-8DF0-FC43-A512-72AEC7213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5548" flipH="1">
              <a:off x="1907224" y="1333501"/>
              <a:ext cx="2131849" cy="84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E1238452-8D14-AC4B-9BF1-308B58E944D0}"/>
                </a:ext>
              </a:extLst>
            </p:cNvPr>
            <p:cNvSpPr txBox="1">
              <a:spLocks/>
            </p:cNvSpPr>
            <p:nvPr/>
          </p:nvSpPr>
          <p:spPr>
            <a:xfrm>
              <a:off x="4528870" y="2876876"/>
              <a:ext cx="1192729" cy="3471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rgbClr val="169B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Feeding rate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F4F71435-845D-1B46-ACE8-2105A8C7D2F8}"/>
                </a:ext>
              </a:extLst>
            </p:cNvPr>
            <p:cNvSpPr txBox="1">
              <a:spLocks/>
            </p:cNvSpPr>
            <p:nvPr/>
          </p:nvSpPr>
          <p:spPr>
            <a:xfrm>
              <a:off x="4084396" y="1280014"/>
              <a:ext cx="1665892" cy="3471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rgbClr val="DD6F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Metabolic rate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A795DB-CBCE-F74F-9CBA-D495AAD3C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114" y="2162944"/>
              <a:ext cx="0" cy="138665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5EDFE33-506D-9F4B-A808-E0DAF4758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114" y="3521104"/>
              <a:ext cx="3302657" cy="952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78FDDD-81C1-C34A-A6D2-E1B0A555F3E4}"/>
              </a:ext>
            </a:extLst>
          </p:cNvPr>
          <p:cNvGrpSpPr/>
          <p:nvPr/>
        </p:nvGrpSpPr>
        <p:grpSpPr>
          <a:xfrm>
            <a:off x="554648" y="-1802927"/>
            <a:ext cx="6369331" cy="5800501"/>
            <a:chOff x="-1183168" y="735369"/>
            <a:chExt cx="6369331" cy="58005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856272-6F80-C743-8863-1E651D75CF1A}"/>
                </a:ext>
              </a:extLst>
            </p:cNvPr>
            <p:cNvGrpSpPr/>
            <p:nvPr/>
          </p:nvGrpSpPr>
          <p:grpSpPr>
            <a:xfrm>
              <a:off x="-1183168" y="735369"/>
              <a:ext cx="6369331" cy="5412820"/>
              <a:chOff x="543624" y="-484654"/>
              <a:chExt cx="6369331" cy="5412820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76EDA08-F9C3-284E-A054-06595757B4CF}"/>
                  </a:ext>
                </a:extLst>
              </p:cNvPr>
              <p:cNvSpPr/>
              <p:nvPr/>
            </p:nvSpPr>
            <p:spPr>
              <a:xfrm rot="5180426">
                <a:off x="1021880" y="-962910"/>
                <a:ext cx="5412820" cy="6369331"/>
              </a:xfrm>
              <a:prstGeom prst="arc">
                <a:avLst>
                  <a:gd name="adj1" fmla="val 17267895"/>
                  <a:gd name="adj2" fmla="val 554088"/>
                </a:avLst>
              </a:prstGeom>
              <a:ln w="57150">
                <a:solidFill>
                  <a:srgbClr val="DD6F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FC8A639-FB25-F147-A404-61ED20D46015}"/>
                  </a:ext>
                </a:extLst>
              </p:cNvPr>
              <p:cNvSpPr/>
              <p:nvPr/>
            </p:nvSpPr>
            <p:spPr>
              <a:xfrm>
                <a:off x="3465722" y="3085750"/>
                <a:ext cx="2995127" cy="1692998"/>
              </a:xfrm>
              <a:custGeom>
                <a:avLst/>
                <a:gdLst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  <a:gd name="connsiteX0" fmla="*/ 0 w 2995127"/>
                  <a:gd name="connsiteY0" fmla="*/ 1692998 h 1692998"/>
                  <a:gd name="connsiteX1" fmla="*/ 877078 w 2995127"/>
                  <a:gd name="connsiteY1" fmla="*/ 1357096 h 1692998"/>
                  <a:gd name="connsiteX2" fmla="*/ 1716833 w 2995127"/>
                  <a:gd name="connsiteY2" fmla="*/ 657300 h 1692998"/>
                  <a:gd name="connsiteX3" fmla="*/ 2416629 w 2995127"/>
                  <a:gd name="connsiteY3" fmla="*/ 4158 h 1692998"/>
                  <a:gd name="connsiteX4" fmla="*/ 2808515 w 2995127"/>
                  <a:gd name="connsiteY4" fmla="*/ 442696 h 1692998"/>
                  <a:gd name="connsiteX5" fmla="*/ 2995127 w 2995127"/>
                  <a:gd name="connsiteY5" fmla="*/ 1655676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127" h="1692998">
                    <a:moveTo>
                      <a:pt x="0" y="1692998"/>
                    </a:moveTo>
                    <a:cubicBezTo>
                      <a:pt x="295469" y="1611355"/>
                      <a:pt x="590939" y="1529712"/>
                      <a:pt x="877078" y="1357096"/>
                    </a:cubicBezTo>
                    <a:cubicBezTo>
                      <a:pt x="1163217" y="1184480"/>
                      <a:pt x="1564150" y="810054"/>
                      <a:pt x="1716833" y="657300"/>
                    </a:cubicBezTo>
                    <a:cubicBezTo>
                      <a:pt x="1869516" y="504546"/>
                      <a:pt x="2234682" y="39925"/>
                      <a:pt x="2416629" y="4158"/>
                    </a:cubicBezTo>
                    <a:cubicBezTo>
                      <a:pt x="2598576" y="-31609"/>
                      <a:pt x="2712099" y="167443"/>
                      <a:pt x="2808515" y="442696"/>
                    </a:cubicBezTo>
                    <a:cubicBezTo>
                      <a:pt x="2904931" y="717949"/>
                      <a:pt x="2950029" y="1186812"/>
                      <a:pt x="2995127" y="1655676"/>
                    </a:cubicBezTo>
                  </a:path>
                </a:pathLst>
              </a:custGeom>
              <a:noFill/>
              <a:ln w="57150">
                <a:solidFill>
                  <a:srgbClr val="169B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196011-2A73-2D46-AA50-026F00BD043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378" y="4481968"/>
              <a:ext cx="0" cy="1688330"/>
            </a:xfrm>
            <a:prstGeom prst="line">
              <a:avLst/>
            </a:prstGeom>
            <a:ln w="57150">
              <a:solidFill>
                <a:srgbClr val="8480BB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B19EEF4F-2BD4-6444-A0BB-A3B9B43C0249}"/>
                </a:ext>
              </a:extLst>
            </p:cNvPr>
            <p:cNvSpPr txBox="1">
              <a:spLocks/>
            </p:cNvSpPr>
            <p:nvPr/>
          </p:nvSpPr>
          <p:spPr>
            <a:xfrm>
              <a:off x="2812508" y="3775614"/>
              <a:ext cx="2229079" cy="89539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rgbClr val="8480B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Optimum growth temperature</a:t>
              </a:r>
            </a:p>
            <a:p>
              <a:pPr marL="0" lvl="1" indent="0" algn="ctr">
                <a:buNone/>
              </a:pPr>
              <a:endParaRPr lang="en-US" sz="1600" dirty="0">
                <a:solidFill>
                  <a:srgbClr val="8480B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4715A5-1699-7840-BB00-CD0B64DA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930" y="6160778"/>
              <a:ext cx="3302657" cy="952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54CA1B-F923-A04C-BC59-D9895F527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930" y="4884083"/>
              <a:ext cx="0" cy="13051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6419DB0-122D-E84F-8CB9-DF087FD0D590}"/>
                </a:ext>
              </a:extLst>
            </p:cNvPr>
            <p:cNvSpPr txBox="1">
              <a:spLocks/>
            </p:cNvSpPr>
            <p:nvPr/>
          </p:nvSpPr>
          <p:spPr>
            <a:xfrm>
              <a:off x="2675824" y="6188700"/>
              <a:ext cx="1665892" cy="3471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-28575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00" indent="284400" algn="l" defTabSz="4572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400" marR="0" indent="-2857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Tx/>
                <a:buFont typeface="Arial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284400" algn="l" defTabSz="457200" rtl="0" eaLnBrk="1" latinLnBrk="0" hangingPunct="1">
                <a:spcBef>
                  <a:spcPct val="20000"/>
                </a:spcBef>
                <a:buClrTx/>
                <a:buFont typeface="Arial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49B677F3-2F79-0042-B95C-F6B5C25EB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5548" flipH="1">
              <a:off x="1670368" y="4407260"/>
              <a:ext cx="1192637" cy="472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36571-B4F5-D54A-9907-A9D36D4E319F}"/>
              </a:ext>
            </a:extLst>
          </p:cNvPr>
          <p:cNvGrpSpPr/>
          <p:nvPr/>
        </p:nvGrpSpPr>
        <p:grpSpPr>
          <a:xfrm>
            <a:off x="7254112" y="2449795"/>
            <a:ext cx="2691616" cy="2401218"/>
            <a:chOff x="5996962" y="3234922"/>
            <a:chExt cx="2691616" cy="2401218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9B385F6A-4374-534C-B2CB-B8CDE348A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4794" flipH="1">
              <a:off x="5996962" y="3234922"/>
              <a:ext cx="2131849" cy="84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A6097F-794A-DE4D-A6DE-40649F1ECB88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6985290" y="4072982"/>
              <a:ext cx="437432" cy="807106"/>
            </a:xfrm>
            <a:prstGeom prst="line">
              <a:avLst/>
            </a:prstGeom>
            <a:ln w="76200">
              <a:gradFill>
                <a:gsLst>
                  <a:gs pos="28000">
                    <a:srgbClr val="002060"/>
                  </a:gs>
                  <a:gs pos="54000">
                    <a:srgbClr val="C00000"/>
                  </a:gs>
                </a:gsLst>
                <a:lin ang="5400000" scaled="1"/>
              </a:gra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2DE5CF62-ADD6-0444-84F0-A5AD4AD63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4794" flipH="1">
              <a:off x="6556729" y="4790895"/>
              <a:ext cx="2131849" cy="84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4DF6B844-5EB9-F548-B2E5-6F8316C60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4794" flipH="1">
              <a:off x="7152451" y="5026123"/>
              <a:ext cx="1191198" cy="47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5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-webkit-standard</vt:lpstr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66</cp:revision>
  <dcterms:created xsi:type="dcterms:W3CDTF">2021-06-10T08:31:46Z</dcterms:created>
  <dcterms:modified xsi:type="dcterms:W3CDTF">2021-08-03T08:43:52Z</dcterms:modified>
</cp:coreProperties>
</file>