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69" r:id="rId6"/>
    <p:sldId id="267" r:id="rId7"/>
    <p:sldId id="266" r:id="rId8"/>
    <p:sldId id="270" r:id="rId9"/>
    <p:sldId id="271" r:id="rId10"/>
    <p:sldId id="262" r:id="rId11"/>
    <p:sldId id="272" r:id="rId12"/>
    <p:sldId id="265" r:id="rId13"/>
    <p:sldId id="274" r:id="rId14"/>
    <p:sldId id="263" r:id="rId15"/>
    <p:sldId id="273" r:id="rId16"/>
    <p:sldId id="26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88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5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sustexas.com/criminal/healthcare-medicare-medicaid-frau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616" y="326716"/>
            <a:ext cx="9144000" cy="2387600"/>
          </a:xfrm>
        </p:spPr>
        <p:txBody>
          <a:bodyPr/>
          <a:lstStyle/>
          <a:p>
            <a:r>
              <a:rPr lang="en-US" dirty="0" smtClean="0"/>
              <a:t>Medicare fraud detection by using open source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18" y="3352676"/>
            <a:ext cx="5225514" cy="3254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8" y="3379474"/>
            <a:ext cx="4788128" cy="32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Npi</a:t>
            </a:r>
            <a:r>
              <a:rPr lang="en-US" dirty="0" smtClean="0"/>
              <a:t> exclusions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54" y="3922011"/>
            <a:ext cx="94297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042" y="199568"/>
            <a:ext cx="8911687" cy="9285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/>
              <a:t>the feature with P&lt;=0.05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234" y="1622962"/>
            <a:ext cx="8824555" cy="493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8577" y="273666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299" y="273666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7133" y="273666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YES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Plots for the data, </a:t>
            </a:r>
            <a:r>
              <a:rPr lang="en-US" dirty="0" smtClean="0"/>
              <a:t>histogram </a:t>
            </a:r>
            <a:r>
              <a:rPr lang="en-US" dirty="0" smtClean="0"/>
              <a:t>or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99" y="106589"/>
            <a:ext cx="10515600" cy="1325563"/>
          </a:xfrm>
        </p:spPr>
        <p:txBody>
          <a:bodyPr/>
          <a:lstStyle/>
          <a:p>
            <a:r>
              <a:rPr lang="en-US" dirty="0" smtClean="0"/>
              <a:t>AUC from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07" y="1825624"/>
            <a:ext cx="5049350" cy="493300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98171" y="2660073"/>
            <a:ext cx="3431969" cy="347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4001" y="1152183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AUC = 0.685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5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54" y="531215"/>
            <a:ext cx="6165833" cy="60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more data, for example the Part-B dataset.</a:t>
            </a:r>
          </a:p>
          <a:p>
            <a:r>
              <a:rPr lang="en-US" dirty="0" smtClean="0"/>
              <a:t>Add Page rank as a feature.</a:t>
            </a:r>
          </a:p>
          <a:p>
            <a:r>
              <a:rPr lang="en-US" dirty="0" smtClean="0"/>
              <a:t>Model blend might help.</a:t>
            </a:r>
          </a:p>
        </p:txBody>
      </p:sp>
    </p:spTree>
    <p:extLst>
      <p:ext uri="{BB962C8B-B14F-4D97-AF65-F5344CB8AC3E}">
        <p14:creationId xmlns:p14="http://schemas.microsoft.com/office/powerpoint/2010/main" val="14052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PageRank for Anomaly Detection by </a:t>
            </a:r>
            <a:r>
              <a:rPr lang="en-US" dirty="0" err="1" smtClean="0"/>
              <a:t>Ofer</a:t>
            </a:r>
            <a:r>
              <a:rPr lang="en-US" dirty="0" smtClean="0"/>
              <a:t> </a:t>
            </a:r>
            <a:r>
              <a:rPr lang="en-US" dirty="0" err="1" smtClean="0"/>
              <a:t>Mendelevitch</a:t>
            </a:r>
            <a:r>
              <a:rPr lang="en-US" dirty="0" smtClean="0"/>
              <a:t> and </a:t>
            </a:r>
            <a:r>
              <a:rPr lang="en-US" dirty="0" err="1" smtClean="0"/>
              <a:t>Jiwon</a:t>
            </a:r>
            <a:r>
              <a:rPr lang="en-US" dirty="0" smtClean="0"/>
              <a:t> </a:t>
            </a:r>
            <a:r>
              <a:rPr lang="en-US" dirty="0" err="1" smtClean="0"/>
              <a:t>Seo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https://www.versustexas.com/criminal/healthcare-medicare-medicaid-fraud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919" y="1757548"/>
            <a:ext cx="10699667" cy="4153674"/>
          </a:xfrm>
        </p:spPr>
        <p:txBody>
          <a:bodyPr>
            <a:noAutofit/>
          </a:bodyPr>
          <a:lstStyle/>
          <a:p>
            <a:r>
              <a:rPr lang="en-US" sz="3600" dirty="0" smtClean="0"/>
              <a:t>Fraud detection is important in healthcare.</a:t>
            </a:r>
          </a:p>
          <a:p>
            <a:r>
              <a:rPr lang="en-US" sz="3600" dirty="0" smtClean="0"/>
              <a:t>The data source</a:t>
            </a:r>
          </a:p>
          <a:p>
            <a:r>
              <a:rPr lang="en-US" sz="3600" dirty="0" smtClean="0"/>
              <a:t>Feature engineering</a:t>
            </a:r>
          </a:p>
          <a:p>
            <a:r>
              <a:rPr lang="en-US" sz="3600" dirty="0" smtClean="0"/>
              <a:t>Models</a:t>
            </a:r>
          </a:p>
          <a:p>
            <a:r>
              <a:rPr lang="en-US" sz="3600" dirty="0" smtClean="0"/>
              <a:t>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1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401" y="113471"/>
            <a:ext cx="8911687" cy="1280890"/>
          </a:xfrm>
        </p:spPr>
        <p:txBody>
          <a:bodyPr/>
          <a:lstStyle/>
          <a:p>
            <a:r>
              <a:rPr lang="en-US" dirty="0" smtClean="0"/>
              <a:t>Not many people but a lot of money got involved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036021"/>
              </p:ext>
            </p:extLst>
          </p:nvPr>
        </p:nvGraphicFramePr>
        <p:xfrm>
          <a:off x="2857005" y="1493113"/>
          <a:ext cx="6726382" cy="398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44"/>
                <a:gridCol w="2087639"/>
                <a:gridCol w="3610099"/>
              </a:tblGrid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 Charged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Billings</a:t>
                      </a:r>
                      <a:r>
                        <a:rPr lang="en-US" baseline="0" dirty="0" smtClean="0"/>
                        <a:t>, in Million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$251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$295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$1.9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$223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6302" y="5941967"/>
            <a:ext cx="77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en.Wikipedia.org/wiki/</a:t>
            </a:r>
            <a:r>
              <a:rPr lang="en-US" dirty="0" err="1" smtClean="0"/>
              <a:t>Medicare_fraud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1" y="0"/>
            <a:ext cx="10515600" cy="774906"/>
          </a:xfrm>
        </p:spPr>
        <p:txBody>
          <a:bodyPr>
            <a:normAutofit/>
          </a:bodyPr>
          <a:lstStyle/>
          <a:p>
            <a:r>
              <a:rPr lang="en-US" dirty="0" smtClean="0"/>
              <a:t>The cluster  ( 5 nodes Hadoop/yarn/spark)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75" y="774906"/>
            <a:ext cx="10853122" cy="6083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2551" y="154981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Node-1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 smtClean="0"/>
              <a:t>4 G mem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3370" y="1533080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Node-2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 smtClean="0"/>
              <a:t>4 G 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2551" y="464927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Node-3</a:t>
            </a:r>
          </a:p>
          <a:p>
            <a:r>
              <a:rPr lang="en-US" dirty="0"/>
              <a:t>1</a:t>
            </a:r>
            <a:r>
              <a:rPr lang="en-US" dirty="0" smtClean="0"/>
              <a:t> core</a:t>
            </a:r>
          </a:p>
          <a:p>
            <a:r>
              <a:rPr lang="en-US" dirty="0" smtClean="0"/>
              <a:t>4 G mem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13372" y="372594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Node-4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/>
              <a:t>8</a:t>
            </a:r>
            <a:r>
              <a:rPr lang="en-US" dirty="0" smtClean="0"/>
              <a:t> G mem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13371" y="5709121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Node-5</a:t>
            </a:r>
          </a:p>
          <a:p>
            <a:r>
              <a:rPr lang="en-US" dirty="0" smtClean="0"/>
              <a:t>4 core</a:t>
            </a:r>
          </a:p>
          <a:p>
            <a:r>
              <a:rPr lang="en-US" dirty="0" smtClean="0"/>
              <a:t>22 G 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97" y="0"/>
            <a:ext cx="10515600" cy="866899"/>
          </a:xfrm>
        </p:spPr>
        <p:txBody>
          <a:bodyPr/>
          <a:lstStyle/>
          <a:p>
            <a:r>
              <a:rPr lang="en-US" dirty="0" smtClean="0"/>
              <a:t>Another way to monitor the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9"/>
          <a:stretch/>
        </p:blipFill>
        <p:spPr>
          <a:xfrm>
            <a:off x="695697" y="866898"/>
            <a:ext cx="6448883" cy="5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22" y="-71252"/>
            <a:ext cx="11191504" cy="902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files to Hadoop then move to Hive warehouse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79" y="803254"/>
            <a:ext cx="9667875" cy="15525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9082" y="2232560"/>
            <a:ext cx="11556237" cy="4371975"/>
            <a:chOff x="129082" y="2232560"/>
            <a:chExt cx="11556237" cy="4371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082" y="2232560"/>
              <a:ext cx="11553825" cy="3200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r="3115"/>
            <a:stretch/>
          </p:blipFill>
          <p:spPr>
            <a:xfrm>
              <a:off x="129082" y="5432960"/>
              <a:ext cx="11556237" cy="117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 scripts for data cleaning and table join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3" y="510639"/>
            <a:ext cx="8176347" cy="4952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99" y="4476997"/>
            <a:ext cx="9045101" cy="22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572" y="168780"/>
            <a:ext cx="8505825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80" y="3670775"/>
            <a:ext cx="6486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299" y="0"/>
            <a:ext cx="8911687" cy="6650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653" y="0"/>
            <a:ext cx="925716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8" y="4351338"/>
            <a:ext cx="95154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192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Medicare fraud detection by using open source data</vt:lpstr>
      <vt:lpstr>Outline</vt:lpstr>
      <vt:lpstr>Not many people but a lot of money got involved </vt:lpstr>
      <vt:lpstr>The cluster  ( 5 nodes Hadoop/yarn/spark)</vt:lpstr>
      <vt:lpstr>Another way to monitor the cluster</vt:lpstr>
      <vt:lpstr>Copy files to Hadoop then move to Hive warehouse </vt:lpstr>
      <vt:lpstr>Pig scripts for data cleaning and table join</vt:lpstr>
      <vt:lpstr>PowerPoint Presentation</vt:lpstr>
      <vt:lpstr>PowerPoint Presentation</vt:lpstr>
      <vt:lpstr>Npi exclusions database</vt:lpstr>
      <vt:lpstr>An example Select the feature with P&lt;=0.05  </vt:lpstr>
      <vt:lpstr># Plots for the data, histogram or bar chart</vt:lpstr>
      <vt:lpstr>Fitting results</vt:lpstr>
      <vt:lpstr>AUC from RandomForest</vt:lpstr>
      <vt:lpstr>PowerPoint Presentation</vt:lpstr>
      <vt:lpstr>Ways to improve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fraud detection by using open source data</dc:title>
  <dc:creator>Xinyu (Max)</dc:creator>
  <cp:lastModifiedBy>Xinyu (Max)</cp:lastModifiedBy>
  <cp:revision>17</cp:revision>
  <dcterms:created xsi:type="dcterms:W3CDTF">2016-02-25T14:30:44Z</dcterms:created>
  <dcterms:modified xsi:type="dcterms:W3CDTF">2016-02-25T21:56:05Z</dcterms:modified>
</cp:coreProperties>
</file>