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81813" cy="9296400"/>
  <p:embeddedFontLst>
    <p:embeddedFont>
      <p:font typeface="Questrial" panose="020B0604020202020204" charset="0"/>
      <p:regular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55B6E3-B0E4-4013-8D89-55D53753254A}">
  <a:tblStyle styleId="{FA55B6E3-B0E4-4013-8D89-55D53753254A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0E7E6"/>
          </a:solidFill>
        </a:fill>
      </a:tcStyle>
    </a:wholeTbl>
    <a:band1H>
      <a:tcStyle>
        <a:tcBdr/>
        <a:fill>
          <a:solidFill>
            <a:srgbClr val="E0CCCA"/>
          </a:solidFill>
        </a:fill>
      </a:tcStyle>
    </a:band1H>
    <a:band1V>
      <a:tcStyle>
        <a:tcBdr/>
        <a:fill>
          <a:solidFill>
            <a:srgbClr val="E0CCCA"/>
          </a:solidFill>
        </a:fill>
      </a:tcStyle>
    </a:band1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B457F3D5-6FF6-480C-9F2D-B59DD32FCF6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79407B9-94F5-4124-BC66-FAC534DB1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01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118" cy="466434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2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445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86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48917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11146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73375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35604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97834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98101" y="0"/>
            <a:ext cx="2982118" cy="466434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2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445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86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48917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11146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73375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35604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97834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54050" y="1162050"/>
            <a:ext cx="5573713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2982118" cy="466432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222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445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86688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48917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11146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73375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35604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97834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118" cy="466432"/>
          </a:xfrm>
          <a:prstGeom prst="rect">
            <a:avLst/>
          </a:prstGeom>
          <a:noFill/>
          <a:ln>
            <a:noFill/>
          </a:ln>
        </p:spPr>
        <p:txBody>
          <a:bodyPr lIns="92431" tIns="46203" rIns="92431" bIns="46203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6205106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  <a:noFill/>
          <a:ln>
            <a:noFill/>
          </a:ln>
        </p:spPr>
        <p:txBody>
          <a:bodyPr lIns="92431" tIns="46203" rIns="92431" bIns="46203" anchor="t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118" cy="466432"/>
          </a:xfrm>
          <a:prstGeom prst="rect">
            <a:avLst/>
          </a:prstGeom>
          <a:noFill/>
          <a:ln>
            <a:noFill/>
          </a:ln>
        </p:spPr>
        <p:txBody>
          <a:bodyPr lIns="92431" tIns="46203" rIns="92431" bIns="46203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4736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</p:spPr>
        <p:txBody>
          <a:bodyPr lIns="92431" tIns="92431" rIns="92431" bIns="92431" anchor="t" anchorCtr="0">
            <a:noAutofit/>
          </a:bodyPr>
          <a:lstStyle/>
          <a:p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5191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</p:spPr>
        <p:txBody>
          <a:bodyPr lIns="92431" tIns="92431" rIns="92431" bIns="92431" anchor="t" anchorCtr="0">
            <a:noAutofit/>
          </a:bodyPr>
          <a:lstStyle/>
          <a:p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5760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</p:spPr>
        <p:txBody>
          <a:bodyPr lIns="92431" tIns="92431" rIns="92431" bIns="92431" anchor="t" anchorCtr="0">
            <a:noAutofit/>
          </a:bodyPr>
          <a:lstStyle/>
          <a:p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9979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</p:spPr>
        <p:txBody>
          <a:bodyPr lIns="92431" tIns="92431" rIns="92431" bIns="92431" anchor="t" anchorCtr="0">
            <a:noAutofit/>
          </a:bodyPr>
          <a:lstStyle/>
          <a:p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0811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</p:spPr>
        <p:txBody>
          <a:bodyPr lIns="92431" tIns="92431" rIns="92431" bIns="92431" anchor="t" anchorCtr="0">
            <a:noAutofit/>
          </a:bodyPr>
          <a:lstStyle/>
          <a:p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411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  <a:noFill/>
          <a:ln>
            <a:noFill/>
          </a:ln>
        </p:spPr>
        <p:txBody>
          <a:bodyPr lIns="92431" tIns="46203" rIns="92431" bIns="46203" anchor="t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118" cy="466432"/>
          </a:xfrm>
          <a:prstGeom prst="rect">
            <a:avLst/>
          </a:prstGeom>
          <a:noFill/>
          <a:ln>
            <a:noFill/>
          </a:ln>
        </p:spPr>
        <p:txBody>
          <a:bodyPr lIns="92431" tIns="46203" rIns="92431" bIns="46203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766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</p:spPr>
        <p:txBody>
          <a:bodyPr lIns="92431" tIns="92431" rIns="92431" bIns="92431" anchor="t" anchorCtr="0">
            <a:noAutofit/>
          </a:bodyPr>
          <a:lstStyle/>
          <a:p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1134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</p:spPr>
        <p:txBody>
          <a:bodyPr lIns="92431" tIns="92431" rIns="92431" bIns="92431" anchor="t" anchorCtr="0">
            <a:noAutofit/>
          </a:bodyPr>
          <a:lstStyle/>
          <a:p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78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</p:spPr>
        <p:txBody>
          <a:bodyPr lIns="92431" tIns="92431" rIns="92431" bIns="92431" anchor="t" anchorCtr="0">
            <a:noAutofit/>
          </a:bodyPr>
          <a:lstStyle/>
          <a:p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250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</p:spPr>
        <p:txBody>
          <a:bodyPr lIns="92431" tIns="92431" rIns="92431" bIns="92431" anchor="t" anchorCtr="0">
            <a:noAutofit/>
          </a:bodyPr>
          <a:lstStyle/>
          <a:p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1093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</p:spPr>
        <p:txBody>
          <a:bodyPr lIns="92431" tIns="92431" rIns="92431" bIns="92431" anchor="t" anchorCtr="0">
            <a:noAutofit/>
          </a:bodyPr>
          <a:lstStyle/>
          <a:p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434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</p:spPr>
        <p:txBody>
          <a:bodyPr lIns="92431" tIns="92431" rIns="92431" bIns="92431" anchor="t" anchorCtr="0">
            <a:noAutofit/>
          </a:bodyPr>
          <a:lstStyle/>
          <a:p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8157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8182" y="4473892"/>
            <a:ext cx="5505449" cy="3660458"/>
          </a:xfrm>
          <a:prstGeom prst="rect">
            <a:avLst/>
          </a:prstGeom>
        </p:spPr>
        <p:txBody>
          <a:bodyPr lIns="92431" tIns="92431" rIns="92431" bIns="92431" anchor="t" anchorCtr="0">
            <a:noAutofit/>
          </a:bodyPr>
          <a:lstStyle/>
          <a:p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342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425941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42287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26652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3012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91496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72517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52763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88917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98332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83938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85299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 b="0" i="0" u="none" strike="noStrike" cap="none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12911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xinyulrsm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sustexas.com/criminal/healthcare-medicare-medicaid-fraud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taiku.com/blog/2015/08/12/Medicare_Fraud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ctrTitle"/>
          </p:nvPr>
        </p:nvSpPr>
        <p:spPr>
          <a:xfrm>
            <a:off x="614945" y="1533193"/>
            <a:ext cx="10926323" cy="17009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4860" b="0" i="0" u="none" strike="noStrike" cap="none" dirty="0" smtClean="0">
                <a:solidFill>
                  <a:srgbClr val="0070C0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Big Data Project</a:t>
            </a:r>
            <a:r>
              <a:rPr lang="en-US" sz="486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</a:t>
            </a:r>
            <a:br>
              <a:rPr lang="en-US" sz="486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</a:br>
            <a:r>
              <a:rPr lang="en-US" sz="486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</a:t>
            </a:r>
            <a:br>
              <a:rPr lang="en-US" sz="486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</a:br>
            <a:r>
              <a:rPr lang="en-US" sz="54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Medicare Fraud Detection </a:t>
            </a:r>
            <a:br>
              <a:rPr lang="en-US" sz="54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</a:br>
            <a:r>
              <a:rPr lang="en-US" sz="54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Using Open Source Data</a:t>
            </a:r>
            <a:endParaRPr lang="en-US" sz="5400" b="0" i="0" u="none" strike="noStrike" cap="none" dirty="0">
              <a:solidFill>
                <a:srgbClr val="262626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314" y="459391"/>
            <a:ext cx="1592808" cy="10738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29692" y="3657600"/>
            <a:ext cx="109263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Xinyu</a:t>
            </a:r>
            <a:r>
              <a:rPr lang="en-US" sz="3200" dirty="0" smtClean="0"/>
              <a:t> (Max) Liu</a:t>
            </a:r>
          </a:p>
          <a:p>
            <a:pPr algn="ctr"/>
            <a:r>
              <a:rPr lang="en-US" sz="2800" dirty="0" smtClean="0">
                <a:hlinkClick r:id="rId4"/>
              </a:rPr>
              <a:t>xinyulrsm@gmail.com</a:t>
            </a:r>
            <a:endParaRPr lang="en-US" sz="2800" dirty="0" smtClean="0"/>
          </a:p>
          <a:p>
            <a:endParaRPr lang="en-US" sz="2800" dirty="0"/>
          </a:p>
          <a:p>
            <a:pPr lvl="0" algn="ctr"/>
            <a:r>
              <a:rPr lang="en-US" sz="2800" dirty="0" smtClean="0"/>
              <a:t>Project link: </a:t>
            </a:r>
          </a:p>
          <a:p>
            <a:pPr lvl="0" algn="ctr"/>
            <a:r>
              <a:rPr lang="en-US" sz="28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http</a:t>
            </a:r>
            <a:r>
              <a:rPr lang="en-US" sz="28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://nbviewer.jupyter.org/github/maxliu/health_care/blob/master/HealthCare_fraud_detection.ipynb</a:t>
            </a:r>
          </a:p>
          <a:p>
            <a:endParaRPr lang="en-US" sz="28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is highly unbalanced.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427 positive samples in total 808076 records (0.05%). </a:t>
            </a:r>
          </a:p>
          <a:p>
            <a:r>
              <a:rPr lang="en-US" dirty="0" smtClean="0"/>
              <a:t>Possible solutions</a:t>
            </a:r>
          </a:p>
          <a:p>
            <a:pPr lvl="1"/>
            <a:r>
              <a:rPr lang="en-US" dirty="0" smtClean="0"/>
              <a:t>Down sampling</a:t>
            </a:r>
          </a:p>
          <a:p>
            <a:pPr lvl="1"/>
            <a:r>
              <a:rPr lang="en-US" dirty="0" smtClean="0"/>
              <a:t>Up sampling </a:t>
            </a:r>
          </a:p>
          <a:p>
            <a:pPr lvl="1"/>
            <a:r>
              <a:rPr lang="en-US" dirty="0" smtClean="0"/>
              <a:t>Give higher weight for model training ( used in this project)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93607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5909" y="244401"/>
            <a:ext cx="10006249" cy="9285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b="0" i="1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t</a:t>
            </a:r>
            <a:r>
              <a:rPr lang="en-US" sz="36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-test: Select </a:t>
            </a:r>
            <a:r>
              <a:rPr lang="en-US" sz="3600" b="0" i="0" u="none" strike="noStrike" cap="none" dirty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the feature </a:t>
            </a:r>
            <a:r>
              <a:rPr lang="en-US" sz="36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only </a:t>
            </a:r>
            <a:r>
              <a:rPr lang="en-US" sz="3600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when </a:t>
            </a:r>
            <a:r>
              <a:rPr lang="en-US" sz="36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P &lt;= 0.05</a:t>
            </a:r>
            <a:r>
              <a:rPr lang="en-US" sz="3600" b="0" i="0" u="none" strike="noStrike" cap="none" dirty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/>
            </a:r>
            <a:br>
              <a:rPr lang="en-US" sz="3600" b="0" i="0" u="none" strike="noStrike" cap="none" dirty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</a:br>
            <a:endParaRPr lang="en-US" sz="3600" b="0" i="0" u="none" strike="noStrike" cap="none" dirty="0">
              <a:solidFill>
                <a:srgbClr val="262626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pic>
        <p:nvPicPr>
          <p:cNvPr id="260" name="Shape 26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37604" y="1325651"/>
            <a:ext cx="8824554" cy="4934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11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2863892" y="932179"/>
            <a:ext cx="1147669" cy="6904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No</a:t>
            </a:r>
            <a:endParaRPr lang="en-US" sz="3600" b="1" dirty="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8610600" y="897761"/>
            <a:ext cx="1113216" cy="611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YES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0618" y="6230677"/>
            <a:ext cx="11881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Note that this feature </a:t>
            </a:r>
            <a:r>
              <a:rPr lang="en-US" sz="2400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selection</a:t>
            </a:r>
            <a:r>
              <a:rPr lang="en-US" sz="2400" dirty="0" smtClean="0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 was only applied on </a:t>
            </a:r>
            <a:r>
              <a:rPr lang="en-US" sz="2400" dirty="0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training set to avoid data </a:t>
            </a:r>
            <a:r>
              <a:rPr lang="en-US" sz="2400" dirty="0" smtClean="0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leakage.</a:t>
            </a:r>
            <a:endParaRPr lang="en-US" sz="2400" dirty="0"/>
          </a:p>
        </p:txBody>
      </p:sp>
      <p:sp>
        <p:nvSpPr>
          <p:cNvPr id="10" name="Shape 261"/>
          <p:cNvSpPr txBox="1"/>
          <p:nvPr/>
        </p:nvSpPr>
        <p:spPr>
          <a:xfrm>
            <a:off x="5779463" y="904118"/>
            <a:ext cx="1147669" cy="6904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No</a:t>
            </a:r>
            <a:endParaRPr lang="en-US" sz="3600" b="1" dirty="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39213" y="365125"/>
            <a:ext cx="11014587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Five different models used:</a:t>
            </a:r>
            <a:endParaRPr lang="en-US" sz="3600" b="0" i="0" u="none" strike="noStrike" cap="none" dirty="0">
              <a:solidFill>
                <a:srgbClr val="262626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12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212" y="2461188"/>
            <a:ext cx="11208774" cy="46656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39212" y="1135625"/>
            <a:ext cx="11014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Logistic regression, Gaussian, Random Forest Classifier, Extra Trees Classifier, Gradient Boosting Classifier</a:t>
            </a:r>
            <a:endParaRPr lang="en-US" sz="2800" dirty="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442452" y="166909"/>
            <a:ext cx="10998364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Feature importance analysis </a:t>
            </a:r>
            <a:r>
              <a:rPr lang="en-US" sz="36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(from </a:t>
            </a:r>
            <a:r>
              <a:rPr lang="en-US" sz="3600" b="0" i="0" u="none" strike="noStrike" cap="none" dirty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Random </a:t>
            </a:r>
            <a:r>
              <a:rPr lang="en-US" sz="36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Forest)</a:t>
            </a:r>
            <a:endParaRPr lang="en-US" sz="3600" b="0" i="0" u="none" strike="noStrike" cap="none" dirty="0">
              <a:solidFill>
                <a:srgbClr val="262626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pic>
        <p:nvPicPr>
          <p:cNvPr id="280" name="Shape 28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0723" y="1105675"/>
            <a:ext cx="5845277" cy="54332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941634" y="1885232"/>
            <a:ext cx="622296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Findings</a:t>
            </a:r>
            <a:endParaRPr lang="en-US" sz="2800" dirty="0" smtClean="0"/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The 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“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drug_score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” feature 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created become 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the most important 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feature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The payment 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turned out to be trivial or negligible. 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13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489856" y="28325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AUC </a:t>
            </a:r>
            <a:r>
              <a:rPr lang="en-US" sz="36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(from Random Forest)</a:t>
            </a:r>
            <a:endParaRPr lang="en-US" sz="3600" b="0" i="0" u="none" strike="noStrike" cap="none" dirty="0">
              <a:solidFill>
                <a:srgbClr val="262626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pic>
        <p:nvPicPr>
          <p:cNvPr id="289" name="Shape 289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181829"/>
            <a:ext cx="5893265" cy="532220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14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290" name="Shape 290"/>
          <p:cNvCxnSpPr/>
          <p:nvPr/>
        </p:nvCxnSpPr>
        <p:spPr>
          <a:xfrm flipV="1">
            <a:off x="1076727" y="2103198"/>
            <a:ext cx="4043089" cy="3751912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585424" y="2428312"/>
            <a:ext cx="64443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Average 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AUC ~ 0.685 (&gt; 0.5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dk1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This means the predictive model I built can provide useful information on health care fraud detection.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dk1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  <a:p>
            <a:endParaRPr lang="en-US" sz="2800" dirty="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412955" y="410368"/>
            <a:ext cx="10513142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Future work for improvement</a:t>
            </a:r>
            <a:endParaRPr lang="en-US" sz="3600" b="0" i="0" u="none" strike="noStrike" cap="none" dirty="0">
              <a:solidFill>
                <a:srgbClr val="262626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 dirty="0" smtClean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Include more data (e.g., the Part-B dataset)</a:t>
            </a:r>
          </a:p>
          <a:p>
            <a:pPr marL="342900" indent="-342900">
              <a:buClr>
                <a:schemeClr val="accent1"/>
              </a:buClr>
              <a:buSzPct val="100000"/>
              <a:buFont typeface="Noto Sans Symbols"/>
              <a:buChar char="●"/>
            </a:pPr>
            <a:endParaRPr lang="en-US" dirty="0" smtClean="0">
              <a:solidFill>
                <a:srgbClr val="3F3F3F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  <a:p>
            <a:pPr marL="342900" indent="-342900"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 dirty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Add additional feature (e.g., Page rank)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endParaRPr lang="en-US" sz="2800" b="0" i="0" u="none" strike="noStrike" cap="none" dirty="0">
              <a:solidFill>
                <a:srgbClr val="3F3F3F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 sz="2800" b="0" i="0" u="none" strike="noStrike" cap="none" dirty="0" smtClean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Blend multiple model</a:t>
            </a:r>
            <a:endParaRPr lang="en-US" sz="2800" b="0" i="0" u="none" strike="noStrike" cap="none" dirty="0">
              <a:solidFill>
                <a:srgbClr val="3F3F3F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15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References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 sz="2400" b="0" i="0" u="sng" strike="noStrike" cap="none" dirty="0">
                <a:solidFill>
                  <a:schemeClr val="hlink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  <a:hlinkClick r:id="rId3"/>
              </a:rPr>
              <a:t>https://www.versustexas.com/criminal/healthcare-medicare-medicaid-fraud/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</a:t>
            </a:r>
            <a:endParaRPr lang="en-US" sz="2400" b="0" i="0" u="none" strike="noStrike" cap="none" dirty="0" smtClean="0">
              <a:solidFill>
                <a:srgbClr val="3F3F3F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sz="2400" dirty="0" smtClean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   </a:t>
            </a:r>
            <a:r>
              <a:rPr lang="en-US" sz="2400" b="0" i="0" u="none" strike="noStrike" cap="none" dirty="0" smtClean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PageRank 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for Anomaly </a:t>
            </a:r>
            <a:r>
              <a:rPr lang="en-US" sz="2400" b="0" i="0" u="none" strike="noStrike" cap="none" dirty="0" smtClean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Detection,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sz="2400" dirty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</a:t>
            </a:r>
            <a:r>
              <a:rPr lang="en-US" sz="2400" dirty="0" smtClean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  B</a:t>
            </a:r>
            <a:r>
              <a:rPr lang="en-US" sz="2400" b="0" i="0" u="none" strike="noStrike" cap="none" dirty="0" smtClean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y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Ofer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Mendelevitch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and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Jiwon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Seo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 sz="2400" b="0" i="0" u="sng" strike="noStrike" cap="none" dirty="0">
                <a:solidFill>
                  <a:schemeClr val="hlink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  <a:hlinkClick r:id="rId4"/>
              </a:rPr>
              <a:t>http://www.dataiku.com/blog/2015/08/12/Medicare_Fraud.html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 </a:t>
            </a:r>
            <a:endParaRPr lang="en-US" sz="2400" b="0" i="0" u="none" strike="noStrike" cap="none" dirty="0" smtClean="0">
              <a:solidFill>
                <a:srgbClr val="3F3F3F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sz="2400" dirty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</a:t>
            </a:r>
            <a:r>
              <a:rPr lang="en-US" sz="2400" dirty="0" smtClean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  B</a:t>
            </a:r>
            <a:r>
              <a:rPr lang="en-US" sz="2400" b="0" i="0" u="none" strike="noStrike" cap="none" dirty="0" smtClean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y 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Pierre Gutierrez @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Dataiku</a:t>
            </a:r>
            <a:endParaRPr lang="en-US" sz="2400" b="0" i="0" u="none" strike="noStrike" cap="none" dirty="0">
              <a:solidFill>
                <a:srgbClr val="3F3F3F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16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478" y="10959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19" y="1205576"/>
            <a:ext cx="11665975" cy="5619135"/>
          </a:xfrm>
        </p:spPr>
        <p:txBody>
          <a:bodyPr>
            <a:normAutofit/>
          </a:bodyPr>
          <a:lstStyle/>
          <a:p>
            <a:r>
              <a:rPr lang="en-US" dirty="0" smtClean="0"/>
              <a:t>Goal: Build a predictive model for detecting health care fraud</a:t>
            </a:r>
          </a:p>
          <a:p>
            <a:r>
              <a:rPr lang="en-US" dirty="0" smtClean="0"/>
              <a:t>Data source</a:t>
            </a:r>
          </a:p>
          <a:p>
            <a:pPr lvl="1"/>
            <a:r>
              <a:rPr lang="en-US" dirty="0" smtClean="0"/>
              <a:t>Part-D and Payment data: </a:t>
            </a:r>
            <a:r>
              <a:rPr lang="en-US" b="1" dirty="0" smtClean="0"/>
              <a:t>cms.gov</a:t>
            </a:r>
          </a:p>
          <a:p>
            <a:pPr lvl="1"/>
            <a:r>
              <a:rPr lang="en-US" dirty="0" smtClean="0"/>
              <a:t>NPI exclusion data: </a:t>
            </a:r>
            <a:r>
              <a:rPr lang="en-US" b="1" dirty="0" smtClean="0"/>
              <a:t>hhs.gov</a:t>
            </a:r>
          </a:p>
          <a:p>
            <a:r>
              <a:rPr lang="en-US" dirty="0" smtClean="0"/>
              <a:t>Technology</a:t>
            </a:r>
          </a:p>
          <a:p>
            <a:pPr lvl="1"/>
            <a:r>
              <a:rPr lang="en-US" b="1" dirty="0" smtClean="0"/>
              <a:t>Hadoop/Yarn/Spark/Hive</a:t>
            </a:r>
            <a:r>
              <a:rPr lang="en-US" dirty="0" smtClean="0"/>
              <a:t>: </a:t>
            </a:r>
            <a:r>
              <a:rPr lang="en-US" dirty="0" err="1" smtClean="0"/>
              <a:t>Part_D</a:t>
            </a:r>
            <a:r>
              <a:rPr lang="en-US" dirty="0" smtClean="0"/>
              <a:t> </a:t>
            </a:r>
            <a:r>
              <a:rPr lang="en-US" dirty="0"/>
              <a:t>and Payment </a:t>
            </a:r>
            <a:r>
              <a:rPr lang="en-US" dirty="0" smtClean="0"/>
              <a:t>data are stored </a:t>
            </a:r>
            <a:r>
              <a:rPr lang="en-US" dirty="0"/>
              <a:t>in a five-node </a:t>
            </a:r>
            <a:r>
              <a:rPr lang="en-US" dirty="0" smtClean="0"/>
              <a:t>cluster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b="1" dirty="0" smtClean="0"/>
              <a:t>Pig</a:t>
            </a:r>
            <a:r>
              <a:rPr lang="en-US" dirty="0" smtClean="0"/>
              <a:t>: Pig </a:t>
            </a:r>
            <a:r>
              <a:rPr lang="en-US" dirty="0"/>
              <a:t>scripts </a:t>
            </a:r>
            <a:r>
              <a:rPr lang="en-US" dirty="0" smtClean="0"/>
              <a:t>were written for cleaning data </a:t>
            </a:r>
            <a:r>
              <a:rPr lang="en-US" dirty="0"/>
              <a:t>and </a:t>
            </a:r>
            <a:r>
              <a:rPr lang="en-US" dirty="0" smtClean="0"/>
              <a:t>merging </a:t>
            </a:r>
            <a:r>
              <a:rPr lang="en-US" dirty="0"/>
              <a:t>tables. </a:t>
            </a:r>
            <a:endParaRPr lang="en-US" dirty="0" smtClean="0"/>
          </a:p>
          <a:p>
            <a:pPr lvl="1"/>
            <a:r>
              <a:rPr lang="en-US" b="1" dirty="0" smtClean="0"/>
              <a:t>Python/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  <a:r>
              <a:rPr lang="en-US" dirty="0" smtClean="0"/>
              <a:t>: Implemented a data </a:t>
            </a:r>
            <a:r>
              <a:rPr lang="en-US" dirty="0"/>
              <a:t>processing pipeline including scaling and </a:t>
            </a:r>
            <a:r>
              <a:rPr lang="en-US" dirty="0" smtClean="0"/>
              <a:t>modeling. </a:t>
            </a:r>
            <a:r>
              <a:rPr lang="en-US" i="1" dirty="0" smtClean="0"/>
              <a:t>t</a:t>
            </a:r>
            <a:r>
              <a:rPr lang="en-US" dirty="0" smtClean="0"/>
              <a:t>-test is used to select drugs on training set for feature extraction. </a:t>
            </a:r>
          </a:p>
          <a:p>
            <a:r>
              <a:rPr lang="en-US" dirty="0" smtClean="0"/>
              <a:t>Algorithm and result</a:t>
            </a:r>
          </a:p>
          <a:p>
            <a:pPr lvl="1">
              <a:lnSpc>
                <a:spcPct val="100000"/>
              </a:lnSpc>
            </a:pPr>
            <a:r>
              <a:rPr lang="en-US" b="1" dirty="0" smtClean="0"/>
              <a:t>Five different models</a:t>
            </a:r>
            <a:r>
              <a:rPr lang="en-US" dirty="0" smtClean="0"/>
              <a:t>: Logistic regression, Gaussian, Random Forest Classifier, Extra Trees Classifier, Gradient Boosting Classifier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Average AUC: 0.69 (</a:t>
            </a:r>
            <a:r>
              <a:rPr lang="en-US" dirty="0"/>
              <a:t>R</a:t>
            </a:r>
            <a:r>
              <a:rPr lang="en-US" dirty="0" smtClean="0"/>
              <a:t>andom Forest)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smtClean="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75172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36786" y="298136"/>
            <a:ext cx="10917013" cy="9361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Fraudulence in health care industry</a:t>
            </a:r>
            <a:endParaRPr lang="en-US" sz="3600" b="0" i="0" u="none" strike="noStrike" cap="none" dirty="0">
              <a:solidFill>
                <a:srgbClr val="262626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3</a:t>
            </a:fld>
            <a:endParaRPr lang="en-US" sz="2000">
              <a:solidFill>
                <a:srgbClr val="FEFFFF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graphicFrame>
        <p:nvGraphicFramePr>
          <p:cNvPr id="188" name="Shape 188"/>
          <p:cNvGraphicFramePr/>
          <p:nvPr>
            <p:extLst>
              <p:ext uri="{D42A27DB-BD31-4B8C-83A1-F6EECF244321}">
                <p14:modId xmlns:p14="http://schemas.microsoft.com/office/powerpoint/2010/main" val="1056450013"/>
              </p:ext>
            </p:extLst>
          </p:nvPr>
        </p:nvGraphicFramePr>
        <p:xfrm>
          <a:off x="2127599" y="2083048"/>
          <a:ext cx="8004543" cy="3978541"/>
        </p:xfrm>
        <a:graphic>
          <a:graphicData uri="http://schemas.openxmlformats.org/drawingml/2006/table">
            <a:tbl>
              <a:tblPr firstRow="1" bandRow="1">
                <a:noFill/>
                <a:tableStyleId>{FA55B6E3-B0E4-4013-8D89-55D53753254A}</a:tableStyleId>
              </a:tblPr>
              <a:tblGrid>
                <a:gridCol w="1242622"/>
                <a:gridCol w="2883096"/>
                <a:gridCol w="3878825"/>
              </a:tblGrid>
              <a:tr h="5683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Year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dirty="0"/>
                        <a:t>People Charged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dirty="0"/>
                        <a:t>False </a:t>
                      </a:r>
                      <a:r>
                        <a:rPr lang="en-US" sz="2400" dirty="0" smtClean="0"/>
                        <a:t>Billings (Million)</a:t>
                      </a:r>
                      <a:endParaRPr lang="en-US" sz="2400" dirty="0"/>
                    </a:p>
                  </a:txBody>
                  <a:tcPr marL="91450" marR="91450" marT="45725" marB="45725"/>
                </a:tc>
              </a:tr>
              <a:tr h="5683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2010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94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dirty="0"/>
                        <a:t>$251</a:t>
                      </a:r>
                    </a:p>
                  </a:txBody>
                  <a:tcPr marL="91450" marR="91450" marT="45725" marB="45725"/>
                </a:tc>
              </a:tr>
              <a:tr h="5683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2011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91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$295</a:t>
                      </a:r>
                    </a:p>
                  </a:txBody>
                  <a:tcPr marL="91450" marR="91450" marT="45725" marB="45725"/>
                </a:tc>
              </a:tr>
              <a:tr h="5683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2012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$1.9</a:t>
                      </a:r>
                    </a:p>
                  </a:txBody>
                  <a:tcPr marL="91450" marR="91450" marT="45725" marB="45725"/>
                </a:tc>
              </a:tr>
              <a:tr h="5683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2013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89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$223</a:t>
                      </a:r>
                    </a:p>
                  </a:txBody>
                  <a:tcPr marL="91450" marR="91450" marT="45725" marB="45725"/>
                </a:tc>
              </a:tr>
              <a:tr h="5683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2014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400" dirty="0"/>
                    </a:p>
                  </a:txBody>
                  <a:tcPr marL="91450" marR="91450" marT="45725" marB="45725"/>
                </a:tc>
              </a:tr>
              <a:tr h="5683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2015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243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dirty="0"/>
                        <a:t>$712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89" name="Shape 189"/>
          <p:cNvSpPr txBox="1"/>
          <p:nvPr/>
        </p:nvSpPr>
        <p:spPr>
          <a:xfrm>
            <a:off x="436786" y="1289337"/>
            <a:ext cx="770708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Data source: </a:t>
            </a: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en.Wikipedia.org/wiki/</a:t>
            </a:r>
            <a:r>
              <a:rPr lang="en-US" sz="2400" b="1" dirty="0" err="1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Medicare_fraud</a:t>
            </a: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65168" y="67358"/>
            <a:ext cx="11188632" cy="774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Date storage: 5-node Hadoop/yarn/spark cluster</a:t>
            </a:r>
            <a:endParaRPr lang="en-US" sz="3600" b="0" i="0" u="none" strike="noStrike" cap="none" dirty="0">
              <a:solidFill>
                <a:srgbClr val="262626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pic>
        <p:nvPicPr>
          <p:cNvPr id="204" name="Shape 204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5410" y="774906"/>
            <a:ext cx="10853121" cy="608309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1852550" y="1549811"/>
            <a:ext cx="2186050" cy="11933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Node 1</a:t>
            </a:r>
            <a:endParaRPr lang="en-US" sz="24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 </a:t>
            </a:r>
            <a:r>
              <a:rPr lang="en-US" sz="24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Core</a:t>
            </a:r>
            <a:endParaRPr lang="en-US"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4GB Memory </a:t>
            </a:r>
            <a:endParaRPr lang="en-US"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8153400" y="1533079"/>
            <a:ext cx="2142504" cy="1313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Node 3</a:t>
            </a:r>
            <a:endParaRPr lang="en-US" sz="24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 </a:t>
            </a:r>
            <a:r>
              <a:rPr lang="en-US" sz="24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Core</a:t>
            </a:r>
            <a:endParaRPr lang="en-US"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4GB Memory</a:t>
            </a:r>
            <a:endParaRPr lang="en-US"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852550" y="4649271"/>
            <a:ext cx="2186050" cy="12058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Node 3</a:t>
            </a:r>
            <a:endParaRPr lang="en-US" sz="24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 </a:t>
            </a:r>
            <a:r>
              <a:rPr lang="en-US" sz="24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Core</a:t>
            </a:r>
            <a:endParaRPr lang="en-US"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4GB Memory</a:t>
            </a:r>
            <a:endParaRPr lang="en-US"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8153401" y="3486626"/>
            <a:ext cx="2142503" cy="12771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Node 4</a:t>
            </a:r>
            <a:endParaRPr lang="en-US" sz="24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 </a:t>
            </a:r>
            <a:r>
              <a:rPr lang="en-US" sz="24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Core</a:t>
            </a:r>
            <a:endParaRPr lang="en-US"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8GB Memory</a:t>
            </a:r>
            <a:endParaRPr lang="en-US"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8153400" y="5403917"/>
            <a:ext cx="2229469" cy="12285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Node 5</a:t>
            </a:r>
            <a:endParaRPr lang="en-US" sz="24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4 </a:t>
            </a:r>
            <a:r>
              <a:rPr lang="en-US" sz="24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Core</a:t>
            </a:r>
            <a:endParaRPr lang="en-US"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22GB Memory</a:t>
            </a:r>
            <a:endParaRPr lang="en-US" sz="24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225417" y="168590"/>
            <a:ext cx="11191504" cy="902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240" b="0" i="0" u="none" strike="noStrike" cap="none" dirty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Copy files to Hadoop then move to Hive warehouse </a:t>
            </a:r>
          </a:p>
        </p:txBody>
      </p:sp>
      <p:pic>
        <p:nvPicPr>
          <p:cNvPr id="210" name="Shape 21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5417" y="785640"/>
            <a:ext cx="11779353" cy="181543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503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354011" y="2259112"/>
            <a:ext cx="11524571" cy="4488916"/>
            <a:chOff x="129081" y="2232559"/>
            <a:chExt cx="11556236" cy="4371975"/>
          </a:xfrm>
        </p:grpSpPr>
        <p:pic>
          <p:nvPicPr>
            <p:cNvPr id="212" name="Shape 2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9081" y="2232559"/>
              <a:ext cx="11553824" cy="3200399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pic>
        <p:pic>
          <p:nvPicPr>
            <p:cNvPr id="213" name="Shape 213"/>
            <p:cNvPicPr preferRelativeResize="0"/>
            <p:nvPr/>
          </p:nvPicPr>
          <p:blipFill rotWithShape="1">
            <a:blip r:embed="rId5">
              <a:alphaModFix/>
            </a:blip>
            <a:srcRect r="3114"/>
            <a:stretch/>
          </p:blipFill>
          <p:spPr>
            <a:xfrm>
              <a:off x="129081" y="5432960"/>
              <a:ext cx="11556236" cy="117157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pic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91730" y="0"/>
            <a:ext cx="11162070" cy="510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ct val="25000"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Pig scripts for </a:t>
            </a:r>
            <a:r>
              <a:rPr lang="en-US" sz="3600" b="0" i="0" u="none" strike="noStrike" cap="none" dirty="0" smtClean="0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cleaning data and merging tables</a:t>
            </a:r>
            <a:endParaRPr lang="en-US" sz="3600" b="0" i="0" u="none" strike="noStrike" cap="none" dirty="0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730" y="655869"/>
            <a:ext cx="8176347" cy="495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99416" y="4534223"/>
            <a:ext cx="9045101" cy="2263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2365" y="991631"/>
            <a:ext cx="10991435" cy="337389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980" y="4292600"/>
            <a:ext cx="11210204" cy="25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143597" y="133857"/>
            <a:ext cx="11210203" cy="734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Group </a:t>
            </a:r>
            <a:r>
              <a:rPr lang="en-US" sz="3200" dirty="0" err="1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part_D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data by NPI and drug name for future analysis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7416" y="767489"/>
            <a:ext cx="925716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7416" y="4285124"/>
            <a:ext cx="11302487" cy="245744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277416" y="94253"/>
            <a:ext cx="10783874" cy="554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Group Payment data by NPI for future analysis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244548" y="1992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NPI </a:t>
            </a:r>
            <a:r>
              <a:rPr lang="en-US" sz="3600" b="0" i="0" u="none" strike="noStrike" cap="none" dirty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exclusions </a:t>
            </a:r>
            <a:r>
              <a:rPr lang="en-US" sz="3600" b="0" i="0" u="none" strike="noStrike" cap="none" dirty="0" smtClean="0">
                <a:solidFill>
                  <a:srgbClr val="262626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database used as target</a:t>
            </a:r>
            <a:endParaRPr lang="en-US" sz="3600" b="0" i="0" u="none" strike="noStrike" cap="none" dirty="0">
              <a:solidFill>
                <a:srgbClr val="262626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9</a:t>
            </a:fld>
            <a:endParaRPr lang="en-US" sz="2000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548" y="2258050"/>
            <a:ext cx="11450278" cy="40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244548" y="1281624"/>
            <a:ext cx="9592626" cy="694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Merged </a:t>
            </a:r>
            <a:r>
              <a:rPr lang="en-US" sz="28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exclusion data to the table as “</a:t>
            </a:r>
            <a:r>
              <a:rPr lang="en-US" sz="2800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is_fraud</a:t>
            </a:r>
            <a:r>
              <a:rPr lang="en-US" sz="28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” column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472</Words>
  <Application>Microsoft Office PowerPoint</Application>
  <PresentationFormat>Widescreen</PresentationFormat>
  <Paragraphs>126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Questrial</vt:lpstr>
      <vt:lpstr>Century Gothic</vt:lpstr>
      <vt:lpstr>Calibri Light</vt:lpstr>
      <vt:lpstr>Arial</vt:lpstr>
      <vt:lpstr>Noto Sans Symbols</vt:lpstr>
      <vt:lpstr>Calibri</vt:lpstr>
      <vt:lpstr>Office Theme</vt:lpstr>
      <vt:lpstr>Big Data Project    Medicare Fraud Detection  Using Open Source Data</vt:lpstr>
      <vt:lpstr>Project overview</vt:lpstr>
      <vt:lpstr>Fraudulence in health care industry</vt:lpstr>
      <vt:lpstr>Date storage: 5-node Hadoop/yarn/spark cluster</vt:lpstr>
      <vt:lpstr>Copy files to Hadoop then move to Hive warehouse </vt:lpstr>
      <vt:lpstr>Pig scripts for cleaning data and merging tables</vt:lpstr>
      <vt:lpstr>PowerPoint Presentation</vt:lpstr>
      <vt:lpstr>PowerPoint Presentation</vt:lpstr>
      <vt:lpstr>NPI exclusions database used as target</vt:lpstr>
      <vt:lpstr>The data is highly unbalanced.</vt:lpstr>
      <vt:lpstr>t-test: Select the feature only when P &lt;= 0.05 </vt:lpstr>
      <vt:lpstr>Five different models used:</vt:lpstr>
      <vt:lpstr>Feature importance analysis (from Random Forest)</vt:lpstr>
      <vt:lpstr>AUC (from Random Forest)</vt:lpstr>
      <vt:lpstr>Future work for improvement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Project:    Medicare Fraud Detection  Using Open Source Data</dc:title>
  <dc:creator>xinyu max liu</dc:creator>
  <cp:lastModifiedBy>Xinyu (Max)</cp:lastModifiedBy>
  <cp:revision>51</cp:revision>
  <cp:lastPrinted>2016-03-01T21:25:00Z</cp:lastPrinted>
  <dcterms:modified xsi:type="dcterms:W3CDTF">2016-03-02T04:36:45Z</dcterms:modified>
</cp:coreProperties>
</file>