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8" r:id="rId5"/>
    <p:sldId id="269" r:id="rId6"/>
    <p:sldId id="267" r:id="rId7"/>
    <p:sldId id="266" r:id="rId8"/>
    <p:sldId id="270" r:id="rId9"/>
    <p:sldId id="271" r:id="rId10"/>
    <p:sldId id="262" r:id="rId11"/>
    <p:sldId id="272" r:id="rId12"/>
    <p:sldId id="265" r:id="rId13"/>
    <p:sldId id="274" r:id="rId14"/>
    <p:sldId id="263" r:id="rId15"/>
    <p:sldId id="273" r:id="rId16"/>
    <p:sldId id="264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81" d="100"/>
          <a:sy n="81" d="100"/>
        </p:scale>
        <p:origin x="8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5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5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2882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8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7505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33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82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1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4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3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3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7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1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4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ersustexas.com/criminal/healthcare-medicare-medicaid-frau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9616" y="326716"/>
            <a:ext cx="9144000" cy="2387600"/>
          </a:xfrm>
        </p:spPr>
        <p:txBody>
          <a:bodyPr/>
          <a:lstStyle/>
          <a:p>
            <a:r>
              <a:rPr lang="en-US" dirty="0" smtClean="0"/>
              <a:t>Medicare fraud detection by using open source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38" y="3379474"/>
            <a:ext cx="4788128" cy="32279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209" y="3138610"/>
            <a:ext cx="5408716" cy="349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3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Npi</a:t>
            </a:r>
            <a:r>
              <a:rPr lang="en-US" dirty="0" smtClean="0"/>
              <a:t> exclusions database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754" y="3922011"/>
            <a:ext cx="94297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8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6042" y="199568"/>
            <a:ext cx="8911687" cy="9285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example</a:t>
            </a:r>
            <a:br>
              <a:rPr lang="en-US" dirty="0" smtClean="0"/>
            </a:br>
            <a:r>
              <a:rPr lang="en-US" dirty="0" smtClean="0"/>
              <a:t>Select </a:t>
            </a:r>
            <a:r>
              <a:rPr lang="en-US" dirty="0"/>
              <a:t>the feature with P&lt;=0.05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234" y="1622962"/>
            <a:ext cx="8824555" cy="49341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68577" y="273666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3299" y="273666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17133" y="273666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YES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27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Plots for the data, histogram or bar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7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6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699" y="106589"/>
            <a:ext cx="10515600" cy="1325563"/>
          </a:xfrm>
        </p:spPr>
        <p:txBody>
          <a:bodyPr/>
          <a:lstStyle/>
          <a:p>
            <a:r>
              <a:rPr lang="en-US" dirty="0" smtClean="0"/>
              <a:t>AUC from </a:t>
            </a:r>
            <a:r>
              <a:rPr lang="en-US" dirty="0" err="1" smtClean="0"/>
              <a:t>RandomForest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307" y="1825624"/>
            <a:ext cx="5049350" cy="493300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1698171" y="2660073"/>
            <a:ext cx="3431969" cy="3479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94001" y="1152183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AUC = 0.685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156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354" y="531215"/>
            <a:ext cx="6165833" cy="60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3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improve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more data, for example the Part-B dataset.</a:t>
            </a:r>
          </a:p>
          <a:p>
            <a:r>
              <a:rPr lang="en-US" dirty="0" smtClean="0"/>
              <a:t>Add Page rank as a feature.</a:t>
            </a:r>
          </a:p>
          <a:p>
            <a:r>
              <a:rPr lang="en-US" dirty="0" smtClean="0"/>
              <a:t>Model blend might help.</a:t>
            </a:r>
          </a:p>
        </p:txBody>
      </p:sp>
    </p:spTree>
    <p:extLst>
      <p:ext uri="{BB962C8B-B14F-4D97-AF65-F5344CB8AC3E}">
        <p14:creationId xmlns:p14="http://schemas.microsoft.com/office/powerpoint/2010/main" val="14052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PageRank for Anomaly Detection by </a:t>
            </a:r>
            <a:r>
              <a:rPr lang="en-US" dirty="0" err="1" smtClean="0"/>
              <a:t>Ofer</a:t>
            </a:r>
            <a:r>
              <a:rPr lang="en-US" dirty="0" smtClean="0"/>
              <a:t> </a:t>
            </a:r>
            <a:r>
              <a:rPr lang="en-US" dirty="0" err="1" smtClean="0"/>
              <a:t>Mendelevitch</a:t>
            </a:r>
            <a:r>
              <a:rPr lang="en-US" dirty="0" smtClean="0"/>
              <a:t> and </a:t>
            </a:r>
            <a:r>
              <a:rPr lang="en-US" dirty="0" err="1" smtClean="0"/>
              <a:t>Jiwon</a:t>
            </a:r>
            <a:r>
              <a:rPr lang="en-US" dirty="0" smtClean="0"/>
              <a:t> </a:t>
            </a:r>
            <a:r>
              <a:rPr lang="en-US" dirty="0" err="1" smtClean="0"/>
              <a:t>Seo</a:t>
            </a:r>
            <a:r>
              <a:rPr lang="en-US" dirty="0" smtClean="0"/>
              <a:t>  </a:t>
            </a:r>
            <a:r>
              <a:rPr lang="en-US" dirty="0" smtClean="0">
                <a:hlinkClick r:id="rId2"/>
              </a:rPr>
              <a:t>https://www.versustexas.com/criminal/healthcare-medicare-medicaid-fraud/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3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6919" y="1757548"/>
            <a:ext cx="10699667" cy="4153674"/>
          </a:xfrm>
        </p:spPr>
        <p:txBody>
          <a:bodyPr>
            <a:noAutofit/>
          </a:bodyPr>
          <a:lstStyle/>
          <a:p>
            <a:r>
              <a:rPr lang="en-US" sz="3600" dirty="0" smtClean="0"/>
              <a:t>Fraud detection is important in healthcare.</a:t>
            </a:r>
          </a:p>
          <a:p>
            <a:r>
              <a:rPr lang="en-US" sz="3600" dirty="0" smtClean="0"/>
              <a:t>The data source</a:t>
            </a:r>
          </a:p>
          <a:p>
            <a:r>
              <a:rPr lang="en-US" sz="3600" dirty="0" smtClean="0"/>
              <a:t>Feature engineering</a:t>
            </a:r>
          </a:p>
          <a:p>
            <a:r>
              <a:rPr lang="en-US" sz="3600" dirty="0" smtClean="0"/>
              <a:t>Models</a:t>
            </a:r>
          </a:p>
          <a:p>
            <a:r>
              <a:rPr lang="en-US" sz="3600" dirty="0" smtClean="0"/>
              <a:t>Results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2311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401" y="113471"/>
            <a:ext cx="8911687" cy="1280890"/>
          </a:xfrm>
        </p:spPr>
        <p:txBody>
          <a:bodyPr/>
          <a:lstStyle/>
          <a:p>
            <a:r>
              <a:rPr lang="en-US" dirty="0" smtClean="0"/>
              <a:t>Not many people but a lot of money got involved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036021"/>
              </p:ext>
            </p:extLst>
          </p:nvPr>
        </p:nvGraphicFramePr>
        <p:xfrm>
          <a:off x="2857005" y="1493113"/>
          <a:ext cx="6726382" cy="3981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44"/>
                <a:gridCol w="2087639"/>
                <a:gridCol w="3610099"/>
              </a:tblGrid>
              <a:tr h="568773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People Charged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Billings</a:t>
                      </a:r>
                      <a:r>
                        <a:rPr lang="en-US" baseline="0" dirty="0" smtClean="0"/>
                        <a:t>, in Million</a:t>
                      </a:r>
                      <a:endParaRPr lang="en-US" dirty="0"/>
                    </a:p>
                  </a:txBody>
                  <a:tcPr/>
                </a:tc>
              </a:tr>
              <a:tr h="568773"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$251</a:t>
                      </a:r>
                      <a:endParaRPr lang="en-US" dirty="0"/>
                    </a:p>
                  </a:txBody>
                  <a:tcPr/>
                </a:tc>
              </a:tr>
              <a:tr h="568773"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$295</a:t>
                      </a:r>
                      <a:endParaRPr lang="en-US" dirty="0"/>
                    </a:p>
                  </a:txBody>
                  <a:tcPr/>
                </a:tc>
              </a:tr>
              <a:tr h="568773"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$1.9</a:t>
                      </a:r>
                      <a:endParaRPr lang="en-US" dirty="0"/>
                    </a:p>
                  </a:txBody>
                  <a:tcPr/>
                </a:tc>
              </a:tr>
              <a:tr h="568773"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$223</a:t>
                      </a:r>
                      <a:endParaRPr lang="en-US" dirty="0"/>
                    </a:p>
                  </a:txBody>
                  <a:tcPr/>
                </a:tc>
              </a:tr>
              <a:tr h="568773"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8773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$712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76302" y="5941967"/>
            <a:ext cx="770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source: en.Wikipedia.org/wiki/</a:t>
            </a:r>
            <a:r>
              <a:rPr lang="en-US" dirty="0" err="1" smtClean="0"/>
              <a:t>Medicare_fraud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821" y="0"/>
            <a:ext cx="10515600" cy="774906"/>
          </a:xfrm>
        </p:spPr>
        <p:txBody>
          <a:bodyPr>
            <a:normAutofit/>
          </a:bodyPr>
          <a:lstStyle/>
          <a:p>
            <a:r>
              <a:rPr lang="en-US" dirty="0" smtClean="0"/>
              <a:t>The cluster  ( 5 nodes Hadoop/yarn/spark)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675" y="774906"/>
            <a:ext cx="10853122" cy="60830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52551" y="1549812"/>
            <a:ext cx="128253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Node-1</a:t>
            </a:r>
          </a:p>
          <a:p>
            <a:r>
              <a:rPr lang="en-US" dirty="0" smtClean="0"/>
              <a:t>2 core</a:t>
            </a:r>
          </a:p>
          <a:p>
            <a:r>
              <a:rPr lang="en-US" dirty="0" smtClean="0"/>
              <a:t>4 G mem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13370" y="1533080"/>
            <a:ext cx="128253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Node-2</a:t>
            </a:r>
          </a:p>
          <a:p>
            <a:r>
              <a:rPr lang="en-US" dirty="0" smtClean="0"/>
              <a:t>2 core</a:t>
            </a:r>
          </a:p>
          <a:p>
            <a:r>
              <a:rPr lang="en-US" dirty="0" smtClean="0"/>
              <a:t>4 G mem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52551" y="4649272"/>
            <a:ext cx="128253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Node-3</a:t>
            </a:r>
          </a:p>
          <a:p>
            <a:r>
              <a:rPr lang="en-US" dirty="0"/>
              <a:t>1</a:t>
            </a:r>
            <a:r>
              <a:rPr lang="en-US" dirty="0" smtClean="0"/>
              <a:t> core</a:t>
            </a:r>
          </a:p>
          <a:p>
            <a:r>
              <a:rPr lang="en-US" dirty="0" smtClean="0"/>
              <a:t>4 G mem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13372" y="3725942"/>
            <a:ext cx="128253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Node-4</a:t>
            </a:r>
          </a:p>
          <a:p>
            <a:r>
              <a:rPr lang="en-US" dirty="0" smtClean="0"/>
              <a:t>2 core</a:t>
            </a:r>
          </a:p>
          <a:p>
            <a:r>
              <a:rPr lang="en-US" dirty="0"/>
              <a:t>8</a:t>
            </a:r>
            <a:r>
              <a:rPr lang="en-US" dirty="0" smtClean="0"/>
              <a:t> G mem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13371" y="5709121"/>
            <a:ext cx="128253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Node-5</a:t>
            </a:r>
          </a:p>
          <a:p>
            <a:r>
              <a:rPr lang="en-US" dirty="0" smtClean="0"/>
              <a:t>4 core</a:t>
            </a:r>
          </a:p>
          <a:p>
            <a:r>
              <a:rPr lang="en-US" dirty="0" smtClean="0"/>
              <a:t>22 G mem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0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697" y="0"/>
            <a:ext cx="10515600" cy="866899"/>
          </a:xfrm>
        </p:spPr>
        <p:txBody>
          <a:bodyPr/>
          <a:lstStyle/>
          <a:p>
            <a:r>
              <a:rPr lang="en-US" dirty="0" smtClean="0"/>
              <a:t>Another way to monitor the cluster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89"/>
          <a:stretch/>
        </p:blipFill>
        <p:spPr>
          <a:xfrm>
            <a:off x="695697" y="866898"/>
            <a:ext cx="6448883" cy="599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4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322" y="-71252"/>
            <a:ext cx="11191504" cy="9025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Copy files to Hadoop then move to Hive warehouse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179" y="803254"/>
            <a:ext cx="9667875" cy="155257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29082" y="2232560"/>
            <a:ext cx="11556237" cy="4371975"/>
            <a:chOff x="129082" y="2232560"/>
            <a:chExt cx="11556237" cy="43719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082" y="2232560"/>
              <a:ext cx="11553825" cy="32004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/>
            <a:srcRect r="3115"/>
            <a:stretch/>
          </p:blipFill>
          <p:spPr>
            <a:xfrm>
              <a:off x="129082" y="5432960"/>
              <a:ext cx="11556237" cy="1171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31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Pig scripts for data cleaning and table join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43" y="510639"/>
            <a:ext cx="8176347" cy="49529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899" y="4476997"/>
            <a:ext cx="9045101" cy="22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4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572" y="168780"/>
            <a:ext cx="8505825" cy="300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080" y="3670775"/>
            <a:ext cx="64865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299" y="0"/>
            <a:ext cx="8911687" cy="66501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653" y="0"/>
            <a:ext cx="9257166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98" y="4351338"/>
            <a:ext cx="95154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4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182</TotalTime>
  <Words>192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Wisp</vt:lpstr>
      <vt:lpstr>Medicare fraud detection by using open source data</vt:lpstr>
      <vt:lpstr>Outline</vt:lpstr>
      <vt:lpstr>Not many people but a lot of money got involved </vt:lpstr>
      <vt:lpstr>The cluster  ( 5 nodes Hadoop/yarn/spark)</vt:lpstr>
      <vt:lpstr>Another way to monitor the cluster</vt:lpstr>
      <vt:lpstr>Copy files to Hadoop then move to Hive warehouse </vt:lpstr>
      <vt:lpstr>Pig scripts for data cleaning and table join</vt:lpstr>
      <vt:lpstr>PowerPoint Presentation</vt:lpstr>
      <vt:lpstr>PowerPoint Presentation</vt:lpstr>
      <vt:lpstr>Npi exclusions database</vt:lpstr>
      <vt:lpstr>An example Select the feature with P&lt;=0.05  </vt:lpstr>
      <vt:lpstr># Plots for the data, histogram or bar chart</vt:lpstr>
      <vt:lpstr>Fitting results</vt:lpstr>
      <vt:lpstr>AUC from RandomForest</vt:lpstr>
      <vt:lpstr>PowerPoint Presentation</vt:lpstr>
      <vt:lpstr>Ways to improve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Medicare fraud detection by using open source data</dc:title>
  <dc:creator>Xinyu (Max)</dc:creator>
  <cp:lastModifiedBy>Xinyu (Max)</cp:lastModifiedBy>
  <cp:revision>18</cp:revision>
  <dcterms:created xsi:type="dcterms:W3CDTF">2016-02-25T14:30:44Z</dcterms:created>
  <dcterms:modified xsi:type="dcterms:W3CDTF">2016-02-25T22:06:44Z</dcterms:modified>
</cp:coreProperties>
</file>