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8" r:id="rId7"/>
    <p:sldId id="269" r:id="rId8"/>
    <p:sldId id="267" r:id="rId9"/>
    <p:sldId id="266" r:id="rId10"/>
    <p:sldId id="270" r:id="rId11"/>
    <p:sldId id="271" r:id="rId12"/>
    <p:sldId id="272" r:id="rId13"/>
    <p:sldId id="265" r:id="rId14"/>
    <p:sldId id="263" r:id="rId15"/>
    <p:sldId id="273" r:id="rId16"/>
    <p:sldId id="264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9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6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5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539B-0918-4E1E-B645-B3FB79B40B98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EEEA-1B18-4A64-837F-0534BFD6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7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rsustexas.com/criminal/healthcare-medicare-medicaid-frau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616" y="326716"/>
            <a:ext cx="9144000" cy="2387600"/>
          </a:xfrm>
        </p:spPr>
        <p:txBody>
          <a:bodyPr/>
          <a:lstStyle/>
          <a:p>
            <a:r>
              <a:rPr lang="en-US" dirty="0" smtClean="0"/>
              <a:t>Medicare fraud detection by using open source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69" y="3162670"/>
            <a:ext cx="5225514" cy="32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03" y="1985705"/>
            <a:ext cx="85058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33" y="1690688"/>
            <a:ext cx="92571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4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982" y="1409989"/>
            <a:ext cx="8883395" cy="49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7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Plots for the data, </a:t>
            </a:r>
            <a:r>
              <a:rPr lang="en-US" dirty="0" err="1" smtClean="0"/>
              <a:t>histgraph</a:t>
            </a:r>
            <a:r>
              <a:rPr lang="en-US" dirty="0" smtClean="0"/>
              <a:t> </a:t>
            </a:r>
            <a:r>
              <a:rPr lang="en-US" dirty="0" smtClean="0"/>
              <a:t>or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7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699" y="106589"/>
            <a:ext cx="10515600" cy="1325563"/>
          </a:xfrm>
        </p:spPr>
        <p:txBody>
          <a:bodyPr/>
          <a:lstStyle/>
          <a:p>
            <a:r>
              <a:rPr lang="en-US" dirty="0" smtClean="0"/>
              <a:t>AUC from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307" y="1825625"/>
            <a:ext cx="4453963" cy="43513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555668" y="2612571"/>
            <a:ext cx="3051958" cy="301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49616" y="1456293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AUC = 0.685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6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354" y="531215"/>
            <a:ext cx="6165833" cy="60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more data, for example the Part-B dataset.</a:t>
            </a:r>
          </a:p>
          <a:p>
            <a:r>
              <a:rPr lang="en-US" dirty="0" smtClean="0"/>
              <a:t>Add Page rank as a feature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 blend might help.</a:t>
            </a:r>
          </a:p>
        </p:txBody>
      </p:sp>
    </p:spTree>
    <p:extLst>
      <p:ext uri="{BB962C8B-B14F-4D97-AF65-F5344CB8AC3E}">
        <p14:creationId xmlns:p14="http://schemas.microsoft.com/office/powerpoint/2010/main" val="140527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PageRank for Anomaly Detection by </a:t>
            </a:r>
            <a:r>
              <a:rPr lang="en-US" dirty="0" err="1" smtClean="0"/>
              <a:t>Ofer</a:t>
            </a:r>
            <a:r>
              <a:rPr lang="en-US" dirty="0" smtClean="0"/>
              <a:t> </a:t>
            </a:r>
            <a:r>
              <a:rPr lang="en-US" dirty="0" err="1" smtClean="0"/>
              <a:t>Mendelevitch</a:t>
            </a:r>
            <a:r>
              <a:rPr lang="en-US" dirty="0" smtClean="0"/>
              <a:t> and </a:t>
            </a:r>
            <a:r>
              <a:rPr lang="en-US" dirty="0" err="1" smtClean="0"/>
              <a:t>Jiwon</a:t>
            </a:r>
            <a:r>
              <a:rPr lang="en-US" dirty="0" smtClean="0"/>
              <a:t> </a:t>
            </a:r>
            <a:r>
              <a:rPr lang="en-US" dirty="0" err="1" smtClean="0"/>
              <a:t>Seo</a:t>
            </a: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https://www.versustexas.com/criminal/healthcare-medicare-medicaid-fraud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3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Fraud detection is important in healthcare.</a:t>
            </a:r>
          </a:p>
          <a:p>
            <a:r>
              <a:rPr lang="en-US" dirty="0" smtClean="0"/>
              <a:t>The data source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334" y="99973"/>
            <a:ext cx="1700931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an image/plot for comparison of fraud and non-fraud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243776"/>
              </p:ext>
            </p:extLst>
          </p:nvPr>
        </p:nvGraphicFramePr>
        <p:xfrm>
          <a:off x="838200" y="1825622"/>
          <a:ext cx="6726382" cy="3981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44"/>
                <a:gridCol w="2087639"/>
                <a:gridCol w="3610099"/>
              </a:tblGrid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People Charged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Billings</a:t>
                      </a:r>
                      <a:r>
                        <a:rPr lang="en-US" baseline="0" dirty="0" smtClean="0"/>
                        <a:t>, in Million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$251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$295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$1.9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$223</a:t>
                      </a:r>
                      <a:endParaRPr lang="en-US" dirty="0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877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6302" y="5941967"/>
            <a:ext cx="77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en.Wikipedia.org/wiki/</a:t>
            </a:r>
            <a:r>
              <a:rPr lang="en-US" dirty="0" err="1" smtClean="0"/>
              <a:t>Medicare_fraud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source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Part-D </a:t>
            </a:r>
            <a:r>
              <a:rPr lang="en-US" dirty="0" smtClean="0"/>
              <a:t>2013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Payment </a:t>
            </a:r>
            <a:r>
              <a:rPr lang="en-US" dirty="0" smtClean="0"/>
              <a:t>data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2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Npi</a:t>
            </a:r>
            <a:r>
              <a:rPr lang="en-US" dirty="0" smtClean="0"/>
              <a:t> exclusions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8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21" y="0"/>
            <a:ext cx="10515600" cy="774906"/>
          </a:xfrm>
        </p:spPr>
        <p:txBody>
          <a:bodyPr/>
          <a:lstStyle/>
          <a:p>
            <a:r>
              <a:rPr lang="en-US" dirty="0" smtClean="0"/>
              <a:t>The cluster  ( 5 nodes Hadoop/yarn/spark)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13" y="774906"/>
            <a:ext cx="10824815" cy="6067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2551" y="1549812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Node-1</a:t>
            </a:r>
          </a:p>
          <a:p>
            <a:r>
              <a:rPr lang="en-US" dirty="0" smtClean="0"/>
              <a:t>2 core</a:t>
            </a:r>
          </a:p>
          <a:p>
            <a:r>
              <a:rPr lang="en-US" dirty="0" smtClean="0"/>
              <a:t>4 G mem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3370" y="1533080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Node-2</a:t>
            </a:r>
          </a:p>
          <a:p>
            <a:r>
              <a:rPr lang="en-US" dirty="0" smtClean="0"/>
              <a:t>2 core</a:t>
            </a:r>
          </a:p>
          <a:p>
            <a:r>
              <a:rPr lang="en-US" dirty="0" smtClean="0"/>
              <a:t>4 G mem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2551" y="4649272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Node-3</a:t>
            </a:r>
          </a:p>
          <a:p>
            <a:r>
              <a:rPr lang="en-US" dirty="0"/>
              <a:t>1</a:t>
            </a:r>
            <a:r>
              <a:rPr lang="en-US" dirty="0" smtClean="0"/>
              <a:t> core</a:t>
            </a:r>
          </a:p>
          <a:p>
            <a:r>
              <a:rPr lang="en-US" dirty="0" smtClean="0"/>
              <a:t>4 G mem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13372" y="3725942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Node-4</a:t>
            </a:r>
          </a:p>
          <a:p>
            <a:r>
              <a:rPr lang="en-US" dirty="0" smtClean="0"/>
              <a:t>2 core</a:t>
            </a:r>
          </a:p>
          <a:p>
            <a:r>
              <a:rPr lang="en-US" dirty="0"/>
              <a:t>8</a:t>
            </a:r>
            <a:r>
              <a:rPr lang="en-US" dirty="0" smtClean="0"/>
              <a:t> G mem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13371" y="5709121"/>
            <a:ext cx="12825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Node-5</a:t>
            </a:r>
          </a:p>
          <a:p>
            <a:r>
              <a:rPr lang="en-US" dirty="0" smtClean="0"/>
              <a:t>4 core</a:t>
            </a:r>
          </a:p>
          <a:p>
            <a:r>
              <a:rPr lang="en-US" dirty="0" smtClean="0"/>
              <a:t>22 G 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0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97" y="0"/>
            <a:ext cx="10515600" cy="866899"/>
          </a:xfrm>
        </p:spPr>
        <p:txBody>
          <a:bodyPr/>
          <a:lstStyle/>
          <a:p>
            <a:r>
              <a:rPr lang="en-US" dirty="0" smtClean="0"/>
              <a:t>Another way to monitor the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9"/>
          <a:stretch/>
        </p:blipFill>
        <p:spPr>
          <a:xfrm>
            <a:off x="695697" y="866898"/>
            <a:ext cx="6448883" cy="59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22" y="-71252"/>
            <a:ext cx="11191504" cy="902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Copy files to Hadoop then move to Hive warehouse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14" y="902525"/>
            <a:ext cx="9667875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2" y="2232560"/>
            <a:ext cx="11553825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82" y="5432960"/>
            <a:ext cx="11927774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Pig scripts for data cleaning and table join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3" y="510639"/>
            <a:ext cx="8176347" cy="49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4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195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Medicare fraud detection by using open source data</vt:lpstr>
      <vt:lpstr>Outline</vt:lpstr>
      <vt:lpstr># an image/plot for comparison of fraud and non-fraud </vt:lpstr>
      <vt:lpstr>The open source data </vt:lpstr>
      <vt:lpstr>Npi exclusions database</vt:lpstr>
      <vt:lpstr>The cluster  ( 5 nodes Hadoop/yarn/spark)</vt:lpstr>
      <vt:lpstr>Another way to monitor the cluster</vt:lpstr>
      <vt:lpstr>Copy files to Hadoop then move to Hive warehouse </vt:lpstr>
      <vt:lpstr>Pig scripts for data cleaning and table join</vt:lpstr>
      <vt:lpstr>PowerPoint Presentation</vt:lpstr>
      <vt:lpstr>PowerPoint Presentation</vt:lpstr>
      <vt:lpstr>An example</vt:lpstr>
      <vt:lpstr># Plots for the data, histgraph or bar chart</vt:lpstr>
      <vt:lpstr>AUC from RandomForest</vt:lpstr>
      <vt:lpstr>PowerPoint Presentation</vt:lpstr>
      <vt:lpstr>Ways to improve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fraud detection by using open source data</dc:title>
  <dc:creator>Xinyu (Max)</dc:creator>
  <cp:lastModifiedBy>Xinyu (Max)</cp:lastModifiedBy>
  <cp:revision>14</cp:revision>
  <dcterms:created xsi:type="dcterms:W3CDTF">2016-02-25T14:30:44Z</dcterms:created>
  <dcterms:modified xsi:type="dcterms:W3CDTF">2016-02-25T21:29:35Z</dcterms:modified>
</cp:coreProperties>
</file>