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90" r:id="rId2"/>
  </p:sldMasterIdLst>
  <p:notesMasterIdLst>
    <p:notesMasterId r:id="rId10"/>
  </p:notesMasterIdLst>
  <p:sldIdLst>
    <p:sldId id="267" r:id="rId3"/>
    <p:sldId id="259" r:id="rId4"/>
    <p:sldId id="268" r:id="rId5"/>
    <p:sldId id="270" r:id="rId6"/>
    <p:sldId id="293" r:id="rId7"/>
    <p:sldId id="294" r:id="rId8"/>
    <p:sldId id="29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112" d="100"/>
          <a:sy n="112"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57132-F333-4D3B-8212-C3FED104FB22}"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7FF6A-7929-48BF-9FED-DA521076CF76}" type="slidenum">
              <a:rPr lang="en-US" smtClean="0"/>
              <a:t>‹#›</a:t>
            </a:fld>
            <a:endParaRPr lang="en-US"/>
          </a:p>
        </p:txBody>
      </p:sp>
    </p:spTree>
    <p:extLst>
      <p:ext uri="{BB962C8B-B14F-4D97-AF65-F5344CB8AC3E}">
        <p14:creationId xmlns:p14="http://schemas.microsoft.com/office/powerpoint/2010/main" val="358719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717BF5A9-D9E6-1FE5-5797-AFB528FCC45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DD71FE7-60FD-400A-B8D7-B2D097FC11C4}" type="slidenum">
              <a:rPr lang="en-US" altLang="en-US"/>
              <a:pPr>
                <a:spcBef>
                  <a:spcPct val="0"/>
                </a:spcBef>
                <a:buClrTx/>
                <a:buFontTx/>
                <a:buNone/>
              </a:pPr>
              <a:t>5</a:t>
            </a:fld>
            <a:endParaRPr lang="en-US" altLang="en-US"/>
          </a:p>
        </p:txBody>
      </p:sp>
      <p:sp>
        <p:nvSpPr>
          <p:cNvPr id="51203" name="Rectangle 1">
            <a:extLst>
              <a:ext uri="{FF2B5EF4-FFF2-40B4-BE49-F238E27FC236}">
                <a16:creationId xmlns:a16="http://schemas.microsoft.com/office/drawing/2014/main" id="{93ED1E81-386C-AC82-8B6A-C78CEABF49F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Text Box 2">
            <a:extLst>
              <a:ext uri="{FF2B5EF4-FFF2-40B4-BE49-F238E27FC236}">
                <a16:creationId xmlns:a16="http://schemas.microsoft.com/office/drawing/2014/main" id="{D9FA9324-519D-AC2A-A59B-1A90BB075829}"/>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a:extLst>
              <a:ext uri="{FF2B5EF4-FFF2-40B4-BE49-F238E27FC236}">
                <a16:creationId xmlns:a16="http://schemas.microsoft.com/office/drawing/2014/main" id="{DD37A6DC-3F54-13F7-AE68-E2A59BF42C9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A140329-2A3F-490A-81A8-3A3B4E19F17F}" type="slidenum">
              <a:rPr lang="en-US" altLang="en-US"/>
              <a:pPr>
                <a:spcBef>
                  <a:spcPct val="0"/>
                </a:spcBef>
                <a:buClrTx/>
                <a:buFontTx/>
                <a:buNone/>
              </a:pPr>
              <a:t>6</a:t>
            </a:fld>
            <a:endParaRPr lang="en-US" altLang="en-US"/>
          </a:p>
        </p:txBody>
      </p:sp>
      <p:sp>
        <p:nvSpPr>
          <p:cNvPr id="53251" name="Rectangle 1">
            <a:extLst>
              <a:ext uri="{FF2B5EF4-FFF2-40B4-BE49-F238E27FC236}">
                <a16:creationId xmlns:a16="http://schemas.microsoft.com/office/drawing/2014/main" id="{E80D8AB1-8612-50F7-70E8-9165031466B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a:extLst>
              <a:ext uri="{FF2B5EF4-FFF2-40B4-BE49-F238E27FC236}">
                <a16:creationId xmlns:a16="http://schemas.microsoft.com/office/drawing/2014/main" id="{311D7211-F9BB-F41A-CFA8-C60F4F908D91}"/>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515B7B11-162A-5961-E315-E571CBB1A8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9B82318-9239-4620-ABE1-2491249BB650}" type="slidenum">
              <a:rPr lang="en-US" altLang="en-US"/>
              <a:pPr>
                <a:spcBef>
                  <a:spcPct val="0"/>
                </a:spcBef>
                <a:buClrTx/>
                <a:buFontTx/>
                <a:buNone/>
              </a:pPr>
              <a:t>7</a:t>
            </a:fld>
            <a:endParaRPr lang="en-US" altLang="en-US"/>
          </a:p>
        </p:txBody>
      </p:sp>
      <p:sp>
        <p:nvSpPr>
          <p:cNvPr id="55299" name="Rectangle 1">
            <a:extLst>
              <a:ext uri="{FF2B5EF4-FFF2-40B4-BE49-F238E27FC236}">
                <a16:creationId xmlns:a16="http://schemas.microsoft.com/office/drawing/2014/main" id="{1E5DF652-4178-85E7-C40F-B5A62942275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a:extLst>
              <a:ext uri="{FF2B5EF4-FFF2-40B4-BE49-F238E27FC236}">
                <a16:creationId xmlns:a16="http://schemas.microsoft.com/office/drawing/2014/main" id="{167A252F-0052-CB4A-8D1B-7325F8FC72C7}"/>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C4E6D-AFC7-4D30-9BAC-1D81834F57AE}" type="datetime1">
              <a:rPr lang="en-US" smtClean="0"/>
              <a:t>9/13/2024</a:t>
            </a:fld>
            <a:endParaRPr lang="en-US" dirty="0"/>
          </a:p>
        </p:txBody>
      </p:sp>
      <p:sp>
        <p:nvSpPr>
          <p:cNvPr id="5" name="Footer Placeholder 4"/>
          <p:cNvSpPr>
            <a:spLocks noGrp="1"/>
          </p:cNvSpPr>
          <p:nvPr>
            <p:ph type="ftr" sz="quarter" idx="11"/>
          </p:nvPr>
        </p:nvSpPr>
        <p:spPr>
          <a:solidFill>
            <a:srgbClr val="00B050"/>
          </a:solidFill>
        </p:spPr>
        <p:txBody>
          <a:bodyPr/>
          <a:lstStyle>
            <a:lvl1pPr>
              <a:defRPr sz="1600" b="1">
                <a:solidFill>
                  <a:schemeClr val="bg2"/>
                </a:solidFill>
              </a:defRPr>
            </a:lvl1pPr>
          </a:lstStyle>
          <a:p>
            <a:r>
              <a:rPr lang="en-US" dirty="0"/>
              <a:t>University of Wisconsin-Whitewater</a:t>
            </a:r>
          </a:p>
        </p:txBody>
      </p:sp>
      <p:sp>
        <p:nvSpPr>
          <p:cNvPr id="6" name="Slide Number Placeholder 5"/>
          <p:cNvSpPr>
            <a:spLocks noGrp="1"/>
          </p:cNvSpPr>
          <p:nvPr>
            <p:ph type="sldNum" sz="quarter" idx="12"/>
          </p:nvPr>
        </p:nvSpPr>
        <p:spPr/>
        <p:txBody>
          <a:bodyPr/>
          <a:lstStyle/>
          <a:p>
            <a:fld id="{3CBAA970-59FE-40AB-9ED2-19ECE8FCC57E}" type="slidenum">
              <a:rPr lang="en-US" smtClean="0"/>
              <a:pPr/>
              <a:t>‹#›</a:t>
            </a:fld>
            <a:r>
              <a:rPr lang="en-US" dirty="0"/>
              <a:t>Slide</a:t>
            </a:r>
          </a:p>
        </p:txBody>
      </p:sp>
    </p:spTree>
    <p:extLst>
      <p:ext uri="{BB962C8B-B14F-4D97-AF65-F5344CB8AC3E}">
        <p14:creationId xmlns:p14="http://schemas.microsoft.com/office/powerpoint/2010/main" val="60816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502E-7A2A-4D8E-ACE0-DDBF10BD864A}"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80988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D7C31-6B81-47CB-851F-8D189415F4AE}"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875476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84A7B-D1E5-4385-8C6C-5FAA42ABCE76}"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393213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7436-CF3F-2E8E-78E8-09921100D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A45C7-B8F9-1E01-A9F2-001A2AEF9D77}"/>
              </a:ext>
            </a:extLst>
          </p:cNvPr>
          <p:cNvSpPr>
            <a:spLocks noGrp="1"/>
          </p:cNvSpPr>
          <p:nvPr>
            <p:ph type="dt" sz="half" idx="10"/>
          </p:nvPr>
        </p:nvSpPr>
        <p:spPr/>
        <p:txBody>
          <a:bodyPr/>
          <a:lstStyle/>
          <a:p>
            <a:r>
              <a:rPr lang="en-US"/>
              <a:t>COMPSCI 271-Computer Organization  &amp; Assembly Programming</a:t>
            </a:r>
            <a:endParaRPr lang="en-US" dirty="0"/>
          </a:p>
        </p:txBody>
      </p:sp>
      <p:sp>
        <p:nvSpPr>
          <p:cNvPr id="4" name="Footer Placeholder 3">
            <a:extLst>
              <a:ext uri="{FF2B5EF4-FFF2-40B4-BE49-F238E27FC236}">
                <a16:creationId xmlns:a16="http://schemas.microsoft.com/office/drawing/2014/main" id="{058FB78D-8078-11FC-6847-26AE5A48E4DC}"/>
              </a:ext>
            </a:extLst>
          </p:cNvPr>
          <p:cNvSpPr>
            <a:spLocks noGrp="1"/>
          </p:cNvSpPr>
          <p:nvPr>
            <p:ph type="ftr" sz="quarter" idx="11"/>
          </p:nvPr>
        </p:nvSpPr>
        <p:spPr/>
        <p:txBody>
          <a:bodyPr/>
          <a:lstStyle/>
          <a:p>
            <a:r>
              <a:rPr lang="en-US"/>
              <a:t>University of Wisconsin-Whitewater</a:t>
            </a:r>
            <a:endParaRPr lang="en-US" dirty="0"/>
          </a:p>
        </p:txBody>
      </p:sp>
      <p:sp>
        <p:nvSpPr>
          <p:cNvPr id="5" name="Slide Number Placeholder 4">
            <a:extLst>
              <a:ext uri="{FF2B5EF4-FFF2-40B4-BE49-F238E27FC236}">
                <a16:creationId xmlns:a16="http://schemas.microsoft.com/office/drawing/2014/main" id="{B5118C18-7ACF-FF5D-9082-6ED12AA1CAA2}"/>
              </a:ext>
            </a:extLst>
          </p:cNvPr>
          <p:cNvSpPr>
            <a:spLocks noGrp="1"/>
          </p:cNvSpPr>
          <p:nvPr>
            <p:ph type="sldNum" sz="quarter" idx="12"/>
          </p:nvPr>
        </p:nvSpPr>
        <p:spPr/>
        <p:txBody>
          <a:bodyPr/>
          <a:lstStyle/>
          <a:p>
            <a:r>
              <a:rPr lang="en-US"/>
              <a:t>Slide </a:t>
            </a:r>
            <a:fld id="{3CBAA970-59FE-40AB-9ED2-19ECE8FCC57E}" type="slidenum">
              <a:rPr lang="en-US" smtClean="0"/>
              <a:pPr/>
              <a:t>‹#›</a:t>
            </a:fld>
            <a:endParaRPr lang="en-US" dirty="0"/>
          </a:p>
        </p:txBody>
      </p:sp>
    </p:spTree>
    <p:extLst>
      <p:ext uri="{BB962C8B-B14F-4D97-AF65-F5344CB8AC3E}">
        <p14:creationId xmlns:p14="http://schemas.microsoft.com/office/powerpoint/2010/main" val="4196748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5E97-51AA-F916-2E9C-CD7913200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78EDF-8C42-77A3-C69E-679A77814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88F26-1CFC-99F0-B8D0-2CB5819295BC}"/>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C518FE59-49FE-D746-82E2-9562B73D5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3165F-EFEA-EAE7-CEF3-2AFCF1145278}"/>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11595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8A26-AC54-4354-A414-8FEA6FDB5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9A7122-66DD-0BCB-6E32-16DBD8ADB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4A34D-BC56-4EFC-2DE9-C11228EDC3BA}"/>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006B1223-F314-6474-F601-24D624C3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8651F-BBDA-0E04-EF91-EFAC6DAE4D38}"/>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421496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06BC-F983-DE52-AE4F-7324DEFE1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CC24B7-C27A-C90B-108B-91EE86F5B7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BA968-5F1F-DB95-BB8A-729C6C0D8B30}"/>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249B972C-9E73-A00A-479E-CB56B3F20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F7C14-561D-9DAB-18D3-64E645176519}"/>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330970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3552-B647-C84B-9C91-BF7DD3A26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4F999-7DAB-DC57-AADE-0B0CB3C54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4CF9A-7AF5-2A44-011C-89705CF33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36C8E-F5D9-FFCB-AAD0-194CF11E6D8F}"/>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6" name="Footer Placeholder 5">
            <a:extLst>
              <a:ext uri="{FF2B5EF4-FFF2-40B4-BE49-F238E27FC236}">
                <a16:creationId xmlns:a16="http://schemas.microsoft.com/office/drawing/2014/main" id="{AB554209-7905-756B-68E7-9A07AD94B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739E2-0E24-F109-3F44-BC76E5331BA3}"/>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188436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8746-2072-8F55-3952-172CAB8537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64458-63B9-3A15-B1AB-88301DA7A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23B08-A033-A3FF-B2A1-3BB30C123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65358-2332-7DCF-ED49-ADD6DE568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00C07-BFCE-2E61-BD34-39FF7BD3C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D4959-5F94-43F2-2A8E-F775136100D2}"/>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8" name="Footer Placeholder 7">
            <a:extLst>
              <a:ext uri="{FF2B5EF4-FFF2-40B4-BE49-F238E27FC236}">
                <a16:creationId xmlns:a16="http://schemas.microsoft.com/office/drawing/2014/main" id="{BE9B1A9A-54BB-29F0-2A67-BC1E95680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DDDC57-79D0-312E-D901-17003806E634}"/>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009463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097A-9911-3B49-55E9-9B9C339C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27EE0-002B-0C6A-D2C0-3E1B10927659}"/>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4" name="Footer Placeholder 3">
            <a:extLst>
              <a:ext uri="{FF2B5EF4-FFF2-40B4-BE49-F238E27FC236}">
                <a16:creationId xmlns:a16="http://schemas.microsoft.com/office/drawing/2014/main" id="{FE271BA2-233D-909F-8A0C-5CEB6E6F2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FC755-A672-F9F4-821F-4D5E34EF1BDD}"/>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33428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AD3FA-0743-4368-B529-EAA9BC6838BE}" type="datetime1">
              <a:rPr lang="en-US" smtClean="0"/>
              <a:t>9/13/2024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
        <p:nvSpPr>
          <p:cNvPr id="7" name="Rectangle 6">
            <a:extLst>
              <a:ext uri="{FF2B5EF4-FFF2-40B4-BE49-F238E27FC236}">
                <a16:creationId xmlns:a16="http://schemas.microsoft.com/office/drawing/2014/main" id="{846E371D-423B-A174-2EEE-0356CA15D407}"/>
              </a:ext>
            </a:extLst>
          </p:cNvPr>
          <p:cNvSpPr/>
          <p:nvPr userDrawn="1"/>
        </p:nvSpPr>
        <p:spPr>
          <a:xfrm>
            <a:off x="11201400" y="342900"/>
            <a:ext cx="152400" cy="5834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79D567-37DF-811C-818F-FD665ED1C683}"/>
              </a:ext>
            </a:extLst>
          </p:cNvPr>
          <p:cNvSpPr/>
          <p:nvPr userDrawn="1"/>
        </p:nvSpPr>
        <p:spPr>
          <a:xfrm>
            <a:off x="838200" y="6356350"/>
            <a:ext cx="27432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1/20</a:t>
            </a:r>
          </a:p>
        </p:txBody>
      </p:sp>
    </p:spTree>
    <p:extLst>
      <p:ext uri="{BB962C8B-B14F-4D97-AF65-F5344CB8AC3E}">
        <p14:creationId xmlns:p14="http://schemas.microsoft.com/office/powerpoint/2010/main" val="361206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64AB0-0CD8-178B-C421-3C117095BFF8}"/>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3" name="Footer Placeholder 2">
            <a:extLst>
              <a:ext uri="{FF2B5EF4-FFF2-40B4-BE49-F238E27FC236}">
                <a16:creationId xmlns:a16="http://schemas.microsoft.com/office/drawing/2014/main" id="{25F7A232-AB62-425A-680F-BEB3B4906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48F46-727B-35EC-F4C1-0EAF72FA3E07}"/>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98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8272-BC6D-ED29-B72F-5B301EFF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4D405-9CEC-4F1E-F8EB-A5673E264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9877EF-99FD-37B5-C401-36F76589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EFB27-3A91-14A6-2F80-AA1687DD4433}"/>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6" name="Footer Placeholder 5">
            <a:extLst>
              <a:ext uri="{FF2B5EF4-FFF2-40B4-BE49-F238E27FC236}">
                <a16:creationId xmlns:a16="http://schemas.microsoft.com/office/drawing/2014/main" id="{75F07060-7E4E-E115-26FF-C905DBA79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9AC9C-D4DA-D425-1F6A-AA703271ACC0}"/>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801652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7AEA-32B6-4716-1244-EE3AD522B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4C528-98B1-9B9F-DF49-EA33B0D12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D52D0-04DD-2589-664B-F0EEEEC1E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CD718-BE6A-3510-0E5D-ED4DA2BD8C1D}"/>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6" name="Footer Placeholder 5">
            <a:extLst>
              <a:ext uri="{FF2B5EF4-FFF2-40B4-BE49-F238E27FC236}">
                <a16:creationId xmlns:a16="http://schemas.microsoft.com/office/drawing/2014/main" id="{FB268243-FF74-B768-B976-875672351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5F69B-7E0C-BBDA-D26A-77BDBE880436}"/>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474852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F687-3F69-49A1-DF42-C70C0F657D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5E62C-8E4F-A1EE-49B5-308EA8FAF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F427C-18CF-1853-630D-C79A1A24568B}"/>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A316AD72-68B9-9E54-149F-295F22DD8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16A5D-2ACE-8DC1-27ED-16DE62928762}"/>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33883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64A9D-565A-E84E-962F-6A36221A3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6B3DA-DE3D-1DFF-EF02-920E7EB39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9F200-3316-AD77-393B-A84DC2AFFEE5}"/>
              </a:ext>
            </a:extLst>
          </p:cNvPr>
          <p:cNvSpPr>
            <a:spLocks noGrp="1"/>
          </p:cNvSpPr>
          <p:nvPr>
            <p:ph type="dt" sz="half" idx="10"/>
          </p:nvPr>
        </p:nvSpPr>
        <p:spPr/>
        <p:txBody>
          <a:body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4A78C77E-4673-C8E2-270D-60E7CABC2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AE3A4-9D2A-397F-6F26-365291ADD442}"/>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4751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B726-26B8-4AF4-2660-B8A7A9CEF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8BD56A-E68D-104B-3B8E-F31485322039}"/>
              </a:ext>
            </a:extLst>
          </p:cNvPr>
          <p:cNvSpPr>
            <a:spLocks noGrp="1"/>
          </p:cNvSpPr>
          <p:nvPr>
            <p:ph type="dt" sz="half" idx="10"/>
          </p:nvPr>
        </p:nvSpPr>
        <p:spPr/>
        <p:txBody>
          <a:bodyPr/>
          <a:lstStyle/>
          <a:p>
            <a:fld id="{D25B4B81-02E3-4DF0-8C56-5BD06F562B1E}" type="datetime1">
              <a:rPr lang="en-US" smtClean="0"/>
              <a:t>9/13/2024</a:t>
            </a:fld>
            <a:endParaRPr lang="en-US"/>
          </a:p>
        </p:txBody>
      </p:sp>
      <p:sp>
        <p:nvSpPr>
          <p:cNvPr id="4" name="Footer Placeholder 3">
            <a:extLst>
              <a:ext uri="{FF2B5EF4-FFF2-40B4-BE49-F238E27FC236}">
                <a16:creationId xmlns:a16="http://schemas.microsoft.com/office/drawing/2014/main" id="{292CD62A-B3D6-FE36-1FA1-4C55F16EC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A0452-5376-79C1-6D4C-9D4FD37E363F}"/>
              </a:ext>
            </a:extLst>
          </p:cNvPr>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300920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1C80B-F469-4903-9110-BBC85F42189E}"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18163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432AE-E609-4E3B-AB48-6E6E362C0959}"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00136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845A2-66AE-4F2A-A175-9F2319E7ABCC}" type="datetime1">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1750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B620B-65D0-4BDF-B5BB-3950650EFD2E}" type="datetime1">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89846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57B7B-8B3B-4AA0-9A6C-2F13BEE7275A}" type="datetime1">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81631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C4B71-CEFE-485E-8DD4-A5B7F966B02A}"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30440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199" y="6356350"/>
            <a:ext cx="4492557" cy="365125"/>
          </a:xfrm>
          <a:prstGeom prst="rect">
            <a:avLst/>
          </a:prstGeom>
        </p:spPr>
        <p:txBody>
          <a:bodyPr vert="horz" lIns="91440" tIns="45720" rIns="91440" bIns="45720" rtlCol="0" anchor="ctr"/>
          <a:lstStyle>
            <a:lvl1pPr algn="l">
              <a:defRPr sz="1200">
                <a:solidFill>
                  <a:srgbClr val="7030A0"/>
                </a:solidFill>
              </a:defRPr>
            </a:lvl1pPr>
          </a:lstStyle>
          <a:p>
            <a:r>
              <a:rPr lang="en-US" dirty="0"/>
              <a:t>COMPSCI 271-Computer Organization  &amp; Assembly Programming</a:t>
            </a:r>
          </a:p>
        </p:txBody>
      </p:sp>
      <p:sp>
        <p:nvSpPr>
          <p:cNvPr id="5" name="Footer Placeholder 4"/>
          <p:cNvSpPr>
            <a:spLocks noGrp="1"/>
          </p:cNvSpPr>
          <p:nvPr>
            <p:ph type="ftr" sz="quarter" idx="3"/>
          </p:nvPr>
        </p:nvSpPr>
        <p:spPr>
          <a:xfrm>
            <a:off x="5575570" y="6356350"/>
            <a:ext cx="4114800" cy="365125"/>
          </a:xfrm>
          <a:prstGeom prst="rect">
            <a:avLst/>
          </a:prstGeom>
        </p:spPr>
        <p:txBody>
          <a:bodyPr vert="horz" lIns="91440" tIns="45720" rIns="91440" bIns="45720" rtlCol="0" anchor="ctr"/>
          <a:lstStyle>
            <a:lvl1pPr algn="ctr">
              <a:defRPr sz="1800">
                <a:solidFill>
                  <a:srgbClr val="7030A0"/>
                </a:solidFill>
              </a:defRPr>
            </a:lvl1pPr>
          </a:lstStyle>
          <a:p>
            <a:r>
              <a:rPr lang="en-US" dirty="0"/>
              <a:t>University of Wisconsin-Whitewater</a:t>
            </a:r>
          </a:p>
        </p:txBody>
      </p:sp>
      <p:sp>
        <p:nvSpPr>
          <p:cNvPr id="6" name="Slide Number Placeholder 5"/>
          <p:cNvSpPr>
            <a:spLocks noGrp="1"/>
          </p:cNvSpPr>
          <p:nvPr>
            <p:ph type="sldNum" sz="quarter" idx="4"/>
          </p:nvPr>
        </p:nvSpPr>
        <p:spPr>
          <a:xfrm>
            <a:off x="10269166" y="6356350"/>
            <a:ext cx="1084634" cy="365125"/>
          </a:xfrm>
          <a:prstGeom prst="rect">
            <a:avLst/>
          </a:prstGeom>
        </p:spPr>
        <p:txBody>
          <a:bodyPr vert="horz" lIns="91440" tIns="45720" rIns="91440" bIns="45720" rtlCol="0" anchor="ctr"/>
          <a:lstStyle>
            <a:lvl1pPr algn="r">
              <a:defRPr sz="1200">
                <a:solidFill>
                  <a:srgbClr val="7030A0"/>
                </a:solidFill>
              </a:defRPr>
            </a:lvl1pPr>
          </a:lstStyle>
          <a:p>
            <a:r>
              <a:rPr lang="en-US" dirty="0"/>
              <a:t>Slide </a:t>
            </a:r>
            <a:fld id="{3CBAA970-59FE-40AB-9ED2-19ECE8FCC57E}" type="slidenum">
              <a:rPr lang="en-US" smtClean="0"/>
              <a:pPr/>
              <a:t>‹#›</a:t>
            </a:fld>
            <a:endParaRPr lang="en-US" dirty="0"/>
          </a:p>
        </p:txBody>
      </p:sp>
      <p:sp>
        <p:nvSpPr>
          <p:cNvPr id="7" name="Rectangle 6">
            <a:extLst>
              <a:ext uri="{FF2B5EF4-FFF2-40B4-BE49-F238E27FC236}">
                <a16:creationId xmlns:a16="http://schemas.microsoft.com/office/drawing/2014/main" id="{BE0A504B-D2E9-A77C-78CC-7354B9504F35}"/>
              </a:ext>
            </a:extLst>
          </p:cNvPr>
          <p:cNvSpPr/>
          <p:nvPr userDrawn="1"/>
        </p:nvSpPr>
        <p:spPr>
          <a:xfrm>
            <a:off x="11201400" y="365125"/>
            <a:ext cx="152400" cy="581183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52196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88"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B6F54-19DB-476C-C7CF-9842CEF8B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31C62-1949-1325-C4DD-FF56A4C0F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A6D40-0F18-8EBD-A850-14337EBE5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D585-4988-46BB-8C60-D40643A4B7EF}" type="datetimeFigureOut">
              <a:rPr lang="en-US" smtClean="0"/>
              <a:t>9/13/2024</a:t>
            </a:fld>
            <a:endParaRPr lang="en-US"/>
          </a:p>
        </p:txBody>
      </p:sp>
      <p:sp>
        <p:nvSpPr>
          <p:cNvPr id="5" name="Footer Placeholder 4">
            <a:extLst>
              <a:ext uri="{FF2B5EF4-FFF2-40B4-BE49-F238E27FC236}">
                <a16:creationId xmlns:a16="http://schemas.microsoft.com/office/drawing/2014/main" id="{2E325FE3-7F68-83F1-F0B0-CE09C827B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E0460-1642-3F0F-50AB-08C1706E1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13031-E76C-4EDD-BA37-3C5BEC062BBB}" type="slidenum">
              <a:rPr lang="en-US" smtClean="0"/>
              <a:t>‹#›</a:t>
            </a:fld>
            <a:endParaRPr lang="en-US"/>
          </a:p>
        </p:txBody>
      </p:sp>
    </p:spTree>
    <p:extLst>
      <p:ext uri="{BB962C8B-B14F-4D97-AF65-F5344CB8AC3E}">
        <p14:creationId xmlns:p14="http://schemas.microsoft.com/office/powerpoint/2010/main" val="126991212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Divide and Conquer Algorithms</a:t>
            </a:r>
            <a:br>
              <a:rPr lang="en-US" sz="4000" b="1" dirty="0"/>
            </a:br>
            <a:endParaRPr lang="en-US" sz="28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600200"/>
            <a:ext cx="9144000" cy="2943225"/>
          </a:xfrm>
        </p:spPr>
        <p:txBody>
          <a:bodyPr>
            <a:normAutofit/>
          </a:bodyPr>
          <a:lstStyle/>
          <a:p>
            <a:pPr marL="342900" indent="-342900" algn="l">
              <a:buFont typeface="Arial" panose="020B0604020202020204" pitchFamily="34" charset="0"/>
              <a:buChar char="•"/>
            </a:pPr>
            <a:r>
              <a:rPr lang="en-US" sz="2400" b="0" i="0" dirty="0">
                <a:solidFill>
                  <a:srgbClr val="374151"/>
                </a:solidFill>
                <a:effectLst/>
                <a:latin typeface="Söhne"/>
              </a:rPr>
              <a:t>"Divide and conquer" is an algorithmic technique used in computer science and other fields to solve complex problems by breaking them into simpler sub-problems. </a:t>
            </a:r>
          </a:p>
          <a:p>
            <a:pPr marL="342900" indent="-342900" algn="l">
              <a:buFont typeface="Arial" panose="020B0604020202020204" pitchFamily="34" charset="0"/>
              <a:buChar char="•"/>
            </a:pPr>
            <a:r>
              <a:rPr lang="en-US" sz="2400" b="0" i="0" dirty="0">
                <a:solidFill>
                  <a:srgbClr val="374151"/>
                </a:solidFill>
                <a:effectLst/>
                <a:latin typeface="Söhne"/>
              </a:rPr>
              <a:t>The basic idea behind this approach is to divide a large problem into smaller, more manageable sub-problems, solve each sub-problem independently, and then combine the solutions of the sub-problems to obtain the solution to the original problem.</a:t>
            </a:r>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1</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307901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Divide and Conquer Steps</a:t>
            </a:r>
            <a:br>
              <a:rPr lang="en-US" sz="4000" b="1" dirty="0"/>
            </a:br>
            <a:endParaRPr lang="en-US" sz="28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600200"/>
            <a:ext cx="9144000" cy="2943225"/>
          </a:xfrm>
        </p:spPr>
        <p:txBody>
          <a:bodyPr>
            <a:normAutofit fontScale="92500" lnSpcReduction="10000"/>
          </a:bodyPr>
          <a:lstStyle/>
          <a:p>
            <a:pPr marL="342900" indent="-342900" algn="l">
              <a:buFont typeface="Arial" panose="020B0604020202020204" pitchFamily="34" charset="0"/>
              <a:buChar char="•"/>
            </a:pPr>
            <a:r>
              <a:rPr lang="en-US" b="1" dirty="0"/>
              <a:t>Divide</a:t>
            </a:r>
            <a:r>
              <a:rPr lang="en-US" dirty="0"/>
              <a:t>: The first step is to break the problem into smaller instances of the same problem or into sub-problems that are easier to solve. This division can be done recursively until the sub-problems become simple enough to solve directly.</a:t>
            </a:r>
          </a:p>
          <a:p>
            <a:pPr marL="342900" indent="-342900" algn="l">
              <a:buFont typeface="Arial" panose="020B0604020202020204" pitchFamily="34" charset="0"/>
              <a:buChar char="•"/>
            </a:pPr>
            <a:r>
              <a:rPr lang="en-US" b="1" dirty="0"/>
              <a:t>Conquer</a:t>
            </a:r>
            <a:r>
              <a:rPr lang="en-US" dirty="0"/>
              <a:t>: Solve each of the sub-problems independently. This typically involves applying the same algorithm recursively to each sub-problem.</a:t>
            </a:r>
          </a:p>
          <a:p>
            <a:pPr marL="342900" indent="-342900" algn="l">
              <a:buFont typeface="Arial" panose="020B0604020202020204" pitchFamily="34" charset="0"/>
              <a:buChar char="•"/>
            </a:pPr>
            <a:r>
              <a:rPr lang="en-US" b="1" dirty="0"/>
              <a:t>Combine</a:t>
            </a:r>
            <a:r>
              <a:rPr lang="en-US" dirty="0"/>
              <a:t>: Once the sub-problems are solved, combine their solutions to obtain the solution to the original problem. The way of combining depends on the specific problem at hand.</a:t>
            </a:r>
          </a:p>
          <a:p>
            <a:pPr algn="l"/>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2</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306773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Divide and Conquer Examples</a:t>
            </a:r>
            <a:br>
              <a:rPr lang="en-US" sz="4000" b="1" dirty="0"/>
            </a:br>
            <a:endParaRPr lang="en-US" sz="28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600200"/>
            <a:ext cx="9144000" cy="2943225"/>
          </a:xfrm>
        </p:spPr>
        <p:txBody>
          <a:bodyPr>
            <a:normAutofit fontScale="40000" lnSpcReduction="20000"/>
          </a:bodyPr>
          <a:lstStyle/>
          <a:p>
            <a:pPr algn="l">
              <a:buFont typeface="Arial" panose="020B0604020202020204" pitchFamily="34" charset="0"/>
              <a:buChar char="•"/>
            </a:pPr>
            <a:r>
              <a:rPr lang="en-US" sz="2400" b="1" i="0" dirty="0">
                <a:solidFill>
                  <a:srgbClr val="374151"/>
                </a:solidFill>
                <a:effectLst/>
                <a:latin typeface="Söhne"/>
              </a:rPr>
              <a:t>Merge Sort</a:t>
            </a:r>
            <a:r>
              <a:rPr lang="en-US" sz="2400" b="0" i="0" dirty="0">
                <a:solidFill>
                  <a:srgbClr val="374151"/>
                </a:solidFill>
                <a:effectLst/>
                <a:latin typeface="Söhne"/>
              </a:rPr>
              <a:t>: A sorting algorithm that divides an array into two halves, sorts each half, and then merges them back together.</a:t>
            </a:r>
          </a:p>
          <a:p>
            <a:pPr algn="l">
              <a:buFont typeface="Arial" panose="020B0604020202020204" pitchFamily="34" charset="0"/>
              <a:buChar char="•"/>
            </a:pPr>
            <a:r>
              <a:rPr lang="en-US" sz="2400" b="1" i="0" dirty="0">
                <a:solidFill>
                  <a:srgbClr val="374151"/>
                </a:solidFill>
                <a:effectLst/>
                <a:latin typeface="Söhne"/>
              </a:rPr>
              <a:t>Quick Sort</a:t>
            </a:r>
            <a:r>
              <a:rPr lang="en-US" sz="2400" b="0" i="0" dirty="0">
                <a:solidFill>
                  <a:srgbClr val="374151"/>
                </a:solidFill>
                <a:effectLst/>
                <a:latin typeface="Söhne"/>
              </a:rPr>
              <a:t>: Another sorting algorithm that partitions an array into smaller sub-arrays, sorts those sub-arrays, and then combines them.</a:t>
            </a:r>
          </a:p>
          <a:p>
            <a:pPr algn="l">
              <a:buFont typeface="Arial" panose="020B0604020202020204" pitchFamily="34" charset="0"/>
              <a:buChar char="•"/>
            </a:pPr>
            <a:r>
              <a:rPr lang="en-US" sz="2400" b="1" i="0" dirty="0">
                <a:solidFill>
                  <a:srgbClr val="374151"/>
                </a:solidFill>
                <a:effectLst/>
                <a:latin typeface="Söhne"/>
              </a:rPr>
              <a:t>Binary Search</a:t>
            </a:r>
            <a:r>
              <a:rPr lang="en-US" sz="2400" b="0" i="0" dirty="0">
                <a:solidFill>
                  <a:srgbClr val="374151"/>
                </a:solidFill>
                <a:effectLst/>
                <a:latin typeface="Söhne"/>
              </a:rPr>
              <a:t>: A search algorithm that repeatedly divides a sorted array in half and narrows down the search space until the target element is found or determined to be absent.</a:t>
            </a:r>
          </a:p>
          <a:p>
            <a:pPr algn="l">
              <a:buFont typeface="Arial" panose="020B0604020202020204" pitchFamily="34" charset="0"/>
              <a:buChar char="•"/>
            </a:pPr>
            <a:r>
              <a:rPr lang="en-US" b="1" dirty="0">
                <a:solidFill>
                  <a:srgbClr val="374151"/>
                </a:solidFill>
                <a:latin typeface="Söhne"/>
              </a:rPr>
              <a:t>Maximum Subarray Problem:</a:t>
            </a:r>
            <a:r>
              <a:rPr lang="en-US" dirty="0">
                <a:solidFill>
                  <a:srgbClr val="202122"/>
                </a:solidFill>
                <a:latin typeface="Arial" panose="020B0604020202020204" pitchFamily="34" charset="0"/>
              </a:rPr>
              <a:t> F</a:t>
            </a:r>
            <a:r>
              <a:rPr lang="en-US" b="0" i="0" dirty="0">
                <a:solidFill>
                  <a:srgbClr val="202122"/>
                </a:solidFill>
                <a:effectLst/>
                <a:latin typeface="Arial" panose="020B0604020202020204" pitchFamily="34" charset="0"/>
              </a:rPr>
              <a:t>ind a contiguous subarray with the largest sum, within a given one-dimensional </a:t>
            </a:r>
            <a:r>
              <a:rPr lang="en-US" b="0" i="0" u="none" strike="noStrike" dirty="0">
                <a:effectLst/>
                <a:latin typeface="Arial" panose="020B0604020202020204" pitchFamily="34" charset="0"/>
              </a:rPr>
              <a:t>array</a:t>
            </a:r>
            <a:r>
              <a:rPr lang="en-US" b="0" i="0" dirty="0">
                <a:solidFill>
                  <a:srgbClr val="202122"/>
                </a:solidFill>
                <a:effectLst/>
                <a:latin typeface="Arial" panose="020B0604020202020204" pitchFamily="34" charset="0"/>
              </a:rPr>
              <a:t> A[1...n] of numbers. (Section 4.1, CLRS)</a:t>
            </a:r>
          </a:p>
          <a:p>
            <a:pPr lvl="1" algn="l">
              <a:buFont typeface="Arial" panose="020B0604020202020204" pitchFamily="34" charset="0"/>
              <a:buChar char="•"/>
            </a:pPr>
            <a:r>
              <a:rPr lang="en-US" b="0" i="0" dirty="0">
                <a:solidFill>
                  <a:srgbClr val="374151"/>
                </a:solidFill>
                <a:effectLst/>
                <a:latin typeface="Söhne"/>
              </a:rPr>
              <a:t>Example:</a:t>
            </a:r>
          </a:p>
          <a:p>
            <a:pPr lvl="1" algn="l">
              <a:buFont typeface="Arial" panose="020B0604020202020204" pitchFamily="34" charset="0"/>
              <a:buChar char="•"/>
            </a:pPr>
            <a:r>
              <a:rPr lang="en-US" b="0" i="0" dirty="0">
                <a:solidFill>
                  <a:srgbClr val="374151"/>
                </a:solidFill>
                <a:effectLst/>
                <a:latin typeface="Söhne"/>
              </a:rPr>
              <a:t>Input: </a:t>
            </a:r>
            <a:r>
              <a:rPr lang="en-US" b="0" i="0" dirty="0" err="1">
                <a:solidFill>
                  <a:srgbClr val="374151"/>
                </a:solidFill>
                <a:effectLst/>
                <a:latin typeface="Söhne"/>
              </a:rPr>
              <a:t>nums</a:t>
            </a:r>
            <a:r>
              <a:rPr lang="en-US" b="0" i="0" dirty="0">
                <a:solidFill>
                  <a:srgbClr val="374151"/>
                </a:solidFill>
                <a:effectLst/>
                <a:latin typeface="Söhne"/>
              </a:rPr>
              <a:t> = [-2,1,-3,4,-1,2,1,-5,4]</a:t>
            </a:r>
          </a:p>
          <a:p>
            <a:pPr lvl="1" algn="l">
              <a:buFont typeface="Arial" panose="020B0604020202020204" pitchFamily="34" charset="0"/>
              <a:buChar char="•"/>
            </a:pPr>
            <a:r>
              <a:rPr lang="en-US" b="0" i="0" dirty="0">
                <a:solidFill>
                  <a:srgbClr val="374151"/>
                </a:solidFill>
                <a:effectLst/>
                <a:latin typeface="Söhne"/>
              </a:rPr>
              <a:t>Output: 6</a:t>
            </a:r>
          </a:p>
          <a:p>
            <a:pPr lvl="1" algn="l">
              <a:buFont typeface="Arial" panose="020B0604020202020204" pitchFamily="34" charset="0"/>
              <a:buChar char="•"/>
            </a:pPr>
            <a:r>
              <a:rPr lang="en-US" b="0" i="0" dirty="0">
                <a:solidFill>
                  <a:srgbClr val="374151"/>
                </a:solidFill>
                <a:effectLst/>
                <a:latin typeface="Söhne"/>
              </a:rPr>
              <a:t>Explanation: The subarray [4,-1,2,1] has the largest sum of 6.</a:t>
            </a:r>
          </a:p>
          <a:p>
            <a:pPr lvl="1" algn="l">
              <a:buFont typeface="Arial" panose="020B0604020202020204" pitchFamily="34" charset="0"/>
              <a:buChar char="•"/>
            </a:pPr>
            <a:r>
              <a:rPr lang="en-US" b="0" i="0" dirty="0">
                <a:solidFill>
                  <a:srgbClr val="374151"/>
                </a:solidFill>
                <a:effectLst/>
                <a:latin typeface="Söhne"/>
              </a:rPr>
              <a:t>Optimal Solution (</a:t>
            </a:r>
            <a:r>
              <a:rPr lang="en-US" b="0" i="0" dirty="0" err="1">
                <a:solidFill>
                  <a:srgbClr val="374151"/>
                </a:solidFill>
                <a:effectLst/>
                <a:latin typeface="Söhne"/>
              </a:rPr>
              <a:t>Kadane's</a:t>
            </a:r>
            <a:r>
              <a:rPr lang="en-US" b="0" i="0" dirty="0">
                <a:solidFill>
                  <a:srgbClr val="374151"/>
                </a:solidFill>
                <a:effectLst/>
                <a:latin typeface="Söhne"/>
              </a:rPr>
              <a:t> Algorithm):</a:t>
            </a:r>
            <a:r>
              <a:rPr lang="en-US" b="0" i="0" dirty="0" err="1">
                <a:solidFill>
                  <a:srgbClr val="374151"/>
                </a:solidFill>
                <a:effectLst/>
                <a:latin typeface="Söhne"/>
              </a:rPr>
              <a:t>Kadane's</a:t>
            </a:r>
            <a:r>
              <a:rPr lang="en-US" b="0" i="0" dirty="0">
                <a:solidFill>
                  <a:srgbClr val="374151"/>
                </a:solidFill>
                <a:effectLst/>
                <a:latin typeface="Söhne"/>
              </a:rPr>
              <a:t> Algorithm is an efficient solution to solve the problem in O(n) time complexity, where n is the number of elements in the array.</a:t>
            </a:r>
          </a:p>
          <a:p>
            <a:pPr algn="l">
              <a:buFont typeface="Arial" panose="020B0604020202020204" pitchFamily="34" charset="0"/>
              <a:buChar char="•"/>
            </a:pPr>
            <a:r>
              <a:rPr lang="en-US" sz="2400" b="1" i="0" dirty="0">
                <a:solidFill>
                  <a:srgbClr val="374151"/>
                </a:solidFill>
                <a:effectLst/>
                <a:latin typeface="Söhne"/>
              </a:rPr>
              <a:t>Strassen's Matrix Multiplication</a:t>
            </a:r>
            <a:r>
              <a:rPr lang="en-US" sz="2400" b="0" i="0" dirty="0">
                <a:solidFill>
                  <a:srgbClr val="374151"/>
                </a:solidFill>
                <a:effectLst/>
                <a:latin typeface="Söhne"/>
              </a:rPr>
              <a:t>: An algorithm for multiplying matrices that divides the matrices into smaller sub-matrices and recursively computes their products. (Section 4.2, CLRS)</a:t>
            </a:r>
          </a:p>
          <a:p>
            <a:pPr algn="l">
              <a:buFont typeface="Arial" panose="020B0604020202020204" pitchFamily="34" charset="0"/>
              <a:buChar char="•"/>
            </a:pPr>
            <a:r>
              <a:rPr lang="en-US" sz="2400" b="1" i="0" dirty="0">
                <a:solidFill>
                  <a:srgbClr val="374151"/>
                </a:solidFill>
                <a:effectLst/>
                <a:latin typeface="Söhne"/>
              </a:rPr>
              <a:t>Closest Pair of Points</a:t>
            </a:r>
            <a:r>
              <a:rPr lang="en-US" sz="2400" b="0" i="0" dirty="0">
                <a:solidFill>
                  <a:srgbClr val="374151"/>
                </a:solidFill>
                <a:effectLst/>
                <a:latin typeface="Söhne"/>
              </a:rPr>
              <a:t>: A computational geometry problem that divides the set of points into smaller subsets and then finds the closest pair of points in each subset before combining the results.</a:t>
            </a:r>
          </a:p>
          <a:p>
            <a:pPr algn="l">
              <a:buFont typeface="Arial" panose="020B0604020202020204" pitchFamily="34" charset="0"/>
              <a:buChar char="•"/>
            </a:pPr>
            <a:r>
              <a:rPr lang="en-US" sz="2400" b="1" i="0" dirty="0">
                <a:solidFill>
                  <a:srgbClr val="374151"/>
                </a:solidFill>
                <a:effectLst/>
                <a:latin typeface="Söhne"/>
              </a:rPr>
              <a:t>Peak Finding Problem: </a:t>
            </a:r>
            <a:r>
              <a:rPr lang="en-US" sz="2400" i="0" dirty="0">
                <a:solidFill>
                  <a:srgbClr val="374151"/>
                </a:solidFill>
                <a:effectLst/>
                <a:latin typeface="Söhne"/>
              </a:rPr>
              <a:t>Given a two-dimensional array,  f</a:t>
            </a:r>
            <a:r>
              <a:rPr lang="en-US" sz="2400" b="0" i="0" dirty="0">
                <a:solidFill>
                  <a:srgbClr val="374151"/>
                </a:solidFill>
                <a:effectLst/>
                <a:latin typeface="Söhne"/>
              </a:rPr>
              <a:t>ind a peak element which is not smaller than its </a:t>
            </a:r>
            <a:r>
              <a:rPr lang="en-US" sz="2400" b="0" i="0" dirty="0" err="1">
                <a:solidFill>
                  <a:srgbClr val="374151"/>
                </a:solidFill>
                <a:effectLst/>
                <a:latin typeface="Söhne"/>
              </a:rPr>
              <a:t>neighbours</a:t>
            </a:r>
            <a:endParaRPr lang="en-US" sz="2400" b="0" i="0" dirty="0">
              <a:solidFill>
                <a:srgbClr val="374151"/>
              </a:solidFill>
              <a:effectLst/>
              <a:latin typeface="Söhne"/>
            </a:endParaRPr>
          </a:p>
          <a:p>
            <a:pPr algn="l"/>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3</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679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Divide and Conquer Algorithms</a:t>
            </a:r>
            <a:br>
              <a:rPr lang="en-US" sz="4000" b="1" dirty="0"/>
            </a:br>
            <a:endParaRPr lang="en-US" sz="28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600200"/>
            <a:ext cx="9144000" cy="2943225"/>
          </a:xfrm>
        </p:spPr>
        <p:txBody>
          <a:bodyPr>
            <a:normAutofit/>
          </a:bodyPr>
          <a:lstStyle/>
          <a:p>
            <a:pPr algn="l"/>
            <a:r>
              <a:rPr lang="en-US" sz="2000" dirty="0"/>
              <a:t>The "divide and conquer" strategy is effective for solving many complex problems efficiently, as it reduces the time complexity by breaking down the problem into smaller, more manageable parts. However, it’s crucial to design the division and combination steps carefully to ensure correctness and efficiency.</a:t>
            </a:r>
          </a:p>
          <a:p>
            <a:pPr algn="l"/>
            <a:endParaRPr lang="en-US" sz="3000" dirty="0"/>
          </a:p>
          <a:p>
            <a:pPr algn="l"/>
            <a:endParaRPr lang="en-US" sz="3000" dirty="0"/>
          </a:p>
          <a:p>
            <a:pPr algn="l"/>
            <a:endParaRPr lang="en-US" sz="3000" dirty="0"/>
          </a:p>
          <a:p>
            <a:pPr algn="l"/>
            <a:endParaRPr lang="en-US" sz="3000" dirty="0"/>
          </a:p>
          <a:p>
            <a:pPr algn="l"/>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4</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35867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a:extLst>
              <a:ext uri="{FF2B5EF4-FFF2-40B4-BE49-F238E27FC236}">
                <a16:creationId xmlns:a16="http://schemas.microsoft.com/office/drawing/2014/main" id="{91B302CE-ACF0-3227-DCC6-BDFEEC36783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a:spcBef>
                <a:spcPct val="0"/>
              </a:spcBef>
              <a:buClrTx/>
              <a:buFontTx/>
              <a:buNone/>
            </a:pPr>
            <a:r>
              <a:rPr lang="en-US" altLang="en-US" sz="2400" dirty="0"/>
              <a:t>L1.</a:t>
            </a:r>
            <a:fld id="{C7C95C3C-911F-4FE3-8CD2-048FC7A45227}" type="slidenum">
              <a:rPr lang="en-US" altLang="en-US" sz="2400"/>
              <a:pPr>
                <a:spcBef>
                  <a:spcPct val="0"/>
                </a:spcBef>
                <a:buClrTx/>
                <a:buFontTx/>
                <a:buNone/>
              </a:pPr>
              <a:t>5</a:t>
            </a:fld>
            <a:endParaRPr lang="en-US" altLang="en-US" sz="2400" dirty="0"/>
          </a:p>
        </p:txBody>
      </p:sp>
      <p:sp>
        <p:nvSpPr>
          <p:cNvPr id="50179" name="Rectangle 1">
            <a:extLst>
              <a:ext uri="{FF2B5EF4-FFF2-40B4-BE49-F238E27FC236}">
                <a16:creationId xmlns:a16="http://schemas.microsoft.com/office/drawing/2014/main" id="{754AF092-02B6-159F-D0DC-84B565534FFA}"/>
              </a:ext>
            </a:extLst>
          </p:cNvPr>
          <p:cNvSpPr>
            <a:spLocks noGrp="1" noChangeArrowheads="1"/>
          </p:cNvSpPr>
          <p:nvPr>
            <p:ph type="title"/>
          </p:nvPr>
        </p:nvSpPr>
        <p:spPr>
          <a:xfrm>
            <a:off x="2971800" y="304800"/>
            <a:ext cx="7543800" cy="1143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Analyzing merge sort</a:t>
            </a:r>
          </a:p>
        </p:txBody>
      </p:sp>
      <p:sp>
        <p:nvSpPr>
          <p:cNvPr id="50180" name="Rectangle 2">
            <a:extLst>
              <a:ext uri="{FF2B5EF4-FFF2-40B4-BE49-F238E27FC236}">
                <a16:creationId xmlns:a16="http://schemas.microsoft.com/office/drawing/2014/main" id="{0AEB9860-4090-8B49-67B5-7FA9C5DB347F}"/>
              </a:ext>
            </a:extLst>
          </p:cNvPr>
          <p:cNvSpPr>
            <a:spLocks noChangeArrowheads="1"/>
          </p:cNvSpPr>
          <p:nvPr/>
        </p:nvSpPr>
        <p:spPr bwMode="auto">
          <a:xfrm>
            <a:off x="4576764" y="1912939"/>
            <a:ext cx="398446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eaLnBrk="1" hangingPunct="1">
              <a:spcBef>
                <a:spcPct val="0"/>
              </a:spcBef>
              <a:buClrTx/>
              <a:buFontTx/>
              <a:buNone/>
            </a:pPr>
            <a:r>
              <a:rPr lang="en-US" altLang="en-US" sz="3200" b="1" dirty="0"/>
              <a:t>M</a:t>
            </a:r>
            <a:r>
              <a:rPr lang="en-US" altLang="en-US" sz="2400" b="1" dirty="0"/>
              <a:t>ERGE</a:t>
            </a:r>
            <a:r>
              <a:rPr lang="en-US" altLang="en-US" sz="3200" b="1" dirty="0"/>
              <a:t>-S</a:t>
            </a:r>
            <a:r>
              <a:rPr lang="en-US" altLang="en-US" sz="2400" b="1" dirty="0"/>
              <a:t>ORT</a:t>
            </a:r>
            <a:r>
              <a:rPr lang="en-US" altLang="en-US" sz="2400" dirty="0"/>
              <a:t> </a:t>
            </a:r>
            <a:r>
              <a:rPr lang="en-US" altLang="en-US" sz="3200" i="1" dirty="0">
                <a:solidFill>
                  <a:srgbClr val="009999"/>
                </a:solidFill>
                <a:cs typeface="Arial Unicode MS" pitchFamily="32" charset="0"/>
              </a:rPr>
              <a:t>A</a:t>
            </a:r>
            <a:r>
              <a:rPr lang="en-US" altLang="en-US" sz="3200" dirty="0">
                <a:solidFill>
                  <a:srgbClr val="009999"/>
                </a:solidFill>
                <a:cs typeface="Arial Unicode MS" pitchFamily="32" charset="0"/>
              </a:rPr>
              <a:t>[1 . . </a:t>
            </a:r>
            <a:r>
              <a:rPr lang="en-US" altLang="en-US" sz="3200" i="1" dirty="0">
                <a:solidFill>
                  <a:srgbClr val="009999"/>
                </a:solidFill>
                <a:cs typeface="Arial Unicode MS" pitchFamily="32" charset="0"/>
              </a:rPr>
              <a:t>n</a:t>
            </a:r>
            <a:r>
              <a:rPr lang="en-US" altLang="en-US" sz="3200" dirty="0">
                <a:solidFill>
                  <a:srgbClr val="009999"/>
                </a:solidFill>
                <a:cs typeface="Arial Unicode MS" pitchFamily="32" charset="0"/>
              </a:rPr>
              <a:t>]</a:t>
            </a:r>
          </a:p>
        </p:txBody>
      </p:sp>
      <p:sp>
        <p:nvSpPr>
          <p:cNvPr id="50181" name="Text Box 3">
            <a:extLst>
              <a:ext uri="{FF2B5EF4-FFF2-40B4-BE49-F238E27FC236}">
                <a16:creationId xmlns:a16="http://schemas.microsoft.com/office/drawing/2014/main" id="{A9258134-2A5A-52C4-1DBB-DA307A1335A9}"/>
              </a:ext>
            </a:extLst>
          </p:cNvPr>
          <p:cNvSpPr txBox="1">
            <a:spLocks noChangeArrowheads="1"/>
          </p:cNvSpPr>
          <p:nvPr/>
        </p:nvSpPr>
        <p:spPr bwMode="auto">
          <a:xfrm>
            <a:off x="4713289" y="2484439"/>
            <a:ext cx="5654675" cy="1974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7200">
              <a:spcBef>
                <a:spcPts val="8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Times New Roman" panose="02020603050405020304" pitchFamily="18" charset="0"/>
                <a:cs typeface="DejaVu Sans" charset="0"/>
              </a:defRPr>
            </a:lvl9pPr>
          </a:lstStyle>
          <a:p>
            <a:pPr eaLnBrk="1" hangingPunct="1">
              <a:lnSpc>
                <a:spcPct val="85000"/>
              </a:lnSpc>
              <a:buClr>
                <a:srgbClr val="CC0000"/>
              </a:buClr>
              <a:buFont typeface="Times New Roman" panose="02020603050405020304" pitchFamily="18" charset="0"/>
              <a:buAutoNum type="arabicPeriod"/>
            </a:pPr>
            <a:r>
              <a:rPr lang="en-US" altLang="en-US" sz="3200" dirty="0"/>
              <a:t>If </a:t>
            </a:r>
            <a:r>
              <a:rPr lang="en-US" altLang="en-US" sz="3200" i="1" dirty="0">
                <a:solidFill>
                  <a:srgbClr val="009999"/>
                </a:solidFill>
              </a:rPr>
              <a:t>n</a:t>
            </a:r>
            <a:r>
              <a:rPr lang="en-US" altLang="en-US" sz="3200" dirty="0">
                <a:solidFill>
                  <a:srgbClr val="009999"/>
                </a:solidFill>
              </a:rPr>
              <a:t> = 1</a:t>
            </a:r>
            <a:r>
              <a:rPr lang="en-US" altLang="en-US" sz="3200" dirty="0"/>
              <a:t>, done.</a:t>
            </a:r>
          </a:p>
          <a:p>
            <a:pPr eaLnBrk="1" hangingPunct="1">
              <a:lnSpc>
                <a:spcPct val="85000"/>
              </a:lnSpc>
              <a:buClr>
                <a:srgbClr val="CC0000"/>
              </a:buClr>
              <a:buFont typeface="Times New Roman" panose="02020603050405020304" pitchFamily="18" charset="0"/>
              <a:buAutoNum type="arabicPeriod"/>
            </a:pPr>
            <a:r>
              <a:rPr lang="en-US" altLang="en-US" sz="3200" dirty="0"/>
              <a:t>Recursively sort </a:t>
            </a:r>
            <a:r>
              <a:rPr lang="en-US" altLang="en-US" sz="3200" i="1" dirty="0">
                <a:solidFill>
                  <a:srgbClr val="009999"/>
                </a:solidFill>
              </a:rPr>
              <a:t>A</a:t>
            </a:r>
            <a:r>
              <a:rPr lang="en-US" altLang="en-US" sz="3200" dirty="0">
                <a:solidFill>
                  <a:srgbClr val="009999"/>
                </a:solidFill>
              </a:rPr>
              <a:t>[ 1 . . </a:t>
            </a:r>
            <a:r>
              <a:rPr lang="en-US" altLang="en-US" sz="2400" dirty="0">
                <a:solidFill>
                  <a:srgbClr val="009999"/>
                </a:solidFill>
                <a:latin typeface="Symbol" panose="05050102010706020507" pitchFamily="18" charset="2"/>
              </a:rPr>
              <a:t></a:t>
            </a:r>
            <a:r>
              <a:rPr lang="en-US" altLang="en-US" sz="3200" i="1" dirty="0">
                <a:solidFill>
                  <a:srgbClr val="009999"/>
                </a:solidFill>
              </a:rPr>
              <a:t>n</a:t>
            </a:r>
            <a:r>
              <a:rPr lang="en-US" altLang="en-US" sz="3200" dirty="0">
                <a:solidFill>
                  <a:srgbClr val="009999"/>
                </a:solidFill>
              </a:rPr>
              <a:t>/2</a:t>
            </a:r>
            <a:r>
              <a:rPr lang="en-US" altLang="en-US" sz="2400" dirty="0">
                <a:solidFill>
                  <a:srgbClr val="009999"/>
                </a:solidFill>
                <a:latin typeface="Symbol" panose="05050102010706020507" pitchFamily="18" charset="2"/>
              </a:rPr>
              <a:t></a:t>
            </a:r>
            <a:r>
              <a:rPr lang="en-US" altLang="en-US" sz="3200" dirty="0">
                <a:solidFill>
                  <a:srgbClr val="009999"/>
                </a:solidFill>
              </a:rPr>
              <a:t> ]</a:t>
            </a:r>
            <a:r>
              <a:rPr lang="en-US" altLang="en-US" sz="3200" dirty="0"/>
              <a:t> and </a:t>
            </a:r>
            <a:r>
              <a:rPr lang="en-US" altLang="en-US" sz="3200" i="1" dirty="0">
                <a:solidFill>
                  <a:srgbClr val="009999"/>
                </a:solidFill>
              </a:rPr>
              <a:t>A</a:t>
            </a:r>
            <a:r>
              <a:rPr lang="en-US" altLang="en-US" sz="3200" dirty="0">
                <a:solidFill>
                  <a:srgbClr val="009999"/>
                </a:solidFill>
              </a:rPr>
              <a:t>[ </a:t>
            </a:r>
            <a:r>
              <a:rPr lang="en-US" altLang="en-US" sz="2400" dirty="0">
                <a:solidFill>
                  <a:srgbClr val="009999"/>
                </a:solidFill>
                <a:latin typeface="Symbol" panose="05050102010706020507" pitchFamily="18" charset="2"/>
              </a:rPr>
              <a:t></a:t>
            </a:r>
            <a:r>
              <a:rPr lang="en-US" altLang="en-US" sz="3200" i="1" dirty="0">
                <a:solidFill>
                  <a:srgbClr val="009999"/>
                </a:solidFill>
              </a:rPr>
              <a:t>n</a:t>
            </a:r>
            <a:r>
              <a:rPr lang="en-US" altLang="en-US" sz="3200" dirty="0">
                <a:solidFill>
                  <a:srgbClr val="009999"/>
                </a:solidFill>
              </a:rPr>
              <a:t>/2</a:t>
            </a:r>
            <a:r>
              <a:rPr lang="en-US" altLang="en-US" sz="2400" dirty="0">
                <a:solidFill>
                  <a:srgbClr val="009999"/>
                </a:solidFill>
                <a:latin typeface="Symbol" panose="05050102010706020507" pitchFamily="18" charset="2"/>
              </a:rPr>
              <a:t></a:t>
            </a:r>
            <a:r>
              <a:rPr lang="en-US" altLang="en-US" sz="3200" dirty="0">
                <a:solidFill>
                  <a:srgbClr val="009999"/>
                </a:solidFill>
              </a:rPr>
              <a:t>+1 . . </a:t>
            </a:r>
            <a:r>
              <a:rPr lang="en-US" altLang="en-US" sz="3200" i="1" dirty="0">
                <a:solidFill>
                  <a:srgbClr val="009999"/>
                </a:solidFill>
              </a:rPr>
              <a:t>n </a:t>
            </a:r>
            <a:r>
              <a:rPr lang="en-US" altLang="en-US" sz="3200" dirty="0">
                <a:solidFill>
                  <a:srgbClr val="009999"/>
                </a:solidFill>
              </a:rPr>
              <a:t>] </a:t>
            </a:r>
            <a:r>
              <a:rPr lang="en-US" altLang="en-US" sz="3200" dirty="0"/>
              <a:t>.</a:t>
            </a:r>
          </a:p>
          <a:p>
            <a:pPr eaLnBrk="1" hangingPunct="1">
              <a:lnSpc>
                <a:spcPct val="85000"/>
              </a:lnSpc>
              <a:buClr>
                <a:srgbClr val="CC0000"/>
              </a:buClr>
              <a:buFont typeface="Times New Roman" panose="02020603050405020304" pitchFamily="18" charset="0"/>
              <a:buAutoNum type="arabicPeriod"/>
            </a:pPr>
            <a:r>
              <a:rPr lang="en-US" altLang="en-US" sz="3200" b="1" i="1" dirty="0">
                <a:solidFill>
                  <a:srgbClr val="CC0000"/>
                </a:solidFill>
              </a:rPr>
              <a:t>“Merge”</a:t>
            </a:r>
            <a:r>
              <a:rPr lang="en-US" altLang="en-US" sz="3200" dirty="0"/>
              <a:t> the </a:t>
            </a:r>
            <a:r>
              <a:rPr lang="en-US" altLang="en-US" sz="3200" dirty="0">
                <a:solidFill>
                  <a:srgbClr val="009999"/>
                </a:solidFill>
              </a:rPr>
              <a:t>2</a:t>
            </a:r>
            <a:r>
              <a:rPr lang="en-US" altLang="en-US" sz="3200" dirty="0"/>
              <a:t> sorted lists</a:t>
            </a:r>
          </a:p>
        </p:txBody>
      </p:sp>
      <p:sp>
        <p:nvSpPr>
          <p:cNvPr id="50182" name="Text Box 4">
            <a:extLst>
              <a:ext uri="{FF2B5EF4-FFF2-40B4-BE49-F238E27FC236}">
                <a16:creationId xmlns:a16="http://schemas.microsoft.com/office/drawing/2014/main" id="{8D772E15-83E2-9587-88FC-7B5C3F20825C}"/>
              </a:ext>
            </a:extLst>
          </p:cNvPr>
          <p:cNvSpPr txBox="1">
            <a:spLocks noChangeArrowheads="1"/>
          </p:cNvSpPr>
          <p:nvPr/>
        </p:nvSpPr>
        <p:spPr bwMode="auto">
          <a:xfrm>
            <a:off x="3052763" y="1905001"/>
            <a:ext cx="1447800" cy="2405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eaLnBrk="1" hangingPunct="1">
              <a:spcBef>
                <a:spcPct val="0"/>
              </a:spcBef>
              <a:buClrTx/>
              <a:buFontTx/>
              <a:buNone/>
            </a:pP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a:t>
            </a:r>
          </a:p>
          <a:p>
            <a:pPr eaLnBrk="1" hangingPunct="1">
              <a:spcBef>
                <a:spcPct val="0"/>
              </a:spcBef>
              <a:buClrTx/>
              <a:buFontTx/>
              <a:buNone/>
            </a:pPr>
            <a:r>
              <a:rPr lang="en-US" altLang="en-US" sz="3200" dirty="0">
                <a:solidFill>
                  <a:srgbClr val="009999"/>
                </a:solidFill>
                <a:latin typeface="Symbol" panose="05050102010706020507" pitchFamily="18" charset="2"/>
              </a:rPr>
              <a:t></a:t>
            </a:r>
            <a:r>
              <a:rPr lang="en-US" altLang="en-US" sz="3200" dirty="0">
                <a:solidFill>
                  <a:srgbClr val="009999"/>
                </a:solidFill>
              </a:rPr>
              <a:t>(1)</a:t>
            </a:r>
          </a:p>
          <a:p>
            <a:pPr eaLnBrk="1" hangingPunct="1">
              <a:spcBef>
                <a:spcPct val="0"/>
              </a:spcBef>
              <a:buClrTx/>
              <a:buFontTx/>
              <a:buNone/>
            </a:pPr>
            <a:r>
              <a:rPr lang="en-US" altLang="en-US" sz="3200" dirty="0">
                <a:solidFill>
                  <a:srgbClr val="009999"/>
                </a:solidFill>
              </a:rPr>
              <a:t>2</a:t>
            </a: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/2)</a:t>
            </a:r>
          </a:p>
          <a:p>
            <a:pPr eaLnBrk="1" hangingPunct="1">
              <a:lnSpc>
                <a:spcPct val="200000"/>
              </a:lnSpc>
              <a:spcBef>
                <a:spcPct val="0"/>
              </a:spcBef>
              <a:buClrTx/>
              <a:buFontTx/>
              <a:buNone/>
            </a:pPr>
            <a:r>
              <a:rPr lang="en-US" altLang="en-US" sz="3200" dirty="0">
                <a:solidFill>
                  <a:srgbClr val="009999"/>
                </a:solidFill>
                <a:latin typeface="Symbol" panose="05050102010706020507" pitchFamily="18" charset="2"/>
              </a:rPr>
              <a:t></a:t>
            </a:r>
            <a:r>
              <a:rPr lang="en-US" altLang="en-US" sz="3200" dirty="0">
                <a:solidFill>
                  <a:srgbClr val="009999"/>
                </a:solidFill>
                <a:cs typeface="Times New Roman" panose="02020603050405020304" pitchFamily="18" charset="0"/>
              </a:rPr>
              <a:t>(</a:t>
            </a:r>
            <a:r>
              <a:rPr lang="en-US" altLang="en-US" sz="3200" i="1" dirty="0">
                <a:solidFill>
                  <a:srgbClr val="009999"/>
                </a:solidFill>
                <a:cs typeface="Times New Roman" panose="02020603050405020304" pitchFamily="18" charset="0"/>
              </a:rPr>
              <a:t>n</a:t>
            </a:r>
            <a:r>
              <a:rPr lang="en-US" altLang="en-US" sz="3200" dirty="0">
                <a:solidFill>
                  <a:srgbClr val="009999"/>
                </a:solidFill>
                <a:cs typeface="Times New Roman" panose="02020603050405020304" pitchFamily="18" charset="0"/>
              </a:rPr>
              <a:t>)</a:t>
            </a:r>
            <a:r>
              <a:rPr lang="en-US" altLang="en-US" sz="3200" dirty="0">
                <a:solidFill>
                  <a:srgbClr val="009999"/>
                </a:solidFill>
              </a:rPr>
              <a:t>  </a:t>
            </a:r>
          </a:p>
        </p:txBody>
      </p:sp>
      <p:sp>
        <p:nvSpPr>
          <p:cNvPr id="50183" name="Line 5">
            <a:extLst>
              <a:ext uri="{FF2B5EF4-FFF2-40B4-BE49-F238E27FC236}">
                <a16:creationId xmlns:a16="http://schemas.microsoft.com/office/drawing/2014/main" id="{783D5508-39D9-9EA2-BE06-8CE9B968F14D}"/>
              </a:ext>
            </a:extLst>
          </p:cNvPr>
          <p:cNvSpPr>
            <a:spLocks noChangeShapeType="1"/>
          </p:cNvSpPr>
          <p:nvPr/>
        </p:nvSpPr>
        <p:spPr bwMode="auto">
          <a:xfrm>
            <a:off x="4500564" y="2038350"/>
            <a:ext cx="1587" cy="2236788"/>
          </a:xfrm>
          <a:prstGeom prst="line">
            <a:avLst/>
          </a:prstGeom>
          <a:noFill/>
          <a:ln w="38160" cap="sq">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4" name="Text Box 6">
            <a:extLst>
              <a:ext uri="{FF2B5EF4-FFF2-40B4-BE49-F238E27FC236}">
                <a16:creationId xmlns:a16="http://schemas.microsoft.com/office/drawing/2014/main" id="{82126379-5FD8-3F83-7558-2F9FB0735B4C}"/>
              </a:ext>
            </a:extLst>
          </p:cNvPr>
          <p:cNvSpPr txBox="1">
            <a:spLocks noChangeArrowheads="1"/>
          </p:cNvSpPr>
          <p:nvPr/>
        </p:nvSpPr>
        <p:spPr bwMode="auto">
          <a:xfrm>
            <a:off x="2214563" y="4579939"/>
            <a:ext cx="7620000"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eaLnBrk="1" hangingPunct="1">
              <a:spcBef>
                <a:spcPct val="0"/>
              </a:spcBef>
              <a:buClrTx/>
              <a:buFontTx/>
              <a:buNone/>
            </a:pPr>
            <a:r>
              <a:rPr lang="en-US" altLang="en-US" sz="3200" b="1" i="1">
                <a:solidFill>
                  <a:srgbClr val="CC0000"/>
                </a:solidFill>
              </a:rPr>
              <a:t>Sloppiness: </a:t>
            </a:r>
            <a:r>
              <a:rPr lang="en-US" altLang="en-US" sz="3200"/>
              <a:t>Should be </a:t>
            </a:r>
            <a:r>
              <a:rPr lang="en-US" altLang="en-US" sz="3200" i="1">
                <a:solidFill>
                  <a:srgbClr val="009999"/>
                </a:solidFill>
              </a:rPr>
              <a:t>T</a:t>
            </a:r>
            <a:r>
              <a:rPr lang="en-US" altLang="en-US" sz="3200">
                <a:solidFill>
                  <a:srgbClr val="009999"/>
                </a:solidFill>
              </a:rPr>
              <a:t>( </a:t>
            </a:r>
            <a:r>
              <a:rPr lang="en-US" altLang="en-US" sz="2400">
                <a:solidFill>
                  <a:srgbClr val="009999"/>
                </a:solidFill>
                <a:latin typeface="Symbol" panose="05050102010706020507" pitchFamily="18" charset="2"/>
              </a:rPr>
              <a:t></a:t>
            </a:r>
            <a:r>
              <a:rPr lang="en-US" altLang="en-US" sz="3200" i="1">
                <a:solidFill>
                  <a:srgbClr val="009999"/>
                </a:solidFill>
              </a:rPr>
              <a:t>n</a:t>
            </a:r>
            <a:r>
              <a:rPr lang="en-US" altLang="en-US" sz="3200">
                <a:solidFill>
                  <a:srgbClr val="009999"/>
                </a:solidFill>
              </a:rPr>
              <a:t>/2</a:t>
            </a:r>
            <a:r>
              <a:rPr lang="en-US" altLang="en-US" sz="2400">
                <a:solidFill>
                  <a:srgbClr val="009999"/>
                </a:solidFill>
                <a:latin typeface="Symbol" panose="05050102010706020507" pitchFamily="18" charset="2"/>
              </a:rPr>
              <a:t></a:t>
            </a:r>
            <a:r>
              <a:rPr lang="en-US" altLang="en-US" sz="2400">
                <a:solidFill>
                  <a:srgbClr val="009999"/>
                </a:solidFill>
              </a:rPr>
              <a:t> </a:t>
            </a:r>
            <a:r>
              <a:rPr lang="en-US" altLang="en-US" sz="3200">
                <a:solidFill>
                  <a:srgbClr val="009999"/>
                </a:solidFill>
              </a:rPr>
              <a:t>) + </a:t>
            </a:r>
            <a:r>
              <a:rPr lang="en-US" altLang="en-US" sz="3200" i="1">
                <a:solidFill>
                  <a:srgbClr val="009999"/>
                </a:solidFill>
              </a:rPr>
              <a:t>T</a:t>
            </a:r>
            <a:r>
              <a:rPr lang="en-US" altLang="en-US" sz="3200">
                <a:solidFill>
                  <a:srgbClr val="009999"/>
                </a:solidFill>
              </a:rPr>
              <a:t>( </a:t>
            </a:r>
            <a:r>
              <a:rPr lang="en-US" altLang="en-US" sz="2400">
                <a:solidFill>
                  <a:srgbClr val="009999"/>
                </a:solidFill>
                <a:latin typeface="Symbol" panose="05050102010706020507" pitchFamily="18" charset="2"/>
              </a:rPr>
              <a:t></a:t>
            </a:r>
            <a:r>
              <a:rPr lang="en-US" altLang="en-US" sz="3200" i="1">
                <a:solidFill>
                  <a:srgbClr val="009999"/>
                </a:solidFill>
              </a:rPr>
              <a:t>n</a:t>
            </a:r>
            <a:r>
              <a:rPr lang="en-US" altLang="en-US" sz="3200">
                <a:solidFill>
                  <a:srgbClr val="009999"/>
                </a:solidFill>
              </a:rPr>
              <a:t>/2</a:t>
            </a:r>
            <a:r>
              <a:rPr lang="en-US" altLang="en-US" sz="2400">
                <a:solidFill>
                  <a:srgbClr val="009999"/>
                </a:solidFill>
                <a:latin typeface="Symbol" panose="05050102010706020507" pitchFamily="18" charset="2"/>
              </a:rPr>
              <a:t></a:t>
            </a:r>
            <a:r>
              <a:rPr lang="en-US" altLang="en-US" sz="3200"/>
              <a:t> </a:t>
            </a:r>
            <a:r>
              <a:rPr lang="en-US" altLang="en-US" sz="3200">
                <a:solidFill>
                  <a:srgbClr val="009999"/>
                </a:solidFill>
              </a:rPr>
              <a:t>) </a:t>
            </a:r>
            <a:r>
              <a:rPr lang="en-US" altLang="en-US" sz="3200"/>
              <a:t>, but it turns out not to matter asymptotically.</a:t>
            </a:r>
          </a:p>
        </p:txBody>
      </p:sp>
      <p:sp>
        <p:nvSpPr>
          <p:cNvPr id="50185" name="Line 7">
            <a:extLst>
              <a:ext uri="{FF2B5EF4-FFF2-40B4-BE49-F238E27FC236}">
                <a16:creationId xmlns:a16="http://schemas.microsoft.com/office/drawing/2014/main" id="{98886356-494D-102D-8405-2DE5A04C0252}"/>
              </a:ext>
            </a:extLst>
          </p:cNvPr>
          <p:cNvSpPr>
            <a:spLocks noChangeShapeType="1"/>
          </p:cNvSpPr>
          <p:nvPr/>
        </p:nvSpPr>
        <p:spPr bwMode="auto">
          <a:xfrm flipV="1">
            <a:off x="2671763" y="3509963"/>
            <a:ext cx="533400" cy="996950"/>
          </a:xfrm>
          <a:prstGeom prst="line">
            <a:avLst/>
          </a:prstGeom>
          <a:noFill/>
          <a:ln w="25560" cap="sq">
            <a:solidFill>
              <a:srgbClr val="00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a:extLst>
              <a:ext uri="{FF2B5EF4-FFF2-40B4-BE49-F238E27FC236}">
                <a16:creationId xmlns:a16="http://schemas.microsoft.com/office/drawing/2014/main" id="{35EE80CD-1D48-5F11-1279-E37D800F5C9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a:spcBef>
                <a:spcPct val="0"/>
              </a:spcBef>
              <a:buClrTx/>
              <a:buFontTx/>
              <a:buNone/>
            </a:pPr>
            <a:r>
              <a:rPr lang="en-US" altLang="en-US" sz="2400"/>
              <a:t>L1.</a:t>
            </a:r>
            <a:fld id="{ED9376DB-BC58-459B-BA42-D789790F6654}" type="slidenum">
              <a:rPr lang="en-US" altLang="en-US" sz="2400"/>
              <a:pPr>
                <a:spcBef>
                  <a:spcPct val="0"/>
                </a:spcBef>
                <a:buClrTx/>
                <a:buFontTx/>
                <a:buNone/>
              </a:pPr>
              <a:t>6</a:t>
            </a:fld>
            <a:endParaRPr lang="en-US" altLang="en-US" sz="2400"/>
          </a:p>
        </p:txBody>
      </p:sp>
      <p:sp>
        <p:nvSpPr>
          <p:cNvPr id="52227" name="Rectangle 1">
            <a:extLst>
              <a:ext uri="{FF2B5EF4-FFF2-40B4-BE49-F238E27FC236}">
                <a16:creationId xmlns:a16="http://schemas.microsoft.com/office/drawing/2014/main" id="{008A5EE5-096A-08CF-5AFC-E43D5E0989E4}"/>
              </a:ext>
            </a:extLst>
          </p:cNvPr>
          <p:cNvSpPr>
            <a:spLocks noGrp="1" noChangeArrowheads="1"/>
          </p:cNvSpPr>
          <p:nvPr>
            <p:ph type="title"/>
          </p:nvPr>
        </p:nvSpPr>
        <p:spPr>
          <a:xfrm>
            <a:off x="2971800" y="304800"/>
            <a:ext cx="7543800" cy="1143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Recurrence for merge sort</a:t>
            </a:r>
          </a:p>
        </p:txBody>
      </p:sp>
      <p:grpSp>
        <p:nvGrpSpPr>
          <p:cNvPr id="52228" name="Group 2">
            <a:extLst>
              <a:ext uri="{FF2B5EF4-FFF2-40B4-BE49-F238E27FC236}">
                <a16:creationId xmlns:a16="http://schemas.microsoft.com/office/drawing/2014/main" id="{F5070567-5E15-88C4-4785-90153DBC9C68}"/>
              </a:ext>
            </a:extLst>
          </p:cNvPr>
          <p:cNvGrpSpPr>
            <a:grpSpLocks/>
          </p:cNvGrpSpPr>
          <p:nvPr/>
        </p:nvGrpSpPr>
        <p:grpSpPr bwMode="auto">
          <a:xfrm>
            <a:off x="3238501" y="1600202"/>
            <a:ext cx="5711825" cy="1166813"/>
            <a:chOff x="1080" y="1008"/>
            <a:chExt cx="3598" cy="735"/>
          </a:xfrm>
        </p:grpSpPr>
        <p:sp>
          <p:nvSpPr>
            <p:cNvPr id="52230" name="Rectangle 3">
              <a:extLst>
                <a:ext uri="{FF2B5EF4-FFF2-40B4-BE49-F238E27FC236}">
                  <a16:creationId xmlns:a16="http://schemas.microsoft.com/office/drawing/2014/main" id="{3CE35384-1101-8166-185B-B0D453E87CCA}"/>
                </a:ext>
              </a:extLst>
            </p:cNvPr>
            <p:cNvSpPr>
              <a:spLocks noChangeArrowheads="1"/>
            </p:cNvSpPr>
            <p:nvPr/>
          </p:nvSpPr>
          <p:spPr bwMode="auto">
            <a:xfrm>
              <a:off x="1080" y="1190"/>
              <a:ext cx="769"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eaLnBrk="1" hangingPunct="1">
                <a:spcBef>
                  <a:spcPct val="0"/>
                </a:spcBef>
                <a:buClrTx/>
                <a:buFontTx/>
                <a:buNone/>
              </a:pPr>
              <a:r>
                <a:rPr lang="en-US" altLang="en-US" sz="3200" i="1">
                  <a:solidFill>
                    <a:srgbClr val="009999"/>
                  </a:solidFill>
                </a:rPr>
                <a:t>T</a:t>
              </a:r>
              <a:r>
                <a:rPr lang="en-US" altLang="en-US" sz="3200">
                  <a:solidFill>
                    <a:srgbClr val="009999"/>
                  </a:solidFill>
                </a:rPr>
                <a:t>(</a:t>
              </a:r>
              <a:r>
                <a:rPr lang="en-US" altLang="en-US" sz="3200" i="1">
                  <a:solidFill>
                    <a:srgbClr val="009999"/>
                  </a:solidFill>
                </a:rPr>
                <a:t>n</a:t>
              </a:r>
              <a:r>
                <a:rPr lang="en-US" altLang="en-US" sz="3200">
                  <a:solidFill>
                    <a:srgbClr val="009999"/>
                  </a:solidFill>
                </a:rPr>
                <a:t>) =</a:t>
              </a:r>
            </a:p>
          </p:txBody>
        </p:sp>
        <p:grpSp>
          <p:nvGrpSpPr>
            <p:cNvPr id="52231" name="Group 4">
              <a:extLst>
                <a:ext uri="{FF2B5EF4-FFF2-40B4-BE49-F238E27FC236}">
                  <a16:creationId xmlns:a16="http://schemas.microsoft.com/office/drawing/2014/main" id="{8C2E9F41-48B6-F959-45EB-4989E3302893}"/>
                </a:ext>
              </a:extLst>
            </p:cNvPr>
            <p:cNvGrpSpPr>
              <a:grpSpLocks/>
            </p:cNvGrpSpPr>
            <p:nvPr/>
          </p:nvGrpSpPr>
          <p:grpSpPr bwMode="auto">
            <a:xfrm>
              <a:off x="2040" y="1008"/>
              <a:ext cx="2638" cy="735"/>
              <a:chOff x="2040" y="1008"/>
              <a:chExt cx="2638" cy="735"/>
            </a:xfrm>
          </p:grpSpPr>
          <p:sp>
            <p:nvSpPr>
              <p:cNvPr id="52233" name="Rectangle 5">
                <a:extLst>
                  <a:ext uri="{FF2B5EF4-FFF2-40B4-BE49-F238E27FC236}">
                    <a16:creationId xmlns:a16="http://schemas.microsoft.com/office/drawing/2014/main" id="{C4A9FA91-E74C-A03E-F0D0-1C0D758D490F}"/>
                  </a:ext>
                </a:extLst>
              </p:cNvPr>
              <p:cNvSpPr>
                <a:spLocks noChangeArrowheads="1"/>
              </p:cNvSpPr>
              <p:nvPr/>
            </p:nvSpPr>
            <p:spPr bwMode="auto">
              <a:xfrm>
                <a:off x="2040" y="1008"/>
                <a:ext cx="1499"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eaLnBrk="1" hangingPunct="1">
                  <a:spcBef>
                    <a:spcPct val="0"/>
                  </a:spcBef>
                  <a:buClrTx/>
                  <a:buFontTx/>
                  <a:buNone/>
                </a:pPr>
                <a:r>
                  <a:rPr lang="en-US" altLang="en-US" sz="3200">
                    <a:solidFill>
                      <a:srgbClr val="009999"/>
                    </a:solidFill>
                    <a:latin typeface="Symbol" panose="05050102010706020507" pitchFamily="18" charset="2"/>
                  </a:rPr>
                  <a:t></a:t>
                </a:r>
                <a:r>
                  <a:rPr lang="en-US" altLang="en-US" sz="3200">
                    <a:solidFill>
                      <a:srgbClr val="009999"/>
                    </a:solidFill>
                  </a:rPr>
                  <a:t>(1) </a:t>
                </a:r>
                <a:r>
                  <a:rPr lang="en-US" altLang="en-US" sz="3200"/>
                  <a:t>if</a:t>
                </a:r>
                <a:r>
                  <a:rPr lang="en-US" altLang="en-US" sz="3200">
                    <a:solidFill>
                      <a:srgbClr val="009999"/>
                    </a:solidFill>
                  </a:rPr>
                  <a:t> </a:t>
                </a:r>
                <a:r>
                  <a:rPr lang="en-US" altLang="en-US" sz="3200" i="1">
                    <a:solidFill>
                      <a:srgbClr val="009999"/>
                    </a:solidFill>
                  </a:rPr>
                  <a:t>n</a:t>
                </a:r>
                <a:r>
                  <a:rPr lang="en-US" altLang="en-US" sz="3200">
                    <a:solidFill>
                      <a:srgbClr val="009999"/>
                    </a:solidFill>
                  </a:rPr>
                  <a:t> = 1</a:t>
                </a:r>
                <a:r>
                  <a:rPr lang="en-US" altLang="en-US" sz="3200"/>
                  <a:t>;</a:t>
                </a:r>
              </a:p>
            </p:txBody>
          </p:sp>
          <p:sp>
            <p:nvSpPr>
              <p:cNvPr id="52234" name="Rectangle 6">
                <a:extLst>
                  <a:ext uri="{FF2B5EF4-FFF2-40B4-BE49-F238E27FC236}">
                    <a16:creationId xmlns:a16="http://schemas.microsoft.com/office/drawing/2014/main" id="{229655BD-AAFF-439B-A1C3-629C1CDEA651}"/>
                  </a:ext>
                </a:extLst>
              </p:cNvPr>
              <p:cNvSpPr>
                <a:spLocks noChangeArrowheads="1"/>
              </p:cNvSpPr>
              <p:nvPr/>
            </p:nvSpPr>
            <p:spPr bwMode="auto">
              <a:xfrm>
                <a:off x="2040" y="1373"/>
                <a:ext cx="263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a:spcBef>
                    <a:spcPts val="2000"/>
                  </a:spcBef>
                  <a:buClrTx/>
                </a:pPr>
                <a:r>
                  <a:rPr lang="en-US" altLang="en-US" sz="3200">
                    <a:solidFill>
                      <a:srgbClr val="009999"/>
                    </a:solidFill>
                  </a:rPr>
                  <a:t>2</a:t>
                </a:r>
                <a:r>
                  <a:rPr lang="en-US" altLang="en-US" sz="3200" i="1">
                    <a:solidFill>
                      <a:srgbClr val="009999"/>
                    </a:solidFill>
                  </a:rPr>
                  <a:t>T</a:t>
                </a:r>
                <a:r>
                  <a:rPr lang="en-US" altLang="en-US" sz="3200">
                    <a:solidFill>
                      <a:srgbClr val="009999"/>
                    </a:solidFill>
                  </a:rPr>
                  <a:t>(</a:t>
                </a:r>
                <a:r>
                  <a:rPr lang="en-US" altLang="en-US" sz="3200" i="1">
                    <a:solidFill>
                      <a:srgbClr val="009999"/>
                    </a:solidFill>
                  </a:rPr>
                  <a:t>n</a:t>
                </a:r>
                <a:r>
                  <a:rPr lang="en-US" altLang="en-US" sz="3200">
                    <a:solidFill>
                      <a:srgbClr val="009999"/>
                    </a:solidFill>
                  </a:rPr>
                  <a:t>/2)</a:t>
                </a:r>
                <a:r>
                  <a:rPr lang="en-US" altLang="en-US" sz="3200">
                    <a:solidFill>
                      <a:srgbClr val="009999"/>
                    </a:solidFill>
                    <a:cs typeface="Times New Roman" panose="02020603050405020304" pitchFamily="18" charset="0"/>
                  </a:rPr>
                  <a:t> + </a:t>
                </a:r>
                <a:r>
                  <a:rPr lang="en-US" altLang="en-US" sz="3200">
                    <a:solidFill>
                      <a:srgbClr val="009999"/>
                    </a:solidFill>
                    <a:latin typeface="Symbol" panose="05050102010706020507" pitchFamily="18" charset="2"/>
                  </a:rPr>
                  <a:t></a:t>
                </a:r>
                <a:r>
                  <a:rPr lang="en-US" altLang="en-US" sz="3200">
                    <a:solidFill>
                      <a:srgbClr val="009999"/>
                    </a:solidFill>
                    <a:cs typeface="Times New Roman" panose="02020603050405020304" pitchFamily="18" charset="0"/>
                  </a:rPr>
                  <a:t>(</a:t>
                </a:r>
                <a:r>
                  <a:rPr lang="en-US" altLang="en-US" sz="3200" i="1">
                    <a:solidFill>
                      <a:srgbClr val="009999"/>
                    </a:solidFill>
                    <a:cs typeface="Times New Roman" panose="02020603050405020304" pitchFamily="18" charset="0"/>
                  </a:rPr>
                  <a:t>n</a:t>
                </a:r>
                <a:r>
                  <a:rPr lang="en-US" altLang="en-US" sz="3200">
                    <a:solidFill>
                      <a:srgbClr val="009999"/>
                    </a:solidFill>
                    <a:cs typeface="Times New Roman" panose="02020603050405020304" pitchFamily="18" charset="0"/>
                  </a:rPr>
                  <a:t>) </a:t>
                </a:r>
                <a:r>
                  <a:rPr lang="en-US" altLang="en-US" sz="3200">
                    <a:cs typeface="Times New Roman" panose="02020603050405020304" pitchFamily="18" charset="0"/>
                  </a:rPr>
                  <a:t>if</a:t>
                </a:r>
                <a:r>
                  <a:rPr lang="en-US" altLang="en-US" sz="3200">
                    <a:solidFill>
                      <a:srgbClr val="009999"/>
                    </a:solidFill>
                    <a:cs typeface="Times New Roman" panose="02020603050405020304" pitchFamily="18" charset="0"/>
                  </a:rPr>
                  <a:t> </a:t>
                </a:r>
                <a:r>
                  <a:rPr lang="en-US" altLang="en-US" sz="3200" i="1">
                    <a:solidFill>
                      <a:srgbClr val="009999"/>
                    </a:solidFill>
                    <a:cs typeface="Times New Roman" panose="02020603050405020304" pitchFamily="18" charset="0"/>
                  </a:rPr>
                  <a:t>n</a:t>
                </a:r>
                <a:r>
                  <a:rPr lang="en-US" altLang="en-US" sz="3200">
                    <a:solidFill>
                      <a:srgbClr val="009999"/>
                    </a:solidFill>
                    <a:cs typeface="Times New Roman" panose="02020603050405020304" pitchFamily="18" charset="0"/>
                  </a:rPr>
                  <a:t> &gt; 1</a:t>
                </a:r>
                <a:r>
                  <a:rPr lang="en-US" altLang="en-US" sz="3200">
                    <a:cs typeface="Times New Roman" panose="02020603050405020304" pitchFamily="18" charset="0"/>
                  </a:rPr>
                  <a:t>.</a:t>
                </a:r>
              </a:p>
            </p:txBody>
          </p:sp>
        </p:grpSp>
        <p:sp>
          <p:nvSpPr>
            <p:cNvPr id="52232" name="AutoShape 7">
              <a:extLst>
                <a:ext uri="{FF2B5EF4-FFF2-40B4-BE49-F238E27FC236}">
                  <a16:creationId xmlns:a16="http://schemas.microsoft.com/office/drawing/2014/main" id="{CD2FA91A-6E3D-2C05-31C6-158D48058F5D}"/>
                </a:ext>
              </a:extLst>
            </p:cNvPr>
            <p:cNvSpPr>
              <a:spLocks/>
            </p:cNvSpPr>
            <p:nvPr/>
          </p:nvSpPr>
          <p:spPr bwMode="auto">
            <a:xfrm>
              <a:off x="1896" y="1091"/>
              <a:ext cx="142" cy="622"/>
            </a:xfrm>
            <a:prstGeom prst="leftBrace">
              <a:avLst>
                <a:gd name="adj1" fmla="val 36502"/>
                <a:gd name="adj2" fmla="val 50000"/>
              </a:avLst>
            </a:prstGeom>
            <a:noFill/>
            <a:ln w="12600" cap="sq">
              <a:solidFill>
                <a:srgbClr val="00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grpSp>
      <p:sp>
        <p:nvSpPr>
          <p:cNvPr id="52229" name="Text Box 8">
            <a:extLst>
              <a:ext uri="{FF2B5EF4-FFF2-40B4-BE49-F238E27FC236}">
                <a16:creationId xmlns:a16="http://schemas.microsoft.com/office/drawing/2014/main" id="{90B8922B-B8B1-625A-6D3C-4E80A467DB6E}"/>
              </a:ext>
            </a:extLst>
          </p:cNvPr>
          <p:cNvSpPr txBox="1">
            <a:spLocks noChangeArrowheads="1"/>
          </p:cNvSpPr>
          <p:nvPr/>
        </p:nvSpPr>
        <p:spPr bwMode="auto">
          <a:xfrm>
            <a:off x="2422526" y="2954339"/>
            <a:ext cx="7331075"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23838" indent="-223838">
              <a:spcBef>
                <a:spcPts val="800"/>
              </a:spcBef>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000">
                <a:solidFill>
                  <a:srgbClr val="000000"/>
                </a:solidFill>
                <a:latin typeface="Times New Roman" panose="02020603050405020304" pitchFamily="18" charset="0"/>
                <a:cs typeface="DejaVu Sans" charset="0"/>
              </a:defRPr>
            </a:lvl9pPr>
          </a:lstStyle>
          <a:p>
            <a:pPr eaLnBrk="1" hangingPunct="1">
              <a:lnSpc>
                <a:spcPct val="85000"/>
              </a:lnSpc>
              <a:buClr>
                <a:srgbClr val="CC0000"/>
              </a:buClr>
              <a:buFont typeface="Times New Roman" panose="02020603050405020304" pitchFamily="18" charset="0"/>
              <a:buChar char="•"/>
            </a:pPr>
            <a:r>
              <a:rPr lang="en-US" altLang="en-US" sz="3200"/>
              <a:t>We shall usually omit stating the base case when </a:t>
            </a:r>
            <a:r>
              <a:rPr lang="en-US" altLang="en-US" sz="3200" i="1">
                <a:solidFill>
                  <a:srgbClr val="009999"/>
                </a:solidFill>
              </a:rPr>
              <a:t>T</a:t>
            </a:r>
            <a:r>
              <a:rPr lang="en-US" altLang="en-US" sz="3200">
                <a:solidFill>
                  <a:srgbClr val="009999"/>
                </a:solidFill>
              </a:rPr>
              <a:t>(</a:t>
            </a:r>
            <a:r>
              <a:rPr lang="en-US" altLang="en-US" sz="3200" i="1">
                <a:solidFill>
                  <a:srgbClr val="009999"/>
                </a:solidFill>
              </a:rPr>
              <a:t>n</a:t>
            </a:r>
            <a:r>
              <a:rPr lang="en-US" altLang="en-US" sz="3200">
                <a:solidFill>
                  <a:srgbClr val="009999"/>
                </a:solidFill>
              </a:rPr>
              <a:t>) = </a:t>
            </a:r>
            <a:r>
              <a:rPr lang="en-US" altLang="en-US" sz="3200">
                <a:solidFill>
                  <a:srgbClr val="009999"/>
                </a:solidFill>
                <a:latin typeface="Symbol" panose="05050102010706020507" pitchFamily="18" charset="2"/>
              </a:rPr>
              <a:t></a:t>
            </a:r>
            <a:r>
              <a:rPr lang="en-US" altLang="en-US" sz="3200">
                <a:solidFill>
                  <a:srgbClr val="009999"/>
                </a:solidFill>
              </a:rPr>
              <a:t>(1)</a:t>
            </a:r>
            <a:r>
              <a:rPr lang="en-US" altLang="en-US" sz="3200"/>
              <a:t> for sufficiently small </a:t>
            </a:r>
            <a:r>
              <a:rPr lang="en-US" altLang="en-US" sz="3200" i="1">
                <a:solidFill>
                  <a:srgbClr val="009999"/>
                </a:solidFill>
              </a:rPr>
              <a:t>n</a:t>
            </a:r>
            <a:r>
              <a:rPr lang="en-US" altLang="en-US" sz="3200"/>
              <a:t>, but only when it has no effect on the asymptotic solution to the recurrence.</a:t>
            </a:r>
          </a:p>
          <a:p>
            <a:pPr eaLnBrk="1" hangingPunct="1">
              <a:lnSpc>
                <a:spcPct val="85000"/>
              </a:lnSpc>
              <a:buClr>
                <a:srgbClr val="CC0000"/>
              </a:buClr>
            </a:pPr>
            <a:endParaRPr lang="en-US" altLang="en-US" sz="3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a:extLst>
              <a:ext uri="{FF2B5EF4-FFF2-40B4-BE49-F238E27FC236}">
                <a16:creationId xmlns:a16="http://schemas.microsoft.com/office/drawing/2014/main" id="{CB37E0CC-0511-1126-D39E-C0462193848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ejaVu Sans" charset="0"/>
              </a:defRPr>
            </a:lvl9pPr>
          </a:lstStyle>
          <a:p>
            <a:pPr>
              <a:spcBef>
                <a:spcPct val="0"/>
              </a:spcBef>
              <a:buClrTx/>
              <a:buFontTx/>
              <a:buNone/>
            </a:pPr>
            <a:r>
              <a:rPr lang="en-US" altLang="en-US" sz="2400"/>
              <a:t>L1.</a:t>
            </a:r>
            <a:fld id="{C616D08D-CFCF-4A69-938C-983DC57FCBD7}" type="slidenum">
              <a:rPr lang="en-US" altLang="en-US" sz="2400"/>
              <a:pPr>
                <a:spcBef>
                  <a:spcPct val="0"/>
                </a:spcBef>
                <a:buClrTx/>
                <a:buFontTx/>
                <a:buNone/>
              </a:pPr>
              <a:t>7</a:t>
            </a:fld>
            <a:endParaRPr lang="en-US" altLang="en-US" sz="2400"/>
          </a:p>
        </p:txBody>
      </p:sp>
      <p:sp>
        <p:nvSpPr>
          <p:cNvPr id="54275" name="Rectangle 1">
            <a:extLst>
              <a:ext uri="{FF2B5EF4-FFF2-40B4-BE49-F238E27FC236}">
                <a16:creationId xmlns:a16="http://schemas.microsoft.com/office/drawing/2014/main" id="{DCE1EAE3-D852-4980-C9AA-262DFE4FAA36}"/>
              </a:ext>
            </a:extLst>
          </p:cNvPr>
          <p:cNvSpPr>
            <a:spLocks noGrp="1" noChangeArrowheads="1"/>
          </p:cNvSpPr>
          <p:nvPr>
            <p:ph type="title"/>
          </p:nvPr>
        </p:nvSpPr>
        <p:spPr>
          <a:xfrm>
            <a:off x="2971800" y="304800"/>
            <a:ext cx="7543800" cy="1143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Conclusions</a:t>
            </a:r>
          </a:p>
        </p:txBody>
      </p:sp>
      <p:sp>
        <p:nvSpPr>
          <p:cNvPr id="43010" name="Text Box 2">
            <a:extLst>
              <a:ext uri="{FF2B5EF4-FFF2-40B4-BE49-F238E27FC236}">
                <a16:creationId xmlns:a16="http://schemas.microsoft.com/office/drawing/2014/main" id="{D853887B-5E4E-D905-9B9D-5A3C563F8549}"/>
              </a:ext>
            </a:extLst>
          </p:cNvPr>
          <p:cNvSpPr txBox="1">
            <a:spLocks noChangeArrowheads="1"/>
          </p:cNvSpPr>
          <p:nvPr/>
        </p:nvSpPr>
        <p:spPr bwMode="auto">
          <a:xfrm>
            <a:off x="2508251" y="1828800"/>
            <a:ext cx="7173913" cy="3215368"/>
          </a:xfrm>
          <a:prstGeom prst="rect">
            <a:avLst/>
          </a:prstGeom>
          <a:noFill/>
          <a:ln>
            <a:noFill/>
          </a:ln>
          <a:effectLst/>
        </p:spPr>
        <p:txBody>
          <a:bodyPr lIns="90000" tIns="46800" rIns="90000" bIns="46800">
            <a:spAutoFit/>
          </a:bodyPr>
          <a:lstStyle>
            <a:lvl1pPr marL="223838" indent="-223838">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1pPr>
            <a:lvl2pPr>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2pPr>
            <a:lvl3pPr>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3pPr>
            <a:lvl4pPr>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4pPr>
            <a:lvl5pPr>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3838" algn="l"/>
                <a:tab pos="681038" algn="l"/>
                <a:tab pos="1138238" algn="l"/>
                <a:tab pos="1595438" algn="l"/>
                <a:tab pos="2052638" algn="l"/>
                <a:tab pos="2509838" algn="l"/>
                <a:tab pos="2967038" algn="l"/>
                <a:tab pos="3424238" algn="l"/>
                <a:tab pos="3881438" algn="l"/>
                <a:tab pos="4338638" algn="l"/>
                <a:tab pos="4795838" algn="l"/>
                <a:tab pos="5253038" algn="l"/>
                <a:tab pos="5710238" algn="l"/>
                <a:tab pos="6167438" algn="l"/>
                <a:tab pos="6624638" algn="l"/>
                <a:tab pos="7081838" algn="l"/>
                <a:tab pos="7539038" algn="l"/>
                <a:tab pos="7996238" algn="l"/>
                <a:tab pos="8453438" algn="l"/>
                <a:tab pos="8910638" algn="l"/>
                <a:tab pos="9367838" algn="l"/>
              </a:tabLst>
              <a:defRPr sz="2400">
                <a:solidFill>
                  <a:srgbClr val="000000"/>
                </a:solidFill>
                <a:latin typeface="Times New Roman" panose="02020603050405020304" pitchFamily="18" charset="0"/>
                <a:cs typeface="DejaVu Sans" charset="0"/>
              </a:defRPr>
            </a:lvl9pPr>
          </a:lstStyle>
          <a:p>
            <a:pPr>
              <a:lnSpc>
                <a:spcPct val="90000"/>
              </a:lnSpc>
              <a:spcBef>
                <a:spcPts val="1200"/>
              </a:spcBef>
              <a:buClr>
                <a:srgbClr val="CC0000"/>
              </a:buClr>
              <a:buSzPct val="100000"/>
              <a:buFont typeface="Times New Roman" panose="02020603050405020304" pitchFamily="18" charset="0"/>
              <a:buChar char="•"/>
              <a:defRPr/>
            </a:pPr>
            <a:r>
              <a:rPr lang="en-US" altLang="en-US" sz="3200"/>
              <a:t> </a:t>
            </a:r>
            <a:r>
              <a:rPr lang="en-US" altLang="en-US" sz="3200">
                <a:solidFill>
                  <a:srgbClr val="009999"/>
                </a:solidFill>
                <a:latin typeface="Symbol" panose="05050102010706020507" pitchFamily="18" charset="2"/>
              </a:rPr>
              <a:t></a:t>
            </a:r>
            <a:r>
              <a:rPr lang="en-US" altLang="en-US" sz="3200">
                <a:solidFill>
                  <a:srgbClr val="009999"/>
                </a:solidFill>
              </a:rPr>
              <a:t>(</a:t>
            </a:r>
            <a:r>
              <a:rPr lang="en-US" altLang="en-US" sz="3200" i="1">
                <a:solidFill>
                  <a:srgbClr val="009999"/>
                </a:solidFill>
              </a:rPr>
              <a:t>n</a:t>
            </a:r>
            <a:r>
              <a:rPr lang="en-US" altLang="en-US" sz="3200">
                <a:solidFill>
                  <a:srgbClr val="009999"/>
                </a:solidFill>
              </a:rPr>
              <a:t> lg </a:t>
            </a:r>
            <a:r>
              <a:rPr lang="en-US" altLang="en-US" sz="3200" i="1">
                <a:solidFill>
                  <a:srgbClr val="009999"/>
                </a:solidFill>
              </a:rPr>
              <a:t>n</a:t>
            </a:r>
            <a:r>
              <a:rPr lang="en-US" altLang="en-US" sz="3200">
                <a:solidFill>
                  <a:srgbClr val="009999"/>
                </a:solidFill>
              </a:rPr>
              <a:t>)</a:t>
            </a:r>
            <a:r>
              <a:rPr lang="en-US" altLang="en-US" sz="3200"/>
              <a:t> grows more slowly than </a:t>
            </a:r>
            <a:r>
              <a:rPr lang="en-US" altLang="en-US" sz="3200">
                <a:solidFill>
                  <a:srgbClr val="009999"/>
                </a:solidFill>
                <a:latin typeface="Symbol" panose="05050102010706020507" pitchFamily="18" charset="2"/>
              </a:rPr>
              <a:t></a:t>
            </a:r>
            <a:r>
              <a:rPr lang="en-US" altLang="en-US" sz="3200">
                <a:solidFill>
                  <a:srgbClr val="009999"/>
                </a:solidFill>
              </a:rPr>
              <a:t>(</a:t>
            </a:r>
            <a:r>
              <a:rPr lang="en-US" altLang="en-US" sz="3200" i="1">
                <a:solidFill>
                  <a:srgbClr val="009999"/>
                </a:solidFill>
              </a:rPr>
              <a:t>n</a:t>
            </a:r>
            <a:r>
              <a:rPr lang="en-US" altLang="en-US" sz="3200" baseline="30000">
                <a:solidFill>
                  <a:srgbClr val="009999"/>
                </a:solidFill>
              </a:rPr>
              <a:t>2</a:t>
            </a:r>
            <a:r>
              <a:rPr lang="en-US" altLang="en-US" sz="3200">
                <a:solidFill>
                  <a:srgbClr val="009999"/>
                </a:solidFill>
              </a:rPr>
              <a:t>)</a:t>
            </a:r>
            <a:r>
              <a:rPr lang="en-US" altLang="en-US" sz="3200"/>
              <a:t>.</a:t>
            </a:r>
          </a:p>
          <a:p>
            <a:pPr>
              <a:lnSpc>
                <a:spcPct val="90000"/>
              </a:lnSpc>
              <a:spcBef>
                <a:spcPts val="1200"/>
              </a:spcBef>
              <a:buClr>
                <a:srgbClr val="CC0000"/>
              </a:buClr>
              <a:buSzPct val="100000"/>
              <a:buFont typeface="Times New Roman" panose="02020603050405020304" pitchFamily="18" charset="0"/>
              <a:buChar char="•"/>
              <a:defRPr/>
            </a:pPr>
            <a:r>
              <a:rPr lang="en-US" altLang="en-US" sz="3200"/>
              <a:t>Therefore, merge sort asymptotically beats insertion sort in the worst case.</a:t>
            </a:r>
          </a:p>
          <a:p>
            <a:pPr>
              <a:lnSpc>
                <a:spcPct val="90000"/>
              </a:lnSpc>
              <a:spcBef>
                <a:spcPts val="1200"/>
              </a:spcBef>
              <a:buClr>
                <a:srgbClr val="CC0000"/>
              </a:buClr>
              <a:buSzPct val="100000"/>
              <a:buFont typeface="Times New Roman" panose="02020603050405020304" pitchFamily="18" charset="0"/>
              <a:buChar char="•"/>
              <a:defRPr/>
            </a:pPr>
            <a:r>
              <a:rPr lang="en-US" altLang="en-US" sz="3200"/>
              <a:t>In practice, merge sort beats insertion sort for </a:t>
            </a:r>
            <a:r>
              <a:rPr lang="en-US" altLang="en-US" sz="3200" i="1">
                <a:solidFill>
                  <a:srgbClr val="009999"/>
                </a:solidFill>
              </a:rPr>
              <a:t>n</a:t>
            </a:r>
            <a:r>
              <a:rPr lang="en-US" altLang="en-US" sz="3200">
                <a:solidFill>
                  <a:srgbClr val="009999"/>
                </a:solidFill>
              </a:rPr>
              <a:t> &gt; 30</a:t>
            </a:r>
            <a:r>
              <a:rPr lang="en-US" altLang="en-US" sz="3200"/>
              <a:t> or so.</a:t>
            </a:r>
          </a:p>
          <a:p>
            <a:pPr marL="227013">
              <a:lnSpc>
                <a:spcPct val="90000"/>
              </a:lnSpc>
              <a:spcBef>
                <a:spcPts val="1200"/>
              </a:spcBef>
              <a:buSzPct val="100000"/>
              <a:defRPr/>
            </a:pPr>
            <a:endParaRPr lang="en-US" altLang="en-US" sz="3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4240</TotalTime>
  <Words>767</Words>
  <Application>Microsoft Office PowerPoint</Application>
  <PresentationFormat>Widescreen</PresentationFormat>
  <Paragraphs>62</Paragraphs>
  <Slides>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Arial Unicode MS</vt:lpstr>
      <vt:lpstr>Calibri</vt:lpstr>
      <vt:lpstr>Calibri Light</vt:lpstr>
      <vt:lpstr>Söhne</vt:lpstr>
      <vt:lpstr>Symbol</vt:lpstr>
      <vt:lpstr>Times New Roman</vt:lpstr>
      <vt:lpstr>Office Theme</vt:lpstr>
      <vt:lpstr>Custom Design</vt:lpstr>
      <vt:lpstr>Divide and Conquer Algorithms </vt:lpstr>
      <vt:lpstr>Divide and Conquer Steps </vt:lpstr>
      <vt:lpstr>Divide and Conquer Examples </vt:lpstr>
      <vt:lpstr>Divide and Conquer Algorithms </vt:lpstr>
      <vt:lpstr>Analyzing merge sort</vt:lpstr>
      <vt:lpstr>Recurrence for merge sort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Athula Gunawardena</dc:creator>
  <cp:lastModifiedBy>Athula Gunawardena</cp:lastModifiedBy>
  <cp:revision>44</cp:revision>
  <dcterms:created xsi:type="dcterms:W3CDTF">2023-09-01T22:45:32Z</dcterms:created>
  <dcterms:modified xsi:type="dcterms:W3CDTF">2024-09-13T20:54:48Z</dcterms:modified>
</cp:coreProperties>
</file>