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90" r:id="rId2"/>
  </p:sldMasterIdLst>
  <p:notesMasterIdLst>
    <p:notesMasterId r:id="rId11"/>
  </p:notesMasterIdLst>
  <p:sldIdLst>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p:normalViewPr>
  <p:slideViewPr>
    <p:cSldViewPr snapToGrid="0">
      <p:cViewPr varScale="1">
        <p:scale>
          <a:sx n="87" d="100"/>
          <a:sy n="87" d="100"/>
        </p:scale>
        <p:origin x="108"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57132-F333-4D3B-8212-C3FED104FB22}"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7FF6A-7929-48BF-9FED-DA521076CF76}" type="slidenum">
              <a:rPr lang="en-US" smtClean="0"/>
              <a:t>‹#›</a:t>
            </a:fld>
            <a:endParaRPr lang="en-US"/>
          </a:p>
        </p:txBody>
      </p:sp>
    </p:spTree>
    <p:extLst>
      <p:ext uri="{BB962C8B-B14F-4D97-AF65-F5344CB8AC3E}">
        <p14:creationId xmlns:p14="http://schemas.microsoft.com/office/powerpoint/2010/main" val="358719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C4E6D-AFC7-4D30-9BAC-1D81834F57AE}" type="datetime1">
              <a:rPr lang="en-US" smtClean="0"/>
              <a:t>9/13/2023</a:t>
            </a:fld>
            <a:endParaRPr lang="en-US" dirty="0"/>
          </a:p>
        </p:txBody>
      </p:sp>
      <p:sp>
        <p:nvSpPr>
          <p:cNvPr id="5" name="Footer Placeholder 4"/>
          <p:cNvSpPr>
            <a:spLocks noGrp="1"/>
          </p:cNvSpPr>
          <p:nvPr>
            <p:ph type="ftr" sz="quarter" idx="11"/>
          </p:nvPr>
        </p:nvSpPr>
        <p:spPr>
          <a:solidFill>
            <a:srgbClr val="00B050"/>
          </a:solidFill>
        </p:spPr>
        <p:txBody>
          <a:bodyPr/>
          <a:lstStyle>
            <a:lvl1pPr>
              <a:defRPr sz="1600" b="1">
                <a:solidFill>
                  <a:schemeClr val="bg2"/>
                </a:solidFill>
              </a:defRPr>
            </a:lvl1pPr>
          </a:lstStyle>
          <a:p>
            <a:r>
              <a:rPr lang="en-US" dirty="0"/>
              <a:t>University of Wisconsin-Whitewater</a:t>
            </a:r>
          </a:p>
        </p:txBody>
      </p:sp>
      <p:sp>
        <p:nvSpPr>
          <p:cNvPr id="6" name="Slide Number Placeholder 5"/>
          <p:cNvSpPr>
            <a:spLocks noGrp="1"/>
          </p:cNvSpPr>
          <p:nvPr>
            <p:ph type="sldNum" sz="quarter" idx="12"/>
          </p:nvPr>
        </p:nvSpPr>
        <p:spPr/>
        <p:txBody>
          <a:bodyPr/>
          <a:lstStyle/>
          <a:p>
            <a:fld id="{3CBAA970-59FE-40AB-9ED2-19ECE8FCC57E}" type="slidenum">
              <a:rPr lang="en-US" smtClean="0"/>
              <a:pPr/>
              <a:t>‹#›</a:t>
            </a:fld>
            <a:r>
              <a:rPr lang="en-US" dirty="0"/>
              <a:t>Slide</a:t>
            </a:r>
          </a:p>
        </p:txBody>
      </p:sp>
    </p:spTree>
    <p:extLst>
      <p:ext uri="{BB962C8B-B14F-4D97-AF65-F5344CB8AC3E}">
        <p14:creationId xmlns:p14="http://schemas.microsoft.com/office/powerpoint/2010/main" val="60816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0502E-7A2A-4D8E-ACE0-DDBF10BD864A}"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80988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D7C31-6B81-47CB-851F-8D189415F4AE}"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875476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84A7B-D1E5-4385-8C6C-5FAA42ABCE76}"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393213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7436-CF3F-2E8E-78E8-09921100D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A45C7-B8F9-1E01-A9F2-001A2AEF9D77}"/>
              </a:ext>
            </a:extLst>
          </p:cNvPr>
          <p:cNvSpPr>
            <a:spLocks noGrp="1"/>
          </p:cNvSpPr>
          <p:nvPr>
            <p:ph type="dt" sz="half" idx="10"/>
          </p:nvPr>
        </p:nvSpPr>
        <p:spPr/>
        <p:txBody>
          <a:bodyPr/>
          <a:lstStyle/>
          <a:p>
            <a:r>
              <a:rPr lang="en-US"/>
              <a:t>COMPSCI 271-Computer Organization  &amp; Assembly Programming</a:t>
            </a:r>
            <a:endParaRPr lang="en-US" dirty="0"/>
          </a:p>
        </p:txBody>
      </p:sp>
      <p:sp>
        <p:nvSpPr>
          <p:cNvPr id="4" name="Footer Placeholder 3">
            <a:extLst>
              <a:ext uri="{FF2B5EF4-FFF2-40B4-BE49-F238E27FC236}">
                <a16:creationId xmlns:a16="http://schemas.microsoft.com/office/drawing/2014/main" id="{058FB78D-8078-11FC-6847-26AE5A48E4DC}"/>
              </a:ext>
            </a:extLst>
          </p:cNvPr>
          <p:cNvSpPr>
            <a:spLocks noGrp="1"/>
          </p:cNvSpPr>
          <p:nvPr>
            <p:ph type="ftr" sz="quarter" idx="11"/>
          </p:nvPr>
        </p:nvSpPr>
        <p:spPr/>
        <p:txBody>
          <a:bodyPr/>
          <a:lstStyle/>
          <a:p>
            <a:r>
              <a:rPr lang="en-US"/>
              <a:t>University of Wisconsin-Whitewater</a:t>
            </a:r>
            <a:endParaRPr lang="en-US" dirty="0"/>
          </a:p>
        </p:txBody>
      </p:sp>
      <p:sp>
        <p:nvSpPr>
          <p:cNvPr id="5" name="Slide Number Placeholder 4">
            <a:extLst>
              <a:ext uri="{FF2B5EF4-FFF2-40B4-BE49-F238E27FC236}">
                <a16:creationId xmlns:a16="http://schemas.microsoft.com/office/drawing/2014/main" id="{B5118C18-7ACF-FF5D-9082-6ED12AA1CAA2}"/>
              </a:ext>
            </a:extLst>
          </p:cNvPr>
          <p:cNvSpPr>
            <a:spLocks noGrp="1"/>
          </p:cNvSpPr>
          <p:nvPr>
            <p:ph type="sldNum" sz="quarter" idx="12"/>
          </p:nvPr>
        </p:nvSpPr>
        <p:spPr/>
        <p:txBody>
          <a:bodyPr/>
          <a:lstStyle/>
          <a:p>
            <a:r>
              <a:rPr lang="en-US"/>
              <a:t>Slide </a:t>
            </a:r>
            <a:fld id="{3CBAA970-59FE-40AB-9ED2-19ECE8FCC57E}" type="slidenum">
              <a:rPr lang="en-US" smtClean="0"/>
              <a:pPr/>
              <a:t>‹#›</a:t>
            </a:fld>
            <a:endParaRPr lang="en-US" dirty="0"/>
          </a:p>
        </p:txBody>
      </p:sp>
    </p:spTree>
    <p:extLst>
      <p:ext uri="{BB962C8B-B14F-4D97-AF65-F5344CB8AC3E}">
        <p14:creationId xmlns:p14="http://schemas.microsoft.com/office/powerpoint/2010/main" val="4196748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5E97-51AA-F916-2E9C-CD7913200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78EDF-8C42-77A3-C69E-679A77814D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E88F26-1CFC-99F0-B8D0-2CB5819295BC}"/>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5" name="Footer Placeholder 4">
            <a:extLst>
              <a:ext uri="{FF2B5EF4-FFF2-40B4-BE49-F238E27FC236}">
                <a16:creationId xmlns:a16="http://schemas.microsoft.com/office/drawing/2014/main" id="{C518FE59-49FE-D746-82E2-9562B73D5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3165F-EFEA-EAE7-CEF3-2AFCF1145278}"/>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115952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8A26-AC54-4354-A414-8FEA6FDB5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9A7122-66DD-0BCB-6E32-16DBD8ADB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4A34D-BC56-4EFC-2DE9-C11228EDC3BA}"/>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5" name="Footer Placeholder 4">
            <a:extLst>
              <a:ext uri="{FF2B5EF4-FFF2-40B4-BE49-F238E27FC236}">
                <a16:creationId xmlns:a16="http://schemas.microsoft.com/office/drawing/2014/main" id="{006B1223-F314-6474-F601-24D624C31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8651F-BBDA-0E04-EF91-EFAC6DAE4D38}"/>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4214968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06BC-F983-DE52-AE4F-7324DEFE1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CC24B7-C27A-C90B-108B-91EE86F5B7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BA968-5F1F-DB95-BB8A-729C6C0D8B30}"/>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5" name="Footer Placeholder 4">
            <a:extLst>
              <a:ext uri="{FF2B5EF4-FFF2-40B4-BE49-F238E27FC236}">
                <a16:creationId xmlns:a16="http://schemas.microsoft.com/office/drawing/2014/main" id="{249B972C-9E73-A00A-479E-CB56B3F20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F7C14-561D-9DAB-18D3-64E645176519}"/>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330970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3552-B647-C84B-9C91-BF7DD3A26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4F999-7DAB-DC57-AADE-0B0CB3C54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4CF9A-7AF5-2A44-011C-89705CF33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36C8E-F5D9-FFCB-AAD0-194CF11E6D8F}"/>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6" name="Footer Placeholder 5">
            <a:extLst>
              <a:ext uri="{FF2B5EF4-FFF2-40B4-BE49-F238E27FC236}">
                <a16:creationId xmlns:a16="http://schemas.microsoft.com/office/drawing/2014/main" id="{AB554209-7905-756B-68E7-9A07AD94B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739E2-0E24-F109-3F44-BC76E5331BA3}"/>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188436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8746-2072-8F55-3952-172CAB8537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964458-63B9-3A15-B1AB-88301DA7A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23B08-A033-A3FF-B2A1-3BB30C123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65358-2332-7DCF-ED49-ADD6DE568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E00C07-BFCE-2E61-BD34-39FF7BD3C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7D4959-5F94-43F2-2A8E-F775136100D2}"/>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8" name="Footer Placeholder 7">
            <a:extLst>
              <a:ext uri="{FF2B5EF4-FFF2-40B4-BE49-F238E27FC236}">
                <a16:creationId xmlns:a16="http://schemas.microsoft.com/office/drawing/2014/main" id="{BE9B1A9A-54BB-29F0-2A67-BC1E95680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DDDC57-79D0-312E-D901-17003806E634}"/>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009463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097A-9911-3B49-55E9-9B9C339C8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927EE0-002B-0C6A-D2C0-3E1B10927659}"/>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4" name="Footer Placeholder 3">
            <a:extLst>
              <a:ext uri="{FF2B5EF4-FFF2-40B4-BE49-F238E27FC236}">
                <a16:creationId xmlns:a16="http://schemas.microsoft.com/office/drawing/2014/main" id="{FE271BA2-233D-909F-8A0C-5CEB6E6F2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7FC755-A672-F9F4-821F-4D5E34EF1BDD}"/>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333428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AD3FA-0743-4368-B529-EAA9BC6838BE}" type="datetime1">
              <a:rPr lang="en-US" smtClean="0"/>
              <a:t>9/13/2023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
        <p:nvSpPr>
          <p:cNvPr id="7" name="Rectangle 6">
            <a:extLst>
              <a:ext uri="{FF2B5EF4-FFF2-40B4-BE49-F238E27FC236}">
                <a16:creationId xmlns:a16="http://schemas.microsoft.com/office/drawing/2014/main" id="{846E371D-423B-A174-2EEE-0356CA15D407}"/>
              </a:ext>
            </a:extLst>
          </p:cNvPr>
          <p:cNvSpPr/>
          <p:nvPr userDrawn="1"/>
        </p:nvSpPr>
        <p:spPr>
          <a:xfrm>
            <a:off x="11201400" y="342900"/>
            <a:ext cx="152400" cy="58340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79D567-37DF-811C-818F-FD665ED1C683}"/>
              </a:ext>
            </a:extLst>
          </p:cNvPr>
          <p:cNvSpPr/>
          <p:nvPr userDrawn="1"/>
        </p:nvSpPr>
        <p:spPr>
          <a:xfrm>
            <a:off x="838200" y="6356350"/>
            <a:ext cx="274320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1/20</a:t>
            </a:r>
          </a:p>
        </p:txBody>
      </p:sp>
    </p:spTree>
    <p:extLst>
      <p:ext uri="{BB962C8B-B14F-4D97-AF65-F5344CB8AC3E}">
        <p14:creationId xmlns:p14="http://schemas.microsoft.com/office/powerpoint/2010/main" val="361206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64AB0-0CD8-178B-C421-3C117095BFF8}"/>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3" name="Footer Placeholder 2">
            <a:extLst>
              <a:ext uri="{FF2B5EF4-FFF2-40B4-BE49-F238E27FC236}">
                <a16:creationId xmlns:a16="http://schemas.microsoft.com/office/drawing/2014/main" id="{25F7A232-AB62-425A-680F-BEB3B4906F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548F46-727B-35EC-F4C1-0EAF72FA3E07}"/>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398583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8272-BC6D-ED29-B72F-5B301EFF6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4D405-9CEC-4F1E-F8EB-A5673E264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9877EF-99FD-37B5-C401-36F76589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EFB27-3A91-14A6-2F80-AA1687DD4433}"/>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6" name="Footer Placeholder 5">
            <a:extLst>
              <a:ext uri="{FF2B5EF4-FFF2-40B4-BE49-F238E27FC236}">
                <a16:creationId xmlns:a16="http://schemas.microsoft.com/office/drawing/2014/main" id="{75F07060-7E4E-E115-26FF-C905DBA79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9AC9C-D4DA-D425-1F6A-AA703271ACC0}"/>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3801652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7AEA-32B6-4716-1244-EE3AD522B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14C528-98B1-9B9F-DF49-EA33B0D12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D52D0-04DD-2589-664B-F0EEEEC1E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CD718-BE6A-3510-0E5D-ED4DA2BD8C1D}"/>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6" name="Footer Placeholder 5">
            <a:extLst>
              <a:ext uri="{FF2B5EF4-FFF2-40B4-BE49-F238E27FC236}">
                <a16:creationId xmlns:a16="http://schemas.microsoft.com/office/drawing/2014/main" id="{FB268243-FF74-B768-B976-875672351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5F69B-7E0C-BBDA-D26A-77BDBE880436}"/>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474852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F687-3F69-49A1-DF42-C70C0F657D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5E62C-8E4F-A1EE-49B5-308EA8FAF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F427C-18CF-1853-630D-C79A1A24568B}"/>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5" name="Footer Placeholder 4">
            <a:extLst>
              <a:ext uri="{FF2B5EF4-FFF2-40B4-BE49-F238E27FC236}">
                <a16:creationId xmlns:a16="http://schemas.microsoft.com/office/drawing/2014/main" id="{A316AD72-68B9-9E54-149F-295F22DD8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16A5D-2ACE-8DC1-27ED-16DE62928762}"/>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338835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64A9D-565A-E84E-962F-6A36221A31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76B3DA-DE3D-1DFF-EF02-920E7EB39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9F200-3316-AD77-393B-A84DC2AFFEE5}"/>
              </a:ext>
            </a:extLst>
          </p:cNvPr>
          <p:cNvSpPr>
            <a:spLocks noGrp="1"/>
          </p:cNvSpPr>
          <p:nvPr>
            <p:ph type="dt" sz="half" idx="10"/>
          </p:nvPr>
        </p:nvSpPr>
        <p:spPr/>
        <p:txBody>
          <a:bodyPr/>
          <a:lstStyle/>
          <a:p>
            <a:fld id="{D369D585-4988-46BB-8C60-D40643A4B7EF}" type="datetimeFigureOut">
              <a:rPr lang="en-US" smtClean="0"/>
              <a:t>9/13/2023</a:t>
            </a:fld>
            <a:endParaRPr lang="en-US"/>
          </a:p>
        </p:txBody>
      </p:sp>
      <p:sp>
        <p:nvSpPr>
          <p:cNvPr id="5" name="Footer Placeholder 4">
            <a:extLst>
              <a:ext uri="{FF2B5EF4-FFF2-40B4-BE49-F238E27FC236}">
                <a16:creationId xmlns:a16="http://schemas.microsoft.com/office/drawing/2014/main" id="{4A78C77E-4673-C8E2-270D-60E7CABC2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AE3A4-9D2A-397F-6F26-365291ADD442}"/>
              </a:ext>
            </a:extLst>
          </p:cNvPr>
          <p:cNvSpPr>
            <a:spLocks noGrp="1"/>
          </p:cNvSpPr>
          <p:nvPr>
            <p:ph type="sldNum" sz="quarter" idx="12"/>
          </p:nvPr>
        </p:nvSpPr>
        <p:spPr/>
        <p:txBody>
          <a:bodyPr/>
          <a:lstStyle/>
          <a:p>
            <a:fld id="{CE113031-E76C-4EDD-BA37-3C5BEC062BBB}" type="slidenum">
              <a:rPr lang="en-US" smtClean="0"/>
              <a:t>‹#›</a:t>
            </a:fld>
            <a:endParaRPr lang="en-US"/>
          </a:p>
        </p:txBody>
      </p:sp>
    </p:spTree>
    <p:extLst>
      <p:ext uri="{BB962C8B-B14F-4D97-AF65-F5344CB8AC3E}">
        <p14:creationId xmlns:p14="http://schemas.microsoft.com/office/powerpoint/2010/main" val="24751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B726-26B8-4AF4-2660-B8A7A9CEF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8BD56A-E68D-104B-3B8E-F31485322039}"/>
              </a:ext>
            </a:extLst>
          </p:cNvPr>
          <p:cNvSpPr>
            <a:spLocks noGrp="1"/>
          </p:cNvSpPr>
          <p:nvPr>
            <p:ph type="dt" sz="half" idx="10"/>
          </p:nvPr>
        </p:nvSpPr>
        <p:spPr/>
        <p:txBody>
          <a:bodyPr/>
          <a:lstStyle/>
          <a:p>
            <a:fld id="{D25B4B81-02E3-4DF0-8C56-5BD06F562B1E}" type="datetime1">
              <a:rPr lang="en-US" smtClean="0"/>
              <a:t>9/13/2023</a:t>
            </a:fld>
            <a:endParaRPr lang="en-US"/>
          </a:p>
        </p:txBody>
      </p:sp>
      <p:sp>
        <p:nvSpPr>
          <p:cNvPr id="4" name="Footer Placeholder 3">
            <a:extLst>
              <a:ext uri="{FF2B5EF4-FFF2-40B4-BE49-F238E27FC236}">
                <a16:creationId xmlns:a16="http://schemas.microsoft.com/office/drawing/2014/main" id="{292CD62A-B3D6-FE36-1FA1-4C55F16ECA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A0452-5376-79C1-6D4C-9D4FD37E363F}"/>
              </a:ext>
            </a:extLst>
          </p:cNvPr>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300920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1C80B-F469-4903-9110-BBC85F42189E}" type="datetime1">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218163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432AE-E609-4E3B-AB48-6E6E362C0959}"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200136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845A2-66AE-4F2A-A175-9F2319E7ABCC}" type="datetime1">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1750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B620B-65D0-4BDF-B5BB-3950650EFD2E}" type="datetime1">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89846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57B7B-8B3B-4AA0-9A6C-2F13BEE7275A}" type="datetime1">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281631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EC4B71-CEFE-485E-8DD4-A5B7F966B02A}" type="datetime1">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AA970-59FE-40AB-9ED2-19ECE8FCC57E}" type="slidenum">
              <a:rPr lang="en-US" smtClean="0"/>
              <a:t>‹#›</a:t>
            </a:fld>
            <a:endParaRPr lang="en-US"/>
          </a:p>
        </p:txBody>
      </p:sp>
    </p:spTree>
    <p:extLst>
      <p:ext uri="{BB962C8B-B14F-4D97-AF65-F5344CB8AC3E}">
        <p14:creationId xmlns:p14="http://schemas.microsoft.com/office/powerpoint/2010/main" val="130440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199" y="6356350"/>
            <a:ext cx="4492557" cy="365125"/>
          </a:xfrm>
          <a:prstGeom prst="rect">
            <a:avLst/>
          </a:prstGeom>
        </p:spPr>
        <p:txBody>
          <a:bodyPr vert="horz" lIns="91440" tIns="45720" rIns="91440" bIns="45720" rtlCol="0" anchor="ctr"/>
          <a:lstStyle>
            <a:lvl1pPr algn="l">
              <a:defRPr sz="1200">
                <a:solidFill>
                  <a:srgbClr val="7030A0"/>
                </a:solidFill>
              </a:defRPr>
            </a:lvl1pPr>
          </a:lstStyle>
          <a:p>
            <a:r>
              <a:rPr lang="en-US" dirty="0"/>
              <a:t>COMPSCI 271-Computer Organization  &amp; Assembly Programming</a:t>
            </a:r>
          </a:p>
        </p:txBody>
      </p:sp>
      <p:sp>
        <p:nvSpPr>
          <p:cNvPr id="5" name="Footer Placeholder 4"/>
          <p:cNvSpPr>
            <a:spLocks noGrp="1"/>
          </p:cNvSpPr>
          <p:nvPr>
            <p:ph type="ftr" sz="quarter" idx="3"/>
          </p:nvPr>
        </p:nvSpPr>
        <p:spPr>
          <a:xfrm>
            <a:off x="5575570" y="6356350"/>
            <a:ext cx="4114800" cy="365125"/>
          </a:xfrm>
          <a:prstGeom prst="rect">
            <a:avLst/>
          </a:prstGeom>
        </p:spPr>
        <p:txBody>
          <a:bodyPr vert="horz" lIns="91440" tIns="45720" rIns="91440" bIns="45720" rtlCol="0" anchor="ctr"/>
          <a:lstStyle>
            <a:lvl1pPr algn="ctr">
              <a:defRPr sz="1800">
                <a:solidFill>
                  <a:srgbClr val="7030A0"/>
                </a:solidFill>
              </a:defRPr>
            </a:lvl1pPr>
          </a:lstStyle>
          <a:p>
            <a:r>
              <a:rPr lang="en-US" dirty="0"/>
              <a:t>University of Wisconsin-Whitewater</a:t>
            </a:r>
          </a:p>
        </p:txBody>
      </p:sp>
      <p:sp>
        <p:nvSpPr>
          <p:cNvPr id="6" name="Slide Number Placeholder 5"/>
          <p:cNvSpPr>
            <a:spLocks noGrp="1"/>
          </p:cNvSpPr>
          <p:nvPr>
            <p:ph type="sldNum" sz="quarter" idx="4"/>
          </p:nvPr>
        </p:nvSpPr>
        <p:spPr>
          <a:xfrm>
            <a:off x="10269166" y="6356350"/>
            <a:ext cx="1084634" cy="365125"/>
          </a:xfrm>
          <a:prstGeom prst="rect">
            <a:avLst/>
          </a:prstGeom>
        </p:spPr>
        <p:txBody>
          <a:bodyPr vert="horz" lIns="91440" tIns="45720" rIns="91440" bIns="45720" rtlCol="0" anchor="ctr"/>
          <a:lstStyle>
            <a:lvl1pPr algn="r">
              <a:defRPr sz="1200">
                <a:solidFill>
                  <a:srgbClr val="7030A0"/>
                </a:solidFill>
              </a:defRPr>
            </a:lvl1pPr>
          </a:lstStyle>
          <a:p>
            <a:r>
              <a:rPr lang="en-US" dirty="0"/>
              <a:t>Slide </a:t>
            </a:r>
            <a:fld id="{3CBAA970-59FE-40AB-9ED2-19ECE8FCC57E}" type="slidenum">
              <a:rPr lang="en-US" smtClean="0"/>
              <a:pPr/>
              <a:t>‹#›</a:t>
            </a:fld>
            <a:endParaRPr lang="en-US" dirty="0"/>
          </a:p>
        </p:txBody>
      </p:sp>
      <p:sp>
        <p:nvSpPr>
          <p:cNvPr id="7" name="Rectangle 6">
            <a:extLst>
              <a:ext uri="{FF2B5EF4-FFF2-40B4-BE49-F238E27FC236}">
                <a16:creationId xmlns:a16="http://schemas.microsoft.com/office/drawing/2014/main" id="{BE0A504B-D2E9-A77C-78CC-7354B9504F35}"/>
              </a:ext>
            </a:extLst>
          </p:cNvPr>
          <p:cNvSpPr/>
          <p:nvPr userDrawn="1"/>
        </p:nvSpPr>
        <p:spPr>
          <a:xfrm>
            <a:off x="11201400" y="365125"/>
            <a:ext cx="152400" cy="581183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521961"/>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88"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B6F54-19DB-476C-C7CF-9842CEF8B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31C62-1949-1325-C4DD-FF56A4C0F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A6D40-0F18-8EBD-A850-14337EBE5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D585-4988-46BB-8C60-D40643A4B7EF}" type="datetimeFigureOut">
              <a:rPr lang="en-US" smtClean="0"/>
              <a:t>9/13/2023</a:t>
            </a:fld>
            <a:endParaRPr lang="en-US"/>
          </a:p>
        </p:txBody>
      </p:sp>
      <p:sp>
        <p:nvSpPr>
          <p:cNvPr id="5" name="Footer Placeholder 4">
            <a:extLst>
              <a:ext uri="{FF2B5EF4-FFF2-40B4-BE49-F238E27FC236}">
                <a16:creationId xmlns:a16="http://schemas.microsoft.com/office/drawing/2014/main" id="{2E325FE3-7F68-83F1-F0B0-CE09C827B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5E0460-1642-3F0F-50AB-08C1706E1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13031-E76C-4EDD-BA37-3C5BEC062BBB}" type="slidenum">
              <a:rPr lang="en-US" smtClean="0"/>
              <a:t>‹#›</a:t>
            </a:fld>
            <a:endParaRPr lang="en-US"/>
          </a:p>
        </p:txBody>
      </p:sp>
    </p:spTree>
    <p:extLst>
      <p:ext uri="{BB962C8B-B14F-4D97-AF65-F5344CB8AC3E}">
        <p14:creationId xmlns:p14="http://schemas.microsoft.com/office/powerpoint/2010/main" val="1269912128"/>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8853487" cy="1300163"/>
          </a:xfrm>
        </p:spPr>
        <p:txBody>
          <a:bodyPr>
            <a:normAutofit/>
          </a:bodyPr>
          <a:lstStyle/>
          <a:p>
            <a:r>
              <a:rPr lang="en-US" sz="4000" b="1" dirty="0"/>
              <a:t>Methods of Proof</a:t>
            </a:r>
            <a:br>
              <a:rPr lang="en-US" sz="4000" b="1" dirty="0"/>
            </a:br>
            <a:endParaRPr lang="en-US" sz="28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600200"/>
            <a:ext cx="9144000" cy="2943225"/>
          </a:xfrm>
        </p:spPr>
        <p:txBody>
          <a:bodyPr>
            <a:normAutofit/>
          </a:bodyPr>
          <a:lstStyle/>
          <a:p>
            <a:pPr algn="l"/>
            <a:endParaRPr lang="en-US" sz="3000" dirty="0"/>
          </a:p>
          <a:p>
            <a:pPr algn="l"/>
            <a:r>
              <a:rPr lang="en-US" sz="3000" dirty="0"/>
              <a:t>In mathematics and logic, there are several methods of proof that are commonly used to establish the validity of mathematical statements and propositions. </a:t>
            </a:r>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1</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306773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8853487" cy="1300163"/>
          </a:xfrm>
        </p:spPr>
        <p:txBody>
          <a:bodyPr>
            <a:normAutofit/>
          </a:bodyPr>
          <a:lstStyle/>
          <a:p>
            <a:r>
              <a:rPr lang="en-US" sz="4000" b="1" dirty="0"/>
              <a:t>1. Direct Proof</a:t>
            </a:r>
            <a:br>
              <a:rPr lang="en-US" sz="4000" b="1" dirty="0"/>
            </a:br>
            <a:endParaRPr lang="en-US" sz="40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667483" y="1600200"/>
            <a:ext cx="9144000" cy="2943225"/>
          </a:xfrm>
        </p:spPr>
        <p:txBody>
          <a:bodyPr>
            <a:normAutofit fontScale="92500" lnSpcReduction="20000"/>
          </a:bodyPr>
          <a:lstStyle/>
          <a:p>
            <a:pPr algn="l"/>
            <a:endParaRPr lang="en-US" sz="3000" dirty="0"/>
          </a:p>
          <a:p>
            <a:pPr algn="l"/>
            <a:r>
              <a:rPr lang="en-US" sz="3000" dirty="0"/>
              <a:t>This is the most straightforward method of proof. It involves starting with the given information and using logical reasoning to arrive at the conclusion. In a direct proof, you typically assume the premise is true and then show that this assumption leads to the truth of the conclusion.</a:t>
            </a:r>
          </a:p>
          <a:p>
            <a:pPr algn="l"/>
            <a:endParaRPr lang="en-US" sz="3000" dirty="0"/>
          </a:p>
          <a:p>
            <a:pPr algn="l"/>
            <a:r>
              <a:rPr lang="en-US" sz="3000" dirty="0"/>
              <a:t>Prove:  If n is an odd number, then n</a:t>
            </a:r>
            <a:r>
              <a:rPr lang="en-US" sz="3000" baseline="30000" dirty="0"/>
              <a:t>2</a:t>
            </a:r>
            <a:r>
              <a:rPr lang="en-US" sz="3000" dirty="0"/>
              <a:t> is odd.</a:t>
            </a:r>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2</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250083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9144000" cy="1300163"/>
          </a:xfrm>
        </p:spPr>
        <p:txBody>
          <a:bodyPr>
            <a:normAutofit/>
          </a:bodyPr>
          <a:lstStyle/>
          <a:p>
            <a:r>
              <a:rPr lang="en-US" sz="4000" b="1" dirty="0"/>
              <a:t>2. Proof by Contradiction </a:t>
            </a:r>
            <a:br>
              <a:rPr lang="en-US" sz="4000" b="1" dirty="0"/>
            </a:br>
            <a:endParaRPr lang="en-US" sz="4000" b="1" dirty="0"/>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957387"/>
                <a:ext cx="9144000" cy="2943225"/>
              </a:xfrm>
            </p:spPr>
            <p:txBody>
              <a:bodyPr>
                <a:normAutofit fontScale="92500" lnSpcReduction="10000"/>
              </a:bodyPr>
              <a:lstStyle/>
              <a:p>
                <a:pPr algn="l"/>
                <a:endParaRPr lang="en-US" sz="3000" dirty="0"/>
              </a:p>
              <a:p>
                <a:pPr algn="l"/>
                <a:r>
                  <a:rPr lang="en-US" sz="3000" dirty="0"/>
                  <a:t>In this method, you assume the opposite of what you want to prove and then show that this assumption leads to a contradiction or an absurd result. This contradiction demonstrates that the original assumption must be false, and therefore, the original statement is true.</a:t>
                </a:r>
              </a:p>
              <a:p>
                <a:pPr algn="l"/>
                <a:r>
                  <a:rPr lang="en-US" sz="3000" dirty="0"/>
                  <a:t>Prove: </a:t>
                </a:r>
                <a14:m>
                  <m:oMath xmlns:m="http://schemas.openxmlformats.org/officeDocument/2006/math">
                    <m:r>
                      <a:rPr lang="en-US" sz="3000" b="0" i="1" smtClean="0">
                        <a:latin typeface="Cambria Math" panose="02040503050406030204" pitchFamily="18" charset="0"/>
                      </a:rPr>
                      <m:t>√2</m:t>
                    </m:r>
                  </m:oMath>
                </a14:m>
                <a:r>
                  <a:rPr lang="en-US" sz="3000" dirty="0"/>
                  <a:t> is irrational.</a:t>
                </a:r>
              </a:p>
              <a:p>
                <a:pPr algn="l"/>
                <a:endParaRPr lang="en-US" sz="3000" dirty="0"/>
              </a:p>
            </p:txBody>
          </p:sp>
        </mc:Choice>
        <mc:Fallback>
          <p:sp>
            <p:nvSpPr>
              <p:cNvPr id="3" name="Subtitle 2">
                <a:extLst>
                  <a:ext uri="{FF2B5EF4-FFF2-40B4-BE49-F238E27FC236}">
                    <a16:creationId xmlns:a16="http://schemas.microsoft.com/office/drawing/2014/main" id="{E1D85EB7-A3C7-74FA-E142-BE37DB3D6AFE}"/>
                  </a:ext>
                </a:extLst>
              </p:cNvPr>
              <p:cNvSpPr>
                <a:spLocks noGrp="1" noRot="1" noChangeAspect="1" noMove="1" noResize="1" noEditPoints="1" noAdjustHandles="1" noChangeArrowheads="1" noChangeShapeType="1" noTextEdit="1"/>
              </p:cNvSpPr>
              <p:nvPr>
                <p:ph type="subTitle" idx="1"/>
              </p:nvPr>
            </p:nvSpPr>
            <p:spPr>
              <a:xfrm>
                <a:off x="1524000" y="1957387"/>
                <a:ext cx="9144000" cy="2943225"/>
              </a:xfrm>
              <a:blipFill>
                <a:blip r:embed="rId2"/>
                <a:stretch>
                  <a:fillRect l="-1333" r="-12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3</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294067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9144000" cy="1300163"/>
          </a:xfrm>
        </p:spPr>
        <p:txBody>
          <a:bodyPr>
            <a:normAutofit/>
          </a:bodyPr>
          <a:lstStyle/>
          <a:p>
            <a:r>
              <a:rPr lang="en-US" sz="4000" b="1" dirty="0"/>
              <a:t>3. Mathematical Induction</a:t>
            </a:r>
            <a:br>
              <a:rPr lang="en-US" sz="4000" b="1" dirty="0"/>
            </a:br>
            <a:endParaRPr lang="en-US" sz="40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862884"/>
            <a:ext cx="9144000" cy="2943225"/>
          </a:xfrm>
        </p:spPr>
        <p:txBody>
          <a:bodyPr>
            <a:normAutofit fontScale="62500" lnSpcReduction="20000"/>
          </a:bodyPr>
          <a:lstStyle/>
          <a:p>
            <a:pPr algn="l"/>
            <a:endParaRPr lang="en-US" sz="3000" dirty="0"/>
          </a:p>
          <a:p>
            <a:pPr algn="l"/>
            <a:r>
              <a:rPr lang="en-US" sz="3000" dirty="0"/>
              <a:t>Mathematical induction is a method used to prove statements about natural numbers (usually for positive integers). There are two forms: the principle of mathematical induction and strong mathematical induction. The principle of mathematical induction involves proving that a statement is true for a base case (usually 1 or 0) and then showing that if it's true for some integer k, it must also be true for k+1. </a:t>
            </a:r>
          </a:p>
          <a:p>
            <a:pPr algn="l"/>
            <a:r>
              <a:rPr lang="en-US" sz="3000" dirty="0"/>
              <a:t>Prove: 6 divides n</a:t>
            </a:r>
            <a:r>
              <a:rPr lang="en-US" sz="3000" baseline="30000" dirty="0"/>
              <a:t>3</a:t>
            </a:r>
            <a:r>
              <a:rPr lang="en-US" sz="3000" dirty="0"/>
              <a:t>-n for all integers n≥1.</a:t>
            </a:r>
          </a:p>
          <a:p>
            <a:pPr algn="l"/>
            <a:r>
              <a:rPr lang="en-US" sz="3000" dirty="0"/>
              <a:t>Strong mathematical induction extends this by allowing you to assume that the statement is true for all integers up to k. Then it must also be true for k+1. </a:t>
            </a:r>
          </a:p>
          <a:p>
            <a:pPr algn="l"/>
            <a:r>
              <a:rPr lang="en-US" sz="3000" dirty="0"/>
              <a:t>Prove: If n is an integer greater than 1, then it can be written as the product of primes.</a:t>
            </a:r>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4</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22460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9144000" cy="1300163"/>
          </a:xfrm>
        </p:spPr>
        <p:txBody>
          <a:bodyPr>
            <a:normAutofit/>
          </a:bodyPr>
          <a:lstStyle/>
          <a:p>
            <a:r>
              <a:rPr lang="en-US" sz="4000" b="1" dirty="0"/>
              <a:t>4. Proof by Contrapositive</a:t>
            </a:r>
            <a:br>
              <a:rPr lang="en-US" sz="4000" b="1" dirty="0"/>
            </a:br>
            <a:endParaRPr lang="en-US" sz="40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862884"/>
            <a:ext cx="9144000" cy="2943225"/>
          </a:xfrm>
        </p:spPr>
        <p:txBody>
          <a:bodyPr>
            <a:normAutofit fontScale="85000" lnSpcReduction="10000"/>
          </a:bodyPr>
          <a:lstStyle/>
          <a:p>
            <a:pPr algn="l"/>
            <a:endParaRPr lang="en-US" sz="3000" dirty="0"/>
          </a:p>
          <a:p>
            <a:pPr algn="l"/>
            <a:r>
              <a:rPr lang="en-US" sz="3000" dirty="0"/>
              <a:t>This method involves proving the contrapositive of a statement instead of the statement itself. The contrapositive of an implication is the negation of the conclusion followed by the negation of the premise. If you can prove the contrapositive is true, then the original statement must also be true. </a:t>
            </a:r>
          </a:p>
          <a:p>
            <a:pPr algn="l"/>
            <a:r>
              <a:rPr lang="en-US" sz="3000" dirty="0"/>
              <a:t>Prove: If x and y are integers and both </a:t>
            </a:r>
            <a:r>
              <a:rPr lang="en-US" sz="3000" dirty="0" err="1"/>
              <a:t>xy</a:t>
            </a:r>
            <a:r>
              <a:rPr lang="en-US" sz="3000" dirty="0"/>
              <a:t> and </a:t>
            </a:r>
            <a:r>
              <a:rPr lang="en-US" sz="3000" dirty="0" err="1"/>
              <a:t>x+y</a:t>
            </a:r>
            <a:r>
              <a:rPr lang="en-US" sz="3000" dirty="0"/>
              <a:t> are even, then both x and y </a:t>
            </a:r>
            <a:r>
              <a:rPr lang="en-US" sz="3000"/>
              <a:t>are even.</a:t>
            </a:r>
            <a:endParaRPr lang="en-US" sz="3000" dirty="0"/>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5</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422709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9144000" cy="1300163"/>
          </a:xfrm>
        </p:spPr>
        <p:txBody>
          <a:bodyPr>
            <a:normAutofit/>
          </a:bodyPr>
          <a:lstStyle/>
          <a:p>
            <a:r>
              <a:rPr lang="en-US" sz="4000" b="1" dirty="0"/>
              <a:t>5. Proof by Construction</a:t>
            </a:r>
            <a:br>
              <a:rPr lang="en-US" sz="4000" b="1" dirty="0"/>
            </a:br>
            <a:endParaRPr lang="en-US" sz="40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862884"/>
            <a:ext cx="9144000" cy="2943225"/>
          </a:xfrm>
        </p:spPr>
        <p:txBody>
          <a:bodyPr>
            <a:normAutofit/>
          </a:bodyPr>
          <a:lstStyle/>
          <a:p>
            <a:pPr algn="l"/>
            <a:endParaRPr lang="en-US" sz="3000" dirty="0"/>
          </a:p>
          <a:p>
            <a:pPr algn="l"/>
            <a:r>
              <a:rPr lang="en-US" sz="3000" dirty="0"/>
              <a:t>In this method, you construct an explicit example or object that satisfies the conditions of the statement you want to prove. This is often used in geometry and number theory. </a:t>
            </a:r>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6</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405066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9144000" cy="1300163"/>
          </a:xfrm>
        </p:spPr>
        <p:txBody>
          <a:bodyPr>
            <a:normAutofit/>
          </a:bodyPr>
          <a:lstStyle/>
          <a:p>
            <a:r>
              <a:rPr lang="en-US" sz="4000" b="1" dirty="0"/>
              <a:t>6. Proof by Cases</a:t>
            </a:r>
            <a:br>
              <a:rPr lang="en-US" sz="4000" b="1" dirty="0"/>
            </a:br>
            <a:endParaRPr lang="en-US" sz="40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862884"/>
            <a:ext cx="9144000" cy="2943225"/>
          </a:xfrm>
        </p:spPr>
        <p:txBody>
          <a:bodyPr>
            <a:normAutofit/>
          </a:bodyPr>
          <a:lstStyle/>
          <a:p>
            <a:pPr algn="l"/>
            <a:endParaRPr lang="en-US" sz="3000" dirty="0"/>
          </a:p>
          <a:p>
            <a:pPr algn="l"/>
            <a:r>
              <a:rPr lang="en-US" sz="3000" dirty="0"/>
              <a:t>Sometimes a statement can be divided into several distinct cases, and you prove each case separately. The combination of all cases proves the original statement. </a:t>
            </a:r>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7</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371928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5024-05B1-3660-AD28-47A2B03224C1}"/>
              </a:ext>
            </a:extLst>
          </p:cNvPr>
          <p:cNvSpPr>
            <a:spLocks noGrp="1"/>
          </p:cNvSpPr>
          <p:nvPr>
            <p:ph type="ctrTitle"/>
          </p:nvPr>
        </p:nvSpPr>
        <p:spPr>
          <a:xfrm>
            <a:off x="1415679" y="300037"/>
            <a:ext cx="9144000" cy="1300163"/>
          </a:xfrm>
        </p:spPr>
        <p:txBody>
          <a:bodyPr>
            <a:normAutofit/>
          </a:bodyPr>
          <a:lstStyle/>
          <a:p>
            <a:r>
              <a:rPr lang="en-US" sz="4000" b="1" dirty="0"/>
              <a:t>7. Proof by Counterexample</a:t>
            </a:r>
            <a:br>
              <a:rPr lang="en-US" sz="4000" b="1" dirty="0"/>
            </a:br>
            <a:endParaRPr lang="en-US" sz="4000" b="1" dirty="0"/>
          </a:p>
        </p:txBody>
      </p:sp>
      <p:sp>
        <p:nvSpPr>
          <p:cNvPr id="3" name="Subtitle 2">
            <a:extLst>
              <a:ext uri="{FF2B5EF4-FFF2-40B4-BE49-F238E27FC236}">
                <a16:creationId xmlns:a16="http://schemas.microsoft.com/office/drawing/2014/main" id="{E1D85EB7-A3C7-74FA-E142-BE37DB3D6AFE}"/>
              </a:ext>
            </a:extLst>
          </p:cNvPr>
          <p:cNvSpPr>
            <a:spLocks noGrp="1"/>
          </p:cNvSpPr>
          <p:nvPr>
            <p:ph type="subTitle" idx="1"/>
          </p:nvPr>
        </p:nvSpPr>
        <p:spPr>
          <a:xfrm>
            <a:off x="1524000" y="1862884"/>
            <a:ext cx="9144000" cy="2943225"/>
          </a:xfrm>
        </p:spPr>
        <p:txBody>
          <a:bodyPr>
            <a:normAutofit/>
          </a:bodyPr>
          <a:lstStyle/>
          <a:p>
            <a:pPr algn="l"/>
            <a:endParaRPr lang="en-US" sz="3000" dirty="0"/>
          </a:p>
          <a:p>
            <a:pPr algn="l"/>
            <a:r>
              <a:rPr lang="en-US" sz="3000" dirty="0"/>
              <a:t>To prove that a statement is false, you only need to provide a single counterexample—a specific instance where the statement does not hold.</a:t>
            </a:r>
          </a:p>
          <a:p>
            <a:pPr algn="l"/>
            <a:endParaRPr lang="en-US" sz="3000" dirty="0"/>
          </a:p>
        </p:txBody>
      </p:sp>
      <p:sp>
        <p:nvSpPr>
          <p:cNvPr id="4" name="Slide Number Placeholder 3">
            <a:extLst>
              <a:ext uri="{FF2B5EF4-FFF2-40B4-BE49-F238E27FC236}">
                <a16:creationId xmlns:a16="http://schemas.microsoft.com/office/drawing/2014/main" id="{312E28AA-12BE-E521-C616-963B54877102}"/>
              </a:ext>
            </a:extLst>
          </p:cNvPr>
          <p:cNvSpPr>
            <a:spLocks noGrp="1"/>
          </p:cNvSpPr>
          <p:nvPr>
            <p:ph type="sldNum" sz="quarter" idx="12"/>
          </p:nvPr>
        </p:nvSpPr>
        <p:spPr/>
        <p:txBody>
          <a:bodyPr/>
          <a:lstStyle/>
          <a:p>
            <a:r>
              <a:rPr lang="en-US" sz="1600" dirty="0"/>
              <a:t>Slide#</a:t>
            </a:r>
            <a:fld id="{3CBAA970-59FE-40AB-9ED2-19ECE8FCC57E}" type="slidenum">
              <a:rPr lang="en-US" sz="1600" smtClean="0"/>
              <a:pPr/>
              <a:t>8</a:t>
            </a:fld>
            <a:endParaRPr lang="en-US" sz="1600" dirty="0"/>
          </a:p>
        </p:txBody>
      </p:sp>
      <p:sp>
        <p:nvSpPr>
          <p:cNvPr id="6" name="TextBox 5">
            <a:extLst>
              <a:ext uri="{FF2B5EF4-FFF2-40B4-BE49-F238E27FC236}">
                <a16:creationId xmlns:a16="http://schemas.microsoft.com/office/drawing/2014/main" id="{13F86D5C-F6DC-2F68-9643-179F77AF8412}"/>
              </a:ext>
            </a:extLst>
          </p:cNvPr>
          <p:cNvSpPr txBox="1"/>
          <p:nvPr/>
        </p:nvSpPr>
        <p:spPr>
          <a:xfrm>
            <a:off x="689372" y="6356350"/>
            <a:ext cx="5840015" cy="338554"/>
          </a:xfrm>
          <a:prstGeom prst="rect">
            <a:avLst/>
          </a:prstGeom>
          <a:noFill/>
        </p:spPr>
        <p:txBody>
          <a:bodyPr wrap="square">
            <a:spAutoFit/>
          </a:bodyPr>
          <a:lstStyle/>
          <a:p>
            <a:r>
              <a:rPr lang="en-US" sz="1600" dirty="0">
                <a:solidFill>
                  <a:srgbClr val="7030A0"/>
                </a:solidFill>
              </a:rPr>
              <a:t>COMPSCI-733 Advanced Algorithms and Designs</a:t>
            </a:r>
          </a:p>
        </p:txBody>
      </p:sp>
      <p:sp>
        <p:nvSpPr>
          <p:cNvPr id="8" name="TextBox 7">
            <a:extLst>
              <a:ext uri="{FF2B5EF4-FFF2-40B4-BE49-F238E27FC236}">
                <a16:creationId xmlns:a16="http://schemas.microsoft.com/office/drawing/2014/main" id="{11014A47-33CF-818C-86C6-8351D3FCFFC7}"/>
              </a:ext>
            </a:extLst>
          </p:cNvPr>
          <p:cNvSpPr txBox="1"/>
          <p:nvPr/>
        </p:nvSpPr>
        <p:spPr>
          <a:xfrm>
            <a:off x="6640140" y="6356350"/>
            <a:ext cx="3629026" cy="338554"/>
          </a:xfrm>
          <a:prstGeom prst="rect">
            <a:avLst/>
          </a:prstGeom>
          <a:noFill/>
        </p:spPr>
        <p:txBody>
          <a:bodyPr wrap="square">
            <a:spAutoFit/>
          </a:bodyPr>
          <a:lstStyle/>
          <a:p>
            <a:r>
              <a:rPr lang="en-US" sz="1600" dirty="0">
                <a:solidFill>
                  <a:srgbClr val="7030A0"/>
                </a:solidFill>
              </a:rPr>
              <a:t>University of Wisconsin-Whitewater</a:t>
            </a:r>
          </a:p>
        </p:txBody>
      </p:sp>
    </p:spTree>
    <p:extLst>
      <p:ext uri="{BB962C8B-B14F-4D97-AF65-F5344CB8AC3E}">
        <p14:creationId xmlns:p14="http://schemas.microsoft.com/office/powerpoint/2010/main" val="277376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4044</TotalTime>
  <Words>589</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Cambria Math</vt:lpstr>
      <vt:lpstr>Office Theme</vt:lpstr>
      <vt:lpstr>Custom Design</vt:lpstr>
      <vt:lpstr>Methods of Proof </vt:lpstr>
      <vt:lpstr>1. Direct Proof </vt:lpstr>
      <vt:lpstr>2. Proof by Contradiction  </vt:lpstr>
      <vt:lpstr>3. Mathematical Induction </vt:lpstr>
      <vt:lpstr>4. Proof by Contrapositive </vt:lpstr>
      <vt:lpstr>5. Proof by Construction </vt:lpstr>
      <vt:lpstr>6. Proof by Cases </vt:lpstr>
      <vt:lpstr>7. Proof by Counterexample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Athula Gunawardena</dc:creator>
  <cp:lastModifiedBy>Athula Gunawardena</cp:lastModifiedBy>
  <cp:revision>39</cp:revision>
  <dcterms:created xsi:type="dcterms:W3CDTF">2023-09-01T22:45:32Z</dcterms:created>
  <dcterms:modified xsi:type="dcterms:W3CDTF">2023-09-13T16:30:36Z</dcterms:modified>
</cp:coreProperties>
</file>