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67" r:id="rId3"/>
    <p:sldId id="257" r:id="rId4"/>
    <p:sldId id="268" r:id="rId5"/>
    <p:sldId id="258" r:id="rId6"/>
    <p:sldId id="271" r:id="rId7"/>
    <p:sldId id="269" r:id="rId8"/>
    <p:sldId id="272" r:id="rId9"/>
    <p:sldId id="273" r:id="rId10"/>
    <p:sldId id="259" r:id="rId11"/>
    <p:sldId id="274" r:id="rId12"/>
    <p:sldId id="275" r:id="rId13"/>
    <p:sldId id="281" r:id="rId14"/>
    <p:sldId id="282" r:id="rId15"/>
    <p:sldId id="283" r:id="rId16"/>
    <p:sldId id="284" r:id="rId17"/>
    <p:sldId id="285" r:id="rId18"/>
    <p:sldId id="265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43" autoAdjust="0"/>
    <p:restoredTop sz="94660"/>
  </p:normalViewPr>
  <p:slideViewPr>
    <p:cSldViewPr>
      <p:cViewPr varScale="1">
        <p:scale>
          <a:sx n="114" d="100"/>
          <a:sy n="114" d="100"/>
        </p:scale>
        <p:origin x="22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ADDCC-D6D3-49DF-9F3B-32D7C3C53E3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938C-8B07-4972-A5A2-E5393B00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2BFA4E-5DCB-4F99-9935-214DB237CDDD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</a:pPr>
            <a:fld id="{028C6656-A685-4AAE-B3FD-F553FC70F328}" type="slidenum">
              <a:rPr lang="en-US" altLang="en-US"/>
              <a:pPr algn="r" eaLnBrk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AutoShape 2"/>
          <p:cNvSpPr>
            <a:spLocks noChangeArrowheads="1"/>
          </p:cNvSpPr>
          <p:nvPr/>
        </p:nvSpPr>
        <p:spPr bwMode="auto">
          <a:xfrm>
            <a:off x="3937000" y="8770938"/>
            <a:ext cx="3008313" cy="460375"/>
          </a:xfrm>
          <a:custGeom>
            <a:avLst/>
            <a:gdLst>
              <a:gd name="T0" fmla="*/ 3008313 w 3008313"/>
              <a:gd name="T1" fmla="*/ 230188 h 460375"/>
              <a:gd name="T2" fmla="*/ 1504157 w 3008313"/>
              <a:gd name="T3" fmla="*/ 460375 h 460375"/>
              <a:gd name="T4" fmla="*/ 0 w 3008313"/>
              <a:gd name="T5" fmla="*/ 230188 h 460375"/>
              <a:gd name="T6" fmla="*/ 1504157 w 3008313"/>
              <a:gd name="T7" fmla="*/ 0 h 4603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008313"/>
              <a:gd name="T13" fmla="*/ 0 h 460375"/>
              <a:gd name="T14" fmla="*/ 3008313 w 3008313"/>
              <a:gd name="T15" fmla="*/ 460375 h 4603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8313" h="460375">
                <a:moveTo>
                  <a:pt x="0" y="0"/>
                </a:moveTo>
                <a:lnTo>
                  <a:pt x="8356" y="0"/>
                </a:lnTo>
                <a:lnTo>
                  <a:pt x="8356" y="1279"/>
                </a:lnTo>
                <a:lnTo>
                  <a:pt x="0" y="12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hangingPunct="1">
              <a:spcBef>
                <a:spcPct val="0"/>
              </a:spcBef>
            </a:pPr>
            <a:fld id="{066F3879-A987-4600-87A2-AF18F13FE89C}" type="slidenum">
              <a:rPr lang="en-US" altLang="en-US"/>
              <a:pPr algn="r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16450" cy="34623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2" name="AutoShape 4"/>
          <p:cNvSpPr>
            <a:spLocks noChangeArrowheads="1"/>
          </p:cNvSpPr>
          <p:nvPr/>
        </p:nvSpPr>
        <p:spPr bwMode="auto">
          <a:xfrm>
            <a:off x="925513" y="4386263"/>
            <a:ext cx="5095875" cy="4154487"/>
          </a:xfrm>
          <a:custGeom>
            <a:avLst/>
            <a:gdLst>
              <a:gd name="T0" fmla="*/ 5095875 w 5095875"/>
              <a:gd name="T1" fmla="*/ 2077244 h 4154487"/>
              <a:gd name="T2" fmla="*/ 2547938 w 5095875"/>
              <a:gd name="T3" fmla="*/ 4154487 h 4154487"/>
              <a:gd name="T4" fmla="*/ 0 w 5095875"/>
              <a:gd name="T5" fmla="*/ 2077244 h 4154487"/>
              <a:gd name="T6" fmla="*/ 2547938 w 5095875"/>
              <a:gd name="T7" fmla="*/ 0 h 415448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095875"/>
              <a:gd name="T13" fmla="*/ 0 h 4154487"/>
              <a:gd name="T14" fmla="*/ 5095875 w 5095875"/>
              <a:gd name="T15" fmla="*/ 4154487 h 4154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95875" h="4154487">
                <a:moveTo>
                  <a:pt x="0" y="0"/>
                </a:moveTo>
                <a:lnTo>
                  <a:pt x="14155" y="0"/>
                </a:lnTo>
                <a:lnTo>
                  <a:pt x="14155" y="11540"/>
                </a:lnTo>
                <a:lnTo>
                  <a:pt x="0" y="11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rcdata.com/files/product-brief/Urika%20Product%20Brief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6553200"/>
            <a:ext cx="2132013" cy="303213"/>
          </a:xfrm>
          <a:custGeom>
            <a:avLst/>
            <a:gdLst>
              <a:gd name="T0" fmla="*/ 2132013 w 2132013"/>
              <a:gd name="T1" fmla="*/ 151607 h 303213"/>
              <a:gd name="T2" fmla="*/ 1066007 w 2132013"/>
              <a:gd name="T3" fmla="*/ 303213 h 303213"/>
              <a:gd name="T4" fmla="*/ 0 w 2132013"/>
              <a:gd name="T5" fmla="*/ 151607 h 303213"/>
              <a:gd name="T6" fmla="*/ 1066007 w 2132013"/>
              <a:gd name="T7" fmla="*/ 0 h 3032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132013"/>
              <a:gd name="T13" fmla="*/ 0 h 303213"/>
              <a:gd name="T14" fmla="*/ 2132013 w 2132013"/>
              <a:gd name="T15" fmla="*/ 303213 h 30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013" h="303213">
                <a:moveTo>
                  <a:pt x="0" y="0"/>
                </a:moveTo>
                <a:lnTo>
                  <a:pt x="5922" y="0"/>
                </a:lnTo>
                <a:lnTo>
                  <a:pt x="5922" y="842"/>
                </a:lnTo>
                <a:lnTo>
                  <a:pt x="0" y="8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i="1">
                <a:solidFill>
                  <a:srgbClr val="0033CC"/>
                </a:solidFill>
                <a:latin typeface="Courier New" panose="02070309020205020404" pitchFamily="49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hangingPunct="1">
              <a:spcBef>
                <a:spcPct val="0"/>
              </a:spcBef>
            </a:pPr>
            <a:fld id="{62A502E2-7C01-4B77-AFCC-6BC1C44481ED}" type="datetime1">
              <a:rPr lang="en-US" altLang="en-US" b="0" i="0">
                <a:solidFill>
                  <a:srgbClr val="000000"/>
                </a:solidFill>
                <a:latin typeface="Times New Roman" panose="02020603050405020304" pitchFamily="18" charset="0"/>
              </a:rPr>
              <a:pPr hangingPunct="1">
                <a:spcBef>
                  <a:spcPct val="0"/>
                </a:spcBef>
              </a:pPr>
              <a:t>9/23/2020</a:t>
            </a:fld>
            <a:endParaRPr lang="en-US" altLang="en-US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7010400" y="6553200"/>
            <a:ext cx="2132013" cy="303213"/>
          </a:xfrm>
          <a:custGeom>
            <a:avLst/>
            <a:gdLst>
              <a:gd name="T0" fmla="*/ 2132013 w 2132013"/>
              <a:gd name="T1" fmla="*/ 151607 h 303213"/>
              <a:gd name="T2" fmla="*/ 1066007 w 2132013"/>
              <a:gd name="T3" fmla="*/ 303213 h 303213"/>
              <a:gd name="T4" fmla="*/ 0 w 2132013"/>
              <a:gd name="T5" fmla="*/ 151607 h 303213"/>
              <a:gd name="T6" fmla="*/ 1066007 w 2132013"/>
              <a:gd name="T7" fmla="*/ 0 h 3032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132013"/>
              <a:gd name="T13" fmla="*/ 0 h 303213"/>
              <a:gd name="T14" fmla="*/ 2132013 w 2132013"/>
              <a:gd name="T15" fmla="*/ 303213 h 30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013" h="303213">
                <a:moveTo>
                  <a:pt x="0" y="0"/>
                </a:moveTo>
                <a:lnTo>
                  <a:pt x="5922" y="0"/>
                </a:lnTo>
                <a:lnTo>
                  <a:pt x="5922" y="842"/>
                </a:lnTo>
                <a:lnTo>
                  <a:pt x="0" y="8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i="1">
                <a:solidFill>
                  <a:srgbClr val="0033CC"/>
                </a:solidFill>
                <a:latin typeface="Courier New" panose="02070309020205020404" pitchFamily="49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hangingPunct="1">
              <a:spcBef>
                <a:spcPct val="0"/>
              </a:spcBef>
            </a:pPr>
            <a:fld id="{5CFFC418-CEC6-49DC-9E88-D286A0DDD84F}" type="slidenum">
              <a:rPr lang="en-US" altLang="en-US" b="0" i="0">
                <a:solidFill>
                  <a:srgbClr val="000000"/>
                </a:solidFill>
                <a:latin typeface="Times New Roman" panose="02020603050405020304" pitchFamily="18" charset="0"/>
              </a:rPr>
              <a:pPr hangingPunct="1">
                <a:spcBef>
                  <a:spcPct val="0"/>
                </a:spcBef>
              </a:pPr>
              <a:t>1</a:t>
            </a:fld>
            <a:endParaRPr lang="en-US" altLang="en-US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custGeom>
            <a:avLst/>
            <a:gdLst>
              <a:gd name="T0" fmla="*/ 7772400 w 7772400"/>
              <a:gd name="T1" fmla="*/ 571500 h 1143000"/>
              <a:gd name="T2" fmla="*/ 3886200 w 7772400"/>
              <a:gd name="T3" fmla="*/ 1143000 h 1143000"/>
              <a:gd name="T4" fmla="*/ 0 w 7772400"/>
              <a:gd name="T5" fmla="*/ 571500 h 1143000"/>
              <a:gd name="T6" fmla="*/ 3886200 w 7772400"/>
              <a:gd name="T7" fmla="*/ 0 h 1143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772400"/>
              <a:gd name="T13" fmla="*/ 0 h 1143000"/>
              <a:gd name="T14" fmla="*/ 7772400 w 7772400"/>
              <a:gd name="T15" fmla="*/ 1143000 h 1143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72400" h="1143000">
                <a:moveTo>
                  <a:pt x="0" y="0"/>
                </a:moveTo>
                <a:lnTo>
                  <a:pt x="21590" y="0"/>
                </a:lnTo>
                <a:lnTo>
                  <a:pt x="21590" y="3175"/>
                </a:lnTo>
                <a:lnTo>
                  <a:pt x="0" y="31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i="1">
                <a:solidFill>
                  <a:srgbClr val="0033CC"/>
                </a:solidFill>
                <a:latin typeface="Courier New" panose="02070309020205020404" pitchFamily="49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 hangingPunct="1">
              <a:spcBef>
                <a:spcPct val="0"/>
              </a:spcBef>
            </a:pPr>
            <a:r>
              <a:rPr lang="en-US" altLang="en-US" sz="4400" b="0" i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914400" y="4876800"/>
            <a:ext cx="7315200" cy="1752600"/>
          </a:xfrm>
          <a:custGeom>
            <a:avLst/>
            <a:gdLst>
              <a:gd name="T0" fmla="*/ 7315200 w 7315200"/>
              <a:gd name="T1" fmla="*/ 876300 h 1752600"/>
              <a:gd name="T2" fmla="*/ 3657600 w 7315200"/>
              <a:gd name="T3" fmla="*/ 1752600 h 1752600"/>
              <a:gd name="T4" fmla="*/ 0 w 7315200"/>
              <a:gd name="T5" fmla="*/ 876300 h 1752600"/>
              <a:gd name="T6" fmla="*/ 3657600 w 7315200"/>
              <a:gd name="T7" fmla="*/ 0 h 1752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315200"/>
              <a:gd name="T13" fmla="*/ 0 h 1752600"/>
              <a:gd name="T14" fmla="*/ 7315200 w 7315200"/>
              <a:gd name="T15" fmla="*/ 1752600 h 1752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5200" h="1752600">
                <a:moveTo>
                  <a:pt x="0" y="0"/>
                </a:moveTo>
                <a:lnTo>
                  <a:pt x="20320" y="0"/>
                </a:lnTo>
                <a:lnTo>
                  <a:pt x="20320" y="4868"/>
                </a:lnTo>
                <a:lnTo>
                  <a:pt x="0" y="48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i="1">
                <a:solidFill>
                  <a:srgbClr val="0033CC"/>
                </a:solidFill>
                <a:latin typeface="Courier New" panose="02070309020205020404" pitchFamily="49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hangingPunct="1"/>
            <a:endParaRPr lang="en-US" altLang="en-US" sz="3200" b="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hangingPunct="1"/>
            <a:r>
              <a:rPr lang="en-US" altLang="en-US" sz="3200" b="0" i="0" dirty="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                           Elementary Graph Algorithms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82838"/>
            <a:ext cx="2303463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1"/>
          <p:cNvSpPr>
            <a:spLocks noChangeArrowheads="1"/>
          </p:cNvSpPr>
          <p:nvPr/>
        </p:nvSpPr>
        <p:spPr bwMode="auto">
          <a:xfrm>
            <a:off x="3068638" y="719138"/>
            <a:ext cx="3941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Theory of Algorithms</a:t>
            </a:r>
            <a:endParaRPr lang="en-US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3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Acrobat Document" r:id="rId3" imgW="25968960" imgH="18371681" progId="AcroExch.Document.7">
                  <p:embed/>
                </p:oleObj>
              </mc:Choice>
              <mc:Fallback>
                <p:oleObj name="Acrobat Document" r:id="rId3" imgW="25968960" imgH="18371681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62200" cy="1417638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</a:t>
            </a:r>
            <a:br>
              <a:rPr lang="en-US" dirty="0"/>
            </a:br>
            <a:r>
              <a:rPr lang="en-US" dirty="0"/>
              <a:t>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1242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Undirected graphs -</a:t>
            </a:r>
          </a:p>
          <a:p>
            <a:pPr>
              <a:buNone/>
            </a:pPr>
            <a:r>
              <a:rPr lang="en-US" sz="2400" dirty="0"/>
              <a:t>2 types of edges:</a:t>
            </a:r>
          </a:p>
          <a:p>
            <a:pPr>
              <a:buNone/>
            </a:pPr>
            <a:r>
              <a:rPr lang="en-US" sz="2400" dirty="0"/>
              <a:t>- Tree edges</a:t>
            </a:r>
          </a:p>
          <a:p>
            <a:pPr>
              <a:buNone/>
            </a:pPr>
            <a:r>
              <a:rPr lang="en-US" sz="2400" dirty="0"/>
              <a:t>- Back edges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Directed graphs –</a:t>
            </a:r>
          </a:p>
          <a:p>
            <a:pPr>
              <a:buNone/>
            </a:pPr>
            <a:r>
              <a:rPr lang="en-US" sz="2400" dirty="0"/>
              <a:t>2 more:</a:t>
            </a:r>
          </a:p>
          <a:p>
            <a:pPr>
              <a:buFontTx/>
              <a:buChar char="-"/>
            </a:pPr>
            <a:r>
              <a:rPr lang="en-US" sz="2400" dirty="0"/>
              <a:t>Forward edges</a:t>
            </a:r>
          </a:p>
          <a:p>
            <a:pPr>
              <a:buFontTx/>
              <a:buChar char="-"/>
            </a:pPr>
            <a:r>
              <a:rPr lang="en-US" sz="2400" dirty="0"/>
              <a:t>Cross edges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:\McGraw-Hill Projects\Cormen\images\fig22-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324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</a:t>
            </a:r>
          </a:p>
        </p:txBody>
      </p:sp>
      <p:pic>
        <p:nvPicPr>
          <p:cNvPr id="4" name="Picture 3" descr="D:\McGraw-Hill Projects\Cormen\algorithms\DFS_vis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4800600" cy="3124200"/>
          </a:xfrm>
          <a:prstGeom prst="rect">
            <a:avLst/>
          </a:prstGeom>
          <a:noFill/>
        </p:spPr>
      </p:pic>
      <p:pic>
        <p:nvPicPr>
          <p:cNvPr id="5" name="Picture 4" descr="D:\McGraw-Hill Projects\Cormen\algorithms\DF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14400"/>
            <a:ext cx="3581400" cy="2514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62600" y="1219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Revisit:</a:t>
            </a:r>
          </a:p>
          <a:p>
            <a:r>
              <a:rPr lang="en-US" sz="2800" dirty="0"/>
              <a:t>- Charging scheme</a:t>
            </a:r>
          </a:p>
          <a:p>
            <a:r>
              <a:rPr lang="en-US" sz="2800" dirty="0"/>
              <a:t>- Resulting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8949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O(</a:t>
            </a:r>
            <a:r>
              <a:rPr lang="en-US" sz="2000" dirty="0" err="1">
                <a:sym typeface="Wingdings"/>
              </a:rPr>
              <a:t>n+m</a:t>
            </a:r>
            <a:r>
              <a:rPr lang="en-US" sz="2000" dirty="0">
                <a:sym typeface="Wingdings"/>
              </a:rPr>
              <a:t>) time.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Data Structure and Algorithm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Strongly Connected Components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74800"/>
            <a:ext cx="8335962" cy="11969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Every pair of vertices are reachable from each other</a:t>
            </a:r>
            <a:endParaRPr lang="en-US" altLang="en-US" sz="1800" dirty="0"/>
          </a:p>
          <a:p>
            <a:r>
              <a:rPr lang="en-US" altLang="en-US" dirty="0"/>
              <a:t>Graph </a:t>
            </a:r>
            <a:r>
              <a:rPr lang="en-US" altLang="en-US" i="1" dirty="0"/>
              <a:t>G</a:t>
            </a:r>
            <a:r>
              <a:rPr lang="en-US" altLang="en-US" dirty="0"/>
              <a:t> is </a:t>
            </a:r>
            <a:r>
              <a:rPr lang="en-US" altLang="en-US" b="1" i="1" dirty="0"/>
              <a:t>strongly connected</a:t>
            </a:r>
            <a:r>
              <a:rPr lang="en-US" altLang="en-US" dirty="0"/>
              <a:t> if, for every </a:t>
            </a:r>
            <a:r>
              <a:rPr lang="en-US" altLang="en-US" i="1" dirty="0"/>
              <a:t>u</a:t>
            </a:r>
            <a:r>
              <a:rPr lang="en-US" altLang="en-US" dirty="0"/>
              <a:t> and </a:t>
            </a:r>
            <a:r>
              <a:rPr lang="en-US" altLang="en-US" i="1" dirty="0"/>
              <a:t>v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, there is some path from </a:t>
            </a:r>
            <a:r>
              <a:rPr lang="en-US" altLang="en-US" i="1" dirty="0"/>
              <a:t>u</a:t>
            </a:r>
            <a:r>
              <a:rPr lang="en-US" altLang="en-US" dirty="0"/>
              <a:t> to </a:t>
            </a:r>
            <a:r>
              <a:rPr lang="en-US" altLang="en-US" i="1" dirty="0"/>
              <a:t>v</a:t>
            </a:r>
            <a:r>
              <a:rPr lang="en-US" altLang="en-US" dirty="0"/>
              <a:t> and some path from </a:t>
            </a:r>
            <a:r>
              <a:rPr lang="en-US" altLang="en-US" i="1" dirty="0"/>
              <a:t>v</a:t>
            </a:r>
            <a:r>
              <a:rPr lang="en-US" altLang="en-US" dirty="0"/>
              <a:t> to </a:t>
            </a:r>
            <a:r>
              <a:rPr lang="en-US" altLang="en-US" i="1" dirty="0"/>
              <a:t>u</a:t>
            </a:r>
            <a:r>
              <a:rPr lang="en-US" altLang="en-US" dirty="0"/>
              <a:t>. </a:t>
            </a:r>
          </a:p>
        </p:txBody>
      </p:sp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5638800" y="3929063"/>
            <a:ext cx="2133600" cy="2000250"/>
            <a:chOff x="3216" y="2448"/>
            <a:chExt cx="1344" cy="1260"/>
          </a:xfrm>
        </p:grpSpPr>
        <p:sp>
          <p:nvSpPr>
            <p:cNvPr id="308229" name="Oval 5"/>
            <p:cNvSpPr>
              <a:spLocks noChangeArrowheads="1"/>
            </p:cNvSpPr>
            <p:nvPr/>
          </p:nvSpPr>
          <p:spPr bwMode="auto">
            <a:xfrm>
              <a:off x="3216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0" name="Oval 6"/>
            <p:cNvSpPr>
              <a:spLocks noChangeArrowheads="1"/>
            </p:cNvSpPr>
            <p:nvPr/>
          </p:nvSpPr>
          <p:spPr bwMode="auto">
            <a:xfrm>
              <a:off x="3888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1" name="Oval 7"/>
            <p:cNvSpPr>
              <a:spLocks noChangeArrowheads="1"/>
            </p:cNvSpPr>
            <p:nvPr/>
          </p:nvSpPr>
          <p:spPr bwMode="auto">
            <a:xfrm>
              <a:off x="3300" y="3120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2" name="Oval 8"/>
            <p:cNvSpPr>
              <a:spLocks noChangeArrowheads="1"/>
            </p:cNvSpPr>
            <p:nvPr/>
          </p:nvSpPr>
          <p:spPr bwMode="auto">
            <a:xfrm>
              <a:off x="3888" y="3456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3" name="Oval 9"/>
            <p:cNvSpPr>
              <a:spLocks noChangeArrowheads="1"/>
            </p:cNvSpPr>
            <p:nvPr/>
          </p:nvSpPr>
          <p:spPr bwMode="auto">
            <a:xfrm>
              <a:off x="4308" y="286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cxnSp>
          <p:nvCxnSpPr>
            <p:cNvPr id="308234" name="AutoShape 10"/>
            <p:cNvCxnSpPr>
              <a:cxnSpLocks noChangeShapeType="1"/>
              <a:stCxn id="308229" idx="4"/>
              <a:endCxn id="308231" idx="0"/>
            </p:cNvCxnSpPr>
            <p:nvPr/>
          </p:nvCxnSpPr>
          <p:spPr bwMode="auto">
            <a:xfrm>
              <a:off x="3342" y="2700"/>
              <a:ext cx="8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5" name="AutoShape 11"/>
            <p:cNvCxnSpPr>
              <a:cxnSpLocks noChangeShapeType="1"/>
              <a:stCxn id="308231" idx="5"/>
              <a:endCxn id="308232" idx="2"/>
            </p:cNvCxnSpPr>
            <p:nvPr/>
          </p:nvCxnSpPr>
          <p:spPr bwMode="auto">
            <a:xfrm>
              <a:off x="3515" y="3335"/>
              <a:ext cx="37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6" name="AutoShape 12"/>
            <p:cNvCxnSpPr>
              <a:cxnSpLocks noChangeShapeType="1"/>
              <a:stCxn id="308232" idx="7"/>
              <a:endCxn id="308233" idx="3"/>
            </p:cNvCxnSpPr>
            <p:nvPr/>
          </p:nvCxnSpPr>
          <p:spPr bwMode="auto">
            <a:xfrm flipV="1">
              <a:off x="4103" y="3083"/>
              <a:ext cx="242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7" name="AutoShape 13"/>
            <p:cNvCxnSpPr>
              <a:cxnSpLocks noChangeShapeType="1"/>
              <a:stCxn id="308230" idx="5"/>
              <a:endCxn id="308233" idx="1"/>
            </p:cNvCxnSpPr>
            <p:nvPr/>
          </p:nvCxnSpPr>
          <p:spPr bwMode="auto">
            <a:xfrm>
              <a:off x="4103" y="2663"/>
              <a:ext cx="242" cy="242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8" name="AutoShape 14"/>
            <p:cNvCxnSpPr>
              <a:cxnSpLocks noChangeShapeType="1"/>
              <a:stCxn id="308229" idx="6"/>
              <a:endCxn id="308230" idx="2"/>
            </p:cNvCxnSpPr>
            <p:nvPr/>
          </p:nvCxnSpPr>
          <p:spPr bwMode="auto">
            <a:xfrm>
              <a:off x="3468" y="2574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9" name="AutoShape 15"/>
            <p:cNvCxnSpPr>
              <a:cxnSpLocks noChangeShapeType="1"/>
              <a:stCxn id="308230" idx="3"/>
              <a:endCxn id="308231" idx="7"/>
            </p:cNvCxnSpPr>
            <p:nvPr/>
          </p:nvCxnSpPr>
          <p:spPr bwMode="auto">
            <a:xfrm flipH="1">
              <a:off x="3515" y="2663"/>
              <a:ext cx="410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0" name="AutoShape 16"/>
            <p:cNvCxnSpPr>
              <a:cxnSpLocks noChangeShapeType="1"/>
              <a:stCxn id="308232" idx="0"/>
              <a:endCxn id="308230" idx="4"/>
            </p:cNvCxnSpPr>
            <p:nvPr/>
          </p:nvCxnSpPr>
          <p:spPr bwMode="auto">
            <a:xfrm flipV="1">
              <a:off x="4014" y="2700"/>
              <a:ext cx="0" cy="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1" name="AutoShape 17"/>
            <p:cNvCxnSpPr>
              <a:cxnSpLocks noChangeShapeType="1"/>
              <a:stCxn id="308229" idx="5"/>
              <a:endCxn id="308233" idx="2"/>
            </p:cNvCxnSpPr>
            <p:nvPr/>
          </p:nvCxnSpPr>
          <p:spPr bwMode="auto">
            <a:xfrm>
              <a:off x="3431" y="2663"/>
              <a:ext cx="87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8242" name="Group 18"/>
          <p:cNvGrpSpPr>
            <a:grpSpLocks/>
          </p:cNvGrpSpPr>
          <p:nvPr/>
        </p:nvGrpSpPr>
        <p:grpSpPr bwMode="auto">
          <a:xfrm>
            <a:off x="1447800" y="3848100"/>
            <a:ext cx="2133600" cy="2000250"/>
            <a:chOff x="3696" y="2448"/>
            <a:chExt cx="1344" cy="1260"/>
          </a:xfrm>
        </p:grpSpPr>
        <p:sp>
          <p:nvSpPr>
            <p:cNvPr id="308243" name="Oval 19"/>
            <p:cNvSpPr>
              <a:spLocks noChangeArrowheads="1"/>
            </p:cNvSpPr>
            <p:nvPr/>
          </p:nvSpPr>
          <p:spPr bwMode="auto">
            <a:xfrm>
              <a:off x="3696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4" name="Oval 20"/>
            <p:cNvSpPr>
              <a:spLocks noChangeArrowheads="1"/>
            </p:cNvSpPr>
            <p:nvPr/>
          </p:nvSpPr>
          <p:spPr bwMode="auto">
            <a:xfrm>
              <a:off x="4368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5" name="Oval 21"/>
            <p:cNvSpPr>
              <a:spLocks noChangeArrowheads="1"/>
            </p:cNvSpPr>
            <p:nvPr/>
          </p:nvSpPr>
          <p:spPr bwMode="auto">
            <a:xfrm>
              <a:off x="3780" y="3120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6" name="Oval 22"/>
            <p:cNvSpPr>
              <a:spLocks noChangeArrowheads="1"/>
            </p:cNvSpPr>
            <p:nvPr/>
          </p:nvSpPr>
          <p:spPr bwMode="auto">
            <a:xfrm>
              <a:off x="4368" y="3456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7" name="Oval 23"/>
            <p:cNvSpPr>
              <a:spLocks noChangeArrowheads="1"/>
            </p:cNvSpPr>
            <p:nvPr/>
          </p:nvSpPr>
          <p:spPr bwMode="auto">
            <a:xfrm>
              <a:off x="4788" y="286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cxnSp>
          <p:nvCxnSpPr>
            <p:cNvPr id="308248" name="AutoShape 24"/>
            <p:cNvCxnSpPr>
              <a:cxnSpLocks noChangeShapeType="1"/>
              <a:stCxn id="308243" idx="4"/>
              <a:endCxn id="308245" idx="0"/>
            </p:cNvCxnSpPr>
            <p:nvPr/>
          </p:nvCxnSpPr>
          <p:spPr bwMode="auto">
            <a:xfrm>
              <a:off x="3822" y="2700"/>
              <a:ext cx="8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9" name="AutoShape 25"/>
            <p:cNvCxnSpPr>
              <a:cxnSpLocks noChangeShapeType="1"/>
              <a:stCxn id="308245" idx="5"/>
              <a:endCxn id="308246" idx="2"/>
            </p:cNvCxnSpPr>
            <p:nvPr/>
          </p:nvCxnSpPr>
          <p:spPr bwMode="auto">
            <a:xfrm>
              <a:off x="3995" y="3335"/>
              <a:ext cx="37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0" name="AutoShape 26"/>
            <p:cNvCxnSpPr>
              <a:cxnSpLocks noChangeShapeType="1"/>
              <a:stCxn id="308246" idx="7"/>
              <a:endCxn id="308247" idx="3"/>
            </p:cNvCxnSpPr>
            <p:nvPr/>
          </p:nvCxnSpPr>
          <p:spPr bwMode="auto">
            <a:xfrm flipV="1">
              <a:off x="4583" y="3083"/>
              <a:ext cx="242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1" name="AutoShape 27"/>
            <p:cNvCxnSpPr>
              <a:cxnSpLocks noChangeShapeType="1"/>
              <a:stCxn id="308247" idx="1"/>
              <a:endCxn id="308244" idx="5"/>
            </p:cNvCxnSpPr>
            <p:nvPr/>
          </p:nvCxnSpPr>
          <p:spPr bwMode="auto">
            <a:xfrm flipH="1" flipV="1">
              <a:off x="4583" y="2663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2" name="AutoShape 28"/>
            <p:cNvCxnSpPr>
              <a:cxnSpLocks noChangeShapeType="1"/>
              <a:stCxn id="308243" idx="6"/>
              <a:endCxn id="308244" idx="2"/>
            </p:cNvCxnSpPr>
            <p:nvPr/>
          </p:nvCxnSpPr>
          <p:spPr bwMode="auto">
            <a:xfrm>
              <a:off x="3948" y="2574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3" name="AutoShape 29"/>
            <p:cNvCxnSpPr>
              <a:cxnSpLocks noChangeShapeType="1"/>
              <a:stCxn id="308244" idx="3"/>
              <a:endCxn id="308245" idx="7"/>
            </p:cNvCxnSpPr>
            <p:nvPr/>
          </p:nvCxnSpPr>
          <p:spPr bwMode="auto">
            <a:xfrm flipH="1">
              <a:off x="3995" y="2663"/>
              <a:ext cx="410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4" name="AutoShape 30"/>
            <p:cNvCxnSpPr>
              <a:cxnSpLocks noChangeShapeType="1"/>
              <a:stCxn id="308246" idx="0"/>
              <a:endCxn id="308244" idx="4"/>
            </p:cNvCxnSpPr>
            <p:nvPr/>
          </p:nvCxnSpPr>
          <p:spPr bwMode="auto">
            <a:xfrm flipV="1">
              <a:off x="4494" y="2700"/>
              <a:ext cx="0" cy="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5" name="AutoShape 31"/>
            <p:cNvCxnSpPr>
              <a:cxnSpLocks noChangeShapeType="1"/>
              <a:stCxn id="308243" idx="5"/>
              <a:endCxn id="308247" idx="2"/>
            </p:cNvCxnSpPr>
            <p:nvPr/>
          </p:nvCxnSpPr>
          <p:spPr bwMode="auto">
            <a:xfrm>
              <a:off x="3911" y="2663"/>
              <a:ext cx="87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1219200" y="2933700"/>
            <a:ext cx="1371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Strongly Connected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5638800" y="2938463"/>
            <a:ext cx="1371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Not Strongly Connected</a:t>
            </a:r>
          </a:p>
        </p:txBody>
      </p:sp>
    </p:spTree>
    <p:extLst>
      <p:ext uri="{BB962C8B-B14F-4D97-AF65-F5344CB8AC3E}">
        <p14:creationId xmlns:p14="http://schemas.microsoft.com/office/powerpoint/2010/main" val="269226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Data Structure and Algorithm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09252" name="Freeform 4"/>
          <p:cNvSpPr>
            <a:spLocks/>
          </p:cNvSpPr>
          <p:nvPr/>
        </p:nvSpPr>
        <p:spPr bwMode="auto">
          <a:xfrm>
            <a:off x="3582988" y="2776538"/>
            <a:ext cx="57150" cy="31750"/>
          </a:xfrm>
          <a:custGeom>
            <a:avLst/>
            <a:gdLst>
              <a:gd name="T0" fmla="*/ 36 w 36"/>
              <a:gd name="T1" fmla="*/ 13 h 20"/>
              <a:gd name="T2" fmla="*/ 36 w 36"/>
              <a:gd name="T3" fmla="*/ 6 h 20"/>
              <a:gd name="T4" fmla="*/ 27 w 36"/>
              <a:gd name="T5" fmla="*/ 0 h 20"/>
              <a:gd name="T6" fmla="*/ 18 w 36"/>
              <a:gd name="T7" fmla="*/ 0 h 20"/>
              <a:gd name="T8" fmla="*/ 9 w 36"/>
              <a:gd name="T9" fmla="*/ 6 h 20"/>
              <a:gd name="T10" fmla="*/ 0 w 36"/>
              <a:gd name="T11" fmla="*/ 13 h 20"/>
              <a:gd name="T12" fmla="*/ 9 w 36"/>
              <a:gd name="T13" fmla="*/ 20 h 20"/>
              <a:gd name="T14" fmla="*/ 27 w 36"/>
              <a:gd name="T15" fmla="*/ 20 h 20"/>
              <a:gd name="T16" fmla="*/ 36 w 36"/>
              <a:gd name="T17" fmla="*/ 13 h 20"/>
              <a:gd name="T18" fmla="*/ 36 w 36"/>
              <a:gd name="T19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0">
                <a:moveTo>
                  <a:pt x="36" y="13"/>
                </a:moveTo>
                <a:lnTo>
                  <a:pt x="36" y="6"/>
                </a:lnTo>
                <a:lnTo>
                  <a:pt x="27" y="0"/>
                </a:lnTo>
                <a:lnTo>
                  <a:pt x="18" y="0"/>
                </a:lnTo>
                <a:lnTo>
                  <a:pt x="9" y="6"/>
                </a:lnTo>
                <a:lnTo>
                  <a:pt x="0" y="13"/>
                </a:lnTo>
                <a:lnTo>
                  <a:pt x="9" y="20"/>
                </a:lnTo>
                <a:lnTo>
                  <a:pt x="27" y="20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3582988" y="2732088"/>
            <a:ext cx="296862" cy="163512"/>
          </a:xfrm>
          <a:custGeom>
            <a:avLst/>
            <a:gdLst>
              <a:gd name="T0" fmla="*/ 27 w 187"/>
              <a:gd name="T1" fmla="*/ 41 h 103"/>
              <a:gd name="T2" fmla="*/ 45 w 187"/>
              <a:gd name="T3" fmla="*/ 0 h 103"/>
              <a:gd name="T4" fmla="*/ 187 w 187"/>
              <a:gd name="T5" fmla="*/ 103 h 103"/>
              <a:gd name="T6" fmla="*/ 0 w 187"/>
              <a:gd name="T7" fmla="*/ 76 h 103"/>
              <a:gd name="T8" fmla="*/ 27 w 187"/>
              <a:gd name="T9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103">
                <a:moveTo>
                  <a:pt x="27" y="41"/>
                </a:moveTo>
                <a:lnTo>
                  <a:pt x="45" y="0"/>
                </a:lnTo>
                <a:lnTo>
                  <a:pt x="187" y="103"/>
                </a:lnTo>
                <a:lnTo>
                  <a:pt x="0" y="76"/>
                </a:lnTo>
                <a:lnTo>
                  <a:pt x="27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4" name="Freeform 6"/>
          <p:cNvSpPr>
            <a:spLocks/>
          </p:cNvSpPr>
          <p:nvPr/>
        </p:nvSpPr>
        <p:spPr bwMode="auto">
          <a:xfrm>
            <a:off x="3582988" y="2732088"/>
            <a:ext cx="296862" cy="163512"/>
          </a:xfrm>
          <a:custGeom>
            <a:avLst/>
            <a:gdLst>
              <a:gd name="T0" fmla="*/ 27 w 187"/>
              <a:gd name="T1" fmla="*/ 41 h 103"/>
              <a:gd name="T2" fmla="*/ 45 w 187"/>
              <a:gd name="T3" fmla="*/ 0 h 103"/>
              <a:gd name="T4" fmla="*/ 187 w 187"/>
              <a:gd name="T5" fmla="*/ 103 h 103"/>
              <a:gd name="T6" fmla="*/ 0 w 187"/>
              <a:gd name="T7" fmla="*/ 76 h 103"/>
              <a:gd name="T8" fmla="*/ 27 w 187"/>
              <a:gd name="T9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103">
                <a:moveTo>
                  <a:pt x="27" y="41"/>
                </a:moveTo>
                <a:lnTo>
                  <a:pt x="45" y="0"/>
                </a:lnTo>
                <a:lnTo>
                  <a:pt x="187" y="103"/>
                </a:lnTo>
                <a:lnTo>
                  <a:pt x="0" y="76"/>
                </a:lnTo>
                <a:lnTo>
                  <a:pt x="27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5" name="Freeform 7"/>
          <p:cNvSpPr>
            <a:spLocks/>
          </p:cNvSpPr>
          <p:nvPr/>
        </p:nvSpPr>
        <p:spPr bwMode="auto">
          <a:xfrm>
            <a:off x="1617663" y="2014538"/>
            <a:ext cx="57150" cy="53975"/>
          </a:xfrm>
          <a:custGeom>
            <a:avLst/>
            <a:gdLst>
              <a:gd name="T0" fmla="*/ 36 w 36"/>
              <a:gd name="T1" fmla="*/ 6 h 34"/>
              <a:gd name="T2" fmla="*/ 18 w 36"/>
              <a:gd name="T3" fmla="*/ 0 h 34"/>
              <a:gd name="T4" fmla="*/ 0 w 36"/>
              <a:gd name="T5" fmla="*/ 27 h 34"/>
              <a:gd name="T6" fmla="*/ 18 w 36"/>
              <a:gd name="T7" fmla="*/ 34 h 34"/>
              <a:gd name="T8" fmla="*/ 36 w 36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36" y="6"/>
                </a:moveTo>
                <a:lnTo>
                  <a:pt x="18" y="0"/>
                </a:lnTo>
                <a:lnTo>
                  <a:pt x="0" y="27"/>
                </a:lnTo>
                <a:lnTo>
                  <a:pt x="18" y="34"/>
                </a:lnTo>
                <a:lnTo>
                  <a:pt x="36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3597275" y="2765425"/>
            <a:ext cx="57150" cy="53975"/>
          </a:xfrm>
          <a:custGeom>
            <a:avLst/>
            <a:gdLst>
              <a:gd name="T0" fmla="*/ 18 w 36"/>
              <a:gd name="T1" fmla="*/ 0 h 34"/>
              <a:gd name="T2" fmla="*/ 36 w 36"/>
              <a:gd name="T3" fmla="*/ 7 h 34"/>
              <a:gd name="T4" fmla="*/ 18 w 36"/>
              <a:gd name="T5" fmla="*/ 34 h 34"/>
              <a:gd name="T6" fmla="*/ 0 w 36"/>
              <a:gd name="T7" fmla="*/ 27 h 34"/>
              <a:gd name="T8" fmla="*/ 18 w 36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18" y="0"/>
                </a:moveTo>
                <a:lnTo>
                  <a:pt x="36" y="7"/>
                </a:lnTo>
                <a:lnTo>
                  <a:pt x="18" y="34"/>
                </a:lnTo>
                <a:lnTo>
                  <a:pt x="0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7" name="Freeform 9"/>
          <p:cNvSpPr>
            <a:spLocks/>
          </p:cNvSpPr>
          <p:nvPr/>
        </p:nvSpPr>
        <p:spPr bwMode="auto">
          <a:xfrm>
            <a:off x="1646238" y="2024063"/>
            <a:ext cx="1979612" cy="784225"/>
          </a:xfrm>
          <a:custGeom>
            <a:avLst/>
            <a:gdLst>
              <a:gd name="T0" fmla="*/ 18 w 1247"/>
              <a:gd name="T1" fmla="*/ 0 h 494"/>
              <a:gd name="T2" fmla="*/ 0 w 1247"/>
              <a:gd name="T3" fmla="*/ 28 h 494"/>
              <a:gd name="T4" fmla="*/ 1229 w 1247"/>
              <a:gd name="T5" fmla="*/ 494 h 494"/>
              <a:gd name="T6" fmla="*/ 1247 w 1247"/>
              <a:gd name="T7" fmla="*/ 467 h 494"/>
              <a:gd name="T8" fmla="*/ 18 w 1247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494">
                <a:moveTo>
                  <a:pt x="18" y="0"/>
                </a:moveTo>
                <a:lnTo>
                  <a:pt x="0" y="28"/>
                </a:lnTo>
                <a:lnTo>
                  <a:pt x="1229" y="494"/>
                </a:lnTo>
                <a:lnTo>
                  <a:pt x="1247" y="46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8" name="Freeform 10"/>
          <p:cNvSpPr>
            <a:spLocks/>
          </p:cNvSpPr>
          <p:nvPr/>
        </p:nvSpPr>
        <p:spPr bwMode="auto">
          <a:xfrm>
            <a:off x="2225675" y="2100263"/>
            <a:ext cx="57150" cy="44450"/>
          </a:xfrm>
          <a:custGeom>
            <a:avLst/>
            <a:gdLst>
              <a:gd name="T0" fmla="*/ 0 w 36"/>
              <a:gd name="T1" fmla="*/ 14 h 28"/>
              <a:gd name="T2" fmla="*/ 0 w 36"/>
              <a:gd name="T3" fmla="*/ 21 h 28"/>
              <a:gd name="T4" fmla="*/ 18 w 36"/>
              <a:gd name="T5" fmla="*/ 28 h 28"/>
              <a:gd name="T6" fmla="*/ 27 w 36"/>
              <a:gd name="T7" fmla="*/ 28 h 28"/>
              <a:gd name="T8" fmla="*/ 36 w 36"/>
              <a:gd name="T9" fmla="*/ 21 h 28"/>
              <a:gd name="T10" fmla="*/ 36 w 36"/>
              <a:gd name="T11" fmla="*/ 7 h 28"/>
              <a:gd name="T12" fmla="*/ 27 w 36"/>
              <a:gd name="T13" fmla="*/ 0 h 28"/>
              <a:gd name="T14" fmla="*/ 9 w 36"/>
              <a:gd name="T15" fmla="*/ 0 h 28"/>
              <a:gd name="T16" fmla="*/ 0 w 36"/>
              <a:gd name="T17" fmla="*/ 14 h 28"/>
              <a:gd name="T18" fmla="*/ 0 w 36"/>
              <a:gd name="T19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8">
                <a:moveTo>
                  <a:pt x="0" y="14"/>
                </a:moveTo>
                <a:lnTo>
                  <a:pt x="0" y="21"/>
                </a:lnTo>
                <a:lnTo>
                  <a:pt x="18" y="28"/>
                </a:lnTo>
                <a:lnTo>
                  <a:pt x="27" y="28"/>
                </a:lnTo>
                <a:lnTo>
                  <a:pt x="36" y="21"/>
                </a:lnTo>
                <a:lnTo>
                  <a:pt x="36" y="7"/>
                </a:lnTo>
                <a:lnTo>
                  <a:pt x="27" y="0"/>
                </a:lnTo>
                <a:lnTo>
                  <a:pt x="9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9" name="Freeform 11"/>
          <p:cNvSpPr>
            <a:spLocks/>
          </p:cNvSpPr>
          <p:nvPr/>
        </p:nvSpPr>
        <p:spPr bwMode="auto">
          <a:xfrm>
            <a:off x="1971675" y="2057400"/>
            <a:ext cx="296863" cy="130175"/>
          </a:xfrm>
          <a:custGeom>
            <a:avLst/>
            <a:gdLst>
              <a:gd name="T0" fmla="*/ 178 w 187"/>
              <a:gd name="T1" fmla="*/ 41 h 82"/>
              <a:gd name="T2" fmla="*/ 160 w 187"/>
              <a:gd name="T3" fmla="*/ 82 h 82"/>
              <a:gd name="T4" fmla="*/ 0 w 187"/>
              <a:gd name="T5" fmla="*/ 0 h 82"/>
              <a:gd name="T6" fmla="*/ 187 w 187"/>
              <a:gd name="T7" fmla="*/ 0 h 82"/>
              <a:gd name="T8" fmla="*/ 17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78" y="41"/>
                </a:moveTo>
                <a:lnTo>
                  <a:pt x="160" y="82"/>
                </a:lnTo>
                <a:lnTo>
                  <a:pt x="0" y="0"/>
                </a:lnTo>
                <a:lnTo>
                  <a:pt x="187" y="0"/>
                </a:lnTo>
                <a:lnTo>
                  <a:pt x="178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Freeform 12"/>
          <p:cNvSpPr>
            <a:spLocks/>
          </p:cNvSpPr>
          <p:nvPr/>
        </p:nvSpPr>
        <p:spPr bwMode="auto">
          <a:xfrm>
            <a:off x="1971675" y="2057400"/>
            <a:ext cx="296863" cy="130175"/>
          </a:xfrm>
          <a:custGeom>
            <a:avLst/>
            <a:gdLst>
              <a:gd name="T0" fmla="*/ 178 w 187"/>
              <a:gd name="T1" fmla="*/ 41 h 82"/>
              <a:gd name="T2" fmla="*/ 160 w 187"/>
              <a:gd name="T3" fmla="*/ 82 h 82"/>
              <a:gd name="T4" fmla="*/ 0 w 187"/>
              <a:gd name="T5" fmla="*/ 0 h 82"/>
              <a:gd name="T6" fmla="*/ 187 w 187"/>
              <a:gd name="T7" fmla="*/ 0 h 82"/>
              <a:gd name="T8" fmla="*/ 17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78" y="41"/>
                </a:moveTo>
                <a:lnTo>
                  <a:pt x="160" y="82"/>
                </a:lnTo>
                <a:lnTo>
                  <a:pt x="0" y="0"/>
                </a:lnTo>
                <a:lnTo>
                  <a:pt x="187" y="0"/>
                </a:lnTo>
                <a:lnTo>
                  <a:pt x="178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1" name="Freeform 13"/>
          <p:cNvSpPr>
            <a:spLocks/>
          </p:cNvSpPr>
          <p:nvPr/>
        </p:nvSpPr>
        <p:spPr bwMode="auto">
          <a:xfrm>
            <a:off x="5802313" y="2884488"/>
            <a:ext cx="42862" cy="53975"/>
          </a:xfrm>
          <a:custGeom>
            <a:avLst/>
            <a:gdLst>
              <a:gd name="T0" fmla="*/ 0 w 27"/>
              <a:gd name="T1" fmla="*/ 28 h 34"/>
              <a:gd name="T2" fmla="*/ 18 w 27"/>
              <a:gd name="T3" fmla="*/ 34 h 34"/>
              <a:gd name="T4" fmla="*/ 27 w 27"/>
              <a:gd name="T5" fmla="*/ 7 h 34"/>
              <a:gd name="T6" fmla="*/ 9 w 27"/>
              <a:gd name="T7" fmla="*/ 0 h 34"/>
              <a:gd name="T8" fmla="*/ 0 w 27"/>
              <a:gd name="T9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4">
                <a:moveTo>
                  <a:pt x="0" y="28"/>
                </a:moveTo>
                <a:lnTo>
                  <a:pt x="18" y="34"/>
                </a:lnTo>
                <a:lnTo>
                  <a:pt x="27" y="7"/>
                </a:lnTo>
                <a:lnTo>
                  <a:pt x="9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2" name="Freeform 14"/>
          <p:cNvSpPr>
            <a:spLocks/>
          </p:cNvSpPr>
          <p:nvPr/>
        </p:nvSpPr>
        <p:spPr bwMode="auto">
          <a:xfrm>
            <a:off x="2225675" y="2100263"/>
            <a:ext cx="42863" cy="44450"/>
          </a:xfrm>
          <a:custGeom>
            <a:avLst/>
            <a:gdLst>
              <a:gd name="T0" fmla="*/ 18 w 27"/>
              <a:gd name="T1" fmla="*/ 28 h 28"/>
              <a:gd name="T2" fmla="*/ 0 w 27"/>
              <a:gd name="T3" fmla="*/ 28 h 28"/>
              <a:gd name="T4" fmla="*/ 9 w 27"/>
              <a:gd name="T5" fmla="*/ 0 h 28"/>
              <a:gd name="T6" fmla="*/ 27 w 27"/>
              <a:gd name="T7" fmla="*/ 0 h 28"/>
              <a:gd name="T8" fmla="*/ 18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8" y="28"/>
                </a:moveTo>
                <a:lnTo>
                  <a:pt x="0" y="28"/>
                </a:lnTo>
                <a:lnTo>
                  <a:pt x="9" y="0"/>
                </a:lnTo>
                <a:lnTo>
                  <a:pt x="27" y="0"/>
                </a:lnTo>
                <a:lnTo>
                  <a:pt x="18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3" name="Freeform 15"/>
          <p:cNvSpPr>
            <a:spLocks/>
          </p:cNvSpPr>
          <p:nvPr/>
        </p:nvSpPr>
        <p:spPr bwMode="auto">
          <a:xfrm>
            <a:off x="2254250" y="2100263"/>
            <a:ext cx="3562350" cy="828675"/>
          </a:xfrm>
          <a:custGeom>
            <a:avLst/>
            <a:gdLst>
              <a:gd name="T0" fmla="*/ 2235 w 2244"/>
              <a:gd name="T1" fmla="*/ 522 h 522"/>
              <a:gd name="T2" fmla="*/ 2244 w 2244"/>
              <a:gd name="T3" fmla="*/ 494 h 522"/>
              <a:gd name="T4" fmla="*/ 9 w 2244"/>
              <a:gd name="T5" fmla="*/ 0 h 522"/>
              <a:gd name="T6" fmla="*/ 0 w 2244"/>
              <a:gd name="T7" fmla="*/ 28 h 522"/>
              <a:gd name="T8" fmla="*/ 2235 w 2244"/>
              <a:gd name="T9" fmla="*/ 52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4" h="522">
                <a:moveTo>
                  <a:pt x="2235" y="522"/>
                </a:moveTo>
                <a:lnTo>
                  <a:pt x="2244" y="494"/>
                </a:lnTo>
                <a:lnTo>
                  <a:pt x="9" y="0"/>
                </a:lnTo>
                <a:lnTo>
                  <a:pt x="0" y="28"/>
                </a:lnTo>
                <a:lnTo>
                  <a:pt x="2235" y="52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4" name="Oval 16"/>
          <p:cNvSpPr>
            <a:spLocks noChangeArrowheads="1"/>
          </p:cNvSpPr>
          <p:nvPr/>
        </p:nvSpPr>
        <p:spPr bwMode="auto">
          <a:xfrm>
            <a:off x="1631950" y="4572000"/>
            <a:ext cx="57150" cy="42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1576388" y="4594225"/>
            <a:ext cx="168275" cy="228600"/>
          </a:xfrm>
          <a:custGeom>
            <a:avLst/>
            <a:gdLst>
              <a:gd name="T0" fmla="*/ 53 w 106"/>
              <a:gd name="T1" fmla="*/ 0 h 144"/>
              <a:gd name="T2" fmla="*/ 106 w 106"/>
              <a:gd name="T3" fmla="*/ 0 h 144"/>
              <a:gd name="T4" fmla="*/ 53 w 106"/>
              <a:gd name="T5" fmla="*/ 144 h 144"/>
              <a:gd name="T6" fmla="*/ 0 w 106"/>
              <a:gd name="T7" fmla="*/ 0 h 144"/>
              <a:gd name="T8" fmla="*/ 53 w 106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44">
                <a:moveTo>
                  <a:pt x="53" y="0"/>
                </a:moveTo>
                <a:lnTo>
                  <a:pt x="106" y="0"/>
                </a:lnTo>
                <a:lnTo>
                  <a:pt x="53" y="144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6" name="Freeform 18"/>
          <p:cNvSpPr>
            <a:spLocks/>
          </p:cNvSpPr>
          <p:nvPr/>
        </p:nvSpPr>
        <p:spPr bwMode="auto">
          <a:xfrm>
            <a:off x="1576388" y="4594225"/>
            <a:ext cx="168275" cy="228600"/>
          </a:xfrm>
          <a:custGeom>
            <a:avLst/>
            <a:gdLst>
              <a:gd name="T0" fmla="*/ 53 w 106"/>
              <a:gd name="T1" fmla="*/ 0 h 144"/>
              <a:gd name="T2" fmla="*/ 106 w 106"/>
              <a:gd name="T3" fmla="*/ 0 h 144"/>
              <a:gd name="T4" fmla="*/ 53 w 106"/>
              <a:gd name="T5" fmla="*/ 144 h 144"/>
              <a:gd name="T6" fmla="*/ 0 w 106"/>
              <a:gd name="T7" fmla="*/ 0 h 144"/>
              <a:gd name="T8" fmla="*/ 53 w 106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44">
                <a:moveTo>
                  <a:pt x="53" y="0"/>
                </a:moveTo>
                <a:lnTo>
                  <a:pt x="106" y="0"/>
                </a:lnTo>
                <a:lnTo>
                  <a:pt x="53" y="144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1631950" y="2024063"/>
            <a:ext cx="57150" cy="22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1631950" y="4583113"/>
            <a:ext cx="57150" cy="22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1631950" y="2046288"/>
            <a:ext cx="57150" cy="25368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0" name="Freeform 22"/>
          <p:cNvSpPr>
            <a:spLocks/>
          </p:cNvSpPr>
          <p:nvPr/>
        </p:nvSpPr>
        <p:spPr bwMode="auto">
          <a:xfrm>
            <a:off x="2692400" y="4343400"/>
            <a:ext cx="57150" cy="42863"/>
          </a:xfrm>
          <a:custGeom>
            <a:avLst/>
            <a:gdLst>
              <a:gd name="T0" fmla="*/ 27 w 36"/>
              <a:gd name="T1" fmla="*/ 7 h 27"/>
              <a:gd name="T2" fmla="*/ 18 w 36"/>
              <a:gd name="T3" fmla="*/ 0 h 27"/>
              <a:gd name="T4" fmla="*/ 0 w 36"/>
              <a:gd name="T5" fmla="*/ 7 h 27"/>
              <a:gd name="T6" fmla="*/ 0 w 36"/>
              <a:gd name="T7" fmla="*/ 14 h 27"/>
              <a:gd name="T8" fmla="*/ 0 w 36"/>
              <a:gd name="T9" fmla="*/ 27 h 27"/>
              <a:gd name="T10" fmla="*/ 18 w 36"/>
              <a:gd name="T11" fmla="*/ 27 h 27"/>
              <a:gd name="T12" fmla="*/ 27 w 36"/>
              <a:gd name="T13" fmla="*/ 27 h 27"/>
              <a:gd name="T14" fmla="*/ 36 w 36"/>
              <a:gd name="T15" fmla="*/ 14 h 27"/>
              <a:gd name="T16" fmla="*/ 27 w 36"/>
              <a:gd name="T17" fmla="*/ 7 h 27"/>
              <a:gd name="T18" fmla="*/ 27 w 36"/>
              <a:gd name="T1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27" y="7"/>
                </a:moveTo>
                <a:lnTo>
                  <a:pt x="18" y="0"/>
                </a:lnTo>
                <a:lnTo>
                  <a:pt x="0" y="7"/>
                </a:lnTo>
                <a:lnTo>
                  <a:pt x="0" y="14"/>
                </a:lnTo>
                <a:lnTo>
                  <a:pt x="0" y="27"/>
                </a:lnTo>
                <a:lnTo>
                  <a:pt x="18" y="27"/>
                </a:lnTo>
                <a:lnTo>
                  <a:pt x="27" y="27"/>
                </a:lnTo>
                <a:lnTo>
                  <a:pt x="36" y="14"/>
                </a:lnTo>
                <a:lnTo>
                  <a:pt x="27" y="7"/>
                </a:lnTo>
                <a:lnTo>
                  <a:pt x="27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1" name="Freeform 23"/>
          <p:cNvSpPr>
            <a:spLocks/>
          </p:cNvSpPr>
          <p:nvPr/>
        </p:nvSpPr>
        <p:spPr bwMode="auto">
          <a:xfrm>
            <a:off x="2663825" y="4224338"/>
            <a:ext cx="282575" cy="184150"/>
          </a:xfrm>
          <a:custGeom>
            <a:avLst/>
            <a:gdLst>
              <a:gd name="T0" fmla="*/ 36 w 178"/>
              <a:gd name="T1" fmla="*/ 89 h 116"/>
              <a:gd name="T2" fmla="*/ 0 w 178"/>
              <a:gd name="T3" fmla="*/ 54 h 116"/>
              <a:gd name="T4" fmla="*/ 178 w 178"/>
              <a:gd name="T5" fmla="*/ 0 h 116"/>
              <a:gd name="T6" fmla="*/ 72 w 178"/>
              <a:gd name="T7" fmla="*/ 116 h 116"/>
              <a:gd name="T8" fmla="*/ 36 w 178"/>
              <a:gd name="T9" fmla="*/ 8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6">
                <a:moveTo>
                  <a:pt x="36" y="89"/>
                </a:moveTo>
                <a:lnTo>
                  <a:pt x="0" y="54"/>
                </a:lnTo>
                <a:lnTo>
                  <a:pt x="178" y="0"/>
                </a:lnTo>
                <a:lnTo>
                  <a:pt x="72" y="116"/>
                </a:lnTo>
                <a:lnTo>
                  <a:pt x="36" y="89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2" name="Freeform 24"/>
          <p:cNvSpPr>
            <a:spLocks/>
          </p:cNvSpPr>
          <p:nvPr/>
        </p:nvSpPr>
        <p:spPr bwMode="auto">
          <a:xfrm>
            <a:off x="2663825" y="4224338"/>
            <a:ext cx="282575" cy="184150"/>
          </a:xfrm>
          <a:custGeom>
            <a:avLst/>
            <a:gdLst>
              <a:gd name="T0" fmla="*/ 36 w 178"/>
              <a:gd name="T1" fmla="*/ 89 h 116"/>
              <a:gd name="T2" fmla="*/ 0 w 178"/>
              <a:gd name="T3" fmla="*/ 54 h 116"/>
              <a:gd name="T4" fmla="*/ 178 w 178"/>
              <a:gd name="T5" fmla="*/ 0 h 116"/>
              <a:gd name="T6" fmla="*/ 72 w 178"/>
              <a:gd name="T7" fmla="*/ 116 h 116"/>
              <a:gd name="T8" fmla="*/ 36 w 178"/>
              <a:gd name="T9" fmla="*/ 8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6">
                <a:moveTo>
                  <a:pt x="36" y="89"/>
                </a:moveTo>
                <a:lnTo>
                  <a:pt x="0" y="54"/>
                </a:lnTo>
                <a:lnTo>
                  <a:pt x="178" y="0"/>
                </a:lnTo>
                <a:lnTo>
                  <a:pt x="72" y="116"/>
                </a:lnTo>
                <a:lnTo>
                  <a:pt x="36" y="8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3" name="Freeform 25"/>
          <p:cNvSpPr>
            <a:spLocks/>
          </p:cNvSpPr>
          <p:nvPr/>
        </p:nvSpPr>
        <p:spPr bwMode="auto">
          <a:xfrm>
            <a:off x="1617663" y="5040313"/>
            <a:ext cx="71437" cy="42862"/>
          </a:xfrm>
          <a:custGeom>
            <a:avLst/>
            <a:gdLst>
              <a:gd name="T0" fmla="*/ 18 w 45"/>
              <a:gd name="T1" fmla="*/ 0 h 27"/>
              <a:gd name="T2" fmla="*/ 0 w 45"/>
              <a:gd name="T3" fmla="*/ 7 h 27"/>
              <a:gd name="T4" fmla="*/ 27 w 45"/>
              <a:gd name="T5" fmla="*/ 27 h 27"/>
              <a:gd name="T6" fmla="*/ 45 w 45"/>
              <a:gd name="T7" fmla="*/ 20 h 27"/>
              <a:gd name="T8" fmla="*/ 18 w 45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7">
                <a:moveTo>
                  <a:pt x="18" y="0"/>
                </a:moveTo>
                <a:lnTo>
                  <a:pt x="0" y="7"/>
                </a:lnTo>
                <a:lnTo>
                  <a:pt x="27" y="27"/>
                </a:lnTo>
                <a:lnTo>
                  <a:pt x="45" y="20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4" name="Freeform 26"/>
          <p:cNvSpPr>
            <a:spLocks/>
          </p:cNvSpPr>
          <p:nvPr/>
        </p:nvSpPr>
        <p:spPr bwMode="auto">
          <a:xfrm>
            <a:off x="2706688" y="4332288"/>
            <a:ext cx="57150" cy="53975"/>
          </a:xfrm>
          <a:custGeom>
            <a:avLst/>
            <a:gdLst>
              <a:gd name="T0" fmla="*/ 0 w 36"/>
              <a:gd name="T1" fmla="*/ 14 h 34"/>
              <a:gd name="T2" fmla="*/ 18 w 36"/>
              <a:gd name="T3" fmla="*/ 0 h 34"/>
              <a:gd name="T4" fmla="*/ 36 w 36"/>
              <a:gd name="T5" fmla="*/ 28 h 34"/>
              <a:gd name="T6" fmla="*/ 27 w 36"/>
              <a:gd name="T7" fmla="*/ 34 h 34"/>
              <a:gd name="T8" fmla="*/ 0 w 36"/>
              <a:gd name="T9" fmla="*/ 1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0" y="14"/>
                </a:moveTo>
                <a:lnTo>
                  <a:pt x="18" y="0"/>
                </a:lnTo>
                <a:lnTo>
                  <a:pt x="36" y="28"/>
                </a:lnTo>
                <a:lnTo>
                  <a:pt x="27" y="34"/>
                </a:lnTo>
                <a:lnTo>
                  <a:pt x="0" y="1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5" name="Freeform 27"/>
          <p:cNvSpPr>
            <a:spLocks/>
          </p:cNvSpPr>
          <p:nvPr/>
        </p:nvSpPr>
        <p:spPr bwMode="auto">
          <a:xfrm>
            <a:off x="1646238" y="4354513"/>
            <a:ext cx="1103312" cy="717550"/>
          </a:xfrm>
          <a:custGeom>
            <a:avLst/>
            <a:gdLst>
              <a:gd name="T0" fmla="*/ 0 w 695"/>
              <a:gd name="T1" fmla="*/ 432 h 452"/>
              <a:gd name="T2" fmla="*/ 27 w 695"/>
              <a:gd name="T3" fmla="*/ 452 h 452"/>
              <a:gd name="T4" fmla="*/ 695 w 695"/>
              <a:gd name="T5" fmla="*/ 20 h 452"/>
              <a:gd name="T6" fmla="*/ 668 w 695"/>
              <a:gd name="T7" fmla="*/ 0 h 452"/>
              <a:gd name="T8" fmla="*/ 0 w 695"/>
              <a:gd name="T9" fmla="*/ 43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5" h="452">
                <a:moveTo>
                  <a:pt x="0" y="432"/>
                </a:moveTo>
                <a:lnTo>
                  <a:pt x="27" y="452"/>
                </a:lnTo>
                <a:lnTo>
                  <a:pt x="695" y="20"/>
                </a:lnTo>
                <a:lnTo>
                  <a:pt x="668" y="0"/>
                </a:lnTo>
                <a:lnTo>
                  <a:pt x="0" y="4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6" name="Freeform 28"/>
          <p:cNvSpPr>
            <a:spLocks/>
          </p:cNvSpPr>
          <p:nvPr/>
        </p:nvSpPr>
        <p:spPr bwMode="auto">
          <a:xfrm>
            <a:off x="4133850" y="4529138"/>
            <a:ext cx="57150" cy="42862"/>
          </a:xfrm>
          <a:custGeom>
            <a:avLst/>
            <a:gdLst>
              <a:gd name="T0" fmla="*/ 36 w 36"/>
              <a:gd name="T1" fmla="*/ 13 h 27"/>
              <a:gd name="T2" fmla="*/ 27 w 36"/>
              <a:gd name="T3" fmla="*/ 6 h 27"/>
              <a:gd name="T4" fmla="*/ 9 w 36"/>
              <a:gd name="T5" fmla="*/ 0 h 27"/>
              <a:gd name="T6" fmla="*/ 0 w 36"/>
              <a:gd name="T7" fmla="*/ 6 h 27"/>
              <a:gd name="T8" fmla="*/ 0 w 36"/>
              <a:gd name="T9" fmla="*/ 20 h 27"/>
              <a:gd name="T10" fmla="*/ 9 w 36"/>
              <a:gd name="T11" fmla="*/ 27 h 27"/>
              <a:gd name="T12" fmla="*/ 18 w 36"/>
              <a:gd name="T13" fmla="*/ 27 h 27"/>
              <a:gd name="T14" fmla="*/ 27 w 36"/>
              <a:gd name="T15" fmla="*/ 20 h 27"/>
              <a:gd name="T16" fmla="*/ 36 w 36"/>
              <a:gd name="T17" fmla="*/ 13 h 27"/>
              <a:gd name="T18" fmla="*/ 36 w 36"/>
              <a:gd name="T19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36" y="13"/>
                </a:moveTo>
                <a:lnTo>
                  <a:pt x="27" y="6"/>
                </a:lnTo>
                <a:lnTo>
                  <a:pt x="9" y="0"/>
                </a:lnTo>
                <a:lnTo>
                  <a:pt x="0" y="6"/>
                </a:lnTo>
                <a:lnTo>
                  <a:pt x="0" y="20"/>
                </a:lnTo>
                <a:lnTo>
                  <a:pt x="9" y="27"/>
                </a:lnTo>
                <a:lnTo>
                  <a:pt x="18" y="27"/>
                </a:lnTo>
                <a:lnTo>
                  <a:pt x="27" y="20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7" name="Freeform 29"/>
          <p:cNvSpPr>
            <a:spLocks/>
          </p:cNvSpPr>
          <p:nvPr/>
        </p:nvSpPr>
        <p:spPr bwMode="auto">
          <a:xfrm>
            <a:off x="4148138" y="4495800"/>
            <a:ext cx="296862" cy="119063"/>
          </a:xfrm>
          <a:custGeom>
            <a:avLst/>
            <a:gdLst>
              <a:gd name="T0" fmla="*/ 9 w 187"/>
              <a:gd name="T1" fmla="*/ 34 h 75"/>
              <a:gd name="T2" fmla="*/ 0 w 187"/>
              <a:gd name="T3" fmla="*/ 0 h 75"/>
              <a:gd name="T4" fmla="*/ 187 w 187"/>
              <a:gd name="T5" fmla="*/ 0 h 75"/>
              <a:gd name="T6" fmla="*/ 27 w 187"/>
              <a:gd name="T7" fmla="*/ 75 h 75"/>
              <a:gd name="T8" fmla="*/ 9 w 187"/>
              <a:gd name="T9" fmla="*/ 3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75">
                <a:moveTo>
                  <a:pt x="9" y="34"/>
                </a:moveTo>
                <a:lnTo>
                  <a:pt x="0" y="0"/>
                </a:lnTo>
                <a:lnTo>
                  <a:pt x="187" y="0"/>
                </a:lnTo>
                <a:lnTo>
                  <a:pt x="27" y="75"/>
                </a:lnTo>
                <a:lnTo>
                  <a:pt x="9" y="34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8" name="Freeform 30"/>
          <p:cNvSpPr>
            <a:spLocks/>
          </p:cNvSpPr>
          <p:nvPr/>
        </p:nvSpPr>
        <p:spPr bwMode="auto">
          <a:xfrm>
            <a:off x="4148138" y="4495800"/>
            <a:ext cx="296862" cy="119063"/>
          </a:xfrm>
          <a:custGeom>
            <a:avLst/>
            <a:gdLst>
              <a:gd name="T0" fmla="*/ 9 w 187"/>
              <a:gd name="T1" fmla="*/ 34 h 75"/>
              <a:gd name="T2" fmla="*/ 0 w 187"/>
              <a:gd name="T3" fmla="*/ 0 h 75"/>
              <a:gd name="T4" fmla="*/ 187 w 187"/>
              <a:gd name="T5" fmla="*/ 0 h 75"/>
              <a:gd name="T6" fmla="*/ 27 w 187"/>
              <a:gd name="T7" fmla="*/ 75 h 75"/>
              <a:gd name="T8" fmla="*/ 9 w 187"/>
              <a:gd name="T9" fmla="*/ 3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75">
                <a:moveTo>
                  <a:pt x="9" y="34"/>
                </a:moveTo>
                <a:lnTo>
                  <a:pt x="0" y="0"/>
                </a:lnTo>
                <a:lnTo>
                  <a:pt x="187" y="0"/>
                </a:lnTo>
                <a:lnTo>
                  <a:pt x="27" y="75"/>
                </a:lnTo>
                <a:lnTo>
                  <a:pt x="9" y="3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9" name="Freeform 31"/>
          <p:cNvSpPr>
            <a:spLocks/>
          </p:cNvSpPr>
          <p:nvPr/>
        </p:nvSpPr>
        <p:spPr bwMode="auto">
          <a:xfrm>
            <a:off x="1631950" y="5029200"/>
            <a:ext cx="42863" cy="53975"/>
          </a:xfrm>
          <a:custGeom>
            <a:avLst/>
            <a:gdLst>
              <a:gd name="T0" fmla="*/ 18 w 27"/>
              <a:gd name="T1" fmla="*/ 0 h 34"/>
              <a:gd name="T2" fmla="*/ 0 w 27"/>
              <a:gd name="T3" fmla="*/ 7 h 34"/>
              <a:gd name="T4" fmla="*/ 9 w 27"/>
              <a:gd name="T5" fmla="*/ 34 h 34"/>
              <a:gd name="T6" fmla="*/ 27 w 27"/>
              <a:gd name="T7" fmla="*/ 27 h 34"/>
              <a:gd name="T8" fmla="*/ 18 w 2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4">
                <a:moveTo>
                  <a:pt x="18" y="0"/>
                </a:moveTo>
                <a:lnTo>
                  <a:pt x="0" y="7"/>
                </a:lnTo>
                <a:lnTo>
                  <a:pt x="9" y="34"/>
                </a:lnTo>
                <a:lnTo>
                  <a:pt x="27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0" name="Freeform 32"/>
          <p:cNvSpPr>
            <a:spLocks/>
          </p:cNvSpPr>
          <p:nvPr/>
        </p:nvSpPr>
        <p:spPr bwMode="auto">
          <a:xfrm>
            <a:off x="4148138" y="4529138"/>
            <a:ext cx="42862" cy="42862"/>
          </a:xfrm>
          <a:custGeom>
            <a:avLst/>
            <a:gdLst>
              <a:gd name="T0" fmla="*/ 0 w 27"/>
              <a:gd name="T1" fmla="*/ 0 h 27"/>
              <a:gd name="T2" fmla="*/ 18 w 27"/>
              <a:gd name="T3" fmla="*/ 0 h 27"/>
              <a:gd name="T4" fmla="*/ 27 w 27"/>
              <a:gd name="T5" fmla="*/ 27 h 27"/>
              <a:gd name="T6" fmla="*/ 9 w 27"/>
              <a:gd name="T7" fmla="*/ 27 h 27"/>
              <a:gd name="T8" fmla="*/ 0 w 2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0" y="0"/>
                </a:moveTo>
                <a:lnTo>
                  <a:pt x="18" y="0"/>
                </a:lnTo>
                <a:lnTo>
                  <a:pt x="27" y="27"/>
                </a:lnTo>
                <a:lnTo>
                  <a:pt x="9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1" name="Freeform 33"/>
          <p:cNvSpPr>
            <a:spLocks/>
          </p:cNvSpPr>
          <p:nvPr/>
        </p:nvSpPr>
        <p:spPr bwMode="auto">
          <a:xfrm>
            <a:off x="1660525" y="4529138"/>
            <a:ext cx="2501900" cy="542925"/>
          </a:xfrm>
          <a:custGeom>
            <a:avLst/>
            <a:gdLst>
              <a:gd name="T0" fmla="*/ 0 w 1576"/>
              <a:gd name="T1" fmla="*/ 315 h 342"/>
              <a:gd name="T2" fmla="*/ 9 w 1576"/>
              <a:gd name="T3" fmla="*/ 342 h 342"/>
              <a:gd name="T4" fmla="*/ 1576 w 1576"/>
              <a:gd name="T5" fmla="*/ 27 h 342"/>
              <a:gd name="T6" fmla="*/ 1567 w 1576"/>
              <a:gd name="T7" fmla="*/ 0 h 342"/>
              <a:gd name="T8" fmla="*/ 0 w 1576"/>
              <a:gd name="T9" fmla="*/ 31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342">
                <a:moveTo>
                  <a:pt x="0" y="315"/>
                </a:moveTo>
                <a:lnTo>
                  <a:pt x="9" y="342"/>
                </a:lnTo>
                <a:lnTo>
                  <a:pt x="1576" y="27"/>
                </a:lnTo>
                <a:lnTo>
                  <a:pt x="1567" y="0"/>
                </a:lnTo>
                <a:lnTo>
                  <a:pt x="0" y="31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2" name="Oval 34"/>
          <p:cNvSpPr>
            <a:spLocks noChangeArrowheads="1"/>
          </p:cNvSpPr>
          <p:nvPr/>
        </p:nvSpPr>
        <p:spPr bwMode="auto">
          <a:xfrm>
            <a:off x="2239963" y="5029200"/>
            <a:ext cx="57150" cy="42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3" name="Freeform 35"/>
          <p:cNvSpPr>
            <a:spLocks/>
          </p:cNvSpPr>
          <p:nvPr/>
        </p:nvSpPr>
        <p:spPr bwMode="auto">
          <a:xfrm>
            <a:off x="1971675" y="4986338"/>
            <a:ext cx="296863" cy="130175"/>
          </a:xfrm>
          <a:custGeom>
            <a:avLst/>
            <a:gdLst>
              <a:gd name="T0" fmla="*/ 187 w 187"/>
              <a:gd name="T1" fmla="*/ 41 h 82"/>
              <a:gd name="T2" fmla="*/ 187 w 187"/>
              <a:gd name="T3" fmla="*/ 82 h 82"/>
              <a:gd name="T4" fmla="*/ 0 w 187"/>
              <a:gd name="T5" fmla="*/ 41 h 82"/>
              <a:gd name="T6" fmla="*/ 187 w 187"/>
              <a:gd name="T7" fmla="*/ 0 h 82"/>
              <a:gd name="T8" fmla="*/ 187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7" y="41"/>
                </a:moveTo>
                <a:lnTo>
                  <a:pt x="187" y="82"/>
                </a:lnTo>
                <a:lnTo>
                  <a:pt x="0" y="41"/>
                </a:lnTo>
                <a:lnTo>
                  <a:pt x="187" y="0"/>
                </a:lnTo>
                <a:lnTo>
                  <a:pt x="187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4" name="Freeform 36"/>
          <p:cNvSpPr>
            <a:spLocks/>
          </p:cNvSpPr>
          <p:nvPr/>
        </p:nvSpPr>
        <p:spPr bwMode="auto">
          <a:xfrm>
            <a:off x="1971675" y="4986338"/>
            <a:ext cx="296863" cy="130175"/>
          </a:xfrm>
          <a:custGeom>
            <a:avLst/>
            <a:gdLst>
              <a:gd name="T0" fmla="*/ 187 w 187"/>
              <a:gd name="T1" fmla="*/ 41 h 82"/>
              <a:gd name="T2" fmla="*/ 187 w 187"/>
              <a:gd name="T3" fmla="*/ 82 h 82"/>
              <a:gd name="T4" fmla="*/ 0 w 187"/>
              <a:gd name="T5" fmla="*/ 41 h 82"/>
              <a:gd name="T6" fmla="*/ 187 w 187"/>
              <a:gd name="T7" fmla="*/ 0 h 82"/>
              <a:gd name="T8" fmla="*/ 187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7" y="41"/>
                </a:moveTo>
                <a:lnTo>
                  <a:pt x="187" y="82"/>
                </a:lnTo>
                <a:lnTo>
                  <a:pt x="0" y="41"/>
                </a:lnTo>
                <a:lnTo>
                  <a:pt x="187" y="0"/>
                </a:lnTo>
                <a:lnTo>
                  <a:pt x="187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5" name="Rectangle 37"/>
          <p:cNvSpPr>
            <a:spLocks noChangeArrowheads="1"/>
          </p:cNvSpPr>
          <p:nvPr/>
        </p:nvSpPr>
        <p:spPr bwMode="auto">
          <a:xfrm>
            <a:off x="5802313" y="5029200"/>
            <a:ext cx="285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6" name="Rectangle 38"/>
          <p:cNvSpPr>
            <a:spLocks noChangeArrowheads="1"/>
          </p:cNvSpPr>
          <p:nvPr/>
        </p:nvSpPr>
        <p:spPr bwMode="auto">
          <a:xfrm>
            <a:off x="2239963" y="5029200"/>
            <a:ext cx="285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7" name="Rectangle 39"/>
          <p:cNvSpPr>
            <a:spLocks noChangeArrowheads="1"/>
          </p:cNvSpPr>
          <p:nvPr/>
        </p:nvSpPr>
        <p:spPr bwMode="auto">
          <a:xfrm>
            <a:off x="2268538" y="5029200"/>
            <a:ext cx="35337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8" name="Freeform 40"/>
          <p:cNvSpPr>
            <a:spLocks/>
          </p:cNvSpPr>
          <p:nvPr/>
        </p:nvSpPr>
        <p:spPr bwMode="auto">
          <a:xfrm>
            <a:off x="4049713" y="4244975"/>
            <a:ext cx="57150" cy="44450"/>
          </a:xfrm>
          <a:custGeom>
            <a:avLst/>
            <a:gdLst>
              <a:gd name="T0" fmla="*/ 36 w 36"/>
              <a:gd name="T1" fmla="*/ 21 h 28"/>
              <a:gd name="T2" fmla="*/ 36 w 36"/>
              <a:gd name="T3" fmla="*/ 7 h 28"/>
              <a:gd name="T4" fmla="*/ 27 w 36"/>
              <a:gd name="T5" fmla="*/ 0 h 28"/>
              <a:gd name="T6" fmla="*/ 9 w 36"/>
              <a:gd name="T7" fmla="*/ 0 h 28"/>
              <a:gd name="T8" fmla="*/ 0 w 36"/>
              <a:gd name="T9" fmla="*/ 7 h 28"/>
              <a:gd name="T10" fmla="*/ 0 w 36"/>
              <a:gd name="T11" fmla="*/ 21 h 28"/>
              <a:gd name="T12" fmla="*/ 9 w 36"/>
              <a:gd name="T13" fmla="*/ 28 h 28"/>
              <a:gd name="T14" fmla="*/ 27 w 36"/>
              <a:gd name="T15" fmla="*/ 28 h 28"/>
              <a:gd name="T16" fmla="*/ 36 w 36"/>
              <a:gd name="T17" fmla="*/ 21 h 28"/>
              <a:gd name="T18" fmla="*/ 36 w 36"/>
              <a:gd name="T19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8">
                <a:moveTo>
                  <a:pt x="36" y="21"/>
                </a:moveTo>
                <a:lnTo>
                  <a:pt x="36" y="7"/>
                </a:lnTo>
                <a:lnTo>
                  <a:pt x="27" y="0"/>
                </a:lnTo>
                <a:lnTo>
                  <a:pt x="9" y="0"/>
                </a:lnTo>
                <a:lnTo>
                  <a:pt x="0" y="7"/>
                </a:lnTo>
                <a:lnTo>
                  <a:pt x="0" y="21"/>
                </a:lnTo>
                <a:lnTo>
                  <a:pt x="9" y="28"/>
                </a:lnTo>
                <a:lnTo>
                  <a:pt x="27" y="28"/>
                </a:lnTo>
                <a:lnTo>
                  <a:pt x="36" y="21"/>
                </a:lnTo>
                <a:lnTo>
                  <a:pt x="36" y="2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9" name="Freeform 41"/>
          <p:cNvSpPr>
            <a:spLocks/>
          </p:cNvSpPr>
          <p:nvPr/>
        </p:nvSpPr>
        <p:spPr bwMode="auto">
          <a:xfrm>
            <a:off x="4064000" y="4202113"/>
            <a:ext cx="296863" cy="130175"/>
          </a:xfrm>
          <a:custGeom>
            <a:avLst/>
            <a:gdLst>
              <a:gd name="T0" fmla="*/ 18 w 187"/>
              <a:gd name="T1" fmla="*/ 41 h 82"/>
              <a:gd name="T2" fmla="*/ 27 w 187"/>
              <a:gd name="T3" fmla="*/ 0 h 82"/>
              <a:gd name="T4" fmla="*/ 187 w 187"/>
              <a:gd name="T5" fmla="*/ 82 h 82"/>
              <a:gd name="T6" fmla="*/ 0 w 187"/>
              <a:gd name="T7" fmla="*/ 82 h 82"/>
              <a:gd name="T8" fmla="*/ 1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" y="41"/>
                </a:moveTo>
                <a:lnTo>
                  <a:pt x="27" y="0"/>
                </a:lnTo>
                <a:lnTo>
                  <a:pt x="187" y="82"/>
                </a:lnTo>
                <a:lnTo>
                  <a:pt x="0" y="82"/>
                </a:lnTo>
                <a:lnTo>
                  <a:pt x="18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0" name="Freeform 42"/>
          <p:cNvSpPr>
            <a:spLocks/>
          </p:cNvSpPr>
          <p:nvPr/>
        </p:nvSpPr>
        <p:spPr bwMode="auto">
          <a:xfrm>
            <a:off x="4064000" y="4202113"/>
            <a:ext cx="296863" cy="130175"/>
          </a:xfrm>
          <a:custGeom>
            <a:avLst/>
            <a:gdLst>
              <a:gd name="T0" fmla="*/ 18 w 187"/>
              <a:gd name="T1" fmla="*/ 41 h 82"/>
              <a:gd name="T2" fmla="*/ 27 w 187"/>
              <a:gd name="T3" fmla="*/ 0 h 82"/>
              <a:gd name="T4" fmla="*/ 187 w 187"/>
              <a:gd name="T5" fmla="*/ 82 h 82"/>
              <a:gd name="T6" fmla="*/ 0 w 187"/>
              <a:gd name="T7" fmla="*/ 82 h 82"/>
              <a:gd name="T8" fmla="*/ 1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" y="41"/>
                </a:moveTo>
                <a:lnTo>
                  <a:pt x="27" y="0"/>
                </a:lnTo>
                <a:lnTo>
                  <a:pt x="187" y="82"/>
                </a:lnTo>
                <a:lnTo>
                  <a:pt x="0" y="82"/>
                </a:lnTo>
                <a:lnTo>
                  <a:pt x="18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1" name="Freeform 43"/>
          <p:cNvSpPr>
            <a:spLocks/>
          </p:cNvSpPr>
          <p:nvPr/>
        </p:nvSpPr>
        <p:spPr bwMode="auto">
          <a:xfrm>
            <a:off x="3130550" y="4027488"/>
            <a:ext cx="42863" cy="44450"/>
          </a:xfrm>
          <a:custGeom>
            <a:avLst/>
            <a:gdLst>
              <a:gd name="T0" fmla="*/ 27 w 27"/>
              <a:gd name="T1" fmla="*/ 0 h 28"/>
              <a:gd name="T2" fmla="*/ 9 w 27"/>
              <a:gd name="T3" fmla="*/ 0 h 28"/>
              <a:gd name="T4" fmla="*/ 0 w 27"/>
              <a:gd name="T5" fmla="*/ 28 h 28"/>
              <a:gd name="T6" fmla="*/ 18 w 27"/>
              <a:gd name="T7" fmla="*/ 28 h 28"/>
              <a:gd name="T8" fmla="*/ 27 w 27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7" y="0"/>
                </a:moveTo>
                <a:lnTo>
                  <a:pt x="9" y="0"/>
                </a:lnTo>
                <a:lnTo>
                  <a:pt x="0" y="28"/>
                </a:lnTo>
                <a:lnTo>
                  <a:pt x="18" y="28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2" name="Freeform 44"/>
          <p:cNvSpPr>
            <a:spLocks/>
          </p:cNvSpPr>
          <p:nvPr/>
        </p:nvSpPr>
        <p:spPr bwMode="auto">
          <a:xfrm>
            <a:off x="4078288" y="4244975"/>
            <a:ext cx="41275" cy="55563"/>
          </a:xfrm>
          <a:custGeom>
            <a:avLst/>
            <a:gdLst>
              <a:gd name="T0" fmla="*/ 9 w 26"/>
              <a:gd name="T1" fmla="*/ 0 h 35"/>
              <a:gd name="T2" fmla="*/ 26 w 26"/>
              <a:gd name="T3" fmla="*/ 7 h 35"/>
              <a:gd name="T4" fmla="*/ 18 w 26"/>
              <a:gd name="T5" fmla="*/ 35 h 35"/>
              <a:gd name="T6" fmla="*/ 0 w 26"/>
              <a:gd name="T7" fmla="*/ 28 h 35"/>
              <a:gd name="T8" fmla="*/ 9 w 26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5">
                <a:moveTo>
                  <a:pt x="9" y="0"/>
                </a:moveTo>
                <a:lnTo>
                  <a:pt x="26" y="7"/>
                </a:lnTo>
                <a:lnTo>
                  <a:pt x="18" y="35"/>
                </a:lnTo>
                <a:lnTo>
                  <a:pt x="0" y="28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3" name="Freeform 45"/>
          <p:cNvSpPr>
            <a:spLocks/>
          </p:cNvSpPr>
          <p:nvPr/>
        </p:nvSpPr>
        <p:spPr bwMode="auto">
          <a:xfrm>
            <a:off x="3159125" y="4027488"/>
            <a:ext cx="933450" cy="261937"/>
          </a:xfrm>
          <a:custGeom>
            <a:avLst/>
            <a:gdLst>
              <a:gd name="T0" fmla="*/ 9 w 588"/>
              <a:gd name="T1" fmla="*/ 0 h 165"/>
              <a:gd name="T2" fmla="*/ 0 w 588"/>
              <a:gd name="T3" fmla="*/ 28 h 165"/>
              <a:gd name="T4" fmla="*/ 579 w 588"/>
              <a:gd name="T5" fmla="*/ 165 h 165"/>
              <a:gd name="T6" fmla="*/ 588 w 588"/>
              <a:gd name="T7" fmla="*/ 137 h 165"/>
              <a:gd name="T8" fmla="*/ 9 w 588"/>
              <a:gd name="T9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165">
                <a:moveTo>
                  <a:pt x="9" y="0"/>
                </a:moveTo>
                <a:lnTo>
                  <a:pt x="0" y="28"/>
                </a:lnTo>
                <a:lnTo>
                  <a:pt x="579" y="165"/>
                </a:lnTo>
                <a:lnTo>
                  <a:pt x="588" y="137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4" name="Freeform 46"/>
          <p:cNvSpPr>
            <a:spLocks/>
          </p:cNvSpPr>
          <p:nvPr/>
        </p:nvSpPr>
        <p:spPr bwMode="auto">
          <a:xfrm>
            <a:off x="5321300" y="4724400"/>
            <a:ext cx="57150" cy="42863"/>
          </a:xfrm>
          <a:custGeom>
            <a:avLst/>
            <a:gdLst>
              <a:gd name="T0" fmla="*/ 27 w 36"/>
              <a:gd name="T1" fmla="*/ 21 h 27"/>
              <a:gd name="T2" fmla="*/ 36 w 36"/>
              <a:gd name="T3" fmla="*/ 14 h 27"/>
              <a:gd name="T4" fmla="*/ 27 w 36"/>
              <a:gd name="T5" fmla="*/ 7 h 27"/>
              <a:gd name="T6" fmla="*/ 18 w 36"/>
              <a:gd name="T7" fmla="*/ 0 h 27"/>
              <a:gd name="T8" fmla="*/ 0 w 36"/>
              <a:gd name="T9" fmla="*/ 7 h 27"/>
              <a:gd name="T10" fmla="*/ 0 w 36"/>
              <a:gd name="T11" fmla="*/ 14 h 27"/>
              <a:gd name="T12" fmla="*/ 9 w 36"/>
              <a:gd name="T13" fmla="*/ 27 h 27"/>
              <a:gd name="T14" fmla="*/ 18 w 36"/>
              <a:gd name="T15" fmla="*/ 27 h 27"/>
              <a:gd name="T16" fmla="*/ 27 w 36"/>
              <a:gd name="T17" fmla="*/ 21 h 27"/>
              <a:gd name="T18" fmla="*/ 27 w 36"/>
              <a:gd name="T19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27" y="21"/>
                </a:moveTo>
                <a:lnTo>
                  <a:pt x="36" y="14"/>
                </a:lnTo>
                <a:lnTo>
                  <a:pt x="27" y="7"/>
                </a:lnTo>
                <a:lnTo>
                  <a:pt x="18" y="0"/>
                </a:lnTo>
                <a:lnTo>
                  <a:pt x="0" y="7"/>
                </a:lnTo>
                <a:lnTo>
                  <a:pt x="0" y="14"/>
                </a:lnTo>
                <a:lnTo>
                  <a:pt x="9" y="27"/>
                </a:lnTo>
                <a:lnTo>
                  <a:pt x="18" y="27"/>
                </a:lnTo>
                <a:lnTo>
                  <a:pt x="27" y="21"/>
                </a:lnTo>
                <a:lnTo>
                  <a:pt x="27" y="2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5" name="Freeform 47"/>
          <p:cNvSpPr>
            <a:spLocks/>
          </p:cNvSpPr>
          <p:nvPr/>
        </p:nvSpPr>
        <p:spPr bwMode="auto">
          <a:xfrm>
            <a:off x="5294313" y="4702175"/>
            <a:ext cx="282575" cy="185738"/>
          </a:xfrm>
          <a:custGeom>
            <a:avLst/>
            <a:gdLst>
              <a:gd name="T0" fmla="*/ 35 w 178"/>
              <a:gd name="T1" fmla="*/ 28 h 117"/>
              <a:gd name="T2" fmla="*/ 71 w 178"/>
              <a:gd name="T3" fmla="*/ 0 h 117"/>
              <a:gd name="T4" fmla="*/ 178 w 178"/>
              <a:gd name="T5" fmla="*/ 117 h 117"/>
              <a:gd name="T6" fmla="*/ 0 w 178"/>
              <a:gd name="T7" fmla="*/ 62 h 117"/>
              <a:gd name="T8" fmla="*/ 35 w 178"/>
              <a:gd name="T9" fmla="*/ 2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7">
                <a:moveTo>
                  <a:pt x="35" y="28"/>
                </a:moveTo>
                <a:lnTo>
                  <a:pt x="71" y="0"/>
                </a:lnTo>
                <a:lnTo>
                  <a:pt x="178" y="117"/>
                </a:lnTo>
                <a:lnTo>
                  <a:pt x="0" y="62"/>
                </a:lnTo>
                <a:lnTo>
                  <a:pt x="35" y="28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6" name="Freeform 48"/>
          <p:cNvSpPr>
            <a:spLocks/>
          </p:cNvSpPr>
          <p:nvPr/>
        </p:nvSpPr>
        <p:spPr bwMode="auto">
          <a:xfrm>
            <a:off x="5294313" y="4702175"/>
            <a:ext cx="282575" cy="185738"/>
          </a:xfrm>
          <a:custGeom>
            <a:avLst/>
            <a:gdLst>
              <a:gd name="T0" fmla="*/ 35 w 178"/>
              <a:gd name="T1" fmla="*/ 28 h 117"/>
              <a:gd name="T2" fmla="*/ 71 w 178"/>
              <a:gd name="T3" fmla="*/ 0 h 117"/>
              <a:gd name="T4" fmla="*/ 178 w 178"/>
              <a:gd name="T5" fmla="*/ 117 h 117"/>
              <a:gd name="T6" fmla="*/ 0 w 178"/>
              <a:gd name="T7" fmla="*/ 62 h 117"/>
              <a:gd name="T8" fmla="*/ 35 w 178"/>
              <a:gd name="T9" fmla="*/ 2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7">
                <a:moveTo>
                  <a:pt x="35" y="28"/>
                </a:moveTo>
                <a:lnTo>
                  <a:pt x="71" y="0"/>
                </a:lnTo>
                <a:lnTo>
                  <a:pt x="178" y="117"/>
                </a:lnTo>
                <a:lnTo>
                  <a:pt x="0" y="62"/>
                </a:lnTo>
                <a:lnTo>
                  <a:pt x="35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7" name="Freeform 49"/>
          <p:cNvSpPr>
            <a:spLocks/>
          </p:cNvSpPr>
          <p:nvPr/>
        </p:nvSpPr>
        <p:spPr bwMode="auto">
          <a:xfrm>
            <a:off x="4629150" y="4300538"/>
            <a:ext cx="71438" cy="53975"/>
          </a:xfrm>
          <a:custGeom>
            <a:avLst/>
            <a:gdLst>
              <a:gd name="T0" fmla="*/ 45 w 45"/>
              <a:gd name="T1" fmla="*/ 13 h 34"/>
              <a:gd name="T2" fmla="*/ 27 w 45"/>
              <a:gd name="T3" fmla="*/ 0 h 34"/>
              <a:gd name="T4" fmla="*/ 0 w 45"/>
              <a:gd name="T5" fmla="*/ 27 h 34"/>
              <a:gd name="T6" fmla="*/ 18 w 45"/>
              <a:gd name="T7" fmla="*/ 34 h 34"/>
              <a:gd name="T8" fmla="*/ 45 w 45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4">
                <a:moveTo>
                  <a:pt x="45" y="13"/>
                </a:moveTo>
                <a:lnTo>
                  <a:pt x="27" y="0"/>
                </a:lnTo>
                <a:lnTo>
                  <a:pt x="0" y="27"/>
                </a:lnTo>
                <a:lnTo>
                  <a:pt x="18" y="34"/>
                </a:lnTo>
                <a:lnTo>
                  <a:pt x="45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8" name="Freeform 50"/>
          <p:cNvSpPr>
            <a:spLocks/>
          </p:cNvSpPr>
          <p:nvPr/>
        </p:nvSpPr>
        <p:spPr bwMode="auto">
          <a:xfrm>
            <a:off x="5335588" y="4735513"/>
            <a:ext cx="57150" cy="42862"/>
          </a:xfrm>
          <a:custGeom>
            <a:avLst/>
            <a:gdLst>
              <a:gd name="T0" fmla="*/ 27 w 36"/>
              <a:gd name="T1" fmla="*/ 0 h 27"/>
              <a:gd name="T2" fmla="*/ 36 w 36"/>
              <a:gd name="T3" fmla="*/ 7 h 27"/>
              <a:gd name="T4" fmla="*/ 18 w 36"/>
              <a:gd name="T5" fmla="*/ 27 h 27"/>
              <a:gd name="T6" fmla="*/ 0 w 36"/>
              <a:gd name="T7" fmla="*/ 20 h 27"/>
              <a:gd name="T8" fmla="*/ 27 w 36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7">
                <a:moveTo>
                  <a:pt x="27" y="0"/>
                </a:moveTo>
                <a:lnTo>
                  <a:pt x="36" y="7"/>
                </a:lnTo>
                <a:lnTo>
                  <a:pt x="18" y="27"/>
                </a:lnTo>
                <a:lnTo>
                  <a:pt x="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9" name="Freeform 51"/>
          <p:cNvSpPr>
            <a:spLocks/>
          </p:cNvSpPr>
          <p:nvPr/>
        </p:nvSpPr>
        <p:spPr bwMode="auto">
          <a:xfrm>
            <a:off x="4657725" y="4321175"/>
            <a:ext cx="720725" cy="446088"/>
          </a:xfrm>
          <a:custGeom>
            <a:avLst/>
            <a:gdLst>
              <a:gd name="T0" fmla="*/ 27 w 454"/>
              <a:gd name="T1" fmla="*/ 0 h 281"/>
              <a:gd name="T2" fmla="*/ 0 w 454"/>
              <a:gd name="T3" fmla="*/ 21 h 281"/>
              <a:gd name="T4" fmla="*/ 427 w 454"/>
              <a:gd name="T5" fmla="*/ 281 h 281"/>
              <a:gd name="T6" fmla="*/ 454 w 454"/>
              <a:gd name="T7" fmla="*/ 261 h 281"/>
              <a:gd name="T8" fmla="*/ 27 w 454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281">
                <a:moveTo>
                  <a:pt x="27" y="0"/>
                </a:moveTo>
                <a:lnTo>
                  <a:pt x="0" y="21"/>
                </a:lnTo>
                <a:lnTo>
                  <a:pt x="427" y="281"/>
                </a:lnTo>
                <a:lnTo>
                  <a:pt x="454" y="261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0" name="Freeform 52"/>
          <p:cNvSpPr>
            <a:spLocks/>
          </p:cNvSpPr>
          <p:nvPr/>
        </p:nvSpPr>
        <p:spPr bwMode="auto">
          <a:xfrm>
            <a:off x="5165725" y="2917825"/>
            <a:ext cx="57150" cy="42863"/>
          </a:xfrm>
          <a:custGeom>
            <a:avLst/>
            <a:gdLst>
              <a:gd name="T0" fmla="*/ 36 w 36"/>
              <a:gd name="T1" fmla="*/ 13 h 27"/>
              <a:gd name="T2" fmla="*/ 27 w 36"/>
              <a:gd name="T3" fmla="*/ 7 h 27"/>
              <a:gd name="T4" fmla="*/ 18 w 36"/>
              <a:gd name="T5" fmla="*/ 0 h 27"/>
              <a:gd name="T6" fmla="*/ 9 w 36"/>
              <a:gd name="T7" fmla="*/ 7 h 27"/>
              <a:gd name="T8" fmla="*/ 0 w 36"/>
              <a:gd name="T9" fmla="*/ 20 h 27"/>
              <a:gd name="T10" fmla="*/ 9 w 36"/>
              <a:gd name="T11" fmla="*/ 27 h 27"/>
              <a:gd name="T12" fmla="*/ 18 w 36"/>
              <a:gd name="T13" fmla="*/ 27 h 27"/>
              <a:gd name="T14" fmla="*/ 36 w 36"/>
              <a:gd name="T15" fmla="*/ 27 h 27"/>
              <a:gd name="T16" fmla="*/ 36 w 36"/>
              <a:gd name="T17" fmla="*/ 13 h 27"/>
              <a:gd name="T18" fmla="*/ 36 w 36"/>
              <a:gd name="T19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36" y="13"/>
                </a:moveTo>
                <a:lnTo>
                  <a:pt x="27" y="7"/>
                </a:lnTo>
                <a:lnTo>
                  <a:pt x="18" y="0"/>
                </a:lnTo>
                <a:lnTo>
                  <a:pt x="9" y="7"/>
                </a:lnTo>
                <a:lnTo>
                  <a:pt x="0" y="20"/>
                </a:lnTo>
                <a:lnTo>
                  <a:pt x="9" y="27"/>
                </a:lnTo>
                <a:lnTo>
                  <a:pt x="18" y="27"/>
                </a:lnTo>
                <a:lnTo>
                  <a:pt x="36" y="27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1" name="Freeform 53"/>
          <p:cNvSpPr>
            <a:spLocks/>
          </p:cNvSpPr>
          <p:nvPr/>
        </p:nvSpPr>
        <p:spPr bwMode="auto">
          <a:xfrm>
            <a:off x="5194300" y="2873375"/>
            <a:ext cx="296863" cy="131763"/>
          </a:xfrm>
          <a:custGeom>
            <a:avLst/>
            <a:gdLst>
              <a:gd name="T0" fmla="*/ 9 w 187"/>
              <a:gd name="T1" fmla="*/ 41 h 83"/>
              <a:gd name="T2" fmla="*/ 0 w 187"/>
              <a:gd name="T3" fmla="*/ 0 h 83"/>
              <a:gd name="T4" fmla="*/ 187 w 187"/>
              <a:gd name="T5" fmla="*/ 28 h 83"/>
              <a:gd name="T6" fmla="*/ 9 w 187"/>
              <a:gd name="T7" fmla="*/ 83 h 83"/>
              <a:gd name="T8" fmla="*/ 9 w 187"/>
              <a:gd name="T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3">
                <a:moveTo>
                  <a:pt x="9" y="41"/>
                </a:moveTo>
                <a:lnTo>
                  <a:pt x="0" y="0"/>
                </a:lnTo>
                <a:lnTo>
                  <a:pt x="187" y="28"/>
                </a:lnTo>
                <a:lnTo>
                  <a:pt x="9" y="83"/>
                </a:lnTo>
                <a:lnTo>
                  <a:pt x="9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2" name="Freeform 54"/>
          <p:cNvSpPr>
            <a:spLocks/>
          </p:cNvSpPr>
          <p:nvPr/>
        </p:nvSpPr>
        <p:spPr bwMode="auto">
          <a:xfrm>
            <a:off x="5194300" y="2873375"/>
            <a:ext cx="296863" cy="131763"/>
          </a:xfrm>
          <a:custGeom>
            <a:avLst/>
            <a:gdLst>
              <a:gd name="T0" fmla="*/ 9 w 187"/>
              <a:gd name="T1" fmla="*/ 41 h 83"/>
              <a:gd name="T2" fmla="*/ 0 w 187"/>
              <a:gd name="T3" fmla="*/ 0 h 83"/>
              <a:gd name="T4" fmla="*/ 187 w 187"/>
              <a:gd name="T5" fmla="*/ 28 h 83"/>
              <a:gd name="T6" fmla="*/ 9 w 187"/>
              <a:gd name="T7" fmla="*/ 83 h 83"/>
              <a:gd name="T8" fmla="*/ 9 w 187"/>
              <a:gd name="T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3">
                <a:moveTo>
                  <a:pt x="9" y="41"/>
                </a:moveTo>
                <a:lnTo>
                  <a:pt x="0" y="0"/>
                </a:lnTo>
                <a:lnTo>
                  <a:pt x="187" y="28"/>
                </a:lnTo>
                <a:lnTo>
                  <a:pt x="9" y="83"/>
                </a:lnTo>
                <a:lnTo>
                  <a:pt x="9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3" name="Freeform 55"/>
          <p:cNvSpPr>
            <a:spLocks/>
          </p:cNvSpPr>
          <p:nvPr/>
        </p:nvSpPr>
        <p:spPr bwMode="auto">
          <a:xfrm>
            <a:off x="4078288" y="3025775"/>
            <a:ext cx="41275" cy="55563"/>
          </a:xfrm>
          <a:custGeom>
            <a:avLst/>
            <a:gdLst>
              <a:gd name="T0" fmla="*/ 18 w 26"/>
              <a:gd name="T1" fmla="*/ 0 h 35"/>
              <a:gd name="T2" fmla="*/ 0 w 26"/>
              <a:gd name="T3" fmla="*/ 0 h 35"/>
              <a:gd name="T4" fmla="*/ 0 w 26"/>
              <a:gd name="T5" fmla="*/ 35 h 35"/>
              <a:gd name="T6" fmla="*/ 26 w 26"/>
              <a:gd name="T7" fmla="*/ 28 h 35"/>
              <a:gd name="T8" fmla="*/ 18 w 26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5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2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4" name="Freeform 56"/>
          <p:cNvSpPr>
            <a:spLocks/>
          </p:cNvSpPr>
          <p:nvPr/>
        </p:nvSpPr>
        <p:spPr bwMode="auto">
          <a:xfrm>
            <a:off x="5194300" y="2917825"/>
            <a:ext cx="42863" cy="42863"/>
          </a:xfrm>
          <a:custGeom>
            <a:avLst/>
            <a:gdLst>
              <a:gd name="T0" fmla="*/ 0 w 27"/>
              <a:gd name="T1" fmla="*/ 0 h 27"/>
              <a:gd name="T2" fmla="*/ 18 w 27"/>
              <a:gd name="T3" fmla="*/ 0 h 27"/>
              <a:gd name="T4" fmla="*/ 27 w 27"/>
              <a:gd name="T5" fmla="*/ 27 h 27"/>
              <a:gd name="T6" fmla="*/ 9 w 27"/>
              <a:gd name="T7" fmla="*/ 27 h 27"/>
              <a:gd name="T8" fmla="*/ 0 w 2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0" y="0"/>
                </a:moveTo>
                <a:lnTo>
                  <a:pt x="18" y="0"/>
                </a:lnTo>
                <a:lnTo>
                  <a:pt x="27" y="27"/>
                </a:lnTo>
                <a:lnTo>
                  <a:pt x="9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5" name="Freeform 57"/>
          <p:cNvSpPr>
            <a:spLocks/>
          </p:cNvSpPr>
          <p:nvPr/>
        </p:nvSpPr>
        <p:spPr bwMode="auto">
          <a:xfrm>
            <a:off x="4106863" y="2917825"/>
            <a:ext cx="1101725" cy="152400"/>
          </a:xfrm>
          <a:custGeom>
            <a:avLst/>
            <a:gdLst>
              <a:gd name="T0" fmla="*/ 0 w 694"/>
              <a:gd name="T1" fmla="*/ 68 h 96"/>
              <a:gd name="T2" fmla="*/ 8 w 694"/>
              <a:gd name="T3" fmla="*/ 96 h 96"/>
              <a:gd name="T4" fmla="*/ 694 w 694"/>
              <a:gd name="T5" fmla="*/ 27 h 96"/>
              <a:gd name="T6" fmla="*/ 685 w 694"/>
              <a:gd name="T7" fmla="*/ 0 h 96"/>
              <a:gd name="T8" fmla="*/ 0 w 694"/>
              <a:gd name="T9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" h="96">
                <a:moveTo>
                  <a:pt x="0" y="68"/>
                </a:moveTo>
                <a:lnTo>
                  <a:pt x="8" y="96"/>
                </a:lnTo>
                <a:lnTo>
                  <a:pt x="694" y="27"/>
                </a:lnTo>
                <a:lnTo>
                  <a:pt x="685" y="0"/>
                </a:lnTo>
                <a:lnTo>
                  <a:pt x="0" y="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1377950" y="1839913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1384300" y="1849438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8" name="Oval 60"/>
          <p:cNvSpPr>
            <a:spLocks noChangeArrowheads="1"/>
          </p:cNvSpPr>
          <p:nvPr/>
        </p:nvSpPr>
        <p:spPr bwMode="auto">
          <a:xfrm>
            <a:off x="1377950" y="4843463"/>
            <a:ext cx="565150" cy="425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9" name="Oval 61"/>
          <p:cNvSpPr>
            <a:spLocks noChangeArrowheads="1"/>
          </p:cNvSpPr>
          <p:nvPr/>
        </p:nvSpPr>
        <p:spPr bwMode="auto">
          <a:xfrm>
            <a:off x="1384300" y="4854575"/>
            <a:ext cx="552450" cy="404813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0" name="Oval 62"/>
          <p:cNvSpPr>
            <a:spLocks noChangeArrowheads="1"/>
          </p:cNvSpPr>
          <p:nvPr/>
        </p:nvSpPr>
        <p:spPr bwMode="auto">
          <a:xfrm>
            <a:off x="2890838" y="3843338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1" name="Oval 63"/>
          <p:cNvSpPr>
            <a:spLocks noChangeArrowheads="1"/>
          </p:cNvSpPr>
          <p:nvPr/>
        </p:nvSpPr>
        <p:spPr bwMode="auto">
          <a:xfrm>
            <a:off x="2897188" y="385286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2" name="Oval 64"/>
          <p:cNvSpPr>
            <a:spLocks noChangeArrowheads="1"/>
          </p:cNvSpPr>
          <p:nvPr/>
        </p:nvSpPr>
        <p:spPr bwMode="auto">
          <a:xfrm>
            <a:off x="4389438" y="4125913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3" name="Oval 65"/>
          <p:cNvSpPr>
            <a:spLocks noChangeArrowheads="1"/>
          </p:cNvSpPr>
          <p:nvPr/>
        </p:nvSpPr>
        <p:spPr bwMode="auto">
          <a:xfrm>
            <a:off x="4395788" y="4135438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4" name="Oval 66"/>
          <p:cNvSpPr>
            <a:spLocks noChangeArrowheads="1"/>
          </p:cNvSpPr>
          <p:nvPr/>
        </p:nvSpPr>
        <p:spPr bwMode="auto">
          <a:xfrm>
            <a:off x="5519738" y="4789488"/>
            <a:ext cx="565150" cy="425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5" name="Oval 67"/>
          <p:cNvSpPr>
            <a:spLocks noChangeArrowheads="1"/>
          </p:cNvSpPr>
          <p:nvPr/>
        </p:nvSpPr>
        <p:spPr bwMode="auto">
          <a:xfrm>
            <a:off x="5526088" y="479901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6" name="Oval 68"/>
          <p:cNvSpPr>
            <a:spLocks noChangeArrowheads="1"/>
          </p:cNvSpPr>
          <p:nvPr/>
        </p:nvSpPr>
        <p:spPr bwMode="auto">
          <a:xfrm>
            <a:off x="5519738" y="2700338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7" name="Oval 69"/>
          <p:cNvSpPr>
            <a:spLocks noChangeArrowheads="1"/>
          </p:cNvSpPr>
          <p:nvPr/>
        </p:nvSpPr>
        <p:spPr bwMode="auto">
          <a:xfrm>
            <a:off x="5526088" y="270986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8" name="Oval 70"/>
          <p:cNvSpPr>
            <a:spLocks noChangeArrowheads="1"/>
          </p:cNvSpPr>
          <p:nvPr/>
        </p:nvSpPr>
        <p:spPr bwMode="auto">
          <a:xfrm>
            <a:off x="3822700" y="2841625"/>
            <a:ext cx="566738" cy="4238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9" name="Oval 71"/>
          <p:cNvSpPr>
            <a:spLocks noChangeArrowheads="1"/>
          </p:cNvSpPr>
          <p:nvPr/>
        </p:nvSpPr>
        <p:spPr bwMode="auto">
          <a:xfrm>
            <a:off x="3830638" y="2851150"/>
            <a:ext cx="552450" cy="404813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20" name="Rectangle 72"/>
          <p:cNvSpPr>
            <a:spLocks noChangeArrowheads="1"/>
          </p:cNvSpPr>
          <p:nvPr/>
        </p:nvSpPr>
        <p:spPr bwMode="auto">
          <a:xfrm>
            <a:off x="1547813" y="189388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1" name="Rectangle 73"/>
          <p:cNvSpPr>
            <a:spLocks noChangeArrowheads="1"/>
          </p:cNvSpPr>
          <p:nvPr/>
        </p:nvSpPr>
        <p:spPr bwMode="auto">
          <a:xfrm>
            <a:off x="5703888" y="4930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2" name="Rectangle 74"/>
          <p:cNvSpPr>
            <a:spLocks noChangeArrowheads="1"/>
          </p:cNvSpPr>
          <p:nvPr/>
        </p:nvSpPr>
        <p:spPr bwMode="auto">
          <a:xfrm>
            <a:off x="3003550" y="39401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3" name="Rectangle 75"/>
          <p:cNvSpPr>
            <a:spLocks noChangeArrowheads="1"/>
          </p:cNvSpPr>
          <p:nvPr/>
        </p:nvSpPr>
        <p:spPr bwMode="auto">
          <a:xfrm>
            <a:off x="3951288" y="28956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4" name="Rectangle 76"/>
          <p:cNvSpPr>
            <a:spLocks noChangeArrowheads="1"/>
          </p:cNvSpPr>
          <p:nvPr/>
        </p:nvSpPr>
        <p:spPr bwMode="auto">
          <a:xfrm>
            <a:off x="4559300" y="41687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5" name="Rectangle 77"/>
          <p:cNvSpPr>
            <a:spLocks noChangeArrowheads="1"/>
          </p:cNvSpPr>
          <p:nvPr/>
        </p:nvSpPr>
        <p:spPr bwMode="auto">
          <a:xfrm>
            <a:off x="1562100" y="4930775"/>
            <a:ext cx="26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6" name="Rectangle 78"/>
          <p:cNvSpPr>
            <a:spLocks noChangeArrowheads="1"/>
          </p:cNvSpPr>
          <p:nvPr/>
        </p:nvSpPr>
        <p:spPr bwMode="auto">
          <a:xfrm>
            <a:off x="5689600" y="270986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7" name="Rectangle 79"/>
          <p:cNvSpPr>
            <a:spLocks noChangeArrowheads="1"/>
          </p:cNvSpPr>
          <p:nvPr/>
        </p:nvSpPr>
        <p:spPr bwMode="auto">
          <a:xfrm>
            <a:off x="6477000" y="2438400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a , c , g }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  <p:sp>
        <p:nvSpPr>
          <p:cNvPr id="309328" name="Rectangle 80"/>
          <p:cNvSpPr>
            <a:spLocks noChangeArrowheads="1"/>
          </p:cNvSpPr>
          <p:nvPr/>
        </p:nvSpPr>
        <p:spPr bwMode="auto">
          <a:xfrm>
            <a:off x="5715000" y="3810000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f , d , e , b }</a:t>
            </a:r>
            <a:endParaRPr lang="en-US" altLang="en-US" sz="2400" b="1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Data Structure and Algorithm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Finding Strongly Connected Components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2420938"/>
            <a:ext cx="7029450" cy="2895600"/>
          </a:xfrm>
        </p:spPr>
        <p:txBody>
          <a:bodyPr/>
          <a:lstStyle/>
          <a:p>
            <a:r>
              <a:rPr lang="en-US" altLang="en-US" sz="3200"/>
              <a:t>Input: A directed graph G = (V,E)</a:t>
            </a:r>
          </a:p>
          <a:p>
            <a:r>
              <a:rPr lang="en-US" altLang="en-US" sz="3200"/>
              <a:t>Output: a partition of V into disjoint sets so that each set defines a strongly connected component of G</a:t>
            </a:r>
          </a:p>
        </p:txBody>
      </p:sp>
    </p:spTree>
    <p:extLst>
      <p:ext uri="{BB962C8B-B14F-4D97-AF65-F5344CB8AC3E}">
        <p14:creationId xmlns:p14="http://schemas.microsoft.com/office/powerpoint/2010/main" val="319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Data Structure and Algorithm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6025"/>
            <a:ext cx="8232775" cy="5043488"/>
          </a:xfrm>
        </p:spPr>
        <p:txBody>
          <a:bodyPr>
            <a:normAutofit lnSpcReduction="1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66"/>
                </a:solidFill>
              </a:rPr>
              <a:t>Strongly-Connected-Components(G)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/>
              <a:t>call DFS(G) to compute finishing times f[u] for each vertex u.                                             </a:t>
            </a:r>
            <a:r>
              <a:rPr lang="en-US" altLang="en-US" sz="2400">
                <a:solidFill>
                  <a:srgbClr val="990000"/>
                </a:solidFill>
              </a:rPr>
              <a:t>Cost: O(E+V)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/>
              <a:t>compute G</a:t>
            </a:r>
            <a:r>
              <a:rPr lang="en-US" altLang="en-US" sz="2400" baseline="30000"/>
              <a:t>T                                                          </a:t>
            </a:r>
            <a:r>
              <a:rPr lang="en-US" altLang="en-US" sz="2400">
                <a:solidFill>
                  <a:srgbClr val="990000"/>
                </a:solidFill>
              </a:rPr>
              <a:t>Cost: O(E+V)</a:t>
            </a:r>
            <a:endParaRPr lang="en-US" altLang="en-US" sz="2400" baseline="30000"/>
          </a:p>
          <a:p>
            <a:pPr marL="381000" indent="-381000">
              <a:buFontTx/>
              <a:buAutoNum type="arabicPeriod"/>
            </a:pPr>
            <a:r>
              <a:rPr lang="en-US" altLang="en-US" sz="2400"/>
              <a:t>call DFS(G</a:t>
            </a:r>
            <a:r>
              <a:rPr lang="en-US" altLang="en-US" sz="2400" baseline="30000"/>
              <a:t>T</a:t>
            </a:r>
            <a:r>
              <a:rPr lang="en-US" altLang="en-US" sz="2400"/>
              <a:t>), but in the main loop of DFS, consider the vertices in order of decreasing f[u]    </a:t>
            </a:r>
            <a:r>
              <a:rPr lang="en-US" altLang="en-US" sz="2400">
                <a:solidFill>
                  <a:srgbClr val="990000"/>
                </a:solidFill>
              </a:rPr>
              <a:t>Cost: O(E+V)</a:t>
            </a:r>
            <a:endParaRPr lang="en-US" altLang="en-US" sz="2400"/>
          </a:p>
          <a:p>
            <a:pPr marL="381000" indent="-381000">
              <a:buFontTx/>
              <a:buAutoNum type="arabicPeriod"/>
            </a:pPr>
            <a:r>
              <a:rPr lang="en-US" altLang="en-US" sz="2400"/>
              <a:t>output the vertices of each tree in the depth-first forest of step 3 as a separate strongly connected component.</a:t>
            </a:r>
          </a:p>
          <a:p>
            <a:pPr marL="381000" indent="-381000">
              <a:buFontTx/>
              <a:buNone/>
            </a:pPr>
            <a:endParaRPr lang="en-US" altLang="en-US" sz="2400" i="1"/>
          </a:p>
          <a:p>
            <a:pPr marL="381000" indent="-381000">
              <a:buFontTx/>
              <a:buNone/>
            </a:pPr>
            <a:r>
              <a:rPr lang="en-US" altLang="en-US" sz="2400" i="1"/>
              <a:t>The graph G</a:t>
            </a:r>
            <a:r>
              <a:rPr lang="en-US" altLang="en-US" sz="2400" i="1" baseline="30000"/>
              <a:t>T</a:t>
            </a:r>
            <a:r>
              <a:rPr lang="en-US" altLang="en-US" sz="2400" i="1"/>
              <a:t> is the transpose of G, which is visualized by</a:t>
            </a:r>
          </a:p>
          <a:p>
            <a:pPr marL="381000" indent="-381000">
              <a:buFontTx/>
              <a:buNone/>
            </a:pPr>
            <a:r>
              <a:rPr lang="en-US" altLang="en-US" sz="2400" i="1"/>
              <a:t>reversing the arrows on the digraph.</a:t>
            </a:r>
          </a:p>
          <a:p>
            <a:pPr marL="381000" indent="-381000"/>
            <a:r>
              <a:rPr lang="en-US" altLang="en-US" sz="2400">
                <a:solidFill>
                  <a:srgbClr val="990000"/>
                </a:solidFill>
              </a:rPr>
              <a:t>Cost: O(E+V)</a:t>
            </a:r>
          </a:p>
        </p:txBody>
      </p:sp>
    </p:spTree>
    <p:extLst>
      <p:ext uri="{BB962C8B-B14F-4D97-AF65-F5344CB8AC3E}">
        <p14:creationId xmlns:p14="http://schemas.microsoft.com/office/powerpoint/2010/main" val="240866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Data Structure and Algorithm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10276" name="Picture 4" descr="fig22-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8" b="29793"/>
          <a:stretch>
            <a:fillRect/>
          </a:stretch>
        </p:blipFill>
        <p:spPr>
          <a:xfrm>
            <a:off x="879475" y="1055688"/>
            <a:ext cx="7354888" cy="5307012"/>
          </a:xfrm>
          <a:solidFill>
            <a:srgbClr val="66CC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41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r>
              <a:rPr lang="en-US" sz="3200" dirty="0"/>
              <a:t>Undirected connected graph G(V,E): Articulation points, bridges and </a:t>
            </a:r>
            <a:r>
              <a:rPr lang="en-US" sz="3200" dirty="0" err="1"/>
              <a:t>biconnected</a:t>
            </a:r>
            <a:r>
              <a:rPr lang="en-US" sz="3200" dirty="0"/>
              <a:t> components. Ex 22-2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495800" cy="5562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Root of DFS is an articulation point if and only if it has at least 2 children in the DFS tree</a:t>
            </a:r>
          </a:p>
          <a:p>
            <a:pPr marL="457200" indent="-457200">
              <a:buAutoNum type="arabicPeriod"/>
            </a:pPr>
            <a:r>
              <a:rPr lang="en-US" sz="2400" dirty="0"/>
              <a:t>Let </a:t>
            </a:r>
            <a:r>
              <a:rPr lang="en-US" sz="2400" dirty="0" err="1"/>
              <a:t>v</a:t>
            </a:r>
            <a:r>
              <a:rPr lang="en-US" sz="2400" dirty="0"/>
              <a:t> be a non-root of the DFS tree. </a:t>
            </a:r>
            <a:r>
              <a:rPr lang="en-US" sz="2400" dirty="0" err="1"/>
              <a:t>v</a:t>
            </a:r>
            <a:r>
              <a:rPr lang="en-US" sz="2400" dirty="0"/>
              <a:t> is an articulation point if it has a child </a:t>
            </a:r>
            <a:r>
              <a:rPr lang="en-US" sz="2400" dirty="0" err="1"/>
              <a:t>s</a:t>
            </a:r>
            <a:r>
              <a:rPr lang="en-US" sz="2400" dirty="0"/>
              <a:t> such that there is no back edge from </a:t>
            </a:r>
            <a:r>
              <a:rPr lang="en-US" sz="2400" dirty="0" err="1"/>
              <a:t>s</a:t>
            </a:r>
            <a:r>
              <a:rPr lang="en-US" sz="2400" dirty="0"/>
              <a:t> or any of its descendants to an ancestor of </a:t>
            </a:r>
            <a:r>
              <a:rPr lang="en-US" sz="2400" dirty="0" err="1"/>
              <a:t>v</a:t>
            </a:r>
            <a:r>
              <a:rPr lang="en-US" sz="2400" dirty="0"/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low(v</a:t>
            </a:r>
            <a:r>
              <a:rPr lang="en-US" sz="2400" dirty="0"/>
              <a:t>) is the minimum of: </a:t>
            </a:r>
            <a:r>
              <a:rPr lang="en-US" sz="2400" dirty="0" err="1"/>
              <a:t>d(v</a:t>
            </a:r>
            <a:r>
              <a:rPr lang="en-US" sz="2400" dirty="0"/>
              <a:t>) and </a:t>
            </a:r>
            <a:r>
              <a:rPr lang="en-US" sz="2400" dirty="0" err="1"/>
              <a:t>d(w</a:t>
            </a:r>
            <a:r>
              <a:rPr lang="en-US" sz="2400" dirty="0"/>
              <a:t>), where (</a:t>
            </a:r>
            <a:r>
              <a:rPr lang="en-US" sz="2400" dirty="0" err="1"/>
              <a:t>u,w</a:t>
            </a:r>
            <a:r>
              <a:rPr lang="en-US" sz="2400" dirty="0"/>
              <a:t>) is a back edge from a descendant </a:t>
            </a:r>
            <a:r>
              <a:rPr lang="en-US" sz="2400" dirty="0" err="1"/>
              <a:t>u</a:t>
            </a:r>
            <a:r>
              <a:rPr lang="en-US" sz="2400" dirty="0"/>
              <a:t> of </a:t>
            </a:r>
            <a:r>
              <a:rPr lang="en-US" sz="2400" dirty="0" err="1"/>
              <a:t>v</a:t>
            </a:r>
            <a:r>
              <a:rPr lang="en-US" sz="2400" dirty="0"/>
              <a:t>. How to compute </a:t>
            </a:r>
            <a:r>
              <a:rPr lang="en-US" sz="2400" dirty="0" err="1"/>
              <a:t>low(v</a:t>
            </a:r>
            <a:r>
              <a:rPr lang="en-US" sz="2400" dirty="0"/>
              <a:t>) for all nodes </a:t>
            </a:r>
            <a:r>
              <a:rPr lang="en-US" sz="2400" dirty="0" err="1"/>
              <a:t>v</a:t>
            </a:r>
            <a:r>
              <a:rPr lang="en-US" sz="2400" dirty="0"/>
              <a:t> in linear time?  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495800" y="1066800"/>
          <a:ext cx="4495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Acrobat Document" r:id="rId3" imgW="23180040" imgH="6027281" progId="AcroExch.Document.7">
                  <p:embed/>
                </p:oleObj>
              </mc:Choice>
              <mc:Fallback>
                <p:oleObj name="Acrobat Document" r:id="rId3" imgW="23180040" imgH="6027281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066800"/>
                        <a:ext cx="4495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3810000"/>
            <a:ext cx="472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How to compute all articulation points in linear time?</a:t>
            </a:r>
          </a:p>
          <a:p>
            <a:r>
              <a:rPr lang="en-US" sz="2400" dirty="0"/>
              <a:t>5. How to compute all bridges in linear time?</a:t>
            </a:r>
          </a:p>
          <a:p>
            <a:r>
              <a:rPr lang="en-US" sz="2400" dirty="0"/>
              <a:t>6. Define </a:t>
            </a:r>
            <a:r>
              <a:rPr lang="en-US" sz="2400" dirty="0" err="1"/>
              <a:t>biconnectivity</a:t>
            </a:r>
            <a:r>
              <a:rPr lang="en-US" sz="2400" dirty="0"/>
              <a:t>* as a binary relation on edges: e</a:t>
            </a:r>
            <a:r>
              <a:rPr lang="en-US" sz="2400" baseline="-25000" dirty="0"/>
              <a:t>1</a:t>
            </a:r>
            <a:r>
              <a:rPr lang="en-US" sz="2400" dirty="0"/>
              <a:t>Re</a:t>
            </a:r>
            <a:r>
              <a:rPr lang="en-US" sz="2400" baseline="-25000" dirty="0"/>
              <a:t>2</a:t>
            </a:r>
            <a:r>
              <a:rPr lang="en-US" sz="2400" dirty="0"/>
              <a:t> if they lie on a simple cycle, or e</a:t>
            </a:r>
            <a:r>
              <a:rPr lang="en-US" sz="2400" baseline="-25000" dirty="0"/>
              <a:t>1</a:t>
            </a:r>
            <a:r>
              <a:rPr lang="en-US" sz="2400" dirty="0"/>
              <a:t>=e</a:t>
            </a:r>
            <a:r>
              <a:rPr lang="en-US" sz="2400" baseline="-25000" dirty="0"/>
              <a:t>2</a:t>
            </a:r>
            <a:r>
              <a:rPr lang="en-US" sz="2400" dirty="0"/>
              <a:t>. Prove that R is an equivalence relation.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4644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next slides explain why for this class bridges are also </a:t>
            </a:r>
            <a:r>
              <a:rPr lang="en-US" sz="1600" dirty="0" err="1">
                <a:solidFill>
                  <a:srgbClr val="FF0000"/>
                </a:solidFill>
              </a:rPr>
              <a:t>biconnected</a:t>
            </a:r>
            <a:r>
              <a:rPr lang="en-US" sz="1600" dirty="0">
                <a:solidFill>
                  <a:srgbClr val="FF0000"/>
                </a:solidFill>
              </a:rPr>
              <a:t> components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Clarification to definition of </a:t>
            </a:r>
            <a:r>
              <a:rPr lang="en-US" dirty="0" err="1"/>
              <a:t>biconnected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* The prior slide defines </a:t>
            </a:r>
            <a:r>
              <a:rPr lang="en-US" dirty="0" err="1"/>
              <a:t>biconnectivity</a:t>
            </a:r>
            <a:r>
              <a:rPr lang="en-US" dirty="0"/>
              <a:t> as a binary relation on edges, which is an equivalence relation. This extends to </a:t>
            </a:r>
            <a:r>
              <a:rPr lang="en-US" dirty="0" err="1"/>
              <a:t>biconnected</a:t>
            </a:r>
            <a:r>
              <a:rPr lang="en-US" dirty="0"/>
              <a:t> components by including all the vertices that touch on the edges of an equivalence class. This definition implies that a single bridge is an equivalence class of one edge (or a </a:t>
            </a:r>
            <a:r>
              <a:rPr lang="en-US" dirty="0" err="1"/>
              <a:t>biconnected</a:t>
            </a:r>
            <a:r>
              <a:rPr lang="en-US" dirty="0"/>
              <a:t> component of 2 vertices).</a:t>
            </a:r>
          </a:p>
          <a:p>
            <a:pPr marL="0" indent="0">
              <a:buNone/>
            </a:pPr>
            <a:r>
              <a:rPr lang="en-US" dirty="0"/>
              <a:t>In contrast, Problem 22-2 in the textbook defines </a:t>
            </a:r>
            <a:r>
              <a:rPr lang="en-US" dirty="0" err="1"/>
              <a:t>biconnected</a:t>
            </a:r>
            <a:r>
              <a:rPr lang="en-US" dirty="0"/>
              <a:t> component as "a maximal set of edges such that any two edges in the set lie on a common simple cycle"; indeed item g seeks proof that the </a:t>
            </a:r>
            <a:r>
              <a:rPr lang="en-US" dirty="0" err="1"/>
              <a:t>biconnected</a:t>
            </a:r>
            <a:r>
              <a:rPr lang="en-US" dirty="0"/>
              <a:t> components of a graph partition only its non-bridge edges.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ENEE641 students should follow the definition in the slides, or in Wikipedia http://en.wikipedia.org/wiki/Biconnected_component, but not the one in the text.</a:t>
            </a:r>
          </a:p>
        </p:txBody>
      </p:sp>
    </p:spTree>
    <p:extLst>
      <p:ext uri="{BB962C8B-B14F-4D97-AF65-F5344CB8AC3E}">
        <p14:creationId xmlns:p14="http://schemas.microsoft.com/office/powerpoint/2010/main" val="16050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2 representations of an undirected graph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sz="2400" u="sng" dirty="0"/>
              <a:t>                                                                      Space             Query: is (</a:t>
            </a:r>
            <a:r>
              <a:rPr lang="en-US" sz="2400" u="sng" dirty="0" err="1"/>
              <a:t>i,j</a:t>
            </a:r>
            <a:r>
              <a:rPr lang="en-US" sz="2400" u="sng" dirty="0"/>
              <a:t>) in E?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n-vertices    m-edges</a:t>
            </a:r>
          </a:p>
          <a:p>
            <a:pPr>
              <a:buNone/>
            </a:pPr>
            <a:r>
              <a:rPr lang="en-US" sz="2400" dirty="0"/>
              <a:t>(b) Adjacency-list representation         O(</a:t>
            </a:r>
            <a:r>
              <a:rPr lang="en-US" sz="2400" dirty="0" err="1"/>
              <a:t>n+m</a:t>
            </a:r>
            <a:r>
              <a:rPr lang="en-US" sz="2400" dirty="0"/>
              <a:t>)            not O(1) time</a:t>
            </a:r>
          </a:p>
          <a:p>
            <a:pPr>
              <a:buNone/>
            </a:pPr>
            <a:r>
              <a:rPr lang="en-US" sz="2400" dirty="0"/>
              <a:t>(</a:t>
            </a:r>
            <a:r>
              <a:rPr lang="en-US" sz="2400" dirty="0" err="1"/>
              <a:t>c</a:t>
            </a:r>
            <a:r>
              <a:rPr lang="en-US" sz="2400" dirty="0"/>
              <a:t>) Adjacency-matrix representation   O(n^2)                O(1) time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1905000"/>
          <a:ext cx="9144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crobat Document" r:id="rId3" imgW="25313640" imgH="6065520" progId="AcroExch.Document.DC">
                  <p:embed/>
                </p:oleObj>
              </mc:Choice>
              <mc:Fallback>
                <p:oleObj name="Acrobat Document" r:id="rId3" imgW="25313640" imgH="6065520" progId="AcroExch.Document.DC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914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"/>
            <a:ext cx="8229600" cy="1137920"/>
          </a:xfrm>
        </p:spPr>
        <p:txBody>
          <a:bodyPr/>
          <a:lstStyle/>
          <a:p>
            <a:r>
              <a:rPr lang="en-US" dirty="0"/>
              <a:t>Euler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Euler tour </a:t>
            </a:r>
            <a:r>
              <a:rPr lang="en-US" dirty="0"/>
              <a:t>of a connected undirected graph G(V,E) is a cycle that traverses each edge of G exactly once. </a:t>
            </a:r>
          </a:p>
          <a:p>
            <a:pPr marL="514350" indent="-514350">
              <a:buAutoNum type="arabicPeriod"/>
            </a:pPr>
            <a:r>
              <a:rPr lang="en-US" dirty="0"/>
              <a:t>Show that G has an Euler tour if and only if the degree of every vertex is an even number.</a:t>
            </a:r>
          </a:p>
          <a:p>
            <a:pPr marL="514350" indent="-514350">
              <a:buAutoNum type="arabicPeriod"/>
            </a:pPr>
            <a:r>
              <a:rPr lang="en-US" dirty="0"/>
              <a:t>Describe an O(|E|) time algorithm to find the Euler tour of G if one exists.</a:t>
            </a:r>
          </a:p>
          <a:p>
            <a:pPr marL="0" indent="0">
              <a:buNone/>
            </a:pPr>
            <a:r>
              <a:rPr lang="en-US" u="sng" dirty="0"/>
              <a:t>Comments</a:t>
            </a:r>
          </a:p>
          <a:p>
            <a:pPr marL="0" indent="0">
              <a:buNone/>
            </a:pPr>
            <a:r>
              <a:rPr lang="en-US" dirty="0"/>
              <a:t>1. Important  routine for “next generation sequencing.</a:t>
            </a:r>
          </a:p>
          <a:p>
            <a:pPr marL="0" indent="0">
              <a:buNone/>
            </a:pPr>
            <a:r>
              <a:rPr lang="en-US" dirty="0"/>
              <a:t>2. Euler tour for directed graphs is defined in  Problem 22-3. </a:t>
            </a:r>
          </a:p>
        </p:txBody>
      </p:sp>
    </p:spTree>
    <p:extLst>
      <p:ext uri="{BB962C8B-B14F-4D97-AF65-F5344CB8AC3E}">
        <p14:creationId xmlns:p14="http://schemas.microsoft.com/office/powerpoint/2010/main" val="30580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Transition</a:t>
            </a:r>
            <a:r>
              <a:rPr lang="en-US" dirty="0"/>
              <a:t> Parallelism of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Also, why performance implementation is challenging and desirable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http://www.yarcdata.com/files/product-brief/Urika%20Product%20Brief.pdf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1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2 representations of a directed graph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7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b</a:t>
            </a:r>
            <a:r>
              <a:rPr lang="en-US" dirty="0"/>
              <a:t>) Adjacency-list representation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dirty="0"/>
              <a:t>) Adjacency-matrix representation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1371600"/>
          <a:ext cx="9144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Acrobat Document" r:id="rId3" imgW="25313640" imgH="6926441" progId="AcroExch.Document.7">
                  <p:embed/>
                </p:oleObj>
              </mc:Choice>
              <mc:Fallback>
                <p:oleObj name="Acrobat Document" r:id="rId3" imgW="25313640" imgH="6926441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BFS pseudo-code</a:t>
            </a:r>
          </a:p>
        </p:txBody>
      </p:sp>
      <p:pic>
        <p:nvPicPr>
          <p:cNvPr id="4" name="Picture 3" descr="D:\McGraw-Hill Projects\Cormen\algorithms\BF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58674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Breadth-first-search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BFS on an undirected graph. Compute into </a:t>
            </a:r>
            <a:r>
              <a:rPr lang="en-US" sz="2400" dirty="0" err="1"/>
              <a:t>d(v</a:t>
            </a:r>
            <a:r>
              <a:rPr lang="en-US" sz="2400" dirty="0"/>
              <a:t>) distance from source node </a:t>
            </a:r>
            <a:r>
              <a:rPr lang="en-US" sz="2400" dirty="0" err="1"/>
              <a:t>s</a:t>
            </a:r>
            <a:r>
              <a:rPr lang="en-US" sz="2400" dirty="0"/>
              <a:t>. Initially </a:t>
            </a:r>
            <a:r>
              <a:rPr lang="en-US" sz="2400" dirty="0" err="1"/>
              <a:t>d(v</a:t>
            </a:r>
            <a:r>
              <a:rPr lang="en-US" sz="2400" dirty="0"/>
              <a:t>)=‘infinity’. Shawn: queue Q in the beginning of an iteration, tree edges as produced by BFS (shaded), and </a:t>
            </a:r>
            <a:r>
              <a:rPr lang="en-US" sz="2400" dirty="0" err="1"/>
              <a:t>d(v</a:t>
            </a:r>
            <a:r>
              <a:rPr lang="en-US" sz="2400" dirty="0"/>
              <a:t>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1" y="2209800"/>
          <a:ext cx="82296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Acrobat Document" r:id="rId3" imgW="25199201" imgH="20794841" progId="AcroExch.Document.7">
                  <p:embed/>
                </p:oleObj>
              </mc:Choice>
              <mc:Fallback>
                <p:oleObj name="Acrobat Document" r:id="rId3" imgW="25199201" imgH="20794841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2209800"/>
                        <a:ext cx="82296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90600" y="2438400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18288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1676400"/>
            <a:ext cx="11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Analysis: complexity</a:t>
            </a:r>
          </a:p>
        </p:txBody>
      </p:sp>
      <p:pic>
        <p:nvPicPr>
          <p:cNvPr id="4" name="Picture 3" descr="D:\McGraw-Hill Projects\Cormen\algorithms\BF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4876800" cy="533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914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 err="1"/>
              <a:t>v</a:t>
            </a:r>
            <a:endParaRPr lang="en-US" dirty="0"/>
          </a:p>
          <a:p>
            <a:r>
              <a:rPr lang="en-US" dirty="0" err="1"/>
              <a:t>v</a:t>
            </a:r>
            <a:endParaRPr lang="en-US" dirty="0"/>
          </a:p>
          <a:p>
            <a:r>
              <a:rPr lang="en-US" dirty="0" err="1"/>
              <a:t>v</a:t>
            </a:r>
            <a:endParaRPr lang="en-US" dirty="0"/>
          </a:p>
          <a:p>
            <a:r>
              <a:rPr lang="en-US" dirty="0" err="1"/>
              <a:t>v</a:t>
            </a:r>
            <a:endParaRPr lang="en-US" dirty="0"/>
          </a:p>
          <a:p>
            <a:r>
              <a:rPr lang="en-US" dirty="0" err="1"/>
              <a:t>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6096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Method: </a:t>
            </a:r>
          </a:p>
          <a:p>
            <a:pPr marL="342900" indent="-342900">
              <a:buAutoNum type="arabicPeriod"/>
            </a:pPr>
            <a:r>
              <a:rPr lang="en-US" b="1" dirty="0"/>
              <a:t>Charging each operation to a vertex or an edge</a:t>
            </a:r>
          </a:p>
          <a:p>
            <a:pPr marL="342900" indent="-342900">
              <a:buAutoNum type="arabicPeriod"/>
            </a:pPr>
            <a:r>
              <a:rPr lang="en-US" b="1" dirty="0"/>
              <a:t>Upper bound the maximum number of charges per vertex and per edge</a:t>
            </a:r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/>
              <a:t>Since constant, adjacency-list input </a:t>
            </a:r>
            <a:r>
              <a:rPr lang="en-US" sz="2000" dirty="0" err="1"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O(n+m</a:t>
            </a:r>
            <a:r>
              <a:rPr lang="en-US" sz="2000" dirty="0">
                <a:sym typeface="Wingdings"/>
              </a:rPr>
              <a:t>) time.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Reconstructing path from </a:t>
            </a:r>
            <a:r>
              <a:rPr lang="en-US" dirty="0" err="1"/>
              <a:t>s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BFS tree</a:t>
            </a:r>
          </a:p>
        </p:txBody>
      </p:sp>
      <p:pic>
        <p:nvPicPr>
          <p:cNvPr id="4" name="Picture 3" descr="D:\McGraw-Hill Projects\Cormen\algorithms\print_pa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2362200"/>
            <a:ext cx="6934201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/>
              <a:t>Dept-first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983163"/>
          </a:xfrm>
        </p:spPr>
        <p:txBody>
          <a:bodyPr/>
          <a:lstStyle/>
          <a:p>
            <a:r>
              <a:rPr lang="en-US" dirty="0"/>
              <a:t>Initialize and initiate DFS</a:t>
            </a:r>
          </a:p>
        </p:txBody>
      </p:sp>
      <p:pic>
        <p:nvPicPr>
          <p:cNvPr id="4" name="Picture 3" descr="D:\McGraw-Hill Projects\Cormen\algorithms\DF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54864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The recursive call</a:t>
            </a:r>
          </a:p>
        </p:txBody>
      </p:sp>
      <p:pic>
        <p:nvPicPr>
          <p:cNvPr id="4" name="Picture 3" descr="D:\McGraw-Hill Projects\Cormen\algorithms\DFS_vis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1"/>
            <a:ext cx="7239000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791200"/>
            <a:ext cx="21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d(v</a:t>
            </a:r>
            <a:r>
              <a:rPr lang="en-US" dirty="0"/>
              <a:t>) – discovery time</a:t>
            </a:r>
          </a:p>
          <a:p>
            <a:r>
              <a:rPr lang="en-US" dirty="0" err="1"/>
              <a:t>f(v</a:t>
            </a:r>
            <a:r>
              <a:rPr lang="en-US" dirty="0"/>
              <a:t>) – finish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1022</Words>
  <Application>Microsoft Office PowerPoint</Application>
  <PresentationFormat>On-screen Show (4:3)</PresentationFormat>
  <Paragraphs>136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Monotype Sorts</vt:lpstr>
      <vt:lpstr>Times</vt:lpstr>
      <vt:lpstr>Times New Roman</vt:lpstr>
      <vt:lpstr>Office Theme</vt:lpstr>
      <vt:lpstr>Acrobat Document</vt:lpstr>
      <vt:lpstr>Adobe Acrobat Document</vt:lpstr>
      <vt:lpstr>PowerPoint Presentation</vt:lpstr>
      <vt:lpstr>Representation of graphs</vt:lpstr>
      <vt:lpstr>2 representations of a directed graph </vt:lpstr>
      <vt:lpstr>BFS pseudo-code</vt:lpstr>
      <vt:lpstr>Breadth-first-search</vt:lpstr>
      <vt:lpstr>Analysis: complexity</vt:lpstr>
      <vt:lpstr>Reconstructing path from s to v: The BFS tree</vt:lpstr>
      <vt:lpstr>Dept-first search (DFS)</vt:lpstr>
      <vt:lpstr>The recursive call</vt:lpstr>
      <vt:lpstr>PowerPoint Presentation</vt:lpstr>
      <vt:lpstr>Properties of DFS</vt:lpstr>
      <vt:lpstr>Complexity</vt:lpstr>
      <vt:lpstr>Strongly Connected Components</vt:lpstr>
      <vt:lpstr>Example</vt:lpstr>
      <vt:lpstr>Finding Strongly Connected Components</vt:lpstr>
      <vt:lpstr>Algorithm</vt:lpstr>
      <vt:lpstr>Example</vt:lpstr>
      <vt:lpstr>Undirected connected graph G(V,E): Articulation points, bridges and biconnected components. Ex 22-2</vt:lpstr>
      <vt:lpstr>Clarification to definition of biconnected components</vt:lpstr>
      <vt:lpstr>Euler tour</vt:lpstr>
      <vt:lpstr>Transition Parallelism of graph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Uzi  Vishkin</dc:creator>
  <cp:lastModifiedBy>Athula Gunawardena</cp:lastModifiedBy>
  <cp:revision>34</cp:revision>
  <dcterms:created xsi:type="dcterms:W3CDTF">2010-10-31T17:56:15Z</dcterms:created>
  <dcterms:modified xsi:type="dcterms:W3CDTF">2020-09-23T18:49:06Z</dcterms:modified>
</cp:coreProperties>
</file>