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71" r:id="rId9"/>
    <p:sldId id="272" r:id="rId10"/>
    <p:sldId id="273" r:id="rId11"/>
    <p:sldId id="274" r:id="rId12"/>
    <p:sldId id="259" r:id="rId13"/>
    <p:sldId id="260" r:id="rId14"/>
    <p:sldId id="275" r:id="rId15"/>
    <p:sldId id="276" r:id="rId16"/>
    <p:sldId id="277" r:id="rId17"/>
    <p:sldId id="264" r:id="rId18"/>
    <p:sldId id="278" r:id="rId19"/>
    <p:sldId id="263" r:id="rId20"/>
    <p:sldId id="279" r:id="rId21"/>
    <p:sldId id="262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4129920"/>
            <a:ext cx="77724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8120" y="412992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412992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480" y="4129560"/>
            <a:ext cx="2459520" cy="19623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352160" y="4129560"/>
            <a:ext cx="2459520" cy="196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1080"/>
            <a:ext cx="7772400" cy="411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411480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120"/>
            <a:ext cx="7772400" cy="5486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412992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411480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411480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8120" y="412992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562320"/>
            <a:ext cx="7772400" cy="1236960"/>
          </a:xfrm>
          <a:prstGeom prst="rect">
            <a:avLst/>
          </a:prstGeom>
        </p:spPr>
        <p:txBody>
          <a:bodyPr wrap="none" lIns="90000" tIns="46800" rIns="90000" bIns="4680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8120" y="1981080"/>
            <a:ext cx="379260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4129920"/>
            <a:ext cx="7772040" cy="196236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Times New Roman"/>
              <a:buChar char="•"/>
            </a:pPr>
            <a:r>
              <a:rPr lang="en-US"/>
              <a:t>Click to edit the outline text format</a:t>
            </a:r>
            <a:endParaRPr/>
          </a:p>
          <a:p>
            <a:pPr lvl="1">
              <a:buFont typeface="Times New Roman"/>
              <a:buChar char="–"/>
            </a:pPr>
            <a:r>
              <a:rPr lang="en-US"/>
              <a:t>Second Outline Level</a:t>
            </a:r>
            <a:endParaRPr/>
          </a:p>
          <a:p>
            <a:pPr lvl="2">
              <a:buFont typeface="Times New Roman"/>
              <a:buChar char="•"/>
            </a:pPr>
            <a:r>
              <a:rPr lang="en-US"/>
              <a:t>Third Outline Level</a:t>
            </a:r>
            <a:endParaRPr/>
          </a:p>
          <a:p>
            <a:pPr lvl="3">
              <a:buFont typeface="Times New Roman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Font typeface="Times New Roman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Font typeface="Times New Roman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Font typeface="Times New Roman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5800" y="6248520"/>
            <a:ext cx="190512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Times New Roman"/>
              <a:buChar char="•"/>
            </a:pPr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Times New Roman"/>
              <a:buChar char="•"/>
            </a:pPr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5120" cy="4572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Times New Roman"/>
              <a:buChar char="•"/>
            </a:pPr>
            <a:fld id="{634B1ED6-5450-4699-BFF4-758D6B892EE7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2"/>
          <p:cNvSpPr txBox="1"/>
          <p:nvPr/>
        </p:nvSpPr>
        <p:spPr>
          <a:xfrm>
            <a:off x="1371599" y="4781939"/>
            <a:ext cx="6400800" cy="17524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/>
            <a:r>
              <a:rPr lang="en-US" dirty="0"/>
              <a:t>Minimum Spanning Trees</a:t>
            </a:r>
            <a:endParaRPr dirty="0"/>
          </a:p>
          <a:p>
            <a:pPr algn="ctr">
              <a:buFont typeface="Times New Roman"/>
              <a:buChar char="•"/>
            </a:pPr>
            <a:endParaRPr dirty="0"/>
          </a:p>
          <a:p>
            <a:pPr algn="ctr"/>
            <a:r>
              <a:rPr lang="en-US" dirty="0"/>
              <a:t>Chapter 23</a:t>
            </a:r>
            <a:endParaRPr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68" y="1785679"/>
            <a:ext cx="2303463" cy="272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118" y="926194"/>
            <a:ext cx="39417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Theory of Algorithms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4" name="Picture 3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5" t="21279" r="31428" b="1879"/>
          <a:stretch/>
        </p:blipFill>
        <p:spPr>
          <a:xfrm>
            <a:off x="1222310" y="1502455"/>
            <a:ext cx="4898571" cy="51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4" name="Picture 3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6" t="8849" r="30510" b="16381"/>
          <a:stretch/>
        </p:blipFill>
        <p:spPr>
          <a:xfrm>
            <a:off x="951723" y="1483567"/>
            <a:ext cx="5747658" cy="52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2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4000" cy="43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900" b="1">
                <a:latin typeface="Arial"/>
              </a:rPr>
              <a:t>Copyright </a:t>
            </a:r>
            <a:r>
              <a:rPr lang="en-US" sz="900" b="1">
                <a:latin typeface="Arial"/>
                <a:ea typeface="Arial"/>
              </a:rPr>
              <a:t>© The McGraw-Hill Companies, Inc. Permission required for reproduction or display.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46" name="fig23-2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210960"/>
            <a:ext cx="8305920" cy="66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9144000" cy="43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900" b="1">
                <a:latin typeface="Arial"/>
              </a:rPr>
              <a:t>Copyright </a:t>
            </a:r>
            <a:r>
              <a:rPr lang="en-US" sz="900" b="1">
                <a:latin typeface="Arial"/>
                <a:ea typeface="Arial"/>
              </a:rPr>
              <a:t>© The McGraw-Hill Companies, Inc. Permission required for reproduction or display.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48" name="fig23-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38200"/>
            <a:ext cx="9144000" cy="578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392" y="1799280"/>
            <a:ext cx="6372808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Two algorithms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Prims algorithm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Kruskals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67631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</a:t>
            </a:r>
          </a:p>
        </p:txBody>
      </p:sp>
      <p:pic>
        <p:nvPicPr>
          <p:cNvPr id="4" name="Picture 3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4" t="19370" r="30521" b="19784"/>
          <a:stretch/>
        </p:blipFill>
        <p:spPr>
          <a:xfrm>
            <a:off x="597253" y="1894115"/>
            <a:ext cx="5427068" cy="45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6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</a:t>
            </a:r>
          </a:p>
        </p:txBody>
      </p:sp>
      <p:pic>
        <p:nvPicPr>
          <p:cNvPr id="3" name="Picture 2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3" t="24668" r="31020" b="8848"/>
          <a:stretch/>
        </p:blipFill>
        <p:spPr>
          <a:xfrm>
            <a:off x="1129004" y="1799280"/>
            <a:ext cx="4842589" cy="46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3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9144000" cy="43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900" b="1">
                <a:latin typeface="Arial"/>
              </a:rPr>
              <a:t>Copyright </a:t>
            </a:r>
            <a:r>
              <a:rPr lang="en-US" sz="900" b="1">
                <a:latin typeface="Arial"/>
                <a:ea typeface="Arial"/>
              </a:rPr>
              <a:t>© The McGraw-Hill Companies, Inc. Permission required for reproduction or display.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57" name="mst_prim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89080"/>
            <a:ext cx="9144000" cy="627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7706" y="2006082"/>
            <a:ext cx="6755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edges in the set A always make up a single tree.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tree starts from an arbitrary root vertex r and grows until it spans all vertices in 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adds to the tree A </a:t>
            </a:r>
            <a:r>
              <a:rPr lang="en-US" dirty="0" err="1"/>
              <a:t>a</a:t>
            </a:r>
            <a:r>
              <a:rPr lang="en-US" dirty="0"/>
              <a:t> light edge that connects A to an isolated vertex (one on which no edge of A is incident)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process this adds only edges that are safe for A, so that, at the end, A forms an MST.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strategy is greedy, since at each step it adds to the tree an edge of minimum weight. the tree an edge of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255706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9144000" cy="43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900" b="1">
                <a:latin typeface="Arial"/>
              </a:rPr>
              <a:t>Copyright </a:t>
            </a:r>
            <a:r>
              <a:rPr lang="en-US" sz="900" b="1">
                <a:latin typeface="Arial"/>
                <a:ea typeface="Arial"/>
              </a:rPr>
              <a:t>© The McGraw-Hill Companies, Inc. Permission required for reproduction or display.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55" name="fig23-5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28600"/>
            <a:ext cx="5413320" cy="662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6" t="23599" r="30612" b="15063"/>
          <a:stretch/>
        </p:blipFill>
        <p:spPr>
          <a:xfrm>
            <a:off x="685800" y="1701161"/>
            <a:ext cx="6354147" cy="53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2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Kruskals</a:t>
            </a:r>
            <a:r>
              <a:rPr lang="en-US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7706" y="2006082"/>
            <a:ext cx="6755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observe that the set A is a forest, whose vertices are all those of the given graph. A safe edge is added to A: it is always a least-weight edge that connects two distinct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Work with edges, rather than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Two steps: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Sort edges by increasing edge weight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Select the first |V| </a:t>
            </a:r>
            <a:r>
              <a:rPr lang="en-US" altLang="en-US" dirty="0">
                <a:cs typeface="Times New Roman" panose="02020603050405020304" pitchFamily="18" charset="0"/>
              </a:rPr>
              <a:t>– 1 edges that do not generate a cycle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9144000" cy="43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900" b="1">
                <a:latin typeface="Arial"/>
              </a:rPr>
              <a:t>Copyright </a:t>
            </a:r>
            <a:r>
              <a:rPr lang="en-US" sz="900" b="1">
                <a:latin typeface="Arial"/>
                <a:ea typeface="Arial"/>
              </a:rPr>
              <a:t>© The McGraw-Hill Companies, Inc. Permission required for reproduction or display.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53" name="mst_kruskal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54040"/>
            <a:ext cx="9144000" cy="394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4000" cy="43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900" b="1">
                <a:latin typeface="Arial"/>
              </a:rPr>
              <a:t>Copyright </a:t>
            </a:r>
            <a:r>
              <a:rPr lang="en-US" sz="900" b="1">
                <a:latin typeface="Arial"/>
                <a:ea typeface="Arial"/>
              </a:rPr>
              <a:t>© The McGraw-Hill Companies, Inc. Permission required for reproduction or display.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50" name="fig23-4a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66680"/>
            <a:ext cx="4876920" cy="4797720"/>
          </a:xfrm>
          <a:prstGeom prst="rect">
            <a:avLst/>
          </a:prstGeom>
          <a:ln>
            <a:noFill/>
          </a:ln>
        </p:spPr>
      </p:pic>
      <p:pic>
        <p:nvPicPr>
          <p:cNvPr id="51" name="fig23-4b"/>
          <p:cNvPicPr/>
          <p:nvPr/>
        </p:nvPicPr>
        <p:blipFill>
          <a:blip r:embed="rId3"/>
          <a:stretch>
            <a:fillRect/>
          </a:stretch>
        </p:blipFill>
        <p:spPr>
          <a:xfrm>
            <a:off x="4952880" y="990720"/>
            <a:ext cx="4191120" cy="266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29566" r="30816" b="19395"/>
          <a:stretch/>
        </p:blipFill>
        <p:spPr>
          <a:xfrm>
            <a:off x="794868" y="1931437"/>
            <a:ext cx="6315059" cy="39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6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6" t="10355" r="32450" b="17135"/>
          <a:stretch/>
        </p:blipFill>
        <p:spPr>
          <a:xfrm>
            <a:off x="914401" y="1688842"/>
            <a:ext cx="5299787" cy="4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9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6" name="Picture 5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5" t="23350" r="30102" b="13745"/>
          <a:stretch/>
        </p:blipFill>
        <p:spPr>
          <a:xfrm>
            <a:off x="685800" y="1903445"/>
            <a:ext cx="6284167" cy="42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9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2" name="Picture 1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8" t="28954" r="31020" b="9790"/>
          <a:stretch/>
        </p:blipFill>
        <p:spPr>
          <a:xfrm>
            <a:off x="1268963" y="1799280"/>
            <a:ext cx="5181314" cy="37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4000" cy="439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US" sz="900" b="1">
                <a:latin typeface="Arial"/>
              </a:rPr>
              <a:t>Copyright </a:t>
            </a:r>
            <a:r>
              <a:rPr lang="en-US" sz="900" b="1">
                <a:latin typeface="Arial"/>
                <a:ea typeface="Arial"/>
              </a:rPr>
              <a:t>© The McGraw-Hill Companies, Inc. Permission required for reproduction or display.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pic>
        <p:nvPicPr>
          <p:cNvPr id="42" name="fig23-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 Problem</a:t>
            </a:r>
          </a:p>
        </p:txBody>
      </p:sp>
      <p:pic>
        <p:nvPicPr>
          <p:cNvPr id="4" name="Picture 3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3" t="17105" r="31531" b="26928"/>
          <a:stretch/>
        </p:blipFill>
        <p:spPr>
          <a:xfrm>
            <a:off x="1212980" y="1799281"/>
            <a:ext cx="5047861" cy="42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7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pic>
        <p:nvPicPr>
          <p:cNvPr id="4" name="Picture 3" descr="L07.dvi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7" t="10920" r="31430" b="13368"/>
          <a:stretch/>
        </p:blipFill>
        <p:spPr>
          <a:xfrm>
            <a:off x="1576873" y="1799281"/>
            <a:ext cx="5075854" cy="48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6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344</Words>
  <Application>Microsoft Office PowerPoint</Application>
  <PresentationFormat>On-screen Show (4:3)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Wingdings</vt:lpstr>
      <vt:lpstr>Office Theme</vt:lpstr>
      <vt:lpstr>PowerPoint Presentation</vt:lpstr>
      <vt:lpstr>Spanning Trees</vt:lpstr>
      <vt:lpstr>Spanning Trees</vt:lpstr>
      <vt:lpstr>Spanning Trees</vt:lpstr>
      <vt:lpstr>Minimum Spanning Trees</vt:lpstr>
      <vt:lpstr>Minimum Spanning Trees</vt:lpstr>
      <vt:lpstr>PowerPoint Presentation</vt:lpstr>
      <vt:lpstr>Minimum Spanning Tree Problem</vt:lpstr>
      <vt:lpstr>Minimum Spanning Trees</vt:lpstr>
      <vt:lpstr>Minimum Spanning Trees</vt:lpstr>
      <vt:lpstr>Minimum Spanning Trees</vt:lpstr>
      <vt:lpstr>PowerPoint Presentation</vt:lpstr>
      <vt:lpstr>PowerPoint Presentation</vt:lpstr>
      <vt:lpstr>Minimum Spanning Trees</vt:lpstr>
      <vt:lpstr>Prims algorithm</vt:lpstr>
      <vt:lpstr>Prims algorithm</vt:lpstr>
      <vt:lpstr>PowerPoint Presentation</vt:lpstr>
      <vt:lpstr>Prims algorithm</vt:lpstr>
      <vt:lpstr>PowerPoint Presentation</vt:lpstr>
      <vt:lpstr>Kruskals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mukherjl</dc:creator>
  <cp:lastModifiedBy>Athula Gunawardena</cp:lastModifiedBy>
  <cp:revision>11</cp:revision>
  <dcterms:modified xsi:type="dcterms:W3CDTF">2019-10-29T17:06:36Z</dcterms:modified>
</cp:coreProperties>
</file>