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0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1519-24D1-4007-AF6F-E35B9821A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3E13A-786C-4A61-AFFE-9D28BCED7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286E-4B3E-4DAF-BFCF-FACF820B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6DD0-B30E-4CD5-8C63-990F19A5466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7AE2F-02BC-4CD2-BB74-7ADF7371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AF44-D42C-463A-B9B4-8B3E2AF0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BC92-B545-4B5F-9FEF-849AE485B3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20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3F6D-6ECB-4037-84E7-88F37E48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6F9A5-39A1-4D56-80DA-55186BEDE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C4C7-D39D-47F0-9198-90F7E34A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6DD0-B30E-4CD5-8C63-990F19A5466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28B97-9B5C-417F-A71B-A9468AC8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B5E84-30A4-4A52-B101-07EBE93C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BC92-B545-4B5F-9FEF-849AE485B3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34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9949B-FB3E-45F8-A040-F3368889D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6E58A-9170-4155-A7F7-BA77807E2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7162C-79B2-4F85-91DD-EC1AC42F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6DD0-B30E-4CD5-8C63-990F19A5466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412D-6129-4E70-96F9-906462E8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8793-F067-4960-BE89-048C7C02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BC92-B545-4B5F-9FEF-849AE485B3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413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269C-5296-4FD1-ABF7-5216FE90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6286-66DE-408D-9EF8-59346221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E081-BB1B-475A-8A44-2913FF83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6DD0-B30E-4CD5-8C63-990F19A5466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BC9F-C41A-4D2B-8E1F-32746729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E1D4F-45C6-4F3F-BDBF-A26C6F3A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BC92-B545-4B5F-9FEF-849AE485B3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77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B8C0-EDAE-4ADB-892D-EF030E32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F9AAB-1D3B-4EA0-8077-561301DEC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0195-CEA9-42AC-B6AE-446362D8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6DD0-B30E-4CD5-8C63-990F19A5466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D9FA-334A-4E44-A1EA-19B31583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14CF-0D8A-46E5-8AB7-340BBA6A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BC92-B545-4B5F-9FEF-849AE485B3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25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2DDE-D721-4782-940A-CA43BC7A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7D51-5BCC-4072-A046-581A54163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4E9E6-2BD9-4506-95B7-39EFA62E1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0FD27-D56B-4B1D-A790-FC6BCDC8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6DD0-B30E-4CD5-8C63-990F19A5466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68945-AC6D-4272-86F2-B350A82F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03FED-1250-42E3-BA68-C6468AB9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BC92-B545-4B5F-9FEF-849AE485B3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70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DAC0-66A6-406E-AF23-4DD7E114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3821E-9DAF-4F21-BC69-912362CB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85FA0-799A-4D74-8ACE-E0D4A40B0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D815-17B3-4C31-8CC0-F9E3CD5AB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FB2F3-B7A5-4761-84F5-D9907BE9D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CA212-9593-4980-A3DD-E7653683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6DD0-B30E-4CD5-8C63-990F19A5466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8C31F-2305-4BC6-A9B8-A012869C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A5C05-66F0-4F90-A3EF-EDAB9AA7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BC92-B545-4B5F-9FEF-849AE485B3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9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61CA-BD8F-4A5C-926B-B190A679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08F5B-B7D3-466B-B736-20A0D70D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6DD0-B30E-4CD5-8C63-990F19A5466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B3F49-13E9-4D13-991D-3AFA39E3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3F080-C77F-461F-9722-00FD12DB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BC92-B545-4B5F-9FEF-849AE485B3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123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D3CAE-B4B9-41B4-A904-A938B600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6DD0-B30E-4CD5-8C63-990F19A5466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73B34-FA34-4C8A-8C5F-5664AA3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170B7-6AEF-4452-A5B3-9C9DDA54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BC92-B545-4B5F-9FEF-849AE485B3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811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90FB-2EA5-4465-A66F-EC39AFAB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71B3-8F7B-4032-9DE5-39521410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C4DE1-6705-4688-BF79-9FBBDB49F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64F08-6A1F-4FAE-8112-6A269950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6DD0-B30E-4CD5-8C63-990F19A5466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53319-F751-449F-8CDE-B70235AF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41F77-FF11-4377-A870-C38044B3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BC92-B545-4B5F-9FEF-849AE485B3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88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BDC-CDD1-4454-8E04-42658DD5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A21D4-7447-4D58-86E4-8EC3AD6EA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D9748-844A-4B42-919B-3C9BD81C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207B-3729-4698-A4D1-DF17AF6A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6DD0-B30E-4CD5-8C63-990F19A5466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B5CE0-7186-4074-B36D-0003C87C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F5E0-994C-42F0-BCB4-85FC17E0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BC92-B545-4B5F-9FEF-849AE485B3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01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46A52-E25A-4050-81AB-770F28C6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DA6E2-5A83-4BE0-A1C9-A42AA91CC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003D0-C801-4C7C-AF55-9F264741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26DD0-B30E-4CD5-8C63-990F19A54666}" type="datetimeFigureOut">
              <a:rPr lang="en-SG" smtClean="0"/>
              <a:t>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7270-6120-4BBF-8E94-2F823F539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00C33-F5E8-4634-966C-72E8D261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BC92-B545-4B5F-9FEF-849AE485B3D3}" type="slidenum">
              <a:rPr lang="en-SG" smtClean="0"/>
              <a:t>‹#›</a:t>
            </a:fld>
            <a:endParaRPr lang="en-SG"/>
          </a:p>
        </p:txBody>
      </p:sp>
      <p:sp>
        <p:nvSpPr>
          <p:cNvPr id="7" name="MSIPCMContentMarking" descr="{&quot;HashCode&quot;:1068245140,&quot;Placement&quot;:&quot;Header&quot;}">
            <a:extLst>
              <a:ext uri="{FF2B5EF4-FFF2-40B4-BE49-F238E27FC236}">
                <a16:creationId xmlns:a16="http://schemas.microsoft.com/office/drawing/2014/main" id="{23B04F47-6853-4F31-AF94-CD0861BDA5FB}"/>
              </a:ext>
            </a:extLst>
          </p:cNvPr>
          <p:cNvSpPr txBox="1"/>
          <p:nvPr userDrawn="1"/>
        </p:nvSpPr>
        <p:spPr>
          <a:xfrm>
            <a:off x="5349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4468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haskell.org/List_instance" TargetMode="External"/><Relationship Id="rId2" Type="http://schemas.openxmlformats.org/officeDocument/2006/relationships/hyperlink" Target="https://connectionrequired.com/blog/2009/07/my-first-introduction-to-haskell-extensions-flexibleinstan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imperg.de/ghc-extensions/#scopedtypevariab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hoolofhaskell.com/school/to-infinity-and-beyond/pick-of-the-week/guide-to-ghc-extensions/explicit-forall#rankntypes--rank2types--and-polymorphiccomponents" TargetMode="External"/><Relationship Id="rId2" Type="http://schemas.openxmlformats.org/officeDocument/2006/relationships/hyperlink" Target="https://stackoverflow.com/questions/33446759/understanding-haskells-ranknty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42820603/why-can-a-num-act-like-a-fractional" TargetMode="External"/><Relationship Id="rId4" Type="http://schemas.openxmlformats.org/officeDocument/2006/relationships/hyperlink" Target="https://stackoverflow.com/questions/67823600/haskell-why-are-we-using-rankntypes-for-single-type-output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593F-D092-4E08-A03F-56A54F77C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lang="en-SG" dirty="0"/>
              <a:t>GHC Language Extensions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21529-E13A-459B-B83A-968182994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lang="en-SG" dirty="0"/>
              <a:t>{-# LANGUAGE </a:t>
            </a:r>
            <a:r>
              <a:rPr lang="en-SG" dirty="0" err="1"/>
              <a:t>ScopedTypeVariables</a:t>
            </a:r>
            <a:r>
              <a:rPr lang="en-SG" dirty="0"/>
              <a:t>, </a:t>
            </a:r>
            <a:r>
              <a:rPr lang="en-SG" dirty="0" err="1"/>
              <a:t>RankNTypes</a:t>
            </a:r>
            <a:r>
              <a:rPr lang="en-SG" dirty="0"/>
              <a:t>, </a:t>
            </a:r>
            <a:r>
              <a:rPr lang="en-SG" dirty="0" err="1"/>
              <a:t>FlexibleInstances</a:t>
            </a:r>
            <a:r>
              <a:rPr lang="en-SG" dirty="0"/>
              <a:t> #-}</a:t>
            </a:r>
          </a:p>
        </p:txBody>
      </p:sp>
    </p:spTree>
    <p:extLst>
      <p:ext uri="{BB962C8B-B14F-4D97-AF65-F5344CB8AC3E}">
        <p14:creationId xmlns:p14="http://schemas.microsoft.com/office/powerpoint/2010/main" val="75631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4B9F-8033-4905-85E6-929B9A71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FlexibleInstances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FF025-7487-4646-B15E-CB9E79A3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This works too:</a:t>
            </a: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{-# LANGUAGE </a:t>
            </a:r>
            <a:r>
              <a:rPr lang="en-SG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FlexibleInstances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#-}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class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SG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::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132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62CE-1434-4DA7-80D4-492453D4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FlexibleInstances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9147-488B-458F-B2F1-BC6808233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SG" dirty="0"/>
              <a:t>But this doesn’t work due to overlapping instances of `String` and `[a]`:</a:t>
            </a: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{-# LANGUAGE </a:t>
            </a:r>
            <a:r>
              <a:rPr lang="en-SG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FlexibleInstances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#-}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class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SG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::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doSomething2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doSomething2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doSomething2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[a]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doSomething2 x = </a:t>
            </a:r>
            <a:r>
              <a:rPr lang="en-SG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test = doSomething2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dirty="0"/>
              <a:t>Error: Overlapping instances for Something2 [Char]</a:t>
            </a:r>
          </a:p>
          <a:p>
            <a:pPr marL="0" indent="0">
              <a:buNone/>
            </a:pPr>
            <a:r>
              <a:rPr lang="en-SG" dirty="0"/>
              <a:t>                 arising from a use of `doSomething2'</a:t>
            </a:r>
            <a:endParaRPr lang="en-SG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416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88AA-1ED8-4196-AB5F-D92B0CE6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FlexibleInstances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C86F-765F-486C-ABF7-141B7EFD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SG" dirty="0"/>
              <a:t>If both `[a]` and `String` typed instances are required, the pragma </a:t>
            </a:r>
            <a:r>
              <a:rPr lang="en-SG" dirty="0" err="1"/>
              <a:t>FlexibleInstances</a:t>
            </a:r>
            <a:r>
              <a:rPr lang="en-SG" dirty="0"/>
              <a:t> is not required, but the code is more complicated:</a:t>
            </a: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SG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::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SG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doSomethingWithList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:: [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-&gt;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doSomethingWithList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doSomething2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doSomething2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doSomethingWithList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doSomething2 =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doSomethingWithList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test = doSomething2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test2 = doSomething2 [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1314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DF36-A8AD-4DB3-99D2-5F5F4E48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FlexibleInstances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C21C-47B5-44BD-B122-E9B0FB76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`test` returns `3` because `”hello”` has type `[Char]`, so the function `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doSomethingWithList</a:t>
            </a:r>
            <a:r>
              <a:rPr lang="en-SG" dirty="0"/>
              <a:t>` under `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SG" dirty="0"/>
              <a:t>` is called.  </a:t>
            </a:r>
          </a:p>
          <a:p>
            <a:r>
              <a:rPr lang="en-SG" dirty="0"/>
              <a:t>`test2` returns `4` because `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SG" dirty="0"/>
              <a:t>` has type `[Int]`, so the default function `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doSomethingWithList</a:t>
            </a:r>
            <a:r>
              <a:rPr lang="en-SG" dirty="0"/>
              <a:t>` under `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dirty="0"/>
              <a:t>` is called.  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sz="2400" dirty="0"/>
              <a:t>Reference: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>
                <a:hlinkClick r:id="rId2"/>
              </a:rPr>
              <a:t>https://connectionrequired.com/blog/2009/07/my-first-introduction-to-haskell-extensions-flexibleinstances</a:t>
            </a:r>
            <a:endParaRPr lang="en-SG" sz="2400" dirty="0"/>
          </a:p>
          <a:p>
            <a:pPr marL="457200" indent="-457200">
              <a:buFont typeface="+mj-lt"/>
              <a:buAutoNum type="arabicPeriod"/>
            </a:pPr>
            <a:r>
              <a:rPr lang="en-SG" sz="2400" dirty="0">
                <a:hlinkClick r:id="rId3"/>
              </a:rPr>
              <a:t>https://wiki.haskell.org/List_instance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770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E9EF-167C-407B-B41B-A31D2A5D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ScopedTypeVariables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7196-0E5B-4237-89B2-DCA4429A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code does not need </a:t>
            </a:r>
            <a:r>
              <a:rPr lang="en-SG" dirty="0" err="1"/>
              <a:t>ScopedTypeVariables</a:t>
            </a:r>
            <a:r>
              <a:rPr lang="en-SG" dirty="0"/>
              <a:t>:</a:t>
            </a:r>
          </a:p>
          <a:p>
            <a:pPr marL="0" indent="0">
              <a:buNone/>
            </a:pPr>
            <a:r>
              <a:rPr lang="en-SG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mini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::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[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-&gt;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mini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Nothing</a:t>
            </a: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mini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Just $ foldl1 go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xs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go = min</a:t>
            </a:r>
          </a:p>
          <a:p>
            <a:r>
              <a:rPr lang="en-SG" dirty="0"/>
              <a:t>However, if we wish to add an explicit type signature for the sub-function `go`, we need to add a `</a:t>
            </a:r>
            <a:r>
              <a:rPr lang="en-SG" dirty="0" err="1"/>
              <a:t>forall</a:t>
            </a:r>
            <a:r>
              <a:rPr lang="en-SG" dirty="0"/>
              <a:t>` keyword and the `</a:t>
            </a:r>
            <a:r>
              <a:rPr lang="en-SG" dirty="0" err="1"/>
              <a:t>ScopedTypeVariables</a:t>
            </a:r>
            <a:r>
              <a:rPr lang="en-SG" dirty="0"/>
              <a:t>` pragma.  </a:t>
            </a:r>
          </a:p>
        </p:txBody>
      </p:sp>
    </p:spTree>
    <p:extLst>
      <p:ext uri="{BB962C8B-B14F-4D97-AF65-F5344CB8AC3E}">
        <p14:creationId xmlns:p14="http://schemas.microsoft.com/office/powerpoint/2010/main" val="377224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7B68-2B80-4260-BD9F-45EB63D3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ScopedTypeVariables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F7A1-14B2-4570-B1CC-16E71E212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`</a:t>
            </a:r>
            <a:r>
              <a:rPr lang="en-SG" dirty="0" err="1"/>
              <a:t>forall</a:t>
            </a:r>
            <a:r>
              <a:rPr lang="en-SG" dirty="0"/>
              <a:t>` enables the parametric `a`s in the type signature of the sub-function `go` to be ad-hoc polymorphic `Ord a`s.</a:t>
            </a: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{-# LANGUAGE </a:t>
            </a:r>
            <a:r>
              <a:rPr lang="en-SG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ScopedTypeVariables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#-}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mini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:: </a:t>
            </a:r>
            <a:r>
              <a:rPr lang="en-SG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[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-&gt;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mini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Nothing</a:t>
            </a: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mini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Just $ foldl1 go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xs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SG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::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 go = min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2400" dirty="0"/>
              <a:t>Reference: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>
                <a:hlinkClick r:id="rId2"/>
              </a:rPr>
              <a:t>https://limperg.de/ghc-extensions/#scopedtypevariables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99767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5203-8FF6-4220-A32D-2677C607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RankNTypes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EC5C-CB23-4BF0-84AB-36CFBB2B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printing = print $ rank1 (+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SG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rank1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:: </a:t>
            </a:r>
            <a:r>
              <a:rPr lang="en-SG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(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rank1 f = f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i="1" dirty="0"/>
              <a:t>Error: Couldn't match expected type ‘Double’ with actual type ‘n’</a:t>
            </a:r>
          </a:p>
          <a:p>
            <a:pPr marL="0" indent="0">
              <a:buNone/>
            </a:pPr>
            <a:r>
              <a:rPr lang="en-SG" i="1" dirty="0"/>
              <a:t>              ‘n’ is a rigid type variable bound by the type signature</a:t>
            </a:r>
          </a:p>
          <a:p>
            <a:r>
              <a:rPr lang="en-SG" dirty="0"/>
              <a:t>The `rank1` function is Rank-1 polymorphic.  It is also known as the caller of `f`.  In Rank-1 polymorphism, the caller is applied to and chooses the type of `f` (the callee), which becomes rigidly `(n -&gt; n)` as defined, so the variable `n` cannot become `Double`. To overcome this problem, we must declare `rank1` as a Rank-2 polymorphic function.  </a:t>
            </a:r>
          </a:p>
        </p:txBody>
      </p:sp>
    </p:spTree>
    <p:extLst>
      <p:ext uri="{BB962C8B-B14F-4D97-AF65-F5344CB8AC3E}">
        <p14:creationId xmlns:p14="http://schemas.microsoft.com/office/powerpoint/2010/main" val="107782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7EEE-4160-4A19-81F4-62250571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RankNTypes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4525-4AF7-4D96-BDC1-319B63DB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So, we include the `</a:t>
            </a:r>
            <a:r>
              <a:rPr lang="en-SG" dirty="0" err="1"/>
              <a:t>RankNTypes</a:t>
            </a:r>
            <a:r>
              <a:rPr lang="en-SG" dirty="0"/>
              <a:t>` pragma and include a `</a:t>
            </a:r>
            <a:r>
              <a:rPr lang="en-SG" dirty="0" err="1"/>
              <a:t>forall</a:t>
            </a:r>
            <a:r>
              <a:rPr lang="en-SG" dirty="0"/>
              <a:t>` keyword whereby `</a:t>
            </a:r>
            <a:r>
              <a:rPr lang="en-SG" dirty="0" err="1"/>
              <a:t>forall</a:t>
            </a:r>
            <a:r>
              <a:rPr lang="en-SG" dirty="0"/>
              <a:t>`, `</a:t>
            </a:r>
            <a:r>
              <a:rPr lang="en-SG" dirty="0" err="1"/>
              <a:t>Num</a:t>
            </a:r>
            <a:r>
              <a:rPr lang="en-SG" dirty="0"/>
              <a:t> n` and `n-&gt;n` are enclosed in parentheses: `</a:t>
            </a:r>
            <a:r>
              <a:rPr lang="pt-BR" dirty="0"/>
              <a:t>(forall n. Num n =&gt; n -&gt; n)`, </a:t>
            </a:r>
            <a:r>
              <a:rPr lang="en-SG" dirty="0"/>
              <a:t>so that the function rank2 is Rank-2 polymorphic.  </a:t>
            </a:r>
            <a:r>
              <a:rPr lang="pt-BR" dirty="0"/>
              <a:t>The callee `f` is then applied with the type signature in parentheses together: </a:t>
            </a:r>
            <a:r>
              <a:rPr lang="en-SG" dirty="0"/>
              <a:t>`</a:t>
            </a:r>
            <a:r>
              <a:rPr lang="pt-BR" dirty="0"/>
              <a:t>(forall n. Num n =&gt; n -&gt; n)`, which allows it to choose and match the desired output type `Double`.  </a:t>
            </a:r>
            <a:r>
              <a:rPr lang="pt-BR"/>
              <a:t>`n` is unified with `Double`.  </a:t>
            </a:r>
            <a:r>
              <a:rPr lang="pt-BR" dirty="0"/>
              <a:t>This is because in Rank-2 polymorphism, the callee chooses its own type.  </a:t>
            </a:r>
            <a:endParaRPr lang="en-SG" dirty="0"/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{-# LANGUAGE </a:t>
            </a:r>
            <a:r>
              <a:rPr lang="en-SG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RankNTypes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#-}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printing = print $ rank2 (+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SG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rank2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:: (</a:t>
            </a:r>
            <a:r>
              <a:rPr lang="en-SG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en-SG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 (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-&gt;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rank2 f = f </a:t>
            </a:r>
            <a:r>
              <a:rPr lang="en-SG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8528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1E9C-8AE7-474A-8863-9B8ED70D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RankNTypes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5584-6878-444A-BDCE-D003C9E2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sz="2800" dirty="0"/>
              <a:t>This works too.  Here, the callee `f` is applied to and chooses `Int` and `Double` separately in the tuple.  </a:t>
            </a: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{-# LANGUAGE </a:t>
            </a:r>
            <a:r>
              <a:rPr lang="en-SG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RankNTypes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#-}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printing = print $ rank2 (+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SG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rank2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:: (</a:t>
            </a:r>
            <a:r>
              <a:rPr lang="en-SG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en-SG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 (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 -&gt;  (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Int, Double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rank2 f = (f </a:t>
            </a:r>
            <a:r>
              <a:rPr lang="en-SG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f </a:t>
            </a:r>
            <a:r>
              <a:rPr lang="en-SG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SG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References: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>
                <a:hlinkClick r:id="rId2"/>
              </a:rPr>
              <a:t>https://stackoverflow.com/questions/33446759/understanding-haskells-rankntypes</a:t>
            </a:r>
            <a:endParaRPr lang="en-SG" sz="2800" dirty="0"/>
          </a:p>
          <a:p>
            <a:pPr marL="514350" indent="-514350">
              <a:buFont typeface="+mj-lt"/>
              <a:buAutoNum type="arabicPeriod"/>
            </a:pPr>
            <a:r>
              <a:rPr lang="en-SG" sz="2800" dirty="0">
                <a:hlinkClick r:id="rId3"/>
              </a:rPr>
              <a:t>https://www.schoolofhaskell.com/school/to-infinity-and-beyond/pick-of-the-week/guide-to-ghc-extensions/explicit-forall#rankntypes--rank2types--and-polymorphiccomponents</a:t>
            </a:r>
            <a:endParaRPr lang="en-SG" sz="2800" dirty="0"/>
          </a:p>
          <a:p>
            <a:pPr marL="514350" indent="-514350">
              <a:buFont typeface="+mj-lt"/>
              <a:buAutoNum type="arabicPeriod"/>
            </a:pPr>
            <a:r>
              <a:rPr lang="en-SG" dirty="0">
                <a:hlinkClick r:id="rId4"/>
              </a:rPr>
              <a:t>https://stackoverflow.com/questions/67823600/haskell-why-are-we-using-rankntypes-for-single-type-outputs</a:t>
            </a: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>
                <a:hlinkClick r:id="rId5"/>
              </a:rPr>
              <a:t>https://stackoverflow.com/questions/42820603/why-can-a-num-act-like-a-fractional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605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FDF8-9C33-4B8E-A51D-33914007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FlexibleInstances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326E-25D9-4BEE-BB20-F39CD5BF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class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SG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::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dirty="0"/>
              <a:t>Error: Illegal instance declaration for ‘Something [Char]’</a:t>
            </a:r>
          </a:p>
          <a:p>
            <a:pPr marL="0" indent="0">
              <a:buNone/>
            </a:pPr>
            <a:r>
              <a:rPr lang="en-SG" dirty="0"/>
              <a:t>               (All instance types must be of the form (T a1 ... an)</a:t>
            </a:r>
          </a:p>
          <a:p>
            <a:pPr marL="0" indent="0">
              <a:buNone/>
            </a:pPr>
            <a:r>
              <a:rPr lang="en-SG" dirty="0"/>
              <a:t>               where a1 ... an are *distinct type variables*,</a:t>
            </a:r>
          </a:p>
          <a:p>
            <a:pPr marL="0" indent="0">
              <a:buNone/>
            </a:pPr>
            <a:r>
              <a:rPr lang="en-SG" dirty="0"/>
              <a:t>               and each type variable appears at most once in the instance head.</a:t>
            </a:r>
          </a:p>
          <a:p>
            <a:pPr marL="0" indent="0">
              <a:buNone/>
            </a:pPr>
            <a:r>
              <a:rPr lang="en-SG" dirty="0"/>
              <a:t>               Use </a:t>
            </a:r>
            <a:r>
              <a:rPr lang="en-SG" dirty="0" err="1"/>
              <a:t>FlexibleInstances</a:t>
            </a:r>
            <a:r>
              <a:rPr lang="en-SG" dirty="0"/>
              <a:t> if you want to disable this.)</a:t>
            </a:r>
          </a:p>
        </p:txBody>
      </p:sp>
    </p:spTree>
    <p:extLst>
      <p:ext uri="{BB962C8B-B14F-4D97-AF65-F5344CB8AC3E}">
        <p14:creationId xmlns:p14="http://schemas.microsoft.com/office/powerpoint/2010/main" val="338766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B6F7-6D2B-4BAD-A42E-C88FDD8B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FlexibleInstances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E40E-E1EF-4BEE-9234-1118FFD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 we change `instance Something [Char] where` to `instance Something String where`, a slightly different error is thrown:</a:t>
            </a:r>
          </a:p>
          <a:p>
            <a:r>
              <a:rPr lang="en-SG" dirty="0"/>
              <a:t>Error: Illegal instance declaration for ‘Something String’</a:t>
            </a:r>
          </a:p>
          <a:p>
            <a:pPr marL="0" indent="0">
              <a:buNone/>
            </a:pPr>
            <a:r>
              <a:rPr lang="en-SG" dirty="0"/>
              <a:t>              (All instance types must be of the form (T t1 ... </a:t>
            </a:r>
            <a:r>
              <a:rPr lang="en-SG" dirty="0" err="1"/>
              <a:t>tn</a:t>
            </a:r>
            <a:r>
              <a:rPr lang="en-SG" dirty="0"/>
              <a:t>)</a:t>
            </a:r>
          </a:p>
          <a:p>
            <a:pPr marL="0" indent="0">
              <a:buNone/>
            </a:pPr>
            <a:r>
              <a:rPr lang="en-SG" dirty="0"/>
              <a:t>              where T is not a synonym.</a:t>
            </a:r>
          </a:p>
          <a:p>
            <a:pPr marL="0" indent="0">
              <a:buNone/>
            </a:pPr>
            <a:r>
              <a:rPr lang="en-SG" dirty="0"/>
              <a:t>              Use </a:t>
            </a:r>
            <a:r>
              <a:rPr lang="en-SG" dirty="0" err="1"/>
              <a:t>TypeSynonymInstances</a:t>
            </a:r>
            <a:r>
              <a:rPr lang="en-SG" dirty="0"/>
              <a:t> if you want to disable this.)</a:t>
            </a:r>
          </a:p>
          <a:p>
            <a:r>
              <a:rPr lang="en-SG" dirty="0"/>
              <a:t>However, including the </a:t>
            </a:r>
            <a:r>
              <a:rPr lang="en-SG" dirty="0" err="1"/>
              <a:t>TypeSynonymInstances</a:t>
            </a:r>
            <a:r>
              <a:rPr lang="en-SG" dirty="0"/>
              <a:t> pragma doesn’t work, only the </a:t>
            </a:r>
            <a:r>
              <a:rPr lang="en-SG" dirty="0" err="1"/>
              <a:t>FlexibleInstances</a:t>
            </a:r>
            <a:r>
              <a:rPr lang="en-SG" dirty="0"/>
              <a:t> pragma works.  </a:t>
            </a:r>
          </a:p>
        </p:txBody>
      </p:sp>
    </p:spTree>
    <p:extLst>
      <p:ext uri="{BB962C8B-B14F-4D97-AF65-F5344CB8AC3E}">
        <p14:creationId xmlns:p14="http://schemas.microsoft.com/office/powerpoint/2010/main" val="255444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E2B8-3314-47B2-A3E0-9CC0B048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FlexibleInstances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B3CD-6C94-4054-88F1-1DB3C7AB8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This works:</a:t>
            </a: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{-# LANGUAGE </a:t>
            </a:r>
            <a:r>
              <a:rPr lang="en-SG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FlexibleInstances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#-}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class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SG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:: 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instance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[a]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endParaRPr lang="en-SG" dirty="0">
              <a:solidFill>
                <a:srgbClr val="B5CEA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7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1273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GHC Language Extensions</vt:lpstr>
      <vt:lpstr>ScopedTypeVariables </vt:lpstr>
      <vt:lpstr>ScopedTypeVariables</vt:lpstr>
      <vt:lpstr>RankNTypes </vt:lpstr>
      <vt:lpstr>RankNTypes</vt:lpstr>
      <vt:lpstr>RankNTypes</vt:lpstr>
      <vt:lpstr>FlexibleInstances</vt:lpstr>
      <vt:lpstr>FlexibleInstances</vt:lpstr>
      <vt:lpstr>FlexibleInstances</vt:lpstr>
      <vt:lpstr>FlexibleInstances</vt:lpstr>
      <vt:lpstr>FlexibleInstances</vt:lpstr>
      <vt:lpstr>FlexibleInstances</vt:lpstr>
      <vt:lpstr>FlexibleInstances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GHC Language Extensions</dc:title>
  <dc:creator>Max LOO</dc:creator>
  <cp:lastModifiedBy>Max LOO</cp:lastModifiedBy>
  <cp:revision>125</cp:revision>
  <dcterms:created xsi:type="dcterms:W3CDTF">2021-05-30T13:32:26Z</dcterms:created>
  <dcterms:modified xsi:type="dcterms:W3CDTF">2021-06-09T07:43:23Z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Owner">
    <vt:lpwstr>maxloo@smu.edu.sg</vt:lpwstr>
  </property>
  <property fmtid="{D5CDD505-2E9C-101B-9397-08002B2CF9AE}" pid="5" name="MSIP_Label_6951d41b-6b8e-4636-984f-012bff14ba18_SetDate">
    <vt:lpwstr>2021-05-30T13:38:21.5099643Z</vt:lpwstr>
  </property>
  <property fmtid="{D5CDD505-2E9C-101B-9397-08002B2CF9AE}" pid="6" name="MSIP_Label_6951d41b-6b8e-4636-984f-012bff14ba18_Name">
    <vt:lpwstr>Restricted</vt:lpwstr>
  </property>
  <property fmtid="{D5CDD505-2E9C-101B-9397-08002B2CF9AE}" pid="7" name="MSIP_Label_6951d41b-6b8e-4636-984f-012bff14ba18_Application">
    <vt:lpwstr>Microsoft Azure Information Protection</vt:lpwstr>
  </property>
  <property fmtid="{D5CDD505-2E9C-101B-9397-08002B2CF9AE}" pid="8" name="MSIP_Label_6951d41b-6b8e-4636-984f-012bff14ba18_ActionId">
    <vt:lpwstr>284a3c67-4ab3-4d52-9f73-eaebca6ef011</vt:lpwstr>
  </property>
  <property fmtid="{D5CDD505-2E9C-101B-9397-08002B2CF9AE}" pid="9" name="MSIP_Label_6951d41b-6b8e-4636-984f-012bff14ba18_Extended_MSFT_Method">
    <vt:lpwstr>Automatic</vt:lpwstr>
  </property>
  <property fmtid="{D5CDD505-2E9C-101B-9397-08002B2CF9AE}" pid="10" name="Sensitivity">
    <vt:lpwstr>Restricted</vt:lpwstr>
  </property>
</Properties>
</file>