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5143500" cx="9144000"/>
  <p:notesSz cx="6858000" cy="9144000"/>
  <p:embeddedFontLst>
    <p:embeddedFont>
      <p:font typeface="Montserrat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384445-A681-42EF-A33B-51DC17425170}">
  <a:tblStyle styleId="{EB384445-A681-42EF-A33B-51DC17425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Montserrat-boldItalic.fntdata"/><Relationship Id="rId123" Type="http://schemas.openxmlformats.org/officeDocument/2006/relationships/font" Target="fonts/Montserrat-italic.fntdata"/><Relationship Id="rId122" Type="http://schemas.openxmlformats.org/officeDocument/2006/relationships/font" Target="fonts/Montserrat-bold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8f0c5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8f0c5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8f0c51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8f0c51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5e5e1ae7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5e5e1ae7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5e5e1ae7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5e5e1ae7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e5e1ae7a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5e5e1ae7a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5e5e1ae7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5e5e1ae7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5e5e1ae7a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5e5e1ae7a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5e5e1ae7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5e5e1ae7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5e5e1ae7a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5e5e1ae7a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5e5e1ae7a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5e5e1ae7a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6b740075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6b740075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6b74007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6b74007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8f0c51f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8f0c51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5e5e1ae7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5e5e1ae7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7aa9cbf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7aa9cbf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aa9cbfd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aa9cbf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7aa9cbfd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7aa9cbfd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7aa9cbfd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7aa9cbf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7aa9cbfd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7aa9cbfd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f0c51f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f0c51f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8f0c51f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8f0c51f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8f0c51f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8f0c51f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8f0c51f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8f0c51f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8f0c51f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8f0c51f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8f0c51f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8f0c51f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8f0c51f1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8f0c51f1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d8f0c51f1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d8f0c51f1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8f0c51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8f0c51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d8f0c51f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d8f0c51f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d8f0c51f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d8f0c51f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8f0c51f1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d8f0c51f1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d8f0c51f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d8f0c51f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d8f0c51f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d8f0c51f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d8f0c51f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d8f0c51f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d8f0c51f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d8f0c51f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d8f0c51f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d8f0c51f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d8f0c51f1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d8f0c51f1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d8f0c51f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d8f0c51f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8f0c51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8f0c51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d8f0c51f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d8f0c51f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d8f0c51f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d8f0c51f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d8f0c51f1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d8f0c51f1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d8f0c51f1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d8f0c51f1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e16a36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e16a36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e16a367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e16a367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e16a367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e16a367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e16a367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e16a367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d8f0c51f1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d8f0c51f1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d8f0c51f1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5d8f0c51f1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ac241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ac241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d8f0c51f1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d8f0c51f1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d8f0c51f1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d8f0c51f1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d8f0c51f1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d8f0c51f1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e16a367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5e16a367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e16a367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e16a367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5d8f0c51f1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5d8f0c51f1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5d8f0c51f1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5d8f0c51f1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d8f0c51f1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d8f0c51f1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5d8f0c51f1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5d8f0c51f1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d8f0c51f1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d8f0c51f1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ac2410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ac2410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e16a367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e16a367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d8f0c51f1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d8f0c51f1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5d8f0c51f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5d8f0c51f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5d8f0c51f1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5d8f0c51f1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d8f0c51f1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d8f0c51f1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d8f0c51f1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d8f0c51f1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d8f0c51f1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d8f0c51f1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d8f0c51f1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d8f0c51f1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5d8f0c51f1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5d8f0c51f1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d8f0c51f1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d8f0c51f1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ac2410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ac2410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d8f0c51f1_0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d8f0c51f1_0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d8f0c51f1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d8f0c51f1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5d8f0c51f1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5d8f0c51f1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5d8f0c51f1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5d8f0c51f1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5d8f0c51f1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5d8f0c51f1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5d8f0c51f1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5d8f0c51f1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d8f0c51f1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d8f0c51f1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5d8f0c51f1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5d8f0c51f1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5d8f0c51f1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5d8f0c51f1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d8f0c51f1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d8f0c51f1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8f0c51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8f0c51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5d8f0c51f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5d8f0c51f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5d8f0c51f1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5d8f0c51f1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d8f0c51f1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d8f0c51f1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5d8f0c51f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5d8f0c51f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5d8f0c51f1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5d8f0c51f1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d8f0c51f1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d8f0c51f1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5d8f0c51f1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5d8f0c51f1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5d8f0c51f1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5d8f0c51f1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5d8f0c51f1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5d8f0c51f1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dac2410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dac2410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8f0c51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8f0c51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5e53ca2d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5e53ca2d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e53ca2d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e53ca2d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5e53ca2d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5e53ca2d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5e53ca2d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5e53ca2d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5e53ca2d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5e53ca2d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5e53ca2d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5e53ca2d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5e53ca2d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5e53ca2d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5e53ca2d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5e53ca2d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5e53ca2d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5e53ca2d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e53ca2d4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e53ca2d4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8f0c51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8f0c51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5e53ca2d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5e53ca2d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5e53ca2d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5e53ca2d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5e53ca2d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5e53ca2d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5e53ca2d4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5e53ca2d4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5e53ca2d4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5e53ca2d4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5e53ca2d4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5e53ca2d4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e53ca2d4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e53ca2d4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5e53ca2d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5e53ca2d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7573348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7573348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5e5e1ae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5e5e1ae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11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this into </a:t>
            </a:r>
            <a:r>
              <a:rPr b="1" lang="en" sz="3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train_set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3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test_set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2" name="Google Shape;185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3" name="Google Shape;185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112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12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2" name="Google Shape;1862;p11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we could evaluate performance on the test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3" name="Google Shape;1863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4" name="Google Shape;1864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13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13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1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zoom in on that range!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4" name="Google Shape;1874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5" name="Google Shape;1875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p114"/>
          <p:cNvSpPr/>
          <p:nvPr/>
        </p:nvSpPr>
        <p:spPr>
          <a:xfrm>
            <a:off x="1433975" y="2430575"/>
            <a:ext cx="59739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4"/>
          <p:cNvSpPr/>
          <p:nvPr/>
        </p:nvSpPr>
        <p:spPr>
          <a:xfrm>
            <a:off x="7451825" y="2430575"/>
            <a:ext cx="360600" cy="20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4" name="Google Shape;1884;p11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5" name="Google Shape;1885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6" name="Google Shape;1886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88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11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75" y="2168575"/>
            <a:ext cx="69056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2" name="Google Shape;1902;p11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train, we will forecast on this range to visually see the training.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3" name="Google Shape;1903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4" name="Google Shape;1904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00" y="2168575"/>
            <a:ext cx="68389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1" name="Google Shape;1911;p11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Eventually once we are satisfied with the results on the test portion, it will be time to forecast into the unknown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retraining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available data (both train and test) and forecasting beyond the scope of the original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2" name="Google Shape;191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3" name="Google Shape;191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9" name="Google Shape;1919;p11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real data, we would no longer have values to compare these predictions to!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0" name="Google Shape;192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1" name="Google Shape;192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634475"/>
            <a:ext cx="6173949" cy="21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20"/>
          <p:cNvSpPr txBox="1"/>
          <p:nvPr>
            <p:ph type="ctrTitle"/>
          </p:nvPr>
        </p:nvSpPr>
        <p:spPr>
          <a:xfrm>
            <a:off x="70250" y="2788750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8" name="Google Shape;192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9" name="Google Shape;192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21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5" name="Google Shape;1935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6" name="Google Shape;1936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122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2" name="Google Shape;1942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3" name="Google Shape;1943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23"/>
          <p:cNvSpPr txBox="1"/>
          <p:nvPr>
            <p:ph type="ctrTitle"/>
          </p:nvPr>
        </p:nvSpPr>
        <p:spPr>
          <a:xfrm>
            <a:off x="47400" y="2349825"/>
            <a:ext cx="9096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Multivariate Time Series with LSTM RNNs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9" name="Google Shape;1949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0" name="Google Shape;1950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6" name="Google Shape;1956;p12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quick bonus, we’ll discuss how to use LSTMs and RNNs to predict multivariate time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a few cons to using LSTMs for this approach!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7" name="Google Shape;1957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8" name="Google Shape;1958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12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with all neural networks, the model is essentially a black box, difficult to interpret.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there are many well-studied alternatives that are simpler, such as SARIMAX and VARMAX models.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12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highly recommend you try those more conventional approaches before settling on LSTMs or RNNs for multivariate time series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setting up for multivariate data only requires 2 main changes.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3" name="Google Shape;1973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4" name="Google Shape;1974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12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Multivariate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Change input shape in LSTM layer to reflect 2-D structure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dense layer should have a neuron per feature/variable.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these changes!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1" name="Google Shape;1981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2" name="Google Shape;1982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 properly, we need to somehow let the neuron “know” about its previous history of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easy way to do this is to simply feed its output back into itself as an input!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5"/>
          <p:cNvCxnSpPr>
            <a:endCxn id="15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5"/>
          <p:cNvCxnSpPr>
            <a:stCxn id="156" idx="2"/>
            <a:endCxn id="15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5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Google Shape;162;p25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endCxn id="174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4" idx="2"/>
            <a:endCxn id="174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26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7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endCxn id="192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2" idx="2"/>
            <a:endCxn id="192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7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1" name="Google Shape;201;p27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>
            <a:endCxn id="201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7"/>
          <p:cNvCxnSpPr>
            <a:stCxn id="201" idx="2"/>
            <a:endCxn id="201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7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7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endCxn id="2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9" idx="2"/>
            <a:endCxn id="2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8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8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8" name="Google Shape;228;p28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endCxn id="228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>
            <a:stCxn id="228" idx="2"/>
            <a:endCxn id="228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8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8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29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9"/>
          <p:cNvCxnSpPr>
            <a:endCxn id="248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9"/>
          <p:cNvCxnSpPr>
            <a:stCxn id="248" idx="2"/>
            <a:endCxn id="248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29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7" name="Google Shape;257;p29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9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>
            <a:endCxn id="257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>
            <a:stCxn id="257" idx="2"/>
            <a:endCxn id="257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9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9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endCxn id="265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65" idx="2"/>
            <a:endCxn id="265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9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9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4" name="Google Shape;274;p29"/>
          <p:cNvCxnSpPr>
            <a:endCxn id="265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30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0"/>
          <p:cNvCxnSpPr>
            <a:endCxn id="286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0"/>
          <p:cNvCxnSpPr>
            <a:stCxn id="286" idx="2"/>
            <a:endCxn id="286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0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30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5" name="Google Shape;295;p30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0"/>
          <p:cNvCxnSpPr>
            <a:endCxn id="295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0"/>
          <p:cNvCxnSpPr>
            <a:stCxn id="295" idx="2"/>
            <a:endCxn id="295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0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30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0"/>
          <p:cNvCxnSpPr>
            <a:endCxn id="303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>
            <a:stCxn id="303" idx="2"/>
            <a:endCxn id="303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30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30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0"/>
          <p:cNvCxnSpPr>
            <a:endCxn id="310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0"/>
          <p:cNvCxnSpPr>
            <a:stCxn id="310" idx="2"/>
            <a:endCxn id="310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0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Google Shape;316;p30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0" name="Google Shape;320;p30"/>
          <p:cNvCxnSpPr>
            <a:endCxn id="303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>
            <a:endCxn id="310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0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0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0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3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3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>
            <a:endCxn id="350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3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3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3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3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3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3"/>
          <p:cNvCxnSpPr>
            <a:endCxn id="354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3"/>
          <p:cNvCxnSpPr>
            <a:endCxn id="356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3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3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34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4"/>
          <p:cNvCxnSpPr>
            <a:endCxn id="371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4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4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4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34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4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4"/>
          <p:cNvCxnSpPr>
            <a:endCxn id="375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endCxn id="377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4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83" name="Google Shape;383;p34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5" name="Google Shape;385;p34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6" name="Google Shape;386;p34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Google Shape;39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Google Shape;39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35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5"/>
          <p:cNvCxnSpPr>
            <a:endCxn id="397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0" name="Google Shape;400;p35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5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5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5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35"/>
          <p:cNvCxnSpPr>
            <a:endCxn id="409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5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5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2" name="Google Shape;412;p35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 (Many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7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3" name="Google Shape;443;p37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7"/>
          <p:cNvCxnSpPr>
            <a:endCxn id="442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7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7" name="Google Shape;447;p37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37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37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7"/>
          <p:cNvCxnSpPr>
            <a:endCxn id="448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7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7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7"/>
          <p:cNvCxnSpPr>
            <a:endCxn id="454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7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9" name="Google Shape;459;p37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7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7"/>
          <p:cNvCxnSpPr>
            <a:endCxn id="460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7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5" name="Google Shape;465;p37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7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37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7"/>
          <p:cNvCxnSpPr>
            <a:endCxn id="466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7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8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the next 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8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38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8"/>
          <p:cNvCxnSpPr>
            <a:endCxn id="479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8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38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8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38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8"/>
          <p:cNvCxnSpPr>
            <a:endCxn id="485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8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38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8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8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8"/>
          <p:cNvCxnSpPr>
            <a:endCxn id="491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8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6" name="Google Shape;496;p38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8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38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8"/>
          <p:cNvCxnSpPr>
            <a:endCxn id="497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8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38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8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38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8"/>
          <p:cNvCxnSpPr>
            <a:endCxn id="503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8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 (Many to One)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Google Shape;5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Google Shape;5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9"/>
          <p:cNvCxnSpPr>
            <a:endCxn id="516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1" name="Google Shape;521;p3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3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9"/>
          <p:cNvCxnSpPr>
            <a:endCxn id="522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3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7" name="Google Shape;527;p3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3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9"/>
          <p:cNvCxnSpPr>
            <a:endCxn id="528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3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9"/>
          <p:cNvCxnSpPr>
            <a:endCxn id="534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Google Shape;539;p3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3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9"/>
          <p:cNvCxnSpPr>
            <a:endCxn id="540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3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40"/>
          <p:cNvSpPr txBox="1"/>
          <p:nvPr>
            <p:ph idx="1" type="body"/>
          </p:nvPr>
        </p:nvSpPr>
        <p:spPr>
          <a:xfrm>
            <a:off x="331725" y="1152475"/>
            <a:ext cx="88122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5 previous words, predict next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p4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0"/>
          <p:cNvCxnSpPr>
            <a:endCxn id="553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4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4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4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0"/>
          <p:cNvCxnSpPr>
            <a:endCxn id="559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4" name="Google Shape;564;p4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4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0"/>
          <p:cNvCxnSpPr>
            <a:endCxn id="565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4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4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4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4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0"/>
          <p:cNvCxnSpPr>
            <a:endCxn id="571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6" name="Google Shape;576;p4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4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0"/>
          <p:cNvCxnSpPr>
            <a:endCxn id="577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4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to Sequence (One to Many)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8" name="Google Shape;58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" name="Google Shape;591;p4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1"/>
          <p:cNvCxnSpPr>
            <a:endCxn id="5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4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Google Shape;595;p4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4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1"/>
          <p:cNvCxnSpPr>
            <a:endCxn id="5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1" name="Google Shape;601;p4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4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1"/>
          <p:cNvCxnSpPr>
            <a:endCxn id="6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7" name="Google Shape;607;p4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4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1"/>
          <p:cNvCxnSpPr>
            <a:endCxn id="6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3" name="Google Shape;613;p4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4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4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41"/>
          <p:cNvCxnSpPr>
            <a:endCxn id="6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4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as CNNs were more effective for use with 2D image data, RNNs are more effective for sequence data (e.g. time-stamped sales data, sequence of text, heart beat data, etc…)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42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1 word predict the next 5 words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5" name="Google Shape;6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2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42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42"/>
          <p:cNvCxnSpPr>
            <a:endCxn id="6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42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2" name="Google Shape;632;p42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42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42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42"/>
          <p:cNvCxnSpPr>
            <a:endCxn id="6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2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2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8" name="Google Shape;638;p42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42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42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2"/>
          <p:cNvCxnSpPr>
            <a:endCxn id="6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42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Google Shape;644;p42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42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42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2"/>
          <p:cNvCxnSpPr>
            <a:endCxn id="6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42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0" name="Google Shape;650;p42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2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42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42"/>
          <p:cNvCxnSpPr>
            <a:endCxn id="6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42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basic RNN has a major disadvantage, we only really “remember” the previous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great it we could keep track of longer history, not just short term history.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2" name="Google Shape;6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3" name="Google Shape;6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that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arises during training is the “vanishing gradient”.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vanishing gradients in more detail before moving on to discussing LSTM (Long Short Term Memory Units).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0" name="Google Shape;6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1" name="Google Shape;6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Exploding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our networks grow deeper and more complex, we have 2 issues arise: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Exploding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the gradient is used in our calculation to adjust weights and biases in our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5" name="Google Shape;6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6" name="Google Shape;6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7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think about a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3" name="Google Shape;69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4" name="Google Shape;69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47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7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8" name="Google Shape;698;p47"/>
          <p:cNvCxnSpPr>
            <a:endCxn id="696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47"/>
          <p:cNvCxnSpPr>
            <a:stCxn id="701" idx="5"/>
            <a:endCxn id="697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47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47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7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7"/>
          <p:cNvCxnSpPr>
            <a:endCxn id="695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47"/>
          <p:cNvCxnSpPr>
            <a:stCxn id="707" idx="5"/>
            <a:endCxn id="697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7"/>
          <p:cNvCxnSpPr>
            <a:endCxn id="696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47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7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7"/>
          <p:cNvSpPr/>
          <p:nvPr/>
        </p:nvSpPr>
        <p:spPr>
          <a:xfrm>
            <a:off x="2201888" y="214837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2201888" y="284261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7"/>
          <p:cNvSpPr/>
          <p:nvPr/>
        </p:nvSpPr>
        <p:spPr>
          <a:xfrm>
            <a:off x="2201888" y="358209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333051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33051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47"/>
          <p:cNvCxnSpPr>
            <a:stCxn id="709" idx="6"/>
            <a:endCxn id="712" idx="2"/>
          </p:cNvCxnSpPr>
          <p:nvPr/>
        </p:nvCxnSpPr>
        <p:spPr>
          <a:xfrm>
            <a:off x="2740388" y="241762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7"/>
          <p:cNvCxnSpPr>
            <a:endCxn id="713" idx="2"/>
          </p:cNvCxnSpPr>
          <p:nvPr/>
        </p:nvCxnSpPr>
        <p:spPr>
          <a:xfrm>
            <a:off x="2740413" y="243765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7"/>
          <p:cNvCxnSpPr>
            <a:endCxn id="712" idx="2"/>
          </p:cNvCxnSpPr>
          <p:nvPr/>
        </p:nvCxnSpPr>
        <p:spPr>
          <a:xfrm flipH="1" rot="10800000">
            <a:off x="2740413" y="277835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47"/>
          <p:cNvCxnSpPr>
            <a:endCxn id="713" idx="2"/>
          </p:cNvCxnSpPr>
          <p:nvPr/>
        </p:nvCxnSpPr>
        <p:spPr>
          <a:xfrm>
            <a:off x="2740413" y="312825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7"/>
          <p:cNvCxnSpPr>
            <a:endCxn id="712" idx="2"/>
          </p:cNvCxnSpPr>
          <p:nvPr/>
        </p:nvCxnSpPr>
        <p:spPr>
          <a:xfrm flipH="1" rot="10800000">
            <a:off x="2763813" y="277835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7"/>
          <p:cNvCxnSpPr>
            <a:endCxn id="713" idx="2"/>
          </p:cNvCxnSpPr>
          <p:nvPr/>
        </p:nvCxnSpPr>
        <p:spPr>
          <a:xfrm flipH="1" rot="10800000">
            <a:off x="2763813" y="344325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7"/>
          <p:cNvSpPr/>
          <p:nvPr/>
        </p:nvSpPr>
        <p:spPr>
          <a:xfrm>
            <a:off x="3952900" y="2977275"/>
            <a:ext cx="5385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"/>
          <p:cNvSpPr txBox="1"/>
          <p:nvPr/>
        </p:nvSpPr>
        <p:spPr>
          <a:xfrm>
            <a:off x="3330500" y="371052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7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7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48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complex data we need deep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8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8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48"/>
          <p:cNvCxnSpPr>
            <a:endCxn id="734" idx="2"/>
          </p:cNvCxnSpPr>
          <p:nvPr/>
        </p:nvCxnSpPr>
        <p:spPr>
          <a:xfrm>
            <a:off x="4556246" y="2778338"/>
            <a:ext cx="18804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481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48"/>
          <p:cNvCxnSpPr>
            <a:stCxn id="739" idx="5"/>
            <a:endCxn id="735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48"/>
          <p:cNvCxnSpPr/>
          <p:nvPr/>
        </p:nvCxnSpPr>
        <p:spPr>
          <a:xfrm flipH="1" rot="10800000">
            <a:off x="6975260" y="2290238"/>
            <a:ext cx="680100" cy="6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8"/>
          <p:cNvCxnSpPr/>
          <p:nvPr/>
        </p:nvCxnSpPr>
        <p:spPr>
          <a:xfrm>
            <a:off x="6975260" y="3164738"/>
            <a:ext cx="654000" cy="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8"/>
          <p:cNvCxnSpPr/>
          <p:nvPr/>
        </p:nvCxnSpPr>
        <p:spPr>
          <a:xfrm>
            <a:off x="6957860" y="4383388"/>
            <a:ext cx="7149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8"/>
          <p:cNvCxnSpPr>
            <a:endCxn id="733" idx="2"/>
          </p:cNvCxnSpPr>
          <p:nvPr/>
        </p:nvCxnSpPr>
        <p:spPr>
          <a:xfrm flipH="1" rot="10800000">
            <a:off x="4556246" y="2297100"/>
            <a:ext cx="1880400" cy="1146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48"/>
          <p:cNvCxnSpPr>
            <a:stCxn id="745" idx="5"/>
            <a:endCxn id="735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48"/>
          <p:cNvCxnSpPr>
            <a:endCxn id="734" idx="2"/>
          </p:cNvCxnSpPr>
          <p:nvPr/>
        </p:nvCxnSpPr>
        <p:spPr>
          <a:xfrm flipH="1" rot="10800000">
            <a:off x="4556246" y="3167738"/>
            <a:ext cx="18804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9" name="Google Shape;739;p48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8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8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48"/>
          <p:cNvCxnSpPr>
            <a:stCxn id="747" idx="6"/>
            <a:endCxn id="750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3" name="Google Shape;753;p48"/>
          <p:cNvCxnSpPr>
            <a:endCxn id="751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48"/>
          <p:cNvCxnSpPr>
            <a:endCxn id="750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48"/>
          <p:cNvCxnSpPr>
            <a:endCxn id="751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48"/>
          <p:cNvCxnSpPr>
            <a:endCxn id="750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48"/>
          <p:cNvCxnSpPr>
            <a:endCxn id="751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48"/>
          <p:cNvSpPr/>
          <p:nvPr/>
        </p:nvSpPr>
        <p:spPr>
          <a:xfrm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8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8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8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49"/>
          <p:cNvSpPr txBox="1"/>
          <p:nvPr>
            <p:ph idx="1" type="body"/>
          </p:nvPr>
        </p:nvSpPr>
        <p:spPr>
          <a:xfrm>
            <a:off x="311700" y="1152475"/>
            <a:ext cx="87051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Issues can arise during 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9"/>
          <p:cNvSpPr/>
          <p:nvPr/>
        </p:nvSpPr>
        <p:spPr>
          <a:xfrm>
            <a:off x="6436646" y="20278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6436646" y="2898488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442546" y="4114150"/>
            <a:ext cx="538500" cy="538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0" name="Google Shape;780;p49"/>
          <p:cNvCxnSpPr>
            <a:stCxn id="781" idx="6"/>
            <a:endCxn id="778" idx="2"/>
          </p:cNvCxnSpPr>
          <p:nvPr/>
        </p:nvCxnSpPr>
        <p:spPr>
          <a:xfrm>
            <a:off x="5052363" y="2778353"/>
            <a:ext cx="1384200" cy="389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2" name="Google Shape;782;p49"/>
          <p:cNvCxnSpPr>
            <a:stCxn id="781" idx="7"/>
            <a:endCxn id="777" idx="2"/>
          </p:cNvCxnSpPr>
          <p:nvPr/>
        </p:nvCxnSpPr>
        <p:spPr>
          <a:xfrm flipH="1" rot="10800000">
            <a:off x="4973502" y="2296964"/>
            <a:ext cx="1463100" cy="291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3" name="Google Shape;783;p49"/>
          <p:cNvCxnSpPr>
            <a:stCxn id="781" idx="5"/>
            <a:endCxn id="779" idx="1"/>
          </p:cNvCxnSpPr>
          <p:nvPr/>
        </p:nvCxnSpPr>
        <p:spPr>
          <a:xfrm>
            <a:off x="4973502" y="2968741"/>
            <a:ext cx="1548000" cy="1224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4" name="Google Shape;784;p49"/>
          <p:cNvCxnSpPr>
            <a:stCxn id="785" idx="7"/>
            <a:endCxn id="777" idx="2"/>
          </p:cNvCxnSpPr>
          <p:nvPr/>
        </p:nvCxnSpPr>
        <p:spPr>
          <a:xfrm flipH="1" rot="10800000">
            <a:off x="4973502" y="2297063"/>
            <a:ext cx="1463100" cy="955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6" name="Google Shape;786;p49"/>
          <p:cNvCxnSpPr>
            <a:stCxn id="785" idx="5"/>
            <a:endCxn id="779" idx="2"/>
          </p:cNvCxnSpPr>
          <p:nvPr/>
        </p:nvCxnSpPr>
        <p:spPr>
          <a:xfrm>
            <a:off x="4973502" y="3633640"/>
            <a:ext cx="1469100" cy="749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87" name="Google Shape;787;p49"/>
          <p:cNvCxnSpPr>
            <a:stCxn id="785" idx="6"/>
            <a:endCxn id="778" idx="2"/>
          </p:cNvCxnSpPr>
          <p:nvPr/>
        </p:nvCxnSpPr>
        <p:spPr>
          <a:xfrm flipH="1" rot="10800000">
            <a:off x="5052363" y="3167852"/>
            <a:ext cx="1384200" cy="275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81" name="Google Shape;781;p49"/>
          <p:cNvSpPr/>
          <p:nvPr/>
        </p:nvSpPr>
        <p:spPr>
          <a:xfrm>
            <a:off x="4513863" y="250910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4513863" y="317400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311688" y="2117425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311688" y="2811664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11688" y="3551143"/>
            <a:ext cx="538500" cy="5385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1440313" y="24781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1440313" y="31430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49"/>
          <p:cNvCxnSpPr>
            <a:stCxn id="788" idx="6"/>
            <a:endCxn id="791" idx="2"/>
          </p:cNvCxnSpPr>
          <p:nvPr/>
        </p:nvCxnSpPr>
        <p:spPr>
          <a:xfrm>
            <a:off x="850188" y="2386675"/>
            <a:ext cx="590100" cy="360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4" name="Google Shape;794;p49"/>
          <p:cNvCxnSpPr>
            <a:endCxn id="792" idx="2"/>
          </p:cNvCxnSpPr>
          <p:nvPr/>
        </p:nvCxnSpPr>
        <p:spPr>
          <a:xfrm>
            <a:off x="850213" y="2406702"/>
            <a:ext cx="590100" cy="1005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5" name="Google Shape;795;p49"/>
          <p:cNvCxnSpPr>
            <a:endCxn id="791" idx="2"/>
          </p:cNvCxnSpPr>
          <p:nvPr/>
        </p:nvCxnSpPr>
        <p:spPr>
          <a:xfrm flipH="1" rot="10800000">
            <a:off x="850213" y="2747403"/>
            <a:ext cx="590100" cy="34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6" name="Google Shape;796;p49"/>
          <p:cNvCxnSpPr>
            <a:endCxn id="792" idx="2"/>
          </p:cNvCxnSpPr>
          <p:nvPr/>
        </p:nvCxnSpPr>
        <p:spPr>
          <a:xfrm>
            <a:off x="850213" y="3097302"/>
            <a:ext cx="590100" cy="315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7" name="Google Shape;797;p49"/>
          <p:cNvCxnSpPr>
            <a:endCxn id="791" idx="2"/>
          </p:cNvCxnSpPr>
          <p:nvPr/>
        </p:nvCxnSpPr>
        <p:spPr>
          <a:xfrm flipH="1" rot="10800000">
            <a:off x="873613" y="2747403"/>
            <a:ext cx="566700" cy="10605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cxnSp>
        <p:nvCxnSpPr>
          <p:cNvPr id="798" name="Google Shape;798;p49"/>
          <p:cNvCxnSpPr>
            <a:endCxn id="792" idx="2"/>
          </p:cNvCxnSpPr>
          <p:nvPr/>
        </p:nvCxnSpPr>
        <p:spPr>
          <a:xfrm flipH="1" rot="10800000">
            <a:off x="873613" y="3412302"/>
            <a:ext cx="566700" cy="395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dot"/>
            <a:round/>
            <a:headEnd len="med" w="med" type="triangle"/>
            <a:tailEnd len="med" w="med" type="none"/>
          </a:ln>
        </p:spPr>
      </p:cxnSp>
      <p:sp>
        <p:nvSpPr>
          <p:cNvPr id="799" name="Google Shape;799;p49"/>
          <p:cNvSpPr/>
          <p:nvPr/>
        </p:nvSpPr>
        <p:spPr>
          <a:xfrm flipH="1">
            <a:off x="4091400" y="2943225"/>
            <a:ext cx="422400" cy="27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9"/>
          <p:cNvSpPr txBox="1"/>
          <p:nvPr/>
        </p:nvSpPr>
        <p:spPr>
          <a:xfrm>
            <a:off x="1440300" y="3679575"/>
            <a:ext cx="1959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6645061" y="3506400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6645061" y="370883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6645061" y="3911261"/>
            <a:ext cx="133500" cy="1335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1322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21322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2824263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2824263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552888" y="2478953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552888" y="3143852"/>
            <a:ext cx="538500" cy="5385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6" name="Google Shape;81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7" name="Google Shape;81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4" name="Google Shape;82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5" name="Google Shape;8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000" y="1882900"/>
            <a:ext cx="7048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1" name="Google Shape;831;p5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2" name="Google Shape;8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3" name="Google Shape;8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8" name="Google Shape;838;p5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9" name="Google Shape;83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0" name="Google Shape;840;p5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1" name="Google Shape;84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2" name="Google Shape;84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p5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5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5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5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0" name="Google Shape;850;p5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1" name="Google Shape;8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6" name="Google Shape;856;p5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7" name="Google Shape;8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5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9" name="Google Shape;8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0" name="Google Shape;8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1" name="Google Shape;861;p5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5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5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5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5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5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5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8" name="Google Shape;868;p5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9" name="Google Shape;86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0" name="Google Shape;870;p5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55"/>
          <p:cNvSpPr txBox="1"/>
          <p:nvPr>
            <p:ph idx="1" type="body"/>
          </p:nvPr>
        </p:nvSpPr>
        <p:spPr>
          <a:xfrm>
            <a:off x="311700" y="1152475"/>
            <a:ext cx="87051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derivative can be much smaller!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1" y="1790825"/>
            <a:ext cx="4119287" cy="30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5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hidden layers use an activation like the sigmoid function,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small derivatives are multiplied together.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gradient could decrease exponentially as we propagate down to the initial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7" name="Google Shape;88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8" name="Google Shape;88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5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5" name="Google Shape;89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6" name="Google Shape;89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7" name="Google Shape;897;p5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5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5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5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5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2" name="Google Shape;902;p57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5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1" name="Google Shape;911;p58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58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58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8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58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6" name="Google Shape;916;p58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5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5" name="Google Shape;925;p59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59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59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8" name="Google Shape;928;p59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59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59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60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9" name="Google Shape;939;p60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60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60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" name="Google Shape;942;p60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60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4" name="Google Shape;944;p60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60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Google Shape;946;p60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0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60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60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50" name="Google Shape;950;p60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7" name="Google Shape;95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8" name="Google Shape;95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125" y="1811275"/>
            <a:ext cx="71342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6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different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weights can also help alleviate these issues (Xavier Initialization).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5" name="Google Shape;96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6" name="Google Shape;96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3" name="Google Shape;97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4" name="Google Shape;97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6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LSTM (Long Short Term Memory)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1" name="Google Shape;98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2" name="Google Shape;98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8" name="Google Shape;98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9" name="Google Shape;98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994" name="Google Shape;99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6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7" name="Google Shape;99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4" name="Google Shape;10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5" name="Google Shape;10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6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7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8" name="Google Shape;102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9" name="Google Shape;102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70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70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70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70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4" name="Google Shape;1034;p70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70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70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7" name="Google Shape;1037;p70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70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9" name="Google Shape;1039;p70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0" name="Google Shape;1040;p70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70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2" name="Google Shape;1042;p70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70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70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70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0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0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71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4" name="Google Shape;105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5" name="Google Shape;105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71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71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8" name="Google Shape;1058;p71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71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71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1" name="Google Shape;1061;p71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8"/>
          <p:cNvGraphicFramePr/>
          <p:nvPr/>
        </p:nvGraphicFramePr>
        <p:xfrm>
          <a:off x="1450850" y="2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{EB384445-A681-42EF-A33B-51DC17425170}</a:tableStyleId>
              </a:tblPr>
              <a:tblGrid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lang="en"/>
                        <a:t>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8"/>
          <p:cNvGraphicFramePr/>
          <p:nvPr/>
        </p:nvGraphicFramePr>
        <p:xfrm>
          <a:off x="1450850" y="32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{EB384445-A681-42EF-A33B-51DC17425170}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today?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cxnSp>
        <p:nvCxnSpPr>
          <p:cNvPr id="101" name="Google Shape;101;p18"/>
          <p:cNvCxnSpPr/>
          <p:nvPr/>
        </p:nvCxnSpPr>
        <p:spPr>
          <a:xfrm>
            <a:off x="6286500" y="2542025"/>
            <a:ext cx="663000" cy="599100"/>
          </a:xfrm>
          <a:prstGeom prst="curvedConnector3">
            <a:avLst>
              <a:gd fmla="val 8688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Google Shape;1067;p72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8" name="Google Shape;106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Google Shape;106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72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" name="Google Shape;1071;p72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72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72"/>
          <p:cNvCxnSpPr>
            <a:endCxn id="107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2"/>
          <p:cNvSpPr txBox="1"/>
          <p:nvPr/>
        </p:nvSpPr>
        <p:spPr>
          <a:xfrm>
            <a:off x="728425" y="27947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72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72"/>
          <p:cNvSpPr txBox="1"/>
          <p:nvPr/>
        </p:nvSpPr>
        <p:spPr>
          <a:xfrm>
            <a:off x="6297150" y="28868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73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Google Shape;108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Google Shape;108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73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6" name="Google Shape;1086;p73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73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73"/>
          <p:cNvCxnSpPr>
            <a:endCxn id="1085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73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73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73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74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8" name="Google Shape;109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Google Shape;109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74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1" name="Google Shape;1101;p74"/>
          <p:cNvCxnSpPr/>
          <p:nvPr/>
        </p:nvCxnSpPr>
        <p:spPr>
          <a:xfrm>
            <a:off x="2088875" y="3011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74"/>
          <p:cNvCxnSpPr/>
          <p:nvPr/>
        </p:nvCxnSpPr>
        <p:spPr>
          <a:xfrm>
            <a:off x="5977825" y="30787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4"/>
          <p:cNvCxnSpPr>
            <a:endCxn id="1100" idx="2"/>
          </p:cNvCxnSpPr>
          <p:nvPr/>
        </p:nvCxnSpPr>
        <p:spPr>
          <a:xfrm rot="10800000">
            <a:off x="4371175" y="4254200"/>
            <a:ext cx="0" cy="4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4"/>
          <p:cNvSpPr txBox="1"/>
          <p:nvPr/>
        </p:nvSpPr>
        <p:spPr>
          <a:xfrm>
            <a:off x="1042425" y="27383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4"/>
          <p:cNvSpPr txBox="1"/>
          <p:nvPr/>
        </p:nvSpPr>
        <p:spPr>
          <a:xfrm>
            <a:off x="3584875" y="4628625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74"/>
          <p:cNvSpPr txBox="1"/>
          <p:nvPr/>
        </p:nvSpPr>
        <p:spPr>
          <a:xfrm>
            <a:off x="6012375" y="28159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74"/>
          <p:cNvSpPr txBox="1"/>
          <p:nvPr/>
        </p:nvSpPr>
        <p:spPr>
          <a:xfrm>
            <a:off x="2648425" y="2815950"/>
            <a:ext cx="3445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23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=tanh(W[H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,X</a:t>
            </a:r>
            <a:r>
              <a:rPr b="1" baseline="-25000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]+b)</a:t>
            </a:r>
            <a:endParaRPr b="1" baseline="-25000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75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4" name="Google Shape;11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5" name="Google Shape;11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75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76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3" name="Google Shape;1123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4" name="Google Shape;1124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76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76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76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8" name="Google Shape;1128;p76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76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76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76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76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76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4" name="Google Shape;1134;p76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5" name="Google Shape;1135;p76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6" name="Google Shape;1136;p76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76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77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4" name="Google Shape;114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5" name="Google Shape;114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77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77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77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77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77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77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3" name="Google Shape;1153;p77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77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5" name="Google Shape;1155;p77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77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7" name="Google Shape;1157;p77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77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77"/>
          <p:cNvSpPr/>
          <p:nvPr/>
        </p:nvSpPr>
        <p:spPr>
          <a:xfrm>
            <a:off x="2957375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Forget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77"/>
          <p:cNvSpPr/>
          <p:nvPr/>
        </p:nvSpPr>
        <p:spPr>
          <a:xfrm>
            <a:off x="4488550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77"/>
          <p:cNvSpPr/>
          <p:nvPr/>
        </p:nvSpPr>
        <p:spPr>
          <a:xfrm>
            <a:off x="2957375" y="328620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77"/>
          <p:cNvSpPr/>
          <p:nvPr/>
        </p:nvSpPr>
        <p:spPr>
          <a:xfrm>
            <a:off x="4488550" y="2201850"/>
            <a:ext cx="1327500" cy="5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Gate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8" name="Google Shape;1168;p78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Gates optionally let information through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9" name="Google Shape;116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0" name="Google Shape;117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78"/>
          <p:cNvSpPr/>
          <p:nvPr/>
        </p:nvSpPr>
        <p:spPr>
          <a:xfrm>
            <a:off x="3526850" y="2825850"/>
            <a:ext cx="1259400" cy="692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σ</a:t>
            </a:r>
            <a:endParaRPr b="1" sz="3000"/>
          </a:p>
        </p:txBody>
      </p:sp>
      <p:cxnSp>
        <p:nvCxnSpPr>
          <p:cNvPr id="1172" name="Google Shape;1172;p78"/>
          <p:cNvCxnSpPr/>
          <p:nvPr/>
        </p:nvCxnSpPr>
        <p:spPr>
          <a:xfrm>
            <a:off x="2846150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78"/>
          <p:cNvCxnSpPr/>
          <p:nvPr/>
        </p:nvCxnSpPr>
        <p:spPr>
          <a:xfrm>
            <a:off x="4864925" y="3138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78"/>
          <p:cNvCxnSpPr/>
          <p:nvPr/>
        </p:nvCxnSpPr>
        <p:spPr>
          <a:xfrm flipH="1" rot="10800000">
            <a:off x="3702875" y="3811750"/>
            <a:ext cx="928800" cy="503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78"/>
          <p:cNvSpPr txBox="1"/>
          <p:nvPr/>
        </p:nvSpPr>
        <p:spPr>
          <a:xfrm>
            <a:off x="3322000" y="4114175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78"/>
          <p:cNvSpPr txBox="1"/>
          <p:nvPr/>
        </p:nvSpPr>
        <p:spPr>
          <a:xfrm>
            <a:off x="4451400" y="3609400"/>
            <a:ext cx="528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78"/>
          <p:cNvSpPr/>
          <p:nvPr/>
        </p:nvSpPr>
        <p:spPr>
          <a:xfrm>
            <a:off x="5537800" y="2932350"/>
            <a:ext cx="411900" cy="411900"/>
          </a:xfrm>
          <a:prstGeom prst="ellipse">
            <a:avLst/>
          </a:prstGeom>
          <a:solidFill>
            <a:srgbClr val="E6B8A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3" name="Google Shape;1183;p79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4" name="Google Shape;1184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5" name="Google Shape;1185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79"/>
          <p:cNvSpPr/>
          <p:nvPr/>
        </p:nvSpPr>
        <p:spPr>
          <a:xfrm>
            <a:off x="2764525" y="1942400"/>
            <a:ext cx="3213300" cy="231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79"/>
          <p:cNvCxnSpPr/>
          <p:nvPr/>
        </p:nvCxnSpPr>
        <p:spPr>
          <a:xfrm>
            <a:off x="2079450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79"/>
          <p:cNvCxnSpPr/>
          <p:nvPr/>
        </p:nvCxnSpPr>
        <p:spPr>
          <a:xfrm>
            <a:off x="20794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79"/>
          <p:cNvCxnSpPr/>
          <p:nvPr/>
        </p:nvCxnSpPr>
        <p:spPr>
          <a:xfrm>
            <a:off x="6052875" y="22839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79"/>
          <p:cNvCxnSpPr/>
          <p:nvPr/>
        </p:nvCxnSpPr>
        <p:spPr>
          <a:xfrm>
            <a:off x="6016350" y="38769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79"/>
          <p:cNvSpPr txBox="1"/>
          <p:nvPr/>
        </p:nvSpPr>
        <p:spPr>
          <a:xfrm>
            <a:off x="667025" y="19836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79"/>
          <p:cNvSpPr txBox="1"/>
          <p:nvPr/>
        </p:nvSpPr>
        <p:spPr>
          <a:xfrm>
            <a:off x="6642650" y="20186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Long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9"/>
          <p:cNvSpPr txBox="1"/>
          <p:nvPr/>
        </p:nvSpPr>
        <p:spPr>
          <a:xfrm>
            <a:off x="667025" y="36191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79"/>
          <p:cNvSpPr txBox="1"/>
          <p:nvPr/>
        </p:nvSpPr>
        <p:spPr>
          <a:xfrm>
            <a:off x="6657450" y="354030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Short Term Memory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5" name="Google Shape;1195;p79"/>
          <p:cNvCxnSpPr/>
          <p:nvPr/>
        </p:nvCxnSpPr>
        <p:spPr>
          <a:xfrm rot="10800000">
            <a:off x="3126725" y="42697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79"/>
          <p:cNvSpPr txBox="1"/>
          <p:nvPr/>
        </p:nvSpPr>
        <p:spPr>
          <a:xfrm>
            <a:off x="2340425" y="4610550"/>
            <a:ext cx="1572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7" name="Google Shape;1197;p79"/>
          <p:cNvCxnSpPr/>
          <p:nvPr/>
        </p:nvCxnSpPr>
        <p:spPr>
          <a:xfrm rot="10800000">
            <a:off x="5461200" y="15410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79"/>
          <p:cNvSpPr txBox="1"/>
          <p:nvPr/>
        </p:nvSpPr>
        <p:spPr>
          <a:xfrm>
            <a:off x="4530300" y="1237150"/>
            <a:ext cx="1861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time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80"/>
          <p:cNvSpPr txBox="1"/>
          <p:nvPr>
            <p:ph idx="1" type="body"/>
          </p:nvPr>
        </p:nvSpPr>
        <p:spPr>
          <a:xfrm>
            <a:off x="230375" y="1152475"/>
            <a:ext cx="8913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5" name="Google Shape;120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80"/>
          <p:cNvSpPr/>
          <p:nvPr/>
        </p:nvSpPr>
        <p:spPr>
          <a:xfrm>
            <a:off x="2368175" y="206017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7" name="Google Shape;1207;p80"/>
          <p:cNvCxnSpPr/>
          <p:nvPr/>
        </p:nvCxnSpPr>
        <p:spPr>
          <a:xfrm>
            <a:off x="1712100" y="23585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80"/>
          <p:cNvCxnSpPr/>
          <p:nvPr/>
        </p:nvCxnSpPr>
        <p:spPr>
          <a:xfrm>
            <a:off x="1712100" y="40456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80"/>
          <p:cNvSpPr txBox="1"/>
          <p:nvPr/>
        </p:nvSpPr>
        <p:spPr>
          <a:xfrm>
            <a:off x="1621975" y="360827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80"/>
          <p:cNvSpPr txBox="1"/>
          <p:nvPr/>
        </p:nvSpPr>
        <p:spPr>
          <a:xfrm>
            <a:off x="16219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80"/>
          <p:cNvSpPr txBox="1"/>
          <p:nvPr/>
        </p:nvSpPr>
        <p:spPr>
          <a:xfrm>
            <a:off x="6670275" y="18854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2" name="Google Shape;1212;p80"/>
          <p:cNvSpPr txBox="1"/>
          <p:nvPr/>
        </p:nvSpPr>
        <p:spPr>
          <a:xfrm>
            <a:off x="6732525" y="4039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80"/>
          <p:cNvSpPr txBox="1"/>
          <p:nvPr/>
        </p:nvSpPr>
        <p:spPr>
          <a:xfrm>
            <a:off x="5701500" y="12770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4" name="Google Shape;1214;p80"/>
          <p:cNvCxnSpPr/>
          <p:nvPr/>
        </p:nvCxnSpPr>
        <p:spPr>
          <a:xfrm rot="10800000">
            <a:off x="6000775" y="1690100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80"/>
          <p:cNvCxnSpPr/>
          <p:nvPr/>
        </p:nvCxnSpPr>
        <p:spPr>
          <a:xfrm>
            <a:off x="6543575" y="240142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80"/>
          <p:cNvCxnSpPr/>
          <p:nvPr/>
        </p:nvCxnSpPr>
        <p:spPr>
          <a:xfrm>
            <a:off x="6543575" y="401230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80"/>
          <p:cNvCxnSpPr/>
          <p:nvPr/>
        </p:nvCxnSpPr>
        <p:spPr>
          <a:xfrm rot="10800000">
            <a:off x="2854150" y="4405475"/>
            <a:ext cx="0" cy="401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80"/>
          <p:cNvSpPr txBox="1"/>
          <p:nvPr/>
        </p:nvSpPr>
        <p:spPr>
          <a:xfrm>
            <a:off x="2576775" y="46846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8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8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8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8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8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8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81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81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4" name="Google Shape;1234;p81"/>
          <p:cNvCxnSpPr>
            <a:stCxn id="123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1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8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39" name="Google Shape;1239;p8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p8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1" name="Google Shape;1241;p8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8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81"/>
          <p:cNvCxnSpPr>
            <a:endCxn id="123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8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8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81"/>
          <p:cNvCxnSpPr>
            <a:endCxn id="123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8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8" name="Google Shape;1248;p81"/>
          <p:cNvCxnSpPr>
            <a:stCxn id="1236" idx="0"/>
            <a:endCxn id="124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9" name="Google Shape;1249;p81"/>
          <p:cNvCxnSpPr>
            <a:stCxn id="1237" idx="0"/>
            <a:endCxn id="124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81"/>
          <p:cNvCxnSpPr>
            <a:stCxn id="1240" idx="0"/>
            <a:endCxn id="124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1" name="Google Shape;1251;p81"/>
          <p:cNvCxnSpPr>
            <a:stCxn id="1238" idx="0"/>
            <a:endCxn id="124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81"/>
          <p:cNvCxnSpPr>
            <a:stCxn id="124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81"/>
          <p:cNvCxnSpPr>
            <a:stCxn id="124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8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81"/>
          <p:cNvCxnSpPr>
            <a:stCxn id="125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8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8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8" name="Google Shape;1258;p81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1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LSTMs and GRU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Implementation of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an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8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8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8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8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8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8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82"/>
          <p:cNvCxnSpPr>
            <a:stCxn id="127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82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8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7" name="Google Shape;1277;p8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8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279" name="Google Shape;1279;p8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8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2" name="Google Shape;1282;p8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3" name="Google Shape;1283;p82"/>
          <p:cNvCxnSpPr>
            <a:endCxn id="127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8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8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2"/>
          <p:cNvCxnSpPr>
            <a:endCxn id="127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8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8" name="Google Shape;1288;p82"/>
          <p:cNvCxnSpPr>
            <a:stCxn id="1276" idx="0"/>
            <a:endCxn id="128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9" name="Google Shape;1289;p82"/>
          <p:cNvCxnSpPr>
            <a:stCxn id="1277" idx="0"/>
            <a:endCxn id="128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82"/>
          <p:cNvCxnSpPr>
            <a:stCxn id="1280" idx="0"/>
            <a:endCxn id="128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1" name="Google Shape;1291;p82"/>
          <p:cNvCxnSpPr>
            <a:stCxn id="1278" idx="0"/>
            <a:endCxn id="128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2" name="Google Shape;1292;p82"/>
          <p:cNvCxnSpPr>
            <a:stCxn id="128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2"/>
          <p:cNvCxnSpPr>
            <a:stCxn id="128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8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5" name="Google Shape;1295;p82"/>
          <p:cNvCxnSpPr>
            <a:stCxn id="129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82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82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9" name="Google Shape;1299;p82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8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8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2" name="Google Shape;1302;p8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8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8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8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1" name="Google Shape;131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2" name="Google Shape;131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8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8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8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8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8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8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9" name="Google Shape;1319;p83"/>
          <p:cNvCxnSpPr>
            <a:stCxn id="132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83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8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3" name="Google Shape;1323;p8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8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25" name="Google Shape;1325;p8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8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7" name="Google Shape;1327;p8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8" name="Google Shape;1328;p8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9" name="Google Shape;1329;p83"/>
          <p:cNvCxnSpPr>
            <a:endCxn id="132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3"/>
          <p:cNvCxnSpPr>
            <a:endCxn id="1325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8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4" name="Google Shape;1334;p83"/>
          <p:cNvCxnSpPr>
            <a:stCxn id="1322" idx="0"/>
            <a:endCxn id="132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83"/>
          <p:cNvCxnSpPr>
            <a:stCxn id="1323" idx="0"/>
            <a:endCxn id="132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83"/>
          <p:cNvCxnSpPr>
            <a:stCxn id="1326" idx="0"/>
            <a:endCxn id="132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83"/>
          <p:cNvCxnSpPr>
            <a:stCxn id="1324" idx="0"/>
            <a:endCxn id="132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83"/>
          <p:cNvCxnSpPr>
            <a:stCxn id="132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83"/>
          <p:cNvCxnSpPr>
            <a:stCxn id="132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8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1" name="Google Shape;1341;p83"/>
          <p:cNvCxnSpPr>
            <a:stCxn id="134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8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3" name="Google Shape;1343;p8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4" name="Google Shape;1344;p83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8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8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8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8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8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8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6" name="Google Shape;135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7" name="Google Shape;135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8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9" name="Google Shape;1359;p8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8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1" name="Google Shape;1361;p8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2" name="Google Shape;1362;p8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8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84"/>
          <p:cNvCxnSpPr>
            <a:stCxn id="1365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8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8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68" name="Google Shape;1368;p8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8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370" name="Google Shape;1370;p8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8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8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3" name="Google Shape;1373;p8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4" name="Google Shape;1374;p84"/>
          <p:cNvCxnSpPr>
            <a:endCxn id="1367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8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8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7" name="Google Shape;1377;p84"/>
          <p:cNvCxnSpPr>
            <a:endCxn id="1370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8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9" name="Google Shape;1379;p84"/>
          <p:cNvCxnSpPr>
            <a:stCxn id="1367" idx="0"/>
            <a:endCxn id="1371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84"/>
          <p:cNvCxnSpPr>
            <a:stCxn id="1368" idx="0"/>
            <a:endCxn id="1371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4"/>
          <p:cNvCxnSpPr>
            <a:stCxn id="1371" idx="0"/>
            <a:endCxn id="1372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84"/>
          <p:cNvCxnSpPr>
            <a:stCxn id="1369" idx="0"/>
            <a:endCxn id="1373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84"/>
          <p:cNvCxnSpPr>
            <a:stCxn id="1373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4"/>
          <p:cNvCxnSpPr>
            <a:stCxn id="1373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5" name="Google Shape;1385;p8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84"/>
          <p:cNvCxnSpPr>
            <a:stCxn id="1385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8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8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8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8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1" name="Google Shape;1391;p8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2" name="Google Shape;1392;p8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8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4" name="Google Shape;1394;p8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5" name="Google Shape;1395;p8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6" name="Google Shape;1396;p84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84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3" name="Google Shape;1403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4" name="Google Shape;1404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8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6" name="Google Shape;1406;p8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7" name="Google Shape;1407;p8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8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9" name="Google Shape;1409;p8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8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85"/>
          <p:cNvCxnSpPr>
            <a:stCxn id="14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85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8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5" name="Google Shape;1415;p8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8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17" name="Google Shape;1417;p8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8" name="Google Shape;1418;p8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9" name="Google Shape;1419;p8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0" name="Google Shape;1420;p8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1" name="Google Shape;1421;p85"/>
          <p:cNvCxnSpPr>
            <a:endCxn id="14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8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8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85"/>
          <p:cNvCxnSpPr>
            <a:endCxn id="14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5" name="Google Shape;1425;p8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6" name="Google Shape;1426;p85"/>
          <p:cNvCxnSpPr>
            <a:stCxn id="1414" idx="0"/>
            <a:endCxn id="14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85"/>
          <p:cNvCxnSpPr>
            <a:stCxn id="1415" idx="0"/>
            <a:endCxn id="14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85"/>
          <p:cNvCxnSpPr>
            <a:stCxn id="1418" idx="0"/>
            <a:endCxn id="14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85"/>
          <p:cNvCxnSpPr>
            <a:stCxn id="1416" idx="0"/>
            <a:endCxn id="14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85"/>
          <p:cNvCxnSpPr>
            <a:stCxn id="14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85"/>
          <p:cNvCxnSpPr>
            <a:stCxn id="14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8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3" name="Google Shape;1433;p85"/>
          <p:cNvCxnSpPr>
            <a:stCxn id="14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4" name="Google Shape;1434;p85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5" name="Google Shape;1435;p8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6" name="Google Shape;1436;p8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7" name="Google Shape;1437;p8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8" name="Google Shape;1438;p8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p8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8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1" name="Google Shape;1441;p8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2" name="Google Shape;1442;p85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3" name="Google Shape;1443;p85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85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85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85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52" name="Google Shape;145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3" name="Google Shape;145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86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8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86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8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86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86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86"/>
          <p:cNvCxnSpPr>
            <a:stCxn id="146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86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86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4" name="Google Shape;1464;p86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86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466" name="Google Shape;1466;p86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86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8" name="Google Shape;1468;p86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86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0" name="Google Shape;1470;p86"/>
          <p:cNvCxnSpPr>
            <a:endCxn id="146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86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86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3" name="Google Shape;1473;p86"/>
          <p:cNvCxnSpPr>
            <a:stCxn id="1474" idx="0"/>
            <a:endCxn id="1466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86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5" name="Google Shape;1475;p86"/>
          <p:cNvCxnSpPr>
            <a:stCxn id="1463" idx="0"/>
            <a:endCxn id="146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86"/>
          <p:cNvCxnSpPr>
            <a:stCxn id="1464" idx="0"/>
            <a:endCxn id="146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7" name="Google Shape;1477;p86"/>
          <p:cNvCxnSpPr>
            <a:stCxn id="1467" idx="0"/>
            <a:endCxn id="146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86"/>
          <p:cNvCxnSpPr>
            <a:stCxn id="1465" idx="0"/>
            <a:endCxn id="146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86"/>
          <p:cNvCxnSpPr>
            <a:stCxn id="146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86"/>
          <p:cNvCxnSpPr>
            <a:stCxn id="146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86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86"/>
          <p:cNvCxnSpPr>
            <a:stCxn id="148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3" name="Google Shape;1483;p86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4" name="Google Shape;1484;p86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86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8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8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8" name="Google Shape;1488;p86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86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0" name="Google Shape;1490;p8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1" name="Google Shape;1491;p86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6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3" name="Google Shape;1493;p86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4" name="Google Shape;1494;p86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5" name="Google Shape;1495;p86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6" name="Google Shape;1496;p86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86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3" name="Google Shape;150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4" name="Google Shape;150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87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6" name="Google Shape;1506;p87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7" name="Google Shape;1507;p87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87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9" name="Google Shape;1509;p87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87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11" name="Google Shape;1511;p87"/>
          <p:cNvCxnSpPr>
            <a:stCxn id="1512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87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87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5" name="Google Shape;1515;p87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87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17" name="Google Shape;1517;p87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8" name="Google Shape;1518;p87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87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0" name="Google Shape;1520;p87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1" name="Google Shape;1521;p87"/>
          <p:cNvCxnSpPr>
            <a:endCxn id="1514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7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7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7"/>
          <p:cNvCxnSpPr>
            <a:endCxn id="1517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87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6" name="Google Shape;1526;p87"/>
          <p:cNvCxnSpPr>
            <a:stCxn id="1514" idx="0"/>
            <a:endCxn id="1518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7" name="Google Shape;1527;p87"/>
          <p:cNvCxnSpPr>
            <a:stCxn id="1515" idx="0"/>
            <a:endCxn id="1518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87"/>
          <p:cNvCxnSpPr>
            <a:stCxn id="1518" idx="0"/>
            <a:endCxn id="1519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87"/>
          <p:cNvCxnSpPr>
            <a:stCxn id="1516" idx="0"/>
            <a:endCxn id="1520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87"/>
          <p:cNvCxnSpPr>
            <a:stCxn id="1520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87"/>
          <p:cNvCxnSpPr>
            <a:stCxn id="1520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87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87"/>
          <p:cNvCxnSpPr>
            <a:stCxn id="1532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87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5" name="Google Shape;1535;p87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6" name="Google Shape;1536;p87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7" name="Google Shape;1537;p87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87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9" name="Google Shape;1539;p87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87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87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87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3" name="Google Shape;1543;p87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9" name="Google Shape;1549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0" name="Google Shape;1550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88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2" name="Google Shape;1552;p88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88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88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88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6" name="Google Shape;1556;p88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88"/>
          <p:cNvCxnSpPr>
            <a:stCxn id="1558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88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88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1" name="Google Shape;1561;p88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88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563" name="Google Shape;1563;p88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4" name="Google Shape;1564;p88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88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88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7" name="Google Shape;1567;p88"/>
          <p:cNvCxnSpPr>
            <a:endCxn id="1560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8" name="Google Shape;1568;p88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88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88"/>
          <p:cNvCxnSpPr>
            <a:stCxn id="1571" idx="2"/>
            <a:endCxn id="1563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88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2" name="Google Shape;1572;p88"/>
          <p:cNvCxnSpPr>
            <a:stCxn id="1560" idx="0"/>
            <a:endCxn id="1564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88"/>
          <p:cNvCxnSpPr>
            <a:stCxn id="1561" idx="0"/>
            <a:endCxn id="1564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88"/>
          <p:cNvCxnSpPr>
            <a:stCxn id="1564" idx="0"/>
            <a:endCxn id="1565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88"/>
          <p:cNvCxnSpPr>
            <a:stCxn id="1562" idx="0"/>
            <a:endCxn id="1566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88"/>
          <p:cNvCxnSpPr>
            <a:stCxn id="1566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88"/>
          <p:cNvCxnSpPr>
            <a:stCxn id="1566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8" name="Google Shape;1578;p88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9" name="Google Shape;1579;p88"/>
          <p:cNvCxnSpPr>
            <a:stCxn id="1578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88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88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2" name="Google Shape;1582;p88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88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4" name="Google Shape;1584;p88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5" name="Google Shape;1585;p88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6" name="Google Shape;1586;p88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88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88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9" name="Google Shape;1589;p88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0" name="Google Shape;1590;p88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88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88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3" name="Google Shape;1593;p88"/>
          <p:cNvCxnSpPr>
            <a:endCxn id="1571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88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88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1" name="Google Shape;160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2" name="Google Shape;160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89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8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8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6" name="Google Shape;1606;p89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07" name="Google Shape;1607;p89"/>
          <p:cNvCxnSpPr>
            <a:stCxn id="1608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9" name="Google Shape;1609;p89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610" name="Google Shape;1610;p89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1" name="Google Shape;1611;p89"/>
          <p:cNvCxnSpPr>
            <a:stCxn id="1612" idx="0"/>
            <a:endCxn id="1613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89"/>
          <p:cNvCxnSpPr>
            <a:stCxn id="1615" idx="0"/>
            <a:endCxn id="1610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6" name="Google Shape;1616;p89"/>
          <p:cNvCxnSpPr>
            <a:stCxn id="1609" idx="0"/>
            <a:endCxn id="1617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89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89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89"/>
          <p:cNvCxnSpPr>
            <a:stCxn id="162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89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3" name="Google Shape;1623;p89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89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89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6" name="Google Shape;1626;p89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7" name="Google Shape;1627;p89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89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89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629" name="Google Shape;1629;p89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89"/>
          <p:cNvCxnSpPr>
            <a:stCxn id="1609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89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89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89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89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4" name="Google Shape;1634;p89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89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89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89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7" name="Google Shape;1617;p89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89"/>
          <p:cNvCxnSpPr>
            <a:stCxn id="1637" idx="0"/>
            <a:endCxn id="1617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89"/>
          <p:cNvCxnSpPr>
            <a:stCxn id="1609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89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89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89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7" name="Google Shape;1647;p9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with our deep learning python library , we simply need to call the import for RNN or LSTM instead of needing to code all of this ourselves!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LSTMs with Python code!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8" name="Google Shape;1648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9" name="Google Shape;1649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5" name="Google Shape;165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6" name="Google Shape;165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9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use RNN on a basic time series, such as a sine wave.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to the notebook, let’s quickly discuss what RNN sequence batches look like.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0" name="Google Shape;1670;p9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time series: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separate this into 2 parts: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training sequence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predict the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next sequence value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1" name="Google Shape;1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2" name="Google Shape;1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93"/>
          <p:cNvSpPr/>
          <p:nvPr/>
        </p:nvSpPr>
        <p:spPr>
          <a:xfrm>
            <a:off x="49011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9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we can usually decide how long the training sequence and predicted label should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[5,6,7,8,9]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0" name="Google Shape;1680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1" name="Google Shape;1681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94"/>
          <p:cNvSpPr/>
          <p:nvPr/>
        </p:nvSpPr>
        <p:spPr>
          <a:xfrm>
            <a:off x="3625550" y="2953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8" name="Google Shape;1688;p9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edit the size of the training point, as well as how many sequences to feed per batch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9" name="Google Shape;1689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0" name="Google Shape;1690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95"/>
          <p:cNvSpPr/>
          <p:nvPr/>
        </p:nvSpPr>
        <p:spPr>
          <a:xfrm>
            <a:off x="3273525" y="29352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95"/>
          <p:cNvSpPr/>
          <p:nvPr/>
        </p:nvSpPr>
        <p:spPr>
          <a:xfrm>
            <a:off x="3273525" y="3494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95"/>
          <p:cNvSpPr/>
          <p:nvPr/>
        </p:nvSpPr>
        <p:spPr>
          <a:xfrm>
            <a:off x="3273525" y="39852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9" name="Google Shape;1699;p9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how do we decide how long the training sequence should be?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definitive answer, but it should be at least long enough to capture any useful trend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0" name="Google Shape;1700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1" name="Google Shape;1701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7" name="Google Shape;1707;p9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dealing with seasonal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8" name="Google Shape;1708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9" name="Google Shape;1709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6" name="Google Shape;1716;p9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this is monthly, we should include at least 12 months in the training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7" name="Google Shape;171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8" name="Google Shape;171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75" y="2208300"/>
            <a:ext cx="3965450" cy="29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9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takes domain knowledge and experience, as well as simply experimenting and using RMSE to measure error of forecasted predictions.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good starting choice for the label is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one data point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6" name="Google Shape;172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7" name="Google Shape;172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3" name="Google Shape;1733;p100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4" name="Google Shape;173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5" name="Google Shape;173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100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00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100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our forecasting technique is to predict a time step ahead, and then incorporate our prediction into the next sequence we predict off of.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quick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5" name="Google Shape;1745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6" name="Google Shape;1746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2" name="Google Shape;1752;p102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forecast with RNNs?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all our data 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[0,1,2,3,4,5,6,7,8,9]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we trained on sequences such 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[0,1,2,3]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[4]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[1,2,3,4]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[5]</a:t>
            </a:r>
            <a:endParaRPr b="1"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[2,3,4,5]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[6]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3" name="Google Shape;1753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4" name="Google Shape;1754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102"/>
          <p:cNvSpPr/>
          <p:nvPr/>
        </p:nvSpPr>
        <p:spPr>
          <a:xfrm>
            <a:off x="3273525" y="34747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102"/>
          <p:cNvSpPr/>
          <p:nvPr/>
        </p:nvSpPr>
        <p:spPr>
          <a:xfrm>
            <a:off x="3273525" y="40340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02"/>
          <p:cNvSpPr/>
          <p:nvPr/>
        </p:nvSpPr>
        <p:spPr>
          <a:xfrm>
            <a:off x="3273525" y="452475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3" name="Google Shape;1763;p10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4" name="Google Shape;1764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5" name="Google Shape;1765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103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2" name="Google Shape;1772;p10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3" name="Google Shape;177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4" name="Google Shape;177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104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10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2" name="Google Shape;1782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3" name="Google Shape;1783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4" name="Google Shape;1784;p105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105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10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2" name="Google Shape;179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3" name="Google Shape;179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4" name="Google Shape;1794;p106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06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06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2" name="Google Shape;1802;p10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3" name="Google Shape;1803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4" name="Google Shape;1804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5" name="Google Shape;1805;p107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07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07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07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4" name="Google Shape;1814;p10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[6,7,8,9]</a:t>
            </a:r>
            <a:r>
              <a:rPr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[10]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Forecast prediction!</a:t>
            </a:r>
            <a:endParaRPr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to keep predicting further: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[7,8,9,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[11.2]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[8,9,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[12.4]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[9,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10,11.2,12.4</a:t>
            </a:r>
            <a:r>
              <a:rPr b="1" lang="en" sz="3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]    </a:t>
            </a: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[14]</a:t>
            </a:r>
            <a:endParaRPr b="1" sz="30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[10,11.2,12.4,14]    </a:t>
            </a:r>
            <a:r>
              <a:rPr lang="en" sz="30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Completed Forecast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5" name="Google Shape;1815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6" name="Google Shape;1816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08"/>
          <p:cNvSpPr/>
          <p:nvPr/>
        </p:nvSpPr>
        <p:spPr>
          <a:xfrm>
            <a:off x="2455150" y="13807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108"/>
          <p:cNvSpPr/>
          <p:nvPr/>
        </p:nvSpPr>
        <p:spPr>
          <a:xfrm>
            <a:off x="3023600" y="241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108"/>
          <p:cNvSpPr/>
          <p:nvPr/>
        </p:nvSpPr>
        <p:spPr>
          <a:xfrm>
            <a:off x="3445750" y="299307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08"/>
          <p:cNvSpPr/>
          <p:nvPr/>
        </p:nvSpPr>
        <p:spPr>
          <a:xfrm>
            <a:off x="3913600" y="3465500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108"/>
          <p:cNvSpPr/>
          <p:nvPr/>
        </p:nvSpPr>
        <p:spPr>
          <a:xfrm>
            <a:off x="4120850" y="4006525"/>
            <a:ext cx="269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109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8" name="Google Shape;1828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9" name="Google Shape;182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10"/>
          <p:cNvSpPr txBox="1"/>
          <p:nvPr>
            <p:ph type="ctrTitle"/>
          </p:nvPr>
        </p:nvSpPr>
        <p:spPr>
          <a:xfrm>
            <a:off x="311708" y="148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RNN on 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Sine Wave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5" name="Google Shape;1835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6" name="Google Shape;1836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2" name="Google Shape;1842;p111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train and evaluate our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data: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3" name="Google Shape;184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4" name="Google Shape;184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325" y="2307275"/>
            <a:ext cx="69532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