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embeddedFontLst>
    <p:embeddedFont>
      <p:font typeface="Montserra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Montserrat-bold.fntdata"/><Relationship Id="rId21" Type="http://schemas.openxmlformats.org/officeDocument/2006/relationships/slide" Target="slides/slide17.xml"/><Relationship Id="rId43" Type="http://schemas.openxmlformats.org/officeDocument/2006/relationships/font" Target="fonts/Montserrat-regular.fntdata"/><Relationship Id="rId24" Type="http://schemas.openxmlformats.org/officeDocument/2006/relationships/slide" Target="slides/slide20.xml"/><Relationship Id="rId46" Type="http://schemas.openxmlformats.org/officeDocument/2006/relationships/font" Target="fonts/Montserrat-boldItalic.fntdata"/><Relationship Id="rId23" Type="http://schemas.openxmlformats.org/officeDocument/2006/relationships/slide" Target="slides/slide19.xml"/><Relationship Id="rId45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b5b84a3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bb5b84a3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b5b84a3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b5b84a3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b5b84a3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b5b84a3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b5b84a3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bb5b84a3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bb5b84a3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bb5b84a3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bb5b84a3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bb5b84a3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bb5b84a3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bb5b84a3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bb5b84a3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bb5b84a3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bb5b84a3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bb5b84a3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bb5b84a3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bb5b84a3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bb5b84a3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bb5b84a3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bb5b84a3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bb5b84a3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bb5b84a3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bb5b84a3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bb5b84a3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bb5b84a3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bb5b84a3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bb5b84a3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bb5b84a3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bb5b84a3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bb5b84a3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bb5b84a3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bbbdf88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bbbdf88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bbbdf889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bbbdf889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bbbdf889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bbbdf88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b5b84a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b5b84a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bbbdf889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bbbdf889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bbbdf889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bbbdf889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bbbdf889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bbbdf889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bbbdf889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bbbdf889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bbbdf889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bbbdf889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bbbdf889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bbbdf889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bbbdf889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bbbdf889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bbbdf889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bbbdf889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bbbdf889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bbbdf889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b5b84a3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b5b84a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b5b84a3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b5b84a3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b5b84a3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b5b84a3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84a145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b84a145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bb5b84a3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bb5b84a3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b84a145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b84a145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focus on taking our model, scaler, and prediction function and deploying them using a Flask Web Application.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is a python based web application framework.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uses Python to handle the backend of a web application (where our model will run).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later connect Flask to front end components, such as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" name="Google Shape;163;p26"/>
          <p:cNvCxnSpPr>
            <a:stCxn id="162" idx="3"/>
          </p:cNvCxnSpPr>
          <p:nvPr/>
        </p:nvCxnSpPr>
        <p:spPr>
          <a:xfrm>
            <a:off x="3426900" y="3238950"/>
            <a:ext cx="32232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100" y="2457063"/>
            <a:ext cx="143827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>
            <p:ph type="title"/>
          </p:nvPr>
        </p:nvSpPr>
        <p:spPr>
          <a:xfrm>
            <a:off x="4152175" y="2582550"/>
            <a:ext cx="20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API JSON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1225" y="3322638"/>
            <a:ext cx="24765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7"/>
          <p:cNvCxnSpPr>
            <a:stCxn id="175" idx="3"/>
          </p:cNvCxnSpPr>
          <p:nvPr/>
        </p:nvCxnSpPr>
        <p:spPr>
          <a:xfrm>
            <a:off x="3426900" y="3238950"/>
            <a:ext cx="32232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100" y="2457063"/>
            <a:ext cx="143827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>
            <p:ph type="title"/>
          </p:nvPr>
        </p:nvSpPr>
        <p:spPr>
          <a:xfrm>
            <a:off x="4152175" y="2582550"/>
            <a:ext cx="20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“setosa”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8" name="Google Shape;188;p28"/>
          <p:cNvCxnSpPr>
            <a:stCxn id="187" idx="3"/>
          </p:cNvCxnSpPr>
          <p:nvPr/>
        </p:nvCxnSpPr>
        <p:spPr>
          <a:xfrm>
            <a:off x="3426900" y="3238950"/>
            <a:ext cx="32232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9" name="Google Shape;189;p28"/>
          <p:cNvSpPr txBox="1"/>
          <p:nvPr>
            <p:ph type="title"/>
          </p:nvPr>
        </p:nvSpPr>
        <p:spPr>
          <a:xfrm>
            <a:off x="4152175" y="2582550"/>
            <a:ext cx="20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API JSON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225" y="3322638"/>
            <a:ext cx="247650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0100" y="20830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" name="Google Shape;201;p29"/>
          <p:cNvCxnSpPr>
            <a:stCxn id="200" idx="3"/>
          </p:cNvCxnSpPr>
          <p:nvPr/>
        </p:nvCxnSpPr>
        <p:spPr>
          <a:xfrm>
            <a:off x="3426900" y="3238950"/>
            <a:ext cx="32232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9"/>
          <p:cNvSpPr txBox="1"/>
          <p:nvPr>
            <p:ph type="title"/>
          </p:nvPr>
        </p:nvSpPr>
        <p:spPr>
          <a:xfrm>
            <a:off x="4152175" y="2582550"/>
            <a:ext cx="20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“setosa”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100" y="20830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0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FORM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4327925" y="23112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Sepal Length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4327925" y="28373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Sepal Width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4327925" y="33634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Petal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Length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4327925" y="38895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Petal Width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FORM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4327925" y="23112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Sepal Length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1"/>
          <p:cNvSpPr/>
          <p:nvPr/>
        </p:nvSpPr>
        <p:spPr>
          <a:xfrm>
            <a:off x="4327925" y="28373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Sepal Width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1"/>
          <p:cNvSpPr/>
          <p:nvPr/>
        </p:nvSpPr>
        <p:spPr>
          <a:xfrm>
            <a:off x="4327925" y="33634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Petal Length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1"/>
          <p:cNvSpPr/>
          <p:nvPr/>
        </p:nvSpPr>
        <p:spPr>
          <a:xfrm>
            <a:off x="4327925" y="38895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Petal Width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2" name="Google Shape;232;p31"/>
          <p:cNvPicPr preferRelativeResize="0"/>
          <p:nvPr/>
        </p:nvPicPr>
        <p:blipFill rotWithShape="1">
          <a:blip r:embed="rId4">
            <a:alphaModFix/>
          </a:blip>
          <a:srcRect b="16338" l="0" r="0" t="0"/>
          <a:stretch/>
        </p:blipFill>
        <p:spPr>
          <a:xfrm>
            <a:off x="6527275" y="1815148"/>
            <a:ext cx="2057400" cy="18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Exporting a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 Callable API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Calling the API with Postman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Calling the API with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Calling a model through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Launching a full ML App to the web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2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FORM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4327925" y="23112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32"/>
          <p:cNvSpPr/>
          <p:nvPr/>
        </p:nvSpPr>
        <p:spPr>
          <a:xfrm>
            <a:off x="4327925" y="28373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4327925" y="33634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1.2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2"/>
          <p:cNvSpPr/>
          <p:nvPr/>
        </p:nvSpPr>
        <p:spPr>
          <a:xfrm>
            <a:off x="4327925" y="38895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0.2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7" name="Google Shape;247;p32"/>
          <p:cNvPicPr preferRelativeResize="0"/>
          <p:nvPr/>
        </p:nvPicPr>
        <p:blipFill rotWithShape="1">
          <a:blip r:embed="rId4">
            <a:alphaModFix/>
          </a:blip>
          <a:srcRect b="16338" l="0" r="0" t="0"/>
          <a:stretch/>
        </p:blipFill>
        <p:spPr>
          <a:xfrm>
            <a:off x="6527275" y="1815148"/>
            <a:ext cx="2057400" cy="18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FORM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4327925" y="23112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3"/>
          <p:cNvSpPr/>
          <p:nvPr/>
        </p:nvSpPr>
        <p:spPr>
          <a:xfrm>
            <a:off x="4327925" y="28373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3"/>
          <p:cNvSpPr/>
          <p:nvPr/>
        </p:nvSpPr>
        <p:spPr>
          <a:xfrm>
            <a:off x="4327925" y="33634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1.2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3"/>
          <p:cNvSpPr/>
          <p:nvPr/>
        </p:nvSpPr>
        <p:spPr>
          <a:xfrm>
            <a:off x="4327925" y="38895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0.2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2" name="Google Shape;262;p33"/>
          <p:cNvCxnSpPr>
            <a:endCxn id="256" idx="3"/>
          </p:cNvCxnSpPr>
          <p:nvPr/>
        </p:nvCxnSpPr>
        <p:spPr>
          <a:xfrm rot="10800000">
            <a:off x="3426900" y="3238950"/>
            <a:ext cx="744900" cy="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3" name="Google Shape;263;p33"/>
          <p:cNvPicPr preferRelativeResize="0"/>
          <p:nvPr/>
        </p:nvPicPr>
        <p:blipFill rotWithShape="1">
          <a:blip r:embed="rId4">
            <a:alphaModFix/>
          </a:blip>
          <a:srcRect b="16338" l="0" r="0" t="0"/>
          <a:stretch/>
        </p:blipFill>
        <p:spPr>
          <a:xfrm>
            <a:off x="6527275" y="1815148"/>
            <a:ext cx="2057400" cy="18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4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4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4"/>
          <p:cNvSpPr/>
          <p:nvPr/>
        </p:nvSpPr>
        <p:spPr>
          <a:xfrm>
            <a:off x="4327925" y="2645575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“Setosa”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5" name="Google Shape;275;p34"/>
          <p:cNvPicPr preferRelativeResize="0"/>
          <p:nvPr/>
        </p:nvPicPr>
        <p:blipFill rotWithShape="1">
          <a:blip r:embed="rId4">
            <a:alphaModFix/>
          </a:blip>
          <a:srcRect b="16338" l="0" r="0" t="0"/>
          <a:stretch/>
        </p:blipFill>
        <p:spPr>
          <a:xfrm>
            <a:off x="6527275" y="1815148"/>
            <a:ext cx="2057400" cy="185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34"/>
          <p:cNvCxnSpPr>
            <a:endCxn id="272" idx="3"/>
          </p:cNvCxnSpPr>
          <p:nvPr/>
        </p:nvCxnSpPr>
        <p:spPr>
          <a:xfrm rot="10800000">
            <a:off x="3426900" y="3238950"/>
            <a:ext cx="744900" cy="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with just a basic Flask application!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ctrTitle"/>
          </p:nvPr>
        </p:nvSpPr>
        <p:spPr>
          <a:xfrm>
            <a:off x="0" y="13920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an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have a Basic Flask App running, let’s combine it with the prediction function we created earlier.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will use Postman to send a POST request to the API in JSON format.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ctrTitle"/>
          </p:nvPr>
        </p:nvSpPr>
        <p:spPr>
          <a:xfrm>
            <a:off x="0" y="13920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API Request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ctrTitle"/>
          </p:nvPr>
        </p:nvSpPr>
        <p:spPr>
          <a:xfrm>
            <a:off x="0" y="13920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Connecting Model to Front-End HTML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focus on connecting our Flask App and TF Model to an HTML Form so any user can interact with the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requires understanding of HTML and Jinja Templates!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requires a few things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Home.html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Prediction.html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Note!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is </a:t>
            </a:r>
            <a:r>
              <a:rPr b="1" i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web development course. If you have never deployed any web application, this section may be too advanced for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assumes some basic knowledge of APIs and Web Apps.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to .html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to create an HTML form and inject to home.html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to accept submitted HTML form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to return prediction to prediction.html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Home.html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.html file that uses a Flask based form to accept user input.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Sends this input back to flask app.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Returns back prediction information once prediction function has completed running.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use our files as reference, it is extremely easy to make a simple typo that can break all the connections!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 txBox="1"/>
          <p:nvPr>
            <p:ph type="ctrTitle"/>
          </p:nvPr>
        </p:nvSpPr>
        <p:spPr>
          <a:xfrm>
            <a:off x="0" y="10814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Live 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deploy our application to the web!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dozens of different services to deploy and host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the free service from Heroku.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Heroku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follow along with us carefully!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 minor typo will cause the entire app to fail!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make sure to reference our files during the deployment process!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4" name="Google Shape;38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Steps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Heroku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gunicorn and Heroku CLI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and Setup Git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Heroku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Push and Install to Heroku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2" name="Google Shape;39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by setting up a brand new folder on our Desktop that we will work from.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copy the official course files to this folder.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do not know what an API is or what a Web App is, please revisit this section after learning about those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entirety of what APIs and Web Apps are is outside the scope of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Note!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not help/consult for your homework/personal projects you want to deploy to the web, since each case is fundamentally unique, we can’t personally consult for each individual student.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a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Prediction Function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0" y="1545450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Flask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