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7" name="Уровень текста 1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Крупный план дикорастущих растений между камнями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Большая скала под тёмными облаками с грунтовой дорогой на переднем плане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Крупный план дикого растения между вулканическими камнями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водопад в окружении скал и растительности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елёный холмистый пейзаж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Камни, покрытые мхом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2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Большая скала под тёмными облаками с грунтовой дорогой на переднем плане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Tаблица 1"/>
          <p:cNvGraphicFramePr/>
          <p:nvPr/>
        </p:nvGraphicFramePr>
        <p:xfrm>
          <a:off x="4709200" y="3544892"/>
          <a:ext cx="4174580" cy="37956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32375"/>
                <a:gridCol w="832375"/>
                <a:gridCol w="832375"/>
                <a:gridCol w="832375"/>
                <a:gridCol w="832375"/>
              </a:tblGrid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53" name="Tаблица 1-1"/>
          <p:cNvGraphicFramePr/>
          <p:nvPr/>
        </p:nvGraphicFramePr>
        <p:xfrm>
          <a:off x="10107885" y="3544892"/>
          <a:ext cx="4174580" cy="37956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32375"/>
                <a:gridCol w="832375"/>
                <a:gridCol w="832375"/>
                <a:gridCol w="832375"/>
                <a:gridCol w="832375"/>
              </a:tblGrid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54" name="Tаблица 1-1-1"/>
          <p:cNvGraphicFramePr/>
          <p:nvPr/>
        </p:nvGraphicFramePr>
        <p:xfrm>
          <a:off x="2000333" y="7724043"/>
          <a:ext cx="4174580" cy="37956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32375"/>
                <a:gridCol w="832375"/>
                <a:gridCol w="832375"/>
                <a:gridCol w="832375"/>
                <a:gridCol w="832375"/>
              </a:tblGrid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55" name="Tаблица 1-1-1-1"/>
          <p:cNvGraphicFramePr/>
          <p:nvPr/>
        </p:nvGraphicFramePr>
        <p:xfrm>
          <a:off x="7418068" y="7724043"/>
          <a:ext cx="4174580" cy="37956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32375"/>
                <a:gridCol w="832375"/>
                <a:gridCol w="832375"/>
                <a:gridCol w="832375"/>
                <a:gridCol w="832375"/>
              </a:tblGrid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>
                              <a:hueOff val="117695"/>
                              <a:lumOff val="-11358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>
                              <a:hueOff val="117695"/>
                              <a:lumOff val="-11358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>
                              <a:hueOff val="117695"/>
                              <a:lumOff val="-11358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>
                              <a:hueOff val="117695"/>
                              <a:lumOff val="-11358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56" name="Tаблица 1-1-1-1-1"/>
          <p:cNvGraphicFramePr/>
          <p:nvPr/>
        </p:nvGraphicFramePr>
        <p:xfrm>
          <a:off x="12816753" y="7724043"/>
          <a:ext cx="4174580" cy="37956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32375"/>
                <a:gridCol w="832375"/>
                <a:gridCol w="832375"/>
                <a:gridCol w="832375"/>
                <a:gridCol w="832375"/>
              </a:tblGrid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57" name="Tаблица 1-1-1-1-1-1"/>
          <p:cNvGraphicFramePr/>
          <p:nvPr/>
        </p:nvGraphicFramePr>
        <p:xfrm>
          <a:off x="18221788" y="7724043"/>
          <a:ext cx="4174580" cy="37956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32375"/>
                <a:gridCol w="832375"/>
                <a:gridCol w="832375"/>
                <a:gridCol w="832375"/>
                <a:gridCol w="832375"/>
              </a:tblGrid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4">
                              <a:hueOff val="-1109407"/>
                              <a:satOff val="-1495"/>
                              <a:lumOff val="-6330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4">
                              <a:hueOff val="-1109407"/>
                              <a:satOff val="-1495"/>
                              <a:lumOff val="-6330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4">
                              <a:hueOff val="-1109407"/>
                              <a:satOff val="-1495"/>
                              <a:lumOff val="-6330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>
                              <a:hueOff val="117695"/>
                              <a:lumOff val="-11358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>
                              <a:hueOff val="117695"/>
                              <a:lumOff val="-11358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4">
                              <a:hueOff val="-1109407"/>
                              <a:satOff val="-1495"/>
                              <a:lumOff val="-6330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4">
                              <a:hueOff val="-1109407"/>
                              <a:satOff val="-1495"/>
                              <a:lumOff val="-6330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>
                              <a:hueOff val="117695"/>
                              <a:lumOff val="-11358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>
                              <a:hueOff val="117695"/>
                              <a:lumOff val="-11358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4">
                              <a:hueOff val="-1109407"/>
                              <a:satOff val="-1495"/>
                              <a:lumOff val="-6330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4">
                              <a:hueOff val="-1109407"/>
                              <a:satOff val="-1495"/>
                              <a:lumOff val="-6330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4">
                              <a:hueOff val="-1109407"/>
                              <a:satOff val="-1495"/>
                              <a:lumOff val="-6330"/>
                            </a:schemeClr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graphicFrame>
        <p:nvGraphicFramePr>
          <p:cNvPr id="158" name="Tаблица 1-1-2"/>
          <p:cNvGraphicFramePr/>
          <p:nvPr/>
        </p:nvGraphicFramePr>
        <p:xfrm>
          <a:off x="15512920" y="3544892"/>
          <a:ext cx="4174580" cy="379561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832375"/>
                <a:gridCol w="832375"/>
                <a:gridCol w="832375"/>
                <a:gridCol w="832375"/>
                <a:gridCol w="832375"/>
              </a:tblGrid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3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chemeClr val="accent3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756583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sp>
        <p:nvSpPr>
          <p:cNvPr id="159" name="Рождение: В пустой (мертвой) клетке, соседствующей с ровно тремя живыми клетками, зарождается жизнь.…"/>
          <p:cNvSpPr txBox="1"/>
          <p:nvPr/>
        </p:nvSpPr>
        <p:spPr>
          <a:xfrm>
            <a:off x="364571" y="550752"/>
            <a:ext cx="23654858" cy="2816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75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Рождение: В пустой (мертвой) клетке, соседствующей с ровно тремя живыми клетками, зарождается жизнь.</a:t>
            </a:r>
          </a:p>
          <a:p>
            <a:pPr algn="l" defTabSz="457200">
              <a:defRPr sz="375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Выживание: Живые клетки остаются живыми, если у них есть два или три живых соседа.</a:t>
            </a:r>
          </a:p>
          <a:p>
            <a:pPr algn="l" defTabSz="457200">
              <a:defRPr sz="3750">
                <a:solidFill>
                  <a:srgbClr val="F8F8F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Смерть: Живые клетки умирают от одиночества, если у них меньше двух живых соседей, или от перенаселенности, если у них больше трех живых соседей.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