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ARGHUoeup/nwtGO53j1LDViO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13CC4A-081D-42FE-94D7-5CE998A7421E}">
  <a:tblStyle styleId="{4513CC4A-081D-42FE-94D7-5CE998A742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04a8102f5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d04a8102f5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d04a8102f5_2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bf7420aa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cbf7420aa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cbf7420aa9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bf7420c45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cbf7420c45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cbf7420c45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2" showMasterSp="0">
  <p:cSld name="Титульный слайд 2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7443266" y="1841812"/>
            <a:ext cx="4748735" cy="5016187"/>
          </a:xfrm>
          <a:custGeom>
            <a:rect b="b" l="l" r="r" t="t"/>
            <a:pathLst>
              <a:path extrusionOk="0" h="5016187" w="4748735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14"/>
          <p:cNvSpPr/>
          <p:nvPr/>
        </p:nvSpPr>
        <p:spPr>
          <a:xfrm rot="5400000">
            <a:off x="6993339" y="2334664"/>
            <a:ext cx="2225673" cy="7007393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1" y="0"/>
            <a:ext cx="5880649" cy="6075137"/>
          </a:xfrm>
          <a:custGeom>
            <a:rect b="b" l="l" r="r" t="t"/>
            <a:pathLst>
              <a:path extrusionOk="0" h="6075137" w="5880649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1" y="-1"/>
            <a:ext cx="5137691" cy="3723310"/>
          </a:xfrm>
          <a:custGeom>
            <a:rect b="b" l="l" r="r" t="t"/>
            <a:pathLst>
              <a:path extrusionOk="0" h="3723310" w="5137691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dk1">
              <a:alpha val="164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4"/>
          <p:cNvSpPr txBox="1"/>
          <p:nvPr>
            <p:ph type="ctrTitle"/>
          </p:nvPr>
        </p:nvSpPr>
        <p:spPr>
          <a:xfrm>
            <a:off x="915924" y="914400"/>
            <a:ext cx="1036015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элемента содержимого">
  <p:cSld name="Заголовок и два элемента содержимого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4600810" y="0"/>
            <a:ext cx="7591189" cy="6858000"/>
          </a:xfrm>
          <a:custGeom>
            <a:rect b="b" l="l" r="r" t="t"/>
            <a:pathLst>
              <a:path extrusionOk="0" h="6858000" w="7591189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3"/>
          <p:cNvSpPr/>
          <p:nvPr/>
        </p:nvSpPr>
        <p:spPr>
          <a:xfrm>
            <a:off x="6134000" y="-30589"/>
            <a:ext cx="5047481" cy="6915258"/>
          </a:xfrm>
          <a:custGeom>
            <a:rect b="b" l="l" r="r" t="t"/>
            <a:pathLst>
              <a:path extrusionOk="0" h="6915258" w="5047481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>
                <a:alpha val="49411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23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914399" y="2039111"/>
            <a:ext cx="6729984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8113472" y="2039111"/>
            <a:ext cx="3163824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одержимое 5">
  <p:cSld name="Заголовок и содержимое 5"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0" y="3271424"/>
            <a:ext cx="12192000" cy="3586577"/>
          </a:xfrm>
          <a:custGeom>
            <a:rect b="b" l="l" r="r" t="t"/>
            <a:pathLst>
              <a:path extrusionOk="0" h="3586577" w="1219200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24"/>
          <p:cNvSpPr/>
          <p:nvPr/>
        </p:nvSpPr>
        <p:spPr>
          <a:xfrm>
            <a:off x="5591140" y="1"/>
            <a:ext cx="5362677" cy="590065"/>
          </a:xfrm>
          <a:custGeom>
            <a:rect b="b" l="l" r="r" t="t"/>
            <a:pathLst>
              <a:path extrusionOk="0" h="590065" w="5362677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тие" showMasterSp="0">
  <p:cSld name="Закрытие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/>
          <p:nvPr/>
        </p:nvSpPr>
        <p:spPr>
          <a:xfrm>
            <a:off x="-17145" y="3001406"/>
            <a:ext cx="3865902" cy="3856595"/>
          </a:xfrm>
          <a:custGeom>
            <a:rect b="b" l="l" r="r" t="t"/>
            <a:pathLst>
              <a:path extrusionOk="0" h="3856595" w="3865902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1" y="-1"/>
            <a:ext cx="4267591" cy="2882748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54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25"/>
          <p:cNvSpPr/>
          <p:nvPr/>
        </p:nvSpPr>
        <p:spPr>
          <a:xfrm>
            <a:off x="10530567" y="1187801"/>
            <a:ext cx="1678579" cy="546056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25"/>
          <p:cNvSpPr txBox="1"/>
          <p:nvPr>
            <p:ph type="ctr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6848856" y="914400"/>
            <a:ext cx="38679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1" y="1"/>
            <a:ext cx="3216357" cy="3480449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26"/>
          <p:cNvSpPr/>
          <p:nvPr/>
        </p:nvSpPr>
        <p:spPr>
          <a:xfrm>
            <a:off x="9037474" y="1618811"/>
            <a:ext cx="3154526" cy="5229819"/>
          </a:xfrm>
          <a:custGeom>
            <a:rect b="b" l="l" r="r" t="t"/>
            <a:pathLst>
              <a:path extrusionOk="0" h="5229819" w="3154526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rgbClr val="C5C3AD">
              <a:alpha val="3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3" name="Google Shape;103;p26"/>
          <p:cNvPicPr preferRelativeResize="0"/>
          <p:nvPr/>
        </p:nvPicPr>
        <p:blipFill rotWithShape="1">
          <a:blip r:embed="rId2">
            <a:alphaModFix/>
          </a:blip>
          <a:srcRect b="0" l="27188" r="0" t="0"/>
          <a:stretch/>
        </p:blipFill>
        <p:spPr>
          <a:xfrm>
            <a:off x="-1" y="2673019"/>
            <a:ext cx="1697023" cy="1898712"/>
          </a:xfrm>
          <a:custGeom>
            <a:rect b="b" l="l" r="r" t="t"/>
            <a:pathLst>
              <a:path extrusionOk="0" h="1898712" w="1697023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26"/>
          <p:cNvSpPr/>
          <p:nvPr/>
        </p:nvSpPr>
        <p:spPr>
          <a:xfrm>
            <a:off x="0" y="2"/>
            <a:ext cx="2476443" cy="3377247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26"/>
          <p:cNvSpPr txBox="1"/>
          <p:nvPr>
            <p:ph type="title"/>
          </p:nvPr>
        </p:nvSpPr>
        <p:spPr>
          <a:xfrm>
            <a:off x="914400" y="914400"/>
            <a:ext cx="1036015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  <a:defRPr sz="48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2041114" y="3825875"/>
            <a:ext cx="8109772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7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109" name="Google Shape;109;p27"/>
            <p:cNvSpPr/>
            <p:nvPr/>
          </p:nvSpPr>
          <p:spPr>
            <a:xfrm>
              <a:off x="325717" y="5597818"/>
              <a:ext cx="2430115" cy="1294338"/>
            </a:xfrm>
            <a:custGeom>
              <a:rect b="b" l="l" r="r" t="t"/>
              <a:pathLst>
                <a:path extrusionOk="0" h="1294338" w="2430115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-1483620" y="3988558"/>
              <a:ext cx="2469462" cy="2893553"/>
            </a:xfrm>
            <a:custGeom>
              <a:rect b="b" l="l" r="r" t="t"/>
              <a:pathLst>
                <a:path extrusionOk="0" h="2893553" w="2469462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cap="flat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1" name="Google Shape;111;p27"/>
          <p:cNvSpPr/>
          <p:nvPr/>
        </p:nvSpPr>
        <p:spPr>
          <a:xfrm rot="10800000">
            <a:off x="10332231" y="4321742"/>
            <a:ext cx="1859768" cy="2536257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 2" showMasterSp="0" type="obj">
  <p:cSld name="OBJECT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-10955" y="0"/>
            <a:ext cx="6558260" cy="6858000"/>
          </a:xfrm>
          <a:custGeom>
            <a:rect b="b" l="l" r="r" t="t"/>
            <a:pathLst>
              <a:path extrusionOk="0" h="6858000" w="655826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0" y="180445"/>
            <a:ext cx="5327858" cy="3001484"/>
          </a:xfrm>
          <a:custGeom>
            <a:rect b="b" l="l" r="r" t="t"/>
            <a:pathLst>
              <a:path extrusionOk="0" h="3001484" w="5327858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54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1798383" y="5597818"/>
            <a:ext cx="2430115" cy="1294338"/>
          </a:xfrm>
          <a:custGeom>
            <a:rect b="b" l="l" r="r" t="t"/>
            <a:pathLst>
              <a:path extrusionOk="0" h="1294338" w="2430115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-10954" y="3988558"/>
            <a:ext cx="2469462" cy="2893553"/>
          </a:xfrm>
          <a:custGeom>
            <a:rect b="b" l="l" r="r" t="t"/>
            <a:pathLst>
              <a:path extrusionOk="0" h="2893553" w="2469462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5"/>
          <p:cNvSpPr txBox="1"/>
          <p:nvPr>
            <p:ph type="title"/>
          </p:nvPr>
        </p:nvSpPr>
        <p:spPr>
          <a:xfrm>
            <a:off x="1001467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6868956" y="1143000"/>
            <a:ext cx="4190999" cy="467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 заголовка и рисунок" showMasterSp="0">
  <p:cSld name="Содержимое заголовка и рисунок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/>
        </p:nvSpPr>
        <p:spPr>
          <a:xfrm>
            <a:off x="0" y="0"/>
            <a:ext cx="4303817" cy="6100294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16"/>
          <p:cNvSpPr/>
          <p:nvPr/>
        </p:nvSpPr>
        <p:spPr>
          <a:xfrm rot="5400000">
            <a:off x="7072129" y="3184875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914399" y="2039111"/>
            <a:ext cx="5650992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/>
          <p:nvPr>
            <p:ph idx="2" type="pic"/>
          </p:nvPr>
        </p:nvSpPr>
        <p:spPr>
          <a:xfrm>
            <a:off x="7623125" y="-20757"/>
            <a:ext cx="4589511" cy="65550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 2" showMasterSp="0">
  <p:cSld name="Рисунок с подписью 2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9728" l="0" r="30186" t="0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/>
          <p:nvPr/>
        </p:nvSpPr>
        <p:spPr>
          <a:xfrm>
            <a:off x="6867286" y="1"/>
            <a:ext cx="5324716" cy="6417732"/>
          </a:xfrm>
          <a:custGeom>
            <a:rect b="b" l="l" r="r" t="t"/>
            <a:pathLst>
              <a:path extrusionOk="0" h="6162929" w="511330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17"/>
          <p:cNvSpPr/>
          <p:nvPr>
            <p:ph idx="2" type="pic"/>
          </p:nvPr>
        </p:nvSpPr>
        <p:spPr>
          <a:xfrm>
            <a:off x="7401941" y="0"/>
            <a:ext cx="4790059" cy="6587067"/>
          </a:xfrm>
          <a:prstGeom prst="rect">
            <a:avLst/>
          </a:prstGeom>
          <a:solidFill>
            <a:srgbClr val="BEA388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одержимое 7">
  <p:cSld name="Заголовок и содержимое 7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9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3" name="Google Shape;43;p19"/>
            <p:cNvSpPr/>
            <p:nvPr/>
          </p:nvSpPr>
          <p:spPr>
            <a:xfrm>
              <a:off x="325717" y="5597818"/>
              <a:ext cx="2430115" cy="1294338"/>
            </a:xfrm>
            <a:custGeom>
              <a:rect b="b" l="l" r="r" t="t"/>
              <a:pathLst>
                <a:path extrusionOk="0" h="1294338" w="2430115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-1483620" y="3988558"/>
              <a:ext cx="2469462" cy="2893553"/>
            </a:xfrm>
            <a:custGeom>
              <a:rect b="b" l="l" r="r" t="t"/>
              <a:pathLst>
                <a:path extrusionOk="0" h="2893553" w="2469462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cap="flat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" name="Google Shape;45;p19"/>
          <p:cNvSpPr txBox="1"/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/>
          <p:nvPr/>
        </p:nvSpPr>
        <p:spPr>
          <a:xfrm rot="10800000">
            <a:off x="-1" y="5010313"/>
            <a:ext cx="3307890" cy="1876021"/>
          </a:xfrm>
          <a:custGeom>
            <a:rect b="b" l="l" r="r" t="t"/>
            <a:pathLst>
              <a:path extrusionOk="0" h="1876021" w="3307890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19"/>
          <p:cNvSpPr/>
          <p:nvPr/>
        </p:nvSpPr>
        <p:spPr>
          <a:xfrm rot="10800000">
            <a:off x="9394047" y="4650286"/>
            <a:ext cx="1859768" cy="2207713"/>
          </a:xfrm>
          <a:custGeom>
            <a:rect b="b" l="l" r="r" t="t"/>
            <a:pathLst>
              <a:path extrusionOk="0" h="2207713" w="1859768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dk1">
              <a:alpha val="1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19"/>
          <p:cNvSpPr/>
          <p:nvPr/>
        </p:nvSpPr>
        <p:spPr>
          <a:xfrm flipH="1" rot="-5400000">
            <a:off x="8812879" y="2130044"/>
            <a:ext cx="5509165" cy="1249078"/>
          </a:xfrm>
          <a:custGeom>
            <a:rect b="b" l="l" r="r" t="t"/>
            <a:pathLst>
              <a:path extrusionOk="0" h="1249078" w="5509165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914400" y="2039112"/>
            <a:ext cx="7150608" cy="335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1" showMasterSp="0">
  <p:cSld name="Заголовок раздела 1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6918777" y="0"/>
            <a:ext cx="5288935" cy="6857999"/>
          </a:xfrm>
          <a:custGeom>
            <a:rect b="b" l="l" r="r" t="t"/>
            <a:pathLst>
              <a:path extrusionOk="0" h="6857999" w="5288935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8"/>
          <p:cNvSpPr/>
          <p:nvPr/>
        </p:nvSpPr>
        <p:spPr>
          <a:xfrm flipH="1" rot="10800000">
            <a:off x="0" y="-26179"/>
            <a:ext cx="5273226" cy="1169180"/>
          </a:xfrm>
          <a:custGeom>
            <a:rect b="b" l="l" r="r" t="t"/>
            <a:pathLst>
              <a:path extrusionOk="0" h="1169180" w="5273226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8"/>
          <p:cNvSpPr/>
          <p:nvPr/>
        </p:nvSpPr>
        <p:spPr>
          <a:xfrm>
            <a:off x="8006849" y="3200881"/>
            <a:ext cx="4200862" cy="3685693"/>
          </a:xfrm>
          <a:custGeom>
            <a:rect b="b" l="l" r="r" t="t"/>
            <a:pathLst>
              <a:path extrusionOk="0" h="3685693" w="4200862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cap="flat" cmpd="sng" w="857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8"/>
          <p:cNvSpPr txBox="1"/>
          <p:nvPr>
            <p:ph type="title"/>
          </p:nvPr>
        </p:nvSpPr>
        <p:spPr>
          <a:xfrm>
            <a:off x="5827205" y="914400"/>
            <a:ext cx="5449824" cy="3538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/>
          <p:nvPr>
            <p:ph idx="2" type="pic"/>
          </p:nvPr>
        </p:nvSpPr>
        <p:spPr>
          <a:xfrm>
            <a:off x="-1" y="261780"/>
            <a:ext cx="5046134" cy="659622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5827204" y="4681728"/>
            <a:ext cx="5449824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sz="2400" cap="none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 1">
  <p:cSld name="Таблица 1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914400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6357747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/>
          <p:nvPr/>
        </p:nvSpPr>
        <p:spPr>
          <a:xfrm>
            <a:off x="0" y="5879804"/>
            <a:ext cx="4707470" cy="978196"/>
          </a:xfrm>
          <a:custGeom>
            <a:rect b="b" l="l" r="r" t="t"/>
            <a:pathLst>
              <a:path extrusionOk="0" h="978196" w="4707470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0"/>
          <p:cNvSpPr/>
          <p:nvPr/>
        </p:nvSpPr>
        <p:spPr>
          <a:xfrm rot="10800000">
            <a:off x="9012497" y="1"/>
            <a:ext cx="3179502" cy="2726160"/>
          </a:xfrm>
          <a:custGeom>
            <a:rect b="b" l="l" r="r" t="t"/>
            <a:pathLst>
              <a:path extrusionOk="0" h="2726160" w="3179502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элемента содержимого 2">
  <p:cSld name="Два элемента содержимого 2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21"/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7" name="Google Shape;67;p21"/>
            <p:cNvSpPr/>
            <p:nvPr/>
          </p:nvSpPr>
          <p:spPr>
            <a:xfrm>
              <a:off x="1" y="1"/>
              <a:ext cx="3097831" cy="2532431"/>
            </a:xfrm>
            <a:custGeom>
              <a:rect b="b" l="l" r="r" t="t"/>
              <a:pathLst>
                <a:path extrusionOk="0" h="2532431" w="30978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dk2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>
              <a:off x="9164166" y="2461367"/>
              <a:ext cx="3027835" cy="4339045"/>
            </a:xfrm>
            <a:custGeom>
              <a:rect b="b" l="l" r="r" t="t"/>
              <a:pathLst>
                <a:path extrusionOk="0" h="4339045" w="302783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dk2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9" name="Google Shape;69;p21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914399" y="2039112"/>
            <a:ext cx="3364992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4743451" y="2039112"/>
            <a:ext cx="6537960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элемента содержимого 2" showMasterSp="0">
  <p:cSld name="Заголовок и два элемента содержимого 2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/>
          <p:nvPr/>
        </p:nvSpPr>
        <p:spPr>
          <a:xfrm rot="5400000">
            <a:off x="10423648" y="-93866"/>
            <a:ext cx="1698615" cy="1838087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22"/>
          <p:cNvSpPr/>
          <p:nvPr/>
        </p:nvSpPr>
        <p:spPr>
          <a:xfrm>
            <a:off x="6381060" y="-24130"/>
            <a:ext cx="5371060" cy="6899910"/>
          </a:xfrm>
          <a:custGeom>
            <a:rect b="b" l="l" r="r" t="t"/>
            <a:pathLst>
              <a:path extrusionOk="0" h="6899910" w="537106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7" name="Google Shape;77;p22"/>
          <p:cNvCxnSpPr/>
          <p:nvPr/>
        </p:nvCxnSpPr>
        <p:spPr>
          <a:xfrm>
            <a:off x="10938933" y="6327754"/>
            <a:ext cx="41486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22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914399" y="2039111"/>
            <a:ext cx="2816352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2" type="body"/>
          </p:nvPr>
        </p:nvSpPr>
        <p:spPr>
          <a:xfrm>
            <a:off x="4097800" y="2039111"/>
            <a:ext cx="69494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b="0" i="0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5" name="Google Shape;15;p13"/>
          <p:cNvCxnSpPr>
            <a:endCxn id="14" idx="1"/>
          </p:cNvCxnSpPr>
          <p:nvPr/>
        </p:nvCxnSpPr>
        <p:spPr>
          <a:xfrm>
            <a:off x="10938900" y="6327754"/>
            <a:ext cx="4149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664325" y="1562725"/>
            <a:ext cx="10360200" cy="4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/>
              <a:t>Команда ikanam_chipi_chipi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ru-RU" sz="24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Хакатон “TulaHack”</a:t>
            </a:r>
            <a:br>
              <a:rPr b="1" lang="ru-RU" sz="24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24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Кейс 28</a:t>
            </a:r>
            <a:endParaRPr b="1" sz="2400">
              <a:solidFill>
                <a:srgbClr val="20124D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ru-RU" sz="2400">
                <a:solidFill>
                  <a:srgbClr val="20124D"/>
                </a:solidFill>
              </a:rPr>
              <a:t>Оценка качества работы менеджера с использованием LLM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225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141212" y="432649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b="0" i="0" lang="ru-RU" sz="32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 </a:t>
            </a:r>
            <a:endParaRPr/>
          </a:p>
        </p:txBody>
      </p:sp>
      <p:graphicFrame>
        <p:nvGraphicFramePr>
          <p:cNvPr id="125" name="Google Shape;125;p2"/>
          <p:cNvGraphicFramePr/>
          <p:nvPr/>
        </p:nvGraphicFramePr>
        <p:xfrm>
          <a:off x="6859788" y="6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{4513CC4A-081D-42FE-94D7-5CE998A7421E}</a:tableStyleId>
              </a:tblPr>
              <a:tblGrid>
                <a:gridCol w="4191000"/>
              </a:tblGrid>
              <a:tr h="679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Постановка задачи</a:t>
                      </a:r>
                      <a:endParaRPr sz="3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Проблематика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Наше решение</a:t>
                      </a:r>
                      <a:endParaRPr sz="14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Результаты работы продукта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8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Возможности для масштабирования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ru-RU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Команда</a:t>
                      </a:r>
                      <a:endParaRPr b="0" sz="24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close up of a cat's face&#10;&#10;Description automatically generated" id="126" name="Google Shape;1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467" y="3910751"/>
            <a:ext cx="2774120" cy="277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801548" y="108154"/>
            <a:ext cx="753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801550" y="1663447"/>
            <a:ext cx="80484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Нужно создать веб-интерфейс, который позволяет определить, насколько был вежлив менеджер в разговоре с клиентом, смог ли он решить запрос клиента,  а также позволяет оценить по шкале от 1 до 5 реплики менеджера, описывать общее содержание разговора.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99" y="3982150"/>
            <a:ext cx="4497650" cy="25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454152" y="452284"/>
            <a:ext cx="5641848" cy="1012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ru-RU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Проблематика</a:t>
            </a:r>
            <a:br>
              <a:rPr b="0" i="0" lang="ru-RU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373615" y="2228712"/>
            <a:ext cx="6292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Плохое качество </a:t>
            </a: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транскрибации</a:t>
            </a:r>
            <a:r>
              <a:rPr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разговоров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Нечитаемые данные ввиду отсутствия пунктуации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Необходимость создания органичного продукта с нужным функционалом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6"/>
          <p:cNvCxnSpPr/>
          <p:nvPr/>
        </p:nvCxnSpPr>
        <p:spPr>
          <a:xfrm flipH="1">
            <a:off x="2439103" y="1605589"/>
            <a:ext cx="3142800" cy="34767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6"/>
          <p:cNvSpPr txBox="1"/>
          <p:nvPr>
            <p:ph type="title"/>
          </p:nvPr>
        </p:nvSpPr>
        <p:spPr>
          <a:xfrm>
            <a:off x="914400" y="0"/>
            <a:ext cx="753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/>
              <a:t>Наше решение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840350" y="1173675"/>
            <a:ext cx="83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Уникальность решения – использование различных </a:t>
            </a:r>
            <a:r>
              <a:rPr lang="ru-RU" sz="2000"/>
              <a:t>LLM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моделей</a:t>
            </a:r>
            <a:endParaRPr/>
          </a:p>
        </p:txBody>
      </p:sp>
      <p:pic>
        <p:nvPicPr>
          <p:cNvPr descr="A screenshot of a computer&#10;&#10;Description automatically generated"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39127" t="0"/>
          <a:stretch/>
        </p:blipFill>
        <p:spPr>
          <a:xfrm>
            <a:off x="78656" y="2662667"/>
            <a:ext cx="4692873" cy="97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34739" t="0"/>
          <a:stretch/>
        </p:blipFill>
        <p:spPr>
          <a:xfrm>
            <a:off x="7177549" y="2662667"/>
            <a:ext cx="4935794" cy="9507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sign&#10;&#10;Description automatically generated" id="153" name="Google Shape;1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2456" y="4461051"/>
            <a:ext cx="5161105" cy="1124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6"/>
          <p:cNvCxnSpPr/>
          <p:nvPr/>
        </p:nvCxnSpPr>
        <p:spPr>
          <a:xfrm flipH="1">
            <a:off x="2841523" y="1640539"/>
            <a:ext cx="1396180" cy="827358"/>
          </a:xfrm>
          <a:prstGeom prst="straightConnector1">
            <a:avLst/>
          </a:prstGeom>
          <a:noFill/>
          <a:ln cap="flat" cmpd="sng" w="28575">
            <a:solidFill>
              <a:srgbClr val="523B3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6"/>
          <p:cNvCxnSpPr/>
          <p:nvPr/>
        </p:nvCxnSpPr>
        <p:spPr>
          <a:xfrm>
            <a:off x="5924350" y="1656735"/>
            <a:ext cx="0" cy="2674700"/>
          </a:xfrm>
          <a:prstGeom prst="straightConnector1">
            <a:avLst/>
          </a:prstGeom>
          <a:noFill/>
          <a:ln cap="flat" cmpd="sng" w="28575">
            <a:solidFill>
              <a:srgbClr val="523B3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6"/>
          <p:cNvCxnSpPr/>
          <p:nvPr/>
        </p:nvCxnSpPr>
        <p:spPr>
          <a:xfrm>
            <a:off x="7659329" y="1640539"/>
            <a:ext cx="1986117" cy="82735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6"/>
          <p:cNvSpPr txBox="1"/>
          <p:nvPr/>
        </p:nvSpPr>
        <p:spPr>
          <a:xfrm>
            <a:off x="302508" y="3808215"/>
            <a:ext cx="298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Привели диалоги к читаемому виду (расстановка знаков препинания)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8740878" y="3808215"/>
            <a:ext cx="33724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Семантическая оценка реплик менеджера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4185708" y="5872385"/>
            <a:ext cx="43065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основной информации по звонку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78650" y="5114025"/>
            <a:ext cx="337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модель            для поиска междометий (угу, ага, хм, о)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для оценки результативности менеджера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126" y="5285774"/>
            <a:ext cx="463325" cy="1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-41475" y="9"/>
            <a:ext cx="6417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3300"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 модели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75" y="795401"/>
            <a:ext cx="3062397" cy="22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25" y="3277675"/>
            <a:ext cx="5117019" cy="33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375" y="61276"/>
            <a:ext cx="5347200" cy="311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3199" y="3277675"/>
            <a:ext cx="4380177" cy="33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04a8102f5_2_14"/>
          <p:cNvSpPr txBox="1"/>
          <p:nvPr>
            <p:ph type="title"/>
          </p:nvPr>
        </p:nvSpPr>
        <p:spPr>
          <a:xfrm>
            <a:off x="-41475" y="9"/>
            <a:ext cx="64170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3300"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 модели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g2d04a8102f5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375" y="61276"/>
            <a:ext cx="5347200" cy="311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d04a8102f5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199" y="3277675"/>
            <a:ext cx="4380177" cy="33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d04a8102f5_2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" y="698659"/>
            <a:ext cx="5097221" cy="5943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bf7420aa9_0_25"/>
          <p:cNvSpPr txBox="1"/>
          <p:nvPr>
            <p:ph type="title"/>
          </p:nvPr>
        </p:nvSpPr>
        <p:spPr>
          <a:xfrm>
            <a:off x="914400" y="914400"/>
            <a:ext cx="879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/>
              <a:t>Возможности для масштабирования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2cbf7420aa9_0_25"/>
          <p:cNvSpPr txBox="1"/>
          <p:nvPr>
            <p:ph idx="1" type="body"/>
          </p:nvPr>
        </p:nvSpPr>
        <p:spPr>
          <a:xfrm>
            <a:off x="914400" y="2039112"/>
            <a:ext cx="7150500" cy="2001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Улучшить модель speech-to-text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Улучшить веб-интерфейс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Добавить возможность поиска нужной фразы по диалогу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2cbf7420aa9_0_25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bf7420c45_1_3"/>
          <p:cNvSpPr txBox="1"/>
          <p:nvPr>
            <p:ph type="ctrTitle"/>
          </p:nvPr>
        </p:nvSpPr>
        <p:spPr>
          <a:xfrm>
            <a:off x="915925" y="0"/>
            <a:ext cx="10360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/>
              <a:t>Команда ikanam_chipi_chipi</a:t>
            </a:r>
            <a:endParaRPr/>
          </a:p>
        </p:txBody>
      </p:sp>
      <p:pic>
        <p:nvPicPr>
          <p:cNvPr id="195" name="Google Shape;195;g2cbf7420c45_1_3"/>
          <p:cNvPicPr preferRelativeResize="0"/>
          <p:nvPr/>
        </p:nvPicPr>
        <p:blipFill rotWithShape="1">
          <a:blip r:embed="rId3">
            <a:alphaModFix/>
          </a:blip>
          <a:srcRect b="0" l="11499" r="7803" t="0"/>
          <a:stretch/>
        </p:blipFill>
        <p:spPr>
          <a:xfrm>
            <a:off x="2289984" y="2024508"/>
            <a:ext cx="2524752" cy="31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cbf7420c45_1_3"/>
          <p:cNvSpPr txBox="1"/>
          <p:nvPr/>
        </p:nvSpPr>
        <p:spPr>
          <a:xfrm>
            <a:off x="7117277" y="5269265"/>
            <a:ext cx="23667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Ляра Максим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g2cbf7420c45_1_3"/>
          <p:cNvSpPr txBox="1"/>
          <p:nvPr/>
        </p:nvSpPr>
        <p:spPr>
          <a:xfrm>
            <a:off x="2132436" y="5288104"/>
            <a:ext cx="26823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Сабирова Аделя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8" name="Google Shape;198;g2cbf7420c45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015" y="1986713"/>
            <a:ext cx="2403222" cy="320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льзовательская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2024-04-13T11:31:52Z</dcterms:created>
  <dc:creator>Сабирова Аделя Алмазовна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