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3" r:id="rId6"/>
    <p:sldId id="257" r:id="rId7"/>
    <p:sldId id="265" r:id="rId8"/>
    <p:sldId id="266" r:id="rId9"/>
    <p:sldId id="267" r:id="rId10"/>
    <p:sldId id="259" r:id="rId11"/>
    <p:sldId id="264" r:id="rId12"/>
    <p:sldId id="268" r:id="rId13"/>
    <p:sldId id="269" r:id="rId14"/>
    <p:sldId id="270" r:id="rId15"/>
    <p:sldId id="271" r:id="rId16"/>
    <p:sldId id="260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1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56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71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1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4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3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9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4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57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60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6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550" y="2629779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Investing for the Future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65689E-798F-460C-80C2-38B08EDF1C4B}"/>
              </a:ext>
            </a:extLst>
          </p:cNvPr>
          <p:cNvSpPr txBox="1"/>
          <p:nvPr/>
        </p:nvSpPr>
        <p:spPr>
          <a:xfrm>
            <a:off x="911550" y="5652654"/>
            <a:ext cx="176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Miorada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5AA0-9453-4D7B-BFFF-757F773A12B2}"/>
              </a:ext>
            </a:extLst>
          </p:cNvPr>
          <p:cNvSpPr txBox="1"/>
          <p:nvPr/>
        </p:nvSpPr>
        <p:spPr>
          <a:xfrm>
            <a:off x="911550" y="4049486"/>
            <a:ext cx="448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the vast majority are doing it wrong.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3443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2602" y="0"/>
            <a:ext cx="7541092" cy="68580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149300A-131E-40D6-8820-3F92FA303C78}"/>
              </a:ext>
            </a:extLst>
          </p:cNvPr>
          <p:cNvSpPr txBox="1">
            <a:spLocks/>
          </p:cNvSpPr>
          <p:nvPr/>
        </p:nvSpPr>
        <p:spPr>
          <a:xfrm>
            <a:off x="466374" y="1840097"/>
            <a:ext cx="3794760" cy="4673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Long – Short Backtester Class. 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Get data</a:t>
            </a:r>
          </a:p>
          <a:p>
            <a:r>
              <a:rPr lang="en-US" dirty="0">
                <a:solidFill>
                  <a:schemeClr val="bg1"/>
                </a:solidFill>
              </a:rPr>
              <a:t>Prepare data</a:t>
            </a:r>
          </a:p>
          <a:p>
            <a:r>
              <a:rPr lang="en-US" dirty="0">
                <a:solidFill>
                  <a:schemeClr val="bg1"/>
                </a:solidFill>
              </a:rPr>
              <a:t>Run backtest        </a:t>
            </a:r>
          </a:p>
          <a:p>
            <a:r>
              <a:rPr lang="en-US" dirty="0">
                <a:solidFill>
                  <a:schemeClr val="bg1"/>
                </a:solidFill>
              </a:rPr>
              <a:t>Plot results   </a:t>
            </a:r>
          </a:p>
          <a:p>
            <a:r>
              <a:rPr lang="en-US" dirty="0">
                <a:solidFill>
                  <a:schemeClr val="bg1"/>
                </a:solidFill>
              </a:rPr>
              <a:t>Print performance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Buy and hold : 1209%</a:t>
            </a:r>
          </a:p>
          <a:p>
            <a:r>
              <a:rPr lang="en-US" dirty="0">
                <a:solidFill>
                  <a:schemeClr val="bg1"/>
                </a:solidFill>
              </a:rPr>
              <a:t>Strategy : 1327%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4AEA8CDF-00FC-4A1E-B3F6-F6BC2B79F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508" y="1152836"/>
            <a:ext cx="7354047" cy="50098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0099BEDF-6BA2-4E44-A733-8EBF056CD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764" y="1848486"/>
            <a:ext cx="3501114" cy="20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4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3443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XRP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2602" y="0"/>
            <a:ext cx="7541092" cy="68580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149300A-131E-40D6-8820-3F92FA303C78}"/>
              </a:ext>
            </a:extLst>
          </p:cNvPr>
          <p:cNvSpPr txBox="1">
            <a:spLocks/>
          </p:cNvSpPr>
          <p:nvPr/>
        </p:nvSpPr>
        <p:spPr>
          <a:xfrm>
            <a:off x="466374" y="1840097"/>
            <a:ext cx="3794760" cy="43226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Testing With other Assets.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Buy and hold :  20%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Strategy : 1382%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B848550-6CF6-4005-AB53-505877070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661" y="96225"/>
            <a:ext cx="6597905" cy="323655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8C93624-0373-4FF4-8F50-C70BE6295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07" y="4001406"/>
            <a:ext cx="3898562" cy="2214747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68EE7D71-5D9B-40DC-94C0-B4CF2ECEB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8661" y="3525225"/>
            <a:ext cx="6597905" cy="32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6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3443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Doge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2602" y="0"/>
            <a:ext cx="7541092" cy="68580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149300A-131E-40D6-8820-3F92FA303C78}"/>
              </a:ext>
            </a:extLst>
          </p:cNvPr>
          <p:cNvSpPr txBox="1">
            <a:spLocks/>
          </p:cNvSpPr>
          <p:nvPr/>
        </p:nvSpPr>
        <p:spPr>
          <a:xfrm>
            <a:off x="466374" y="1840097"/>
            <a:ext cx="3794760" cy="43226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Testing With Volatile Assets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Buy and hold :  5275%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Strategy : 8980%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5BB3886-3BF8-45D3-AC20-A157F98B2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70" y="3622027"/>
            <a:ext cx="6533501" cy="3235973"/>
          </a:xfrm>
          <a:prstGeom prst="rect">
            <a:avLst/>
          </a:prstGeom>
        </p:spPr>
      </p:pic>
      <p:pic>
        <p:nvPicPr>
          <p:cNvPr id="8" name="Picture 7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ED657623-D5D1-4FDF-BAED-AE6D3D239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70" y="136554"/>
            <a:ext cx="6533501" cy="3407085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B29F35C-47FE-4FCD-99E8-EEAC4E94B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735" y="4085590"/>
            <a:ext cx="3912399" cy="242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4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Problems encountered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 fitting the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Back testing correctly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Time management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Was hoping to implement the strategy for paper trading.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40228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Not many Assets can outpace m2 debasement, as it gets worse every year substantially.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more problems the economy encounters the worse it gets.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Each $ printed by the federal reserves takes away purchasing power of the everyday person.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most effective hedge so far is Cryptocurrency market.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0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63ADA6F-16B0-43B5-8EB2-752AF5E60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5" y="4580595"/>
            <a:ext cx="3544365" cy="2063707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F78963AB-0B53-4E34-8E46-852F3FC0C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15" y="2412219"/>
            <a:ext cx="3544364" cy="2033561"/>
          </a:xfrm>
          <a:prstGeom prst="rect">
            <a:avLst/>
          </a:prstGeom>
        </p:spPr>
      </p:pic>
      <p:pic>
        <p:nvPicPr>
          <p:cNvPr id="12" name="Picture 11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F775AE99-302B-4670-991E-D496915E7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15" y="198148"/>
            <a:ext cx="3544364" cy="2102417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54221EBD-218B-4EFA-B8DB-B408A425C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9665" y="4568888"/>
            <a:ext cx="4429528" cy="2075414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6A444FC7-413E-42C9-B71B-D18887562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4146" y="2363181"/>
            <a:ext cx="4429528" cy="2131636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E8B7047F-A2AE-46D3-AD43-76F7587453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4146" y="198148"/>
            <a:ext cx="4429528" cy="2110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353" y="2355407"/>
            <a:ext cx="4158151" cy="104847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Questions?</a:t>
            </a:r>
          </a:p>
        </p:txBody>
      </p:sp>
      <p:pic>
        <p:nvPicPr>
          <p:cNvPr id="20" name="Picture 19" descr="Chart, line chart, histogram&#10;&#10;Description automatically generated">
            <a:extLst>
              <a:ext uri="{FF2B5EF4-FFF2-40B4-BE49-F238E27FC236}">
                <a16:creationId xmlns:a16="http://schemas.microsoft.com/office/drawing/2014/main" id="{CAD1AA91-87C0-4CD9-9114-6F2EE8CF5D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9377" y="4568888"/>
            <a:ext cx="3767507" cy="2110493"/>
          </a:xfrm>
          <a:prstGeom prst="rect">
            <a:avLst/>
          </a:prstGeom>
        </p:spPr>
      </p:pic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F4AB31DE-B56C-492E-8A2B-242BE07E48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9377" y="2363181"/>
            <a:ext cx="3767507" cy="2131636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E3E4865E-1F32-4BB1-B618-F218E96DC2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9377" y="198148"/>
            <a:ext cx="3767507" cy="20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9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362446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GLobal</a:t>
            </a:r>
            <a:r>
              <a:rPr lang="en-US" dirty="0">
                <a:solidFill>
                  <a:schemeClr val="bg1"/>
                </a:solidFill>
              </a:rPr>
              <a:t> Unrest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4296" y="0"/>
            <a:ext cx="7541091" cy="68580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EDF6FAE-21A8-49CD-A636-13352ED3A63C}"/>
              </a:ext>
            </a:extLst>
          </p:cNvPr>
          <p:cNvSpPr txBox="1">
            <a:spLocks/>
          </p:cNvSpPr>
          <p:nvPr/>
        </p:nvSpPr>
        <p:spPr>
          <a:xfrm>
            <a:off x="631486" y="2078182"/>
            <a:ext cx="3794760" cy="43226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Why does everything feel like the world is falling apart since 2009?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Covid</a:t>
            </a:r>
          </a:p>
          <a:p>
            <a:r>
              <a:rPr lang="en-US" sz="1600" dirty="0">
                <a:solidFill>
                  <a:schemeClr val="bg1"/>
                </a:solidFill>
              </a:rPr>
              <a:t>Civil Unrest</a:t>
            </a:r>
          </a:p>
          <a:p>
            <a:r>
              <a:rPr lang="en-US" sz="1600" dirty="0">
                <a:solidFill>
                  <a:schemeClr val="bg1"/>
                </a:solidFill>
              </a:rPr>
              <a:t>Political Instability</a:t>
            </a:r>
          </a:p>
          <a:p>
            <a:r>
              <a:rPr lang="en-US" sz="1600" dirty="0">
                <a:solidFill>
                  <a:schemeClr val="bg1"/>
                </a:solidFill>
              </a:rPr>
              <a:t>Global Warming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Nations Divided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Wealth divide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China’s Trade War Assertion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 Talks of Nuclear Weapons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8615789-6601-42ED-9143-822DB98AC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407" y="266930"/>
            <a:ext cx="6754532" cy="3310689"/>
          </a:xfrm>
          <a:prstGeom prst="rect">
            <a:avLst/>
          </a:prstGeom>
        </p:spPr>
      </p:pic>
      <p:pic>
        <p:nvPicPr>
          <p:cNvPr id="16" name="Picture 15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8AD66250-6878-49BE-B218-427DA70EC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881" y="3756253"/>
            <a:ext cx="6754532" cy="29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2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3443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Index Returns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2" cy="68580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149300A-131E-40D6-8820-3F92FA303C78}"/>
              </a:ext>
            </a:extLst>
          </p:cNvPr>
          <p:cNvSpPr txBox="1">
            <a:spLocks/>
          </p:cNvSpPr>
          <p:nvPr/>
        </p:nvSpPr>
        <p:spPr>
          <a:xfrm>
            <a:off x="631486" y="2078182"/>
            <a:ext cx="3794760" cy="43226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How the Major Index’s have Recovered.</a:t>
            </a:r>
          </a:p>
          <a:p>
            <a:r>
              <a:rPr lang="en-US" dirty="0">
                <a:solidFill>
                  <a:schemeClr val="bg1"/>
                </a:solidFill>
              </a:rPr>
              <a:t>USA :  Russell 3000  + 507%</a:t>
            </a:r>
          </a:p>
          <a:p>
            <a:r>
              <a:rPr lang="en-US" dirty="0">
                <a:solidFill>
                  <a:schemeClr val="bg1"/>
                </a:solidFill>
              </a:rPr>
              <a:t>JAP :  Nikkei 225 + 324%</a:t>
            </a:r>
          </a:p>
          <a:p>
            <a:r>
              <a:rPr lang="en-US" dirty="0">
                <a:solidFill>
                  <a:schemeClr val="bg1"/>
                </a:solidFill>
              </a:rPr>
              <a:t>KOR :  Kospi  + 243%</a:t>
            </a:r>
          </a:p>
          <a:p>
            <a:r>
              <a:rPr lang="en-US" dirty="0">
                <a:solidFill>
                  <a:schemeClr val="bg1"/>
                </a:solidFill>
              </a:rPr>
              <a:t>CAN : S&amp;P | TSX  + 225%</a:t>
            </a:r>
          </a:p>
          <a:p>
            <a:r>
              <a:rPr lang="en-US" dirty="0">
                <a:solidFill>
                  <a:schemeClr val="bg1"/>
                </a:solidFill>
              </a:rPr>
              <a:t>EUR :  Stoxx  + 222%</a:t>
            </a:r>
          </a:p>
          <a:p>
            <a:r>
              <a:rPr lang="en-US" dirty="0">
                <a:solidFill>
                  <a:schemeClr val="bg1"/>
                </a:solidFill>
              </a:rPr>
              <a:t>CHI : SSE  + 186%</a:t>
            </a:r>
          </a:p>
          <a:p>
            <a:r>
              <a:rPr lang="en-US" dirty="0">
                <a:solidFill>
                  <a:schemeClr val="bg1"/>
                </a:solidFill>
              </a:rPr>
              <a:t>HK : Hang Seng  + 154%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6DA88E1-B8CA-4B44-BFDD-3650211A3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458" y="1530855"/>
            <a:ext cx="7121992" cy="35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3443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Cause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2" cy="68580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149300A-131E-40D6-8820-3F92FA303C78}"/>
              </a:ext>
            </a:extLst>
          </p:cNvPr>
          <p:cNvSpPr txBox="1">
            <a:spLocks/>
          </p:cNvSpPr>
          <p:nvPr/>
        </p:nvSpPr>
        <p:spPr>
          <a:xfrm>
            <a:off x="666770" y="2382982"/>
            <a:ext cx="3342365" cy="1346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DE84D91-57FA-4AE4-9B0D-E4A3BB4C7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287" y="1019032"/>
            <a:ext cx="7162334" cy="4819935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097355F-5073-43DF-97FA-E3B5FAFDC2BF}"/>
              </a:ext>
            </a:extLst>
          </p:cNvPr>
          <p:cNvSpPr txBox="1">
            <a:spLocks/>
          </p:cNvSpPr>
          <p:nvPr/>
        </p:nvSpPr>
        <p:spPr>
          <a:xfrm>
            <a:off x="429768" y="2058306"/>
            <a:ext cx="3794760" cy="4291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Money Supply Debasement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(M2)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What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Increase: 250% since 2009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BD0D2-A9D7-477E-9DE5-B40B448390E6}"/>
              </a:ext>
            </a:extLst>
          </p:cNvPr>
          <p:cNvSpPr txBox="1"/>
          <p:nvPr/>
        </p:nvSpPr>
        <p:spPr>
          <a:xfrm>
            <a:off x="6350000" y="5994541"/>
            <a:ext cx="429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$ USD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3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3443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 Normalized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2602" y="0"/>
            <a:ext cx="7541092" cy="68580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149300A-131E-40D6-8820-3F92FA303C78}"/>
              </a:ext>
            </a:extLst>
          </p:cNvPr>
          <p:cNvSpPr txBox="1">
            <a:spLocks/>
          </p:cNvSpPr>
          <p:nvPr/>
        </p:nvSpPr>
        <p:spPr>
          <a:xfrm>
            <a:off x="631486" y="2078182"/>
            <a:ext cx="3794760" cy="43226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How the Major Index’s have Recovered</a:t>
            </a:r>
          </a:p>
          <a:p>
            <a:r>
              <a:rPr lang="en-US" dirty="0">
                <a:solidFill>
                  <a:schemeClr val="bg1"/>
                </a:solidFill>
              </a:rPr>
              <a:t>USA :  Russell 3000 |  + 96%</a:t>
            </a:r>
          </a:p>
          <a:p>
            <a:r>
              <a:rPr lang="en-US" dirty="0">
                <a:solidFill>
                  <a:schemeClr val="bg1"/>
                </a:solidFill>
              </a:rPr>
              <a:t>JAP :  Nikkei 225  |  + 58%</a:t>
            </a:r>
          </a:p>
          <a:p>
            <a:r>
              <a:rPr lang="en-US" dirty="0">
                <a:solidFill>
                  <a:schemeClr val="bg1"/>
                </a:solidFill>
              </a:rPr>
              <a:t>KOR :  Kospi  |  + 19%</a:t>
            </a:r>
          </a:p>
          <a:p>
            <a:r>
              <a:rPr lang="en-US" dirty="0">
                <a:solidFill>
                  <a:schemeClr val="bg1"/>
                </a:solidFill>
              </a:rPr>
              <a:t>EUR :  Stoxx  |  + 16%</a:t>
            </a:r>
          </a:p>
          <a:p>
            <a:r>
              <a:rPr lang="en-US" dirty="0">
                <a:solidFill>
                  <a:schemeClr val="bg1"/>
                </a:solidFill>
              </a:rPr>
              <a:t>CAN : S&amp;P | TSX  |  + 11%</a:t>
            </a:r>
          </a:p>
          <a:p>
            <a:r>
              <a:rPr lang="en-US" dirty="0">
                <a:solidFill>
                  <a:schemeClr val="bg1"/>
                </a:solidFill>
              </a:rPr>
              <a:t>HK : Hang Seng  |  -9%</a:t>
            </a:r>
          </a:p>
          <a:p>
            <a:r>
              <a:rPr lang="en-US" dirty="0">
                <a:solidFill>
                  <a:schemeClr val="bg1"/>
                </a:solidFill>
              </a:rPr>
              <a:t>CHI : SSE   |  -22%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0240CD36-98CD-4735-A6F5-FBDEC2DCF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631" y="1671782"/>
            <a:ext cx="710564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4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3443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Global </a:t>
            </a:r>
            <a:r>
              <a:rPr lang="en-US" dirty="0" err="1">
                <a:solidFill>
                  <a:schemeClr val="bg1"/>
                </a:solidFill>
              </a:rPr>
              <a:t>MArket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2602" y="0"/>
            <a:ext cx="7541092" cy="68580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149300A-131E-40D6-8820-3F92FA303C78}"/>
              </a:ext>
            </a:extLst>
          </p:cNvPr>
          <p:cNvSpPr txBox="1">
            <a:spLocks/>
          </p:cNvSpPr>
          <p:nvPr/>
        </p:nvSpPr>
        <p:spPr>
          <a:xfrm>
            <a:off x="536109" y="2982191"/>
            <a:ext cx="3794760" cy="43226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Global Market | + 270%</a:t>
            </a:r>
          </a:p>
          <a:p>
            <a:r>
              <a:rPr lang="en-US" dirty="0">
                <a:solidFill>
                  <a:schemeClr val="bg1"/>
                </a:solidFill>
              </a:rPr>
              <a:t>Global Market Normalized |</a:t>
            </a:r>
            <a:r>
              <a:rPr lang="en-AU" dirty="0">
                <a:solidFill>
                  <a:schemeClr val="bg1"/>
                </a:solidFill>
              </a:rPr>
              <a:t> + 25%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4CB5016-F834-4AF6-A93E-EAD7DF1D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164" y="3485195"/>
            <a:ext cx="6602367" cy="331661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D7F1789-95F0-4227-844E-71168A6D6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049" y="190304"/>
            <a:ext cx="6608482" cy="32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7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499866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3CFB7-47B9-4717-A882-23F12A7B8CB5}"/>
              </a:ext>
            </a:extLst>
          </p:cNvPr>
          <p:cNvSpPr txBox="1"/>
          <p:nvPr/>
        </p:nvSpPr>
        <p:spPr>
          <a:xfrm>
            <a:off x="647700" y="2222500"/>
            <a:ext cx="336143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Households loosing purchasing power daily, unknowingly.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Investors making small returns to barely cover money supply debasement.</a:t>
            </a:r>
          </a:p>
          <a:p>
            <a:pPr algn="ctr"/>
            <a:endParaRPr lang="en-AU" dirty="0">
              <a:solidFill>
                <a:schemeClr val="bg1"/>
              </a:solidFill>
            </a:endParaRPr>
          </a:p>
          <a:p>
            <a:pPr algn="ctr"/>
            <a:r>
              <a:rPr lang="en-AU" sz="2400" dirty="0">
                <a:solidFill>
                  <a:schemeClr val="bg1"/>
                </a:solidFill>
              </a:rPr>
              <a:t>How?</a:t>
            </a:r>
          </a:p>
          <a:p>
            <a:pPr algn="ctr"/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Mis management of Government funds and Countries currencies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International Monetary Fund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Federal Reserves.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14" name="Picture 13" descr="Finance trade numbers">
            <a:extLst>
              <a:ext uri="{FF2B5EF4-FFF2-40B4-BE49-F238E27FC236}">
                <a16:creationId xmlns:a16="http://schemas.microsoft.com/office/drawing/2014/main" id="{95D5FE73-7688-4B14-84A1-8F5188B028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9213" y="0"/>
            <a:ext cx="7541092" cy="68580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0061C52A-3B9D-41E0-87CD-217A244D9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273" y="3544635"/>
            <a:ext cx="6205027" cy="297078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2877C4CE-F21C-472E-8789-C74FF9FA3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374" y="397572"/>
            <a:ext cx="6249926" cy="29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3443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Solution?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196A3-D22C-490C-9B3B-29C4E14DD4E9}"/>
              </a:ext>
            </a:extLst>
          </p:cNvPr>
          <p:cNvSpPr txBox="1"/>
          <p:nvPr/>
        </p:nvSpPr>
        <p:spPr>
          <a:xfrm>
            <a:off x="645161" y="2850078"/>
            <a:ext cx="3363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Inflationary Fiat 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Bitcoin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 Low Real Returns In Markets: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Crypto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46EA65-5349-46A9-A5D1-FC3B0363B6AA}"/>
              </a:ext>
            </a:extLst>
          </p:cNvPr>
          <p:cNvGrpSpPr/>
          <p:nvPr/>
        </p:nvGrpSpPr>
        <p:grpSpPr>
          <a:xfrm>
            <a:off x="4652602" y="0"/>
            <a:ext cx="7541092" cy="6858000"/>
            <a:chOff x="4652602" y="0"/>
            <a:chExt cx="7541092" cy="6858000"/>
          </a:xfrm>
        </p:grpSpPr>
        <p:pic>
          <p:nvPicPr>
            <p:cNvPr id="4" name="Picture 3" descr="Finance trade numbers">
              <a:extLst>
                <a:ext uri="{FF2B5EF4-FFF2-40B4-BE49-F238E27FC236}">
                  <a16:creationId xmlns:a16="http://schemas.microsoft.com/office/drawing/2014/main" id="{32F354A1-38C7-4598-A0E1-7A286A301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52602" y="0"/>
              <a:ext cx="7541092" cy="6858000"/>
            </a:xfrm>
            <a:prstGeom prst="rect">
              <a:avLst/>
            </a:prstGeom>
          </p:spPr>
        </p:pic>
        <p:pic>
          <p:nvPicPr>
            <p:cNvPr id="1026" name="Picture 2" descr="Why Breaking $49K Is Important For Bitcoin To See Another All-Time High">
              <a:extLst>
                <a:ext uri="{FF2B5EF4-FFF2-40B4-BE49-F238E27FC236}">
                  <a16:creationId xmlns:a16="http://schemas.microsoft.com/office/drawing/2014/main" id="{63977EA4-D050-4503-8BFF-71899072C5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6389" y="898071"/>
              <a:ext cx="6749143" cy="5061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650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3443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Trading Strategy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2602" y="0"/>
            <a:ext cx="7541092" cy="68580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149300A-131E-40D6-8820-3F92FA303C78}"/>
              </a:ext>
            </a:extLst>
          </p:cNvPr>
          <p:cNvSpPr txBox="1">
            <a:spLocks/>
          </p:cNvSpPr>
          <p:nvPr/>
        </p:nvSpPr>
        <p:spPr>
          <a:xfrm>
            <a:off x="466374" y="1840097"/>
            <a:ext cx="3794760" cy="43226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Basic Strategy to beat Buy &amp; Hold.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+ 1209% since late 2017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Tested:</a:t>
            </a:r>
          </a:p>
          <a:p>
            <a:r>
              <a:rPr lang="en-US" dirty="0" err="1">
                <a:solidFill>
                  <a:schemeClr val="bg1"/>
                </a:solidFill>
              </a:rPr>
              <a:t>Macd</a:t>
            </a:r>
            <a:r>
              <a:rPr lang="en-US" dirty="0">
                <a:solidFill>
                  <a:schemeClr val="bg1"/>
                </a:solidFill>
              </a:rPr>
              <a:t> (moving average convergence divergence)</a:t>
            </a:r>
          </a:p>
          <a:p>
            <a:r>
              <a:rPr lang="en-US" dirty="0">
                <a:solidFill>
                  <a:schemeClr val="bg1"/>
                </a:solidFill>
              </a:rPr>
              <a:t>Double </a:t>
            </a:r>
            <a:r>
              <a:rPr lang="en-US" dirty="0" err="1">
                <a:solidFill>
                  <a:schemeClr val="bg1"/>
                </a:solidFill>
              </a:rPr>
              <a:t>Ema</a:t>
            </a:r>
            <a:r>
              <a:rPr lang="en-US" dirty="0">
                <a:solidFill>
                  <a:schemeClr val="bg1"/>
                </a:solidFill>
              </a:rPr>
              <a:t> &amp; RSI</a:t>
            </a:r>
          </a:p>
          <a:p>
            <a:r>
              <a:rPr lang="en-US" dirty="0">
                <a:solidFill>
                  <a:schemeClr val="bg1"/>
                </a:solidFill>
              </a:rPr>
              <a:t>On Balance Volume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Triple SMA (15,50,200)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6BD4F-C88F-4ED8-B352-63D73509E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083" y="1607512"/>
            <a:ext cx="7116168" cy="360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19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929</TotalTime>
  <Words>450</Words>
  <Application>Microsoft Office PowerPoint</Application>
  <PresentationFormat>Widescreen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Investing for the Future</vt:lpstr>
      <vt:lpstr>GLobal Unrest</vt:lpstr>
      <vt:lpstr> Index Returns </vt:lpstr>
      <vt:lpstr>The Cause</vt:lpstr>
      <vt:lpstr>Returns Normalized</vt:lpstr>
      <vt:lpstr>Global MArket</vt:lpstr>
      <vt:lpstr>The Problem?</vt:lpstr>
      <vt:lpstr>The Solution?</vt:lpstr>
      <vt:lpstr>Trading Strategy</vt:lpstr>
      <vt:lpstr>Results</vt:lpstr>
      <vt:lpstr>XRP</vt:lpstr>
      <vt:lpstr>Doge</vt:lpstr>
      <vt:lpstr>Problems encountered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Design</dc:title>
  <dc:creator>max miorada</dc:creator>
  <cp:lastModifiedBy>max miorada</cp:lastModifiedBy>
  <cp:revision>8</cp:revision>
  <dcterms:created xsi:type="dcterms:W3CDTF">2022-01-29T05:00:57Z</dcterms:created>
  <dcterms:modified xsi:type="dcterms:W3CDTF">2022-02-01T09:57:12Z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