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z-Cyrl-U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pos="40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72"/>
      </p:cViewPr>
      <p:guideLst>
        <p:guide pos="3840"/>
        <p:guide pos="3940"/>
        <p:guide pos="40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94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2317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60502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659384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4239482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81672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93225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987949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16900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2914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26159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8661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52181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2187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94015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40342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82377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3EACAD-0AE8-4872-857B-1C4F062981DE}" type="datetimeFigureOut">
              <a:rPr lang="uz-Cyrl-UZ" smtClean="0"/>
              <a:t>18/04/2021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5D630-877D-49DF-ACB7-C845431D441D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64713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4022" y="252482"/>
            <a:ext cx="11038999" cy="1774209"/>
          </a:xfrm>
        </p:spPr>
        <p:txBody>
          <a:bodyPr anchor="t">
            <a:noAutofit/>
          </a:bodyPr>
          <a:lstStyle/>
          <a:p>
            <a:pPr algn="ctr"/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Mavzu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:  </a:t>
            </a: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Zamonaviy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informatika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kabineti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va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uning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jihozlanishi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 , </a:t>
            </a: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o’quv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jarayonidagi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/>
            </a:r>
            <a:b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</a:b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tutgan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o’rni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, </a:t>
            </a: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maqsad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va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b="1" i="1" dirty="0" err="1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vazifalari</a:t>
            </a:r>
            <a:r>
              <a:rPr lang="en-US" sz="3200" b="1" i="1" dirty="0" smtClean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b="1" i="1" dirty="0" smtClean="0">
                <a:latin typeface="Bahnschrift SemiBold SemiConden" panose="020B0502040204020203" pitchFamily="34" charset="0"/>
              </a:rPr>
              <a:t/>
            </a:r>
            <a:br>
              <a:rPr lang="en-US" sz="3200" b="1" i="1" dirty="0" smtClean="0">
                <a:latin typeface="Bahnschrift SemiBold SemiConden" panose="020B0502040204020203" pitchFamily="34" charset="0"/>
              </a:rPr>
            </a:br>
            <a:endParaRPr lang="uz-Cyrl-UZ" sz="3200" b="1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03037" y="3862315"/>
            <a:ext cx="3485119" cy="1105469"/>
          </a:xfrm>
        </p:spPr>
        <p:txBody>
          <a:bodyPr/>
          <a:lstStyle/>
          <a:p>
            <a:pPr algn="l"/>
            <a:endParaRPr lang="uz-Cyrl-UZ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19" y="2190464"/>
            <a:ext cx="7683689" cy="4285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36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5129" y="385550"/>
            <a:ext cx="10018713" cy="1579728"/>
          </a:xfrm>
        </p:spPr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Zamonaviy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informatika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kabineti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va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uning</a:t>
            </a:r>
            <a:r>
              <a:rPr lang="en-US" dirty="0" smtClean="0">
                <a:latin typeface="Arial Rounded MT Bold" panose="020F0704030504030204" pitchFamily="34" charset="0"/>
              </a:rPr>
              <a:t>  </a:t>
            </a:r>
            <a:r>
              <a:rPr lang="en-US" dirty="0" err="1" smtClean="0">
                <a:latin typeface="Arial Rounded MT Bold" panose="020F0704030504030204" pitchFamily="34" charset="0"/>
              </a:rPr>
              <a:t>jihozlanishi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endParaRPr lang="uz-Cyrl-UZ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484310" y="2251882"/>
            <a:ext cx="10018713" cy="4053384"/>
          </a:xfrm>
        </p:spPr>
        <p:txBody>
          <a:bodyPr anchor="t">
            <a:normAutofit fontScale="850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ru-RU" sz="2600" dirty="0" smtClean="0">
                <a:latin typeface="Arial Black" panose="020B0A04020102020204" pitchFamily="34" charset="0"/>
              </a:rPr>
              <a:t>  </a:t>
            </a:r>
            <a:r>
              <a:rPr lang="en-US" sz="2600" dirty="0" err="1" smtClean="0">
                <a:latin typeface="Arial Black" panose="020B0A04020102020204" pitchFamily="34" charset="0"/>
              </a:rPr>
              <a:t>Ta‘limda</a:t>
            </a:r>
            <a:r>
              <a:rPr lang="en-US" sz="2600" dirty="0" smtClean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yakka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muloqotni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amalga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oshirish</a:t>
            </a:r>
            <a:r>
              <a:rPr lang="en-US" sz="2600" dirty="0">
                <a:latin typeface="Arial Black" panose="020B0A04020102020204" pitchFamily="34" charset="0"/>
              </a:rPr>
              <a:t>, </a:t>
            </a:r>
            <a:r>
              <a:rPr lang="en-US" sz="2600" dirty="0" err="1" smtClean="0">
                <a:latin typeface="Arial Black" panose="020B0A04020102020204" pitchFamily="34" charset="0"/>
              </a:rPr>
              <a:t>kompyuterda</a:t>
            </a:r>
            <a:r>
              <a:rPr lang="en-US" sz="2600" dirty="0" smtClean="0">
                <a:latin typeface="Arial Black" panose="020B0A04020102020204" pitchFamily="34" charset="0"/>
              </a:rPr>
              <a:t>	</a:t>
            </a:r>
            <a:r>
              <a:rPr lang="en-US" sz="2600" dirty="0" err="1" smtClean="0">
                <a:latin typeface="Arial Black" panose="020B0A04020102020204" pitchFamily="34" charset="0"/>
              </a:rPr>
              <a:t>mustaqil</a:t>
            </a:r>
            <a:r>
              <a:rPr lang="en-US" sz="2600" dirty="0" smtClean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ishlarni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tashkil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etish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uchun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vazifalar</a:t>
            </a:r>
            <a:r>
              <a:rPr lang="en-US" sz="2600" dirty="0">
                <a:latin typeface="Arial Black" panose="020B0A04020102020204" pitchFamily="34" charset="0"/>
              </a:rPr>
              <a:t>; </a:t>
            </a:r>
            <a:endParaRPr lang="uz-Cyrl-UZ" sz="2600" dirty="0">
              <a:latin typeface="Arial Black" panose="020B0A0402010202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I</a:t>
            </a:r>
            <a:r>
              <a:rPr lang="en-US" sz="2600" dirty="0" err="1" smtClean="0">
                <a:latin typeface="Arial Black" panose="020B0A04020102020204" pitchFamily="34" charset="0"/>
              </a:rPr>
              <a:t>lmiy</a:t>
            </a:r>
            <a:r>
              <a:rPr lang="en-US" sz="2600" dirty="0">
                <a:latin typeface="Arial Black" panose="020B0A04020102020204" pitchFamily="34" charset="0"/>
              </a:rPr>
              <a:t>, </a:t>
            </a:r>
            <a:r>
              <a:rPr lang="en-US" sz="2600" dirty="0" err="1">
                <a:latin typeface="Arial Black" panose="020B0A04020102020204" pitchFamily="34" charset="0"/>
              </a:rPr>
              <a:t>o’quv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va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uslubiy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adabiyotlar</a:t>
            </a:r>
            <a:r>
              <a:rPr lang="en-US" sz="2600" dirty="0">
                <a:latin typeface="Arial Black" panose="020B0A04020102020204" pitchFamily="34" charset="0"/>
              </a:rPr>
              <a:t>; </a:t>
            </a:r>
            <a:endParaRPr lang="uz-Cyrl-UZ" sz="2600" dirty="0">
              <a:latin typeface="Arial Black" panose="020B0A0402010202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 Black" panose="020B0A04020102020204" pitchFamily="34" charset="0"/>
              </a:rPr>
              <a:t> </a:t>
            </a:r>
            <a:r>
              <a:rPr lang="en-US" sz="2600" dirty="0">
                <a:latin typeface="Arial Black" panose="020B0A04020102020204" pitchFamily="34" charset="0"/>
              </a:rPr>
              <a:t>K</a:t>
            </a:r>
            <a:r>
              <a:rPr lang="ru-RU" sz="2600" dirty="0" err="1" smtClean="0">
                <a:latin typeface="Arial Black" panose="020B0A04020102020204" pitchFamily="34" charset="0"/>
              </a:rPr>
              <a:t>ompyuter</a:t>
            </a:r>
            <a:r>
              <a:rPr lang="ru-RU" sz="2600" dirty="0" smtClean="0">
                <a:latin typeface="Arial Black" panose="020B0A04020102020204" pitchFamily="34" charset="0"/>
              </a:rPr>
              <a:t> </a:t>
            </a:r>
            <a:r>
              <a:rPr lang="ru-RU" sz="2600" dirty="0" err="1">
                <a:latin typeface="Arial Black" panose="020B0A04020102020204" pitchFamily="34" charset="0"/>
              </a:rPr>
              <a:t>uchun</a:t>
            </a:r>
            <a:r>
              <a:rPr lang="ru-RU" sz="2600" dirty="0">
                <a:latin typeface="Arial Black" panose="020B0A04020102020204" pitchFamily="34" charset="0"/>
              </a:rPr>
              <a:t> </a:t>
            </a:r>
            <a:r>
              <a:rPr lang="ru-RU" sz="2600" dirty="0" err="1">
                <a:latin typeface="Arial Black" panose="020B0A04020102020204" pitchFamily="34" charset="0"/>
              </a:rPr>
              <a:t>dasturlar</a:t>
            </a:r>
            <a:r>
              <a:rPr lang="ru-RU" sz="2600" dirty="0">
                <a:latin typeface="Arial Black" panose="020B0A04020102020204" pitchFamily="34" charset="0"/>
              </a:rPr>
              <a:t> </a:t>
            </a:r>
            <a:r>
              <a:rPr lang="ru-RU" sz="2600" dirty="0" err="1">
                <a:latin typeface="Arial Black" panose="020B0A04020102020204" pitchFamily="34" charset="0"/>
              </a:rPr>
              <a:t>to’plami</a:t>
            </a:r>
            <a:r>
              <a:rPr lang="ru-RU" sz="2600" dirty="0">
                <a:latin typeface="Arial Black" panose="020B0A04020102020204" pitchFamily="34" charset="0"/>
              </a:rPr>
              <a:t>; </a:t>
            </a:r>
            <a:endParaRPr lang="uz-Cyrl-UZ" sz="2600" dirty="0">
              <a:latin typeface="Arial Black" panose="020B0A0402010202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Z</a:t>
            </a:r>
            <a:r>
              <a:rPr lang="en-US" sz="2600" dirty="0" err="1" smtClean="0">
                <a:latin typeface="Arial Black" panose="020B0A04020102020204" pitchFamily="34" charset="0"/>
              </a:rPr>
              <a:t>amonaviy</a:t>
            </a:r>
            <a:r>
              <a:rPr lang="en-US" sz="2600" dirty="0" smtClean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axborot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texnologiyalaridan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foydalanish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jurnallari</a:t>
            </a:r>
            <a:r>
              <a:rPr lang="en-US" sz="2600" dirty="0">
                <a:latin typeface="Arial Black" panose="020B0A04020102020204" pitchFamily="34" charset="0"/>
              </a:rPr>
              <a:t>; </a:t>
            </a:r>
            <a:endParaRPr lang="uz-Cyrl-UZ" sz="2600" dirty="0">
              <a:latin typeface="Arial Black" panose="020B0A0402010202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 Black" panose="020B0A04020102020204" pitchFamily="34" charset="0"/>
              </a:rPr>
              <a:t> K</a:t>
            </a:r>
            <a:r>
              <a:rPr lang="ru-RU" sz="2600" dirty="0" err="1" smtClean="0">
                <a:latin typeface="Arial Black" panose="020B0A04020102020204" pitchFamily="34" charset="0"/>
              </a:rPr>
              <a:t>ompyuter</a:t>
            </a:r>
            <a:r>
              <a:rPr lang="ru-RU" sz="2600" dirty="0" smtClean="0">
                <a:latin typeface="Arial Black" panose="020B0A04020102020204" pitchFamily="34" charset="0"/>
              </a:rPr>
              <a:t> </a:t>
            </a:r>
            <a:r>
              <a:rPr lang="ru-RU" sz="2600" dirty="0" err="1">
                <a:latin typeface="Arial Black" panose="020B0A04020102020204" pitchFamily="34" charset="0"/>
              </a:rPr>
              <a:t>ishlamay</a:t>
            </a:r>
            <a:r>
              <a:rPr lang="ru-RU" sz="2600" dirty="0">
                <a:latin typeface="Arial Black" panose="020B0A04020102020204" pitchFamily="34" charset="0"/>
              </a:rPr>
              <a:t> </a:t>
            </a:r>
            <a:r>
              <a:rPr lang="ru-RU" sz="2600" dirty="0" err="1">
                <a:latin typeface="Arial Black" panose="020B0A04020102020204" pitchFamily="34" charset="0"/>
              </a:rPr>
              <a:t>qolishi</a:t>
            </a:r>
            <a:r>
              <a:rPr lang="ru-RU" sz="2600" dirty="0">
                <a:latin typeface="Arial Black" panose="020B0A04020102020204" pitchFamily="34" charset="0"/>
              </a:rPr>
              <a:t> </a:t>
            </a:r>
            <a:r>
              <a:rPr lang="ru-RU" sz="2600" dirty="0" err="1">
                <a:latin typeface="Arial Black" panose="020B0A04020102020204" pitchFamily="34" charset="0"/>
              </a:rPr>
              <a:t>jurnali</a:t>
            </a:r>
            <a:r>
              <a:rPr lang="ru-RU" sz="2600" dirty="0">
                <a:latin typeface="Arial Black" panose="020B0A04020102020204" pitchFamily="34" charset="0"/>
              </a:rPr>
              <a:t>; </a:t>
            </a:r>
            <a:endParaRPr lang="uz-Cyrl-UZ" sz="2600" dirty="0">
              <a:latin typeface="Arial Black" panose="020B0A0402010202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 Black" panose="020B0A04020102020204" pitchFamily="34" charset="0"/>
              </a:rPr>
              <a:t> O</a:t>
            </a:r>
            <a:r>
              <a:rPr lang="ru-RU" sz="2600" dirty="0" smtClean="0">
                <a:latin typeface="Arial Black" panose="020B0A04020102020204" pitchFamily="34" charset="0"/>
              </a:rPr>
              <a:t>’t </a:t>
            </a:r>
            <a:r>
              <a:rPr lang="ru-RU" sz="2600" dirty="0" err="1">
                <a:latin typeface="Arial Black" panose="020B0A04020102020204" pitchFamily="34" charset="0"/>
              </a:rPr>
              <a:t>o’chirish</a:t>
            </a:r>
            <a:r>
              <a:rPr lang="ru-RU" sz="2600" dirty="0">
                <a:latin typeface="Arial Black" panose="020B0A04020102020204" pitchFamily="34" charset="0"/>
              </a:rPr>
              <a:t> </a:t>
            </a:r>
            <a:r>
              <a:rPr lang="ru-RU" sz="2600" dirty="0" err="1">
                <a:latin typeface="Arial Black" panose="020B0A04020102020204" pitchFamily="34" charset="0"/>
              </a:rPr>
              <a:t>vositalari</a:t>
            </a:r>
            <a:r>
              <a:rPr lang="ru-RU" sz="2600" dirty="0">
                <a:latin typeface="Arial Black" panose="020B0A04020102020204" pitchFamily="34" charset="0"/>
              </a:rPr>
              <a:t>; </a:t>
            </a:r>
            <a:endParaRPr lang="uz-Cyrl-UZ" sz="2600" dirty="0">
              <a:latin typeface="Arial Black" panose="020B0A0402010202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 Black" panose="020B0A04020102020204" pitchFamily="34" charset="0"/>
              </a:rPr>
              <a:t> </a:t>
            </a:r>
            <a:r>
              <a:rPr lang="en-US" sz="2600" dirty="0">
                <a:latin typeface="Arial Black" panose="020B0A04020102020204" pitchFamily="34" charset="0"/>
              </a:rPr>
              <a:t>O</a:t>
            </a:r>
            <a:r>
              <a:rPr lang="ru-RU" sz="2600" dirty="0" smtClean="0">
                <a:latin typeface="Arial Black" panose="020B0A04020102020204" pitchFamily="34" charset="0"/>
              </a:rPr>
              <a:t>’</a:t>
            </a:r>
            <a:r>
              <a:rPr lang="ru-RU" sz="2600" dirty="0" err="1" smtClean="0">
                <a:latin typeface="Arial Black" panose="020B0A04020102020204" pitchFamily="34" charset="0"/>
              </a:rPr>
              <a:t>quv</a:t>
            </a:r>
            <a:r>
              <a:rPr lang="ru-RU" sz="2600" dirty="0" smtClean="0">
                <a:latin typeface="Arial Black" panose="020B0A04020102020204" pitchFamily="34" charset="0"/>
              </a:rPr>
              <a:t> </a:t>
            </a:r>
            <a:r>
              <a:rPr lang="ru-RU" sz="2600" dirty="0" err="1">
                <a:latin typeface="Arial Black" panose="020B0A04020102020204" pitchFamily="34" charset="0"/>
              </a:rPr>
              <a:t>jihozlari</a:t>
            </a:r>
            <a:r>
              <a:rPr lang="ru-RU" sz="2600" dirty="0">
                <a:latin typeface="Arial Black" panose="020B0A04020102020204" pitchFamily="34" charset="0"/>
              </a:rPr>
              <a:t>, </a:t>
            </a:r>
            <a:endParaRPr lang="uz-Cyrl-UZ" sz="2600" dirty="0">
              <a:latin typeface="Arial Black" panose="020B0A0402010202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K</a:t>
            </a:r>
            <a:r>
              <a:rPr lang="en-US" sz="2600" dirty="0" err="1" smtClean="0">
                <a:latin typeface="Arial Black" panose="020B0A04020102020204" pitchFamily="34" charset="0"/>
              </a:rPr>
              <a:t>abinetda</a:t>
            </a:r>
            <a:r>
              <a:rPr lang="en-US" sz="2600" dirty="0" smtClean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mavjud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hisob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uchun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invertar</a:t>
            </a:r>
            <a:r>
              <a:rPr lang="en-US" sz="2600" dirty="0">
                <a:latin typeface="Arial Black" panose="020B0A04020102020204" pitchFamily="34" charset="0"/>
              </a:rPr>
              <a:t> </a:t>
            </a:r>
            <a:r>
              <a:rPr lang="en-US" sz="2600" dirty="0" err="1">
                <a:latin typeface="Arial Black" panose="020B0A04020102020204" pitchFamily="34" charset="0"/>
              </a:rPr>
              <a:t>daftari</a:t>
            </a:r>
            <a:r>
              <a:rPr lang="en-US" sz="2600" dirty="0">
                <a:latin typeface="Arial Black" panose="020B0A04020102020204" pitchFamily="34" charset="0"/>
              </a:rPr>
              <a:t>. </a:t>
            </a:r>
            <a:endParaRPr lang="uz-Cyrl-UZ" sz="2600" dirty="0">
              <a:latin typeface="Arial Black" panose="020B0A04020102020204" pitchFamily="34" charset="0"/>
            </a:endParaRPr>
          </a:p>
          <a:p>
            <a:pPr lvl="0" fontAlgn="base"/>
            <a:endParaRPr lang="uz-Cyrl-UZ" dirty="0"/>
          </a:p>
        </p:txBody>
      </p:sp>
    </p:spTree>
    <p:extLst>
      <p:ext uri="{BB962C8B-B14F-4D97-AF65-F5344CB8AC3E}">
        <p14:creationId xmlns:p14="http://schemas.microsoft.com/office/powerpoint/2010/main" val="2885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1354" y="494732"/>
            <a:ext cx="10018713" cy="56979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O’quvchi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o’qituvchining</a:t>
            </a:r>
            <a:r>
              <a:rPr lang="en-US" b="1" dirty="0"/>
              <a:t> </a:t>
            </a:r>
            <a:r>
              <a:rPr lang="en-US" b="1" dirty="0" err="1"/>
              <a:t>ish</a:t>
            </a:r>
            <a:r>
              <a:rPr lang="en-US" b="1" dirty="0"/>
              <a:t> </a:t>
            </a:r>
            <a:r>
              <a:rPr lang="en-US" b="1" dirty="0" err="1"/>
              <a:t>joylari</a:t>
            </a:r>
            <a:r>
              <a:rPr lang="en-US" b="1" dirty="0"/>
              <a:t> </a:t>
            </a:r>
            <a:endParaRPr lang="uz-Cyrl-UZ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760561"/>
            <a:ext cx="10018713" cy="403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b="1" dirty="0" err="1"/>
              <a:t>O’qituvchining</a:t>
            </a:r>
            <a:r>
              <a:rPr lang="en-US" b="1" dirty="0"/>
              <a:t> </a:t>
            </a:r>
            <a:r>
              <a:rPr lang="en-US" b="1" dirty="0" err="1"/>
              <a:t>ish</a:t>
            </a:r>
            <a:r>
              <a:rPr lang="en-US" b="1" dirty="0"/>
              <a:t> </a:t>
            </a:r>
            <a:r>
              <a:rPr lang="en-US" b="1" dirty="0" err="1"/>
              <a:t>joyi</a:t>
            </a:r>
            <a:r>
              <a:rPr lang="en-US" b="1" dirty="0"/>
              <a:t> monitor, </a:t>
            </a:r>
            <a:r>
              <a:rPr lang="en-US" b="1" dirty="0" err="1"/>
              <a:t>sistemali</a:t>
            </a:r>
            <a:r>
              <a:rPr lang="en-US" b="1" dirty="0"/>
              <a:t> </a:t>
            </a:r>
            <a:r>
              <a:rPr lang="en-US" b="1" dirty="0" err="1"/>
              <a:t>bloki</a:t>
            </a:r>
            <a:r>
              <a:rPr lang="en-US" b="1" dirty="0"/>
              <a:t>, </a:t>
            </a:r>
            <a:r>
              <a:rPr lang="en-US" b="1" dirty="0" err="1"/>
              <a:t>klaviatura</a:t>
            </a:r>
            <a:r>
              <a:rPr lang="en-US" b="1" dirty="0"/>
              <a:t>, </a:t>
            </a:r>
            <a:r>
              <a:rPr lang="en-US" b="1" dirty="0" err="1"/>
              <a:t>bosmaga</a:t>
            </a:r>
            <a:r>
              <a:rPr lang="en-US" b="1" dirty="0"/>
              <a:t> </a:t>
            </a:r>
            <a:r>
              <a:rPr lang="en-US" b="1" dirty="0" err="1"/>
              <a:t>chiqarish</a:t>
            </a:r>
            <a:r>
              <a:rPr lang="en-US" b="1" dirty="0"/>
              <a:t> </a:t>
            </a:r>
            <a:r>
              <a:rPr lang="en-US" b="1" dirty="0" err="1"/>
              <a:t>uskunalari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boshqa</a:t>
            </a:r>
            <a:r>
              <a:rPr lang="en-US" b="1" dirty="0"/>
              <a:t> </a:t>
            </a:r>
            <a:r>
              <a:rPr lang="en-US" b="1" dirty="0" err="1"/>
              <a:t>qo’shimcha</a:t>
            </a:r>
            <a:r>
              <a:rPr lang="en-US" b="1" dirty="0"/>
              <a:t> </a:t>
            </a:r>
            <a:r>
              <a:rPr lang="en-US" b="1" dirty="0" err="1"/>
              <a:t>uskunalarni</a:t>
            </a:r>
            <a:r>
              <a:rPr lang="en-US" b="1" dirty="0"/>
              <a:t> (</a:t>
            </a:r>
            <a:r>
              <a:rPr lang="en-US" b="1" dirty="0" err="1"/>
              <a:t>multimediya</a:t>
            </a:r>
            <a:r>
              <a:rPr lang="en-US" b="1" dirty="0"/>
              <a:t>, </a:t>
            </a:r>
            <a:r>
              <a:rPr lang="en-US" b="1" dirty="0" err="1"/>
              <a:t>skaner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boshqalar</a:t>
            </a:r>
            <a:r>
              <a:rPr lang="en-US" b="1" dirty="0"/>
              <a:t>) </a:t>
            </a:r>
            <a:r>
              <a:rPr lang="en-US" b="1" dirty="0" err="1"/>
              <a:t>o’z</a:t>
            </a:r>
            <a:r>
              <a:rPr lang="en-US" b="1" dirty="0"/>
              <a:t> </a:t>
            </a:r>
            <a:r>
              <a:rPr lang="en-US" b="1" dirty="0" err="1"/>
              <a:t>ichiga</a:t>
            </a:r>
            <a:r>
              <a:rPr lang="en-US" b="1" dirty="0"/>
              <a:t> </a:t>
            </a:r>
            <a:r>
              <a:rPr lang="en-US" b="1" dirty="0" err="1"/>
              <a:t>oladi</a:t>
            </a:r>
            <a:r>
              <a:rPr lang="en-US" b="1" dirty="0"/>
              <a:t>.  </a:t>
            </a:r>
            <a:endParaRPr lang="uz-Cyrl-UZ" b="1" dirty="0"/>
          </a:p>
          <a:p>
            <a:r>
              <a:rPr lang="en-US" b="1" dirty="0" err="1"/>
              <a:t>O’quvchilarning</a:t>
            </a:r>
            <a:r>
              <a:rPr lang="en-US" b="1" dirty="0"/>
              <a:t> </a:t>
            </a:r>
            <a:r>
              <a:rPr lang="en-US" b="1" dirty="0" err="1"/>
              <a:t>ish</a:t>
            </a:r>
            <a:r>
              <a:rPr lang="en-US" b="1" dirty="0"/>
              <a:t> </a:t>
            </a:r>
            <a:r>
              <a:rPr lang="en-US" b="1" dirty="0" err="1"/>
              <a:t>joylari</a:t>
            </a:r>
            <a:r>
              <a:rPr lang="en-US" b="1" dirty="0"/>
              <a:t>  </a:t>
            </a:r>
            <a:r>
              <a:rPr lang="en-US" b="1" dirty="0" err="1"/>
              <a:t>tarkibiga</a:t>
            </a:r>
            <a:r>
              <a:rPr lang="en-US" b="1" dirty="0"/>
              <a:t> </a:t>
            </a:r>
            <a:r>
              <a:rPr lang="en-US" b="1" dirty="0" err="1"/>
              <a:t>faqat</a:t>
            </a:r>
            <a:r>
              <a:rPr lang="en-US" b="1" dirty="0"/>
              <a:t> </a:t>
            </a:r>
            <a:r>
              <a:rPr lang="en-US" b="1" dirty="0" err="1"/>
              <a:t>kompyuterning</a:t>
            </a:r>
            <a:r>
              <a:rPr lang="en-US" b="1" dirty="0"/>
              <a:t> </a:t>
            </a:r>
            <a:r>
              <a:rPr lang="en-US" b="1" dirty="0" err="1"/>
              <a:t>asosiy</a:t>
            </a:r>
            <a:r>
              <a:rPr lang="en-US" b="1" dirty="0"/>
              <a:t> </a:t>
            </a:r>
            <a:r>
              <a:rPr lang="en-US" b="1" dirty="0" err="1"/>
              <a:t>elementlari</a:t>
            </a:r>
            <a:r>
              <a:rPr lang="en-US" b="1" dirty="0"/>
              <a:t> (</a:t>
            </a:r>
            <a:r>
              <a:rPr lang="en-US" b="1" dirty="0" err="1"/>
              <a:t>klaviatura</a:t>
            </a:r>
            <a:r>
              <a:rPr lang="en-US" b="1" dirty="0"/>
              <a:t>, </a:t>
            </a:r>
            <a:r>
              <a:rPr lang="en-US" b="1" dirty="0" err="1"/>
              <a:t>sistemali</a:t>
            </a:r>
            <a:r>
              <a:rPr lang="en-US" b="1" dirty="0"/>
              <a:t> </a:t>
            </a:r>
            <a:r>
              <a:rPr lang="en-US" b="1" dirty="0" err="1"/>
              <a:t>bloki</a:t>
            </a:r>
            <a:r>
              <a:rPr lang="en-US" b="1" dirty="0"/>
              <a:t>, monitor, </a:t>
            </a:r>
            <a:r>
              <a:rPr lang="en-US" b="1" dirty="0" err="1"/>
              <a:t>sichqoncha</a:t>
            </a:r>
            <a:r>
              <a:rPr lang="en-US" b="1" dirty="0"/>
              <a:t>) </a:t>
            </a:r>
            <a:r>
              <a:rPr lang="en-US" b="1" dirty="0" err="1"/>
              <a:t>kiradi</a:t>
            </a:r>
            <a:r>
              <a:rPr lang="en-US" b="1" dirty="0"/>
              <a:t>. </a:t>
            </a:r>
            <a:endParaRPr lang="uz-Cyrl-UZ" b="1" dirty="0"/>
          </a:p>
          <a:p>
            <a:r>
              <a:rPr lang="en-US" b="1" dirty="0" err="1"/>
              <a:t>O’quvchilar</a:t>
            </a:r>
            <a:r>
              <a:rPr lang="en-US" b="1" dirty="0"/>
              <a:t> </a:t>
            </a:r>
            <a:r>
              <a:rPr lang="en-US" b="1" dirty="0" err="1"/>
              <a:t>ish</a:t>
            </a:r>
            <a:r>
              <a:rPr lang="en-US" b="1" dirty="0"/>
              <a:t> </a:t>
            </a:r>
            <a:r>
              <a:rPr lang="en-US" b="1" dirty="0" err="1"/>
              <a:t>joyining</a:t>
            </a:r>
            <a:r>
              <a:rPr lang="en-US" b="1" dirty="0"/>
              <a:t> </a:t>
            </a:r>
            <a:r>
              <a:rPr lang="en-US" b="1" dirty="0" err="1"/>
              <a:t>informatika</a:t>
            </a:r>
            <a:r>
              <a:rPr lang="en-US" b="1" dirty="0"/>
              <a:t> </a:t>
            </a:r>
            <a:r>
              <a:rPr lang="en-US" b="1" dirty="0" err="1"/>
              <a:t>xonasidagi</a:t>
            </a:r>
            <a:r>
              <a:rPr lang="en-US" b="1" dirty="0"/>
              <a:t> </a:t>
            </a:r>
            <a:r>
              <a:rPr lang="en-US" b="1" dirty="0" err="1"/>
              <a:t>tartibi</a:t>
            </a:r>
            <a:r>
              <a:rPr lang="en-US" b="1" dirty="0"/>
              <a:t> </a:t>
            </a:r>
            <a:r>
              <a:rPr lang="en-US" b="1" dirty="0" err="1"/>
              <a:t>o’quvchini</a:t>
            </a:r>
            <a:r>
              <a:rPr lang="en-US" b="1" dirty="0"/>
              <a:t> </a:t>
            </a:r>
            <a:r>
              <a:rPr lang="en-US" b="1" dirty="0" err="1"/>
              <a:t>bemalol</a:t>
            </a:r>
            <a:r>
              <a:rPr lang="en-US" b="1" dirty="0"/>
              <a:t> </a:t>
            </a:r>
            <a:r>
              <a:rPr lang="en-US" b="1" dirty="0" err="1"/>
              <a:t>kirishishi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o’qituvchining</a:t>
            </a:r>
            <a:r>
              <a:rPr lang="en-US" b="1" dirty="0"/>
              <a:t> </a:t>
            </a:r>
            <a:r>
              <a:rPr lang="en-US" b="1" dirty="0" err="1"/>
              <a:t>dars</a:t>
            </a:r>
            <a:r>
              <a:rPr lang="en-US" b="1" dirty="0"/>
              <a:t> </a:t>
            </a:r>
            <a:r>
              <a:rPr lang="en-US" b="1" dirty="0" err="1"/>
              <a:t>vaqtida</a:t>
            </a:r>
            <a:r>
              <a:rPr lang="en-US" b="1" dirty="0"/>
              <a:t> </a:t>
            </a:r>
            <a:r>
              <a:rPr lang="en-US" b="1" dirty="0" err="1"/>
              <a:t>har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o’quvchi</a:t>
            </a:r>
            <a:r>
              <a:rPr lang="en-US" b="1" dirty="0"/>
              <a:t> </a:t>
            </a:r>
            <a:r>
              <a:rPr lang="en-US" b="1" dirty="0" err="1"/>
              <a:t>oldiga</a:t>
            </a:r>
            <a:r>
              <a:rPr lang="en-US" b="1" dirty="0"/>
              <a:t> </a:t>
            </a:r>
            <a:r>
              <a:rPr lang="en-US" b="1" dirty="0" err="1"/>
              <a:t>kela</a:t>
            </a:r>
            <a:r>
              <a:rPr lang="en-US" b="1" dirty="0"/>
              <a:t> </a:t>
            </a:r>
            <a:r>
              <a:rPr lang="en-US" b="1" dirty="0" err="1"/>
              <a:t>olishini</a:t>
            </a:r>
            <a:r>
              <a:rPr lang="en-US" b="1" dirty="0"/>
              <a:t> </a:t>
            </a:r>
            <a:r>
              <a:rPr lang="en-US" b="1" dirty="0" err="1"/>
              <a:t>ta‘minlashi</a:t>
            </a:r>
            <a:r>
              <a:rPr lang="en-US" b="1" dirty="0"/>
              <a:t> </a:t>
            </a:r>
            <a:r>
              <a:rPr lang="en-US" b="1" dirty="0" err="1"/>
              <a:t>kerak</a:t>
            </a:r>
            <a:r>
              <a:rPr lang="en-US" b="1" dirty="0"/>
              <a:t>.  </a:t>
            </a:r>
            <a:endParaRPr lang="uz-Cyrl-UZ" b="1" dirty="0"/>
          </a:p>
          <a:p>
            <a:r>
              <a:rPr lang="en-US" b="1" dirty="0" err="1"/>
              <a:t>Informatika</a:t>
            </a:r>
            <a:r>
              <a:rPr lang="en-US" b="1" dirty="0"/>
              <a:t> </a:t>
            </a:r>
            <a:r>
              <a:rPr lang="en-US" b="1" dirty="0" err="1"/>
              <a:t>xonasida</a:t>
            </a:r>
            <a:r>
              <a:rPr lang="en-US" b="1" dirty="0"/>
              <a:t> </a:t>
            </a:r>
            <a:r>
              <a:rPr lang="en-US" b="1" dirty="0" err="1"/>
              <a:t>kompyuter</a:t>
            </a:r>
            <a:r>
              <a:rPr lang="en-US" b="1" dirty="0"/>
              <a:t> </a:t>
            </a:r>
            <a:r>
              <a:rPr lang="en-US" b="1" dirty="0" err="1"/>
              <a:t>o’rnatish</a:t>
            </a:r>
            <a:r>
              <a:rPr lang="en-US" b="1" dirty="0"/>
              <a:t> </a:t>
            </a:r>
            <a:r>
              <a:rPr lang="en-US" b="1" dirty="0" err="1"/>
              <a:t>joylarining</a:t>
            </a:r>
            <a:r>
              <a:rPr lang="en-US" b="1" dirty="0"/>
              <a:t> </a:t>
            </a:r>
            <a:r>
              <a:rPr lang="en-US" b="1" dirty="0" err="1"/>
              <a:t>perimetral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markaziy</a:t>
            </a:r>
            <a:r>
              <a:rPr lang="en-US" b="1" dirty="0"/>
              <a:t>  </a:t>
            </a:r>
            <a:r>
              <a:rPr lang="en-US" b="1" dirty="0" err="1"/>
              <a:t>variantlarda</a:t>
            </a:r>
            <a:r>
              <a:rPr lang="en-US" b="1" dirty="0"/>
              <a:t> </a:t>
            </a:r>
            <a:r>
              <a:rPr lang="en-US" b="1" dirty="0" err="1"/>
              <a:t>bo’lishi</a:t>
            </a:r>
            <a:r>
              <a:rPr lang="en-US" b="1" dirty="0"/>
              <a:t> </a:t>
            </a:r>
            <a:r>
              <a:rPr lang="en-US" b="1" dirty="0" err="1"/>
              <a:t>mumkin</a:t>
            </a:r>
            <a:r>
              <a:rPr lang="en-US" b="1" dirty="0"/>
              <a:t>. </a:t>
            </a:r>
            <a:endParaRPr lang="uz-Cyrl-UZ" b="1" dirty="0"/>
          </a:p>
          <a:p>
            <a:endParaRPr lang="uz-Cyrl-UZ" dirty="0"/>
          </a:p>
        </p:txBody>
      </p:sp>
    </p:spTree>
    <p:extLst>
      <p:ext uri="{BB962C8B-B14F-4D97-AF65-F5344CB8AC3E}">
        <p14:creationId xmlns:p14="http://schemas.microsoft.com/office/powerpoint/2010/main" val="22000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8359" y="382139"/>
            <a:ext cx="7847462" cy="1037229"/>
          </a:xfrm>
        </p:spPr>
        <p:txBody>
          <a:bodyPr>
            <a:normAutofit fontScale="90000"/>
          </a:bodyPr>
          <a:lstStyle/>
          <a:p>
            <a:r>
              <a:rPr lang="en-US" dirty="0"/>
              <a:t>. </a:t>
            </a:r>
            <a:r>
              <a:rPr lang="en-US" i="1" dirty="0" err="1">
                <a:latin typeface="Arial Narrow" panose="020B0606020202030204" pitchFamily="34" charset="0"/>
              </a:rPr>
              <a:t>Kompyuter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i="1" dirty="0" err="1">
                <a:latin typeface="Arial Narrow" panose="020B0606020202030204" pitchFamily="34" charset="0"/>
              </a:rPr>
              <a:t>xonalarini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i="1" dirty="0" err="1">
                <a:latin typeface="Arial Narrow" panose="020B0606020202030204" pitchFamily="34" charset="0"/>
              </a:rPr>
              <a:t>jihozlash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i="1" dirty="0" err="1">
                <a:latin typeface="Arial Narrow" panose="020B0606020202030204" pitchFamily="34" charset="0"/>
              </a:rPr>
              <a:t>quyidagilarni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i="1" dirty="0" err="1">
                <a:latin typeface="Arial Narrow" panose="020B0606020202030204" pitchFamily="34" charset="0"/>
              </a:rPr>
              <a:t>o’z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i="1" dirty="0" err="1">
                <a:latin typeface="Arial Narrow" panose="020B0606020202030204" pitchFamily="34" charset="0"/>
              </a:rPr>
              <a:t>ichiga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i="1" dirty="0" err="1">
                <a:latin typeface="Arial Narrow" panose="020B0606020202030204" pitchFamily="34" charset="0"/>
              </a:rPr>
              <a:t>oladi</a:t>
            </a:r>
            <a:r>
              <a:rPr lang="en-US" i="1" dirty="0">
                <a:latin typeface="Arial Narrow" panose="020B0606020202030204" pitchFamily="34" charset="0"/>
              </a:rPr>
              <a:t>:</a:t>
            </a:r>
            <a:endParaRPr lang="uz-Cyrl-UZ" i="1" dirty="0">
              <a:latin typeface="Arial Narrow" panose="020B060602020203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77672" y="1712795"/>
            <a:ext cx="5008729" cy="4722124"/>
          </a:xfrm>
        </p:spPr>
        <p:txBody>
          <a:bodyPr/>
          <a:lstStyle/>
          <a:p>
            <a:pPr lvl="0" fontAlgn="base"/>
            <a:r>
              <a:rPr lang="en-US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Z</a:t>
            </a:r>
            <a:r>
              <a:rPr lang="en-US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amonaviy</a:t>
            </a:r>
            <a:r>
              <a:rPr lang="en-US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kompyuterlar</a:t>
            </a:r>
            <a:r>
              <a: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;  -   </a:t>
            </a:r>
            <a:r>
              <a:rPr lang="en-US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o’quv</a:t>
            </a:r>
            <a:r>
              <a: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ko’rgazmali</a:t>
            </a:r>
            <a:r>
              <a: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qurollar</a:t>
            </a:r>
            <a:r>
              <a: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; </a:t>
            </a:r>
            <a:endParaRPr lang="uz-Cyrl-UZ" b="1" dirty="0">
              <a:latin typeface="Arial" panose="020B060402020202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vl="0" fontAlgn="base"/>
            <a:r>
              <a:rPr lang="en-US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ru-RU" b="1" dirty="0" err="1" smtClean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rgtexnika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; </a:t>
            </a:r>
            <a:endParaRPr lang="uz-Cyrl-UZ" b="1" dirty="0">
              <a:latin typeface="Arial" panose="020B060402020202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lvl="0" fontAlgn="base"/>
            <a:r>
              <a:rPr lang="en-US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ru-RU" b="1" dirty="0" err="1" smtClean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nformatika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axborot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texnologiyasi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boshqa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darslarda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kompyuterlardan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foydalanib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nazariy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amaliy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guruh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va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guruhdan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tashqari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hamda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fakultativ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mashg’ulotlar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olib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borishga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moslashtirilgan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mebel</a:t>
            </a:r>
            <a:r>
              <a:rPr lang="ru-RU" b="1" dirty="0">
                <a:latin typeface="Arial" panose="020B0604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. </a:t>
            </a:r>
            <a:endParaRPr lang="uz-Cyrl-UZ" b="1" dirty="0">
              <a:latin typeface="Arial" panose="020B060402020202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uz-Cyrl-UZ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31" y="1985750"/>
            <a:ext cx="5108243" cy="3621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43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72955"/>
            <a:ext cx="10018713" cy="1214651"/>
          </a:xfrm>
        </p:spPr>
        <p:txBody>
          <a:bodyPr anchor="t">
            <a:normAutofit fontScale="90000"/>
          </a:bodyPr>
          <a:lstStyle/>
          <a:p>
            <a:r>
              <a:rPr lang="en-US" b="1" dirty="0" err="1"/>
              <a:t>X</a:t>
            </a:r>
            <a:r>
              <a:rPr lang="en-US" b="1" dirty="0" err="1" smtClean="0"/>
              <a:t>onani</a:t>
            </a:r>
            <a:r>
              <a:rPr lang="en-US" b="1" dirty="0" smtClean="0"/>
              <a:t> </a:t>
            </a:r>
            <a:r>
              <a:rPr lang="en-US" b="1" dirty="0" err="1"/>
              <a:t>yoritish</a:t>
            </a:r>
            <a:r>
              <a:rPr lang="en-US" b="1" dirty="0"/>
              <a:t> </a:t>
            </a:r>
            <a:r>
              <a:rPr lang="en-US" b="1" dirty="0" err="1" smtClean="0"/>
              <a:t>chiroqlari</a:t>
            </a:r>
            <a:r>
              <a:rPr lang="en-US" b="1" dirty="0" smtClean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 smtClean="0"/>
              <a:t>uqituvchi</a:t>
            </a:r>
            <a:r>
              <a:rPr lang="en-US" b="1" dirty="0" smtClean="0"/>
              <a:t> </a:t>
            </a:r>
            <a:r>
              <a:rPr lang="en-US" b="1" dirty="0" err="1" smtClean="0"/>
              <a:t>pulti</a:t>
            </a:r>
            <a:r>
              <a:rPr lang="en-US" b="1" dirty="0" smtClean="0"/>
              <a:t> </a:t>
            </a:r>
            <a:r>
              <a:rPr lang="en-US" b="1" dirty="0"/>
              <a:t>- </a:t>
            </a:r>
            <a:r>
              <a:rPr lang="en-US" b="1" dirty="0" err="1"/>
              <a:t>X</a:t>
            </a:r>
            <a:r>
              <a:rPr lang="en-US" b="1" dirty="0" err="1" smtClean="0"/>
              <a:t>onani</a:t>
            </a:r>
            <a:r>
              <a:rPr lang="en-US" b="1" dirty="0" smtClean="0"/>
              <a:t> </a:t>
            </a:r>
            <a:r>
              <a:rPr lang="en-US" b="1" dirty="0" err="1" smtClean="0"/>
              <a:t>yoritish</a:t>
            </a:r>
            <a:r>
              <a:rPr lang="en-US" b="1" dirty="0" smtClean="0"/>
              <a:t> </a:t>
            </a:r>
            <a:r>
              <a:rPr lang="en-US" b="1" dirty="0" err="1" smtClean="0"/>
              <a:t>ikki</a:t>
            </a:r>
            <a:r>
              <a:rPr lang="en-US" b="1" dirty="0" smtClean="0"/>
              <a:t> </a:t>
            </a:r>
            <a:r>
              <a:rPr lang="en-US" b="1" dirty="0" err="1"/>
              <a:t>yul</a:t>
            </a:r>
            <a:r>
              <a:rPr lang="en-US" b="1" dirty="0"/>
              <a:t> </a:t>
            </a:r>
            <a:r>
              <a:rPr lang="en-US" b="1" dirty="0" err="1"/>
              <a:t>bilan</a:t>
            </a:r>
            <a:r>
              <a:rPr lang="en-US" b="1" dirty="0"/>
              <a:t> </a:t>
            </a:r>
            <a:r>
              <a:rPr lang="en-US" b="1" dirty="0" err="1"/>
              <a:t>amalga</a:t>
            </a:r>
            <a:r>
              <a:rPr lang="en-US" b="1" dirty="0"/>
              <a:t> </a:t>
            </a:r>
            <a:r>
              <a:rPr lang="en-US" b="1" dirty="0" err="1"/>
              <a:t>oshiriladi</a:t>
            </a:r>
            <a:r>
              <a:rPr lang="en-US" b="1" dirty="0"/>
              <a:t>. </a:t>
            </a:r>
            <a:r>
              <a:rPr lang="uz-Cyrl-UZ" dirty="0"/>
              <a:t/>
            </a:r>
            <a:br>
              <a:rPr lang="uz-Cyrl-UZ" dirty="0"/>
            </a:br>
            <a:endParaRPr lang="uz-Cyrl-UZ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2333767"/>
            <a:ext cx="9575576" cy="4524233"/>
          </a:xfrm>
        </p:spPr>
        <p:txBody>
          <a:bodyPr anchor="t"/>
          <a:lstStyle/>
          <a:p>
            <a:r>
              <a:rPr lang="en-US" dirty="0">
                <a:latin typeface="Arial Rounded MT Bold" panose="020F0704030504030204" pitchFamily="34" charset="0"/>
              </a:rPr>
              <a:t>1. </a:t>
            </a:r>
            <a:r>
              <a:rPr lang="en-US" dirty="0" err="1">
                <a:latin typeface="Arial Rounded MT Bold" panose="020F0704030504030204" pitchFamily="34" charset="0"/>
              </a:rPr>
              <a:t>tabbiy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yoritgich</a:t>
            </a:r>
            <a:r>
              <a:rPr lang="en-US" dirty="0">
                <a:latin typeface="Arial Rounded MT Bold" panose="020F0704030504030204" pitchFamily="34" charset="0"/>
              </a:rPr>
              <a:t> (</a:t>
            </a:r>
            <a:r>
              <a:rPr lang="en-US" dirty="0" err="1">
                <a:latin typeface="Arial Rounded MT Bold" panose="020F0704030504030204" pitchFamily="34" charset="0"/>
              </a:rPr>
              <a:t>kuyosh</a:t>
            </a:r>
            <a:r>
              <a:rPr lang="en-US" dirty="0">
                <a:latin typeface="Arial Rounded MT Bold" panose="020F0704030504030204" pitchFamily="34" charset="0"/>
              </a:rPr>
              <a:t>). </a:t>
            </a:r>
            <a:endParaRPr lang="uz-Cyrl-UZ" dirty="0"/>
          </a:p>
          <a:p>
            <a:r>
              <a:rPr lang="en-US" dirty="0">
                <a:latin typeface="Arial Rounded MT Bold" panose="020F0704030504030204" pitchFamily="34" charset="0"/>
              </a:rPr>
              <a:t>2. </a:t>
            </a:r>
            <a:r>
              <a:rPr lang="en-US" dirty="0" err="1">
                <a:latin typeface="Arial Rounded MT Bold" panose="020F0704030504030204" pitchFamily="34" charset="0"/>
              </a:rPr>
              <a:t>Suniy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yoritgichlar</a:t>
            </a:r>
            <a:r>
              <a:rPr lang="en-US" dirty="0">
                <a:latin typeface="Arial Rounded MT Bold" panose="020F0704030504030204" pitchFamily="34" charset="0"/>
              </a:rPr>
              <a:t> (</a:t>
            </a:r>
            <a:r>
              <a:rPr lang="en-US" dirty="0" err="1">
                <a:latin typeface="Arial Rounded MT Bold" panose="020F0704030504030204" pitchFamily="34" charset="0"/>
              </a:rPr>
              <a:t>elektr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lampalari</a:t>
            </a:r>
            <a:r>
              <a:rPr lang="en-US" dirty="0">
                <a:latin typeface="Arial Rounded MT Bold" panose="020F0704030504030204" pitchFamily="34" charset="0"/>
              </a:rPr>
              <a:t>). </a:t>
            </a:r>
            <a:endParaRPr lang="uz-Cyrl-UZ" dirty="0"/>
          </a:p>
          <a:p>
            <a:r>
              <a:rPr lang="en-US" dirty="0" err="1">
                <a:latin typeface="Arial Rounded MT Bold" panose="020F0704030504030204" pitchFamily="34" charset="0"/>
              </a:rPr>
              <a:t>O’quv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honasi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yahshi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yoritilgan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bulishi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lozim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Yoruglik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o’quvchi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kayfiyatiga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yahshi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tasir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kursatadi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uning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diqqatini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oshiradi</a:t>
            </a:r>
            <a:r>
              <a:rPr lang="en-US" dirty="0" smtClean="0">
                <a:latin typeface="Arial Rounded MT Bold" panose="020F0704030504030204" pitchFamily="34" charset="0"/>
              </a:rPr>
              <a:t>.   </a:t>
            </a:r>
          </a:p>
          <a:p>
            <a:pPr lvl="6"/>
            <a:r>
              <a:rPr lang="en-US" sz="3000" u="sng" dirty="0" err="1" smtClean="0">
                <a:latin typeface="Arial Rounded MT Bold" panose="020F0704030504030204" pitchFamily="34" charset="0"/>
              </a:rPr>
              <a:t>Uqituvchi</a:t>
            </a:r>
            <a:r>
              <a:rPr lang="en-US" sz="3000" u="sng" dirty="0" smtClean="0">
                <a:latin typeface="Arial Rounded MT Bold" panose="020F0704030504030204" pitchFamily="34" charset="0"/>
              </a:rPr>
              <a:t> </a:t>
            </a:r>
            <a:r>
              <a:rPr lang="en-US" sz="3000" u="sng" dirty="0" err="1" smtClean="0">
                <a:latin typeface="Arial Rounded MT Bold" panose="020F0704030504030204" pitchFamily="34" charset="0"/>
              </a:rPr>
              <a:t>pulti</a:t>
            </a:r>
            <a:r>
              <a:rPr lang="en-US" sz="3000" u="sng" dirty="0" smtClean="0">
                <a:latin typeface="Arial Rounded MT Bold" panose="020F0704030504030204" pitchFamily="34" charset="0"/>
              </a:rPr>
              <a:t>  </a:t>
            </a: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Uqituvchi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pulti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- </a:t>
            </a:r>
            <a:r>
              <a:rPr lang="en-US" dirty="0" err="1">
                <a:latin typeface="Arial Rounded MT Bold" panose="020F0704030504030204" pitchFamily="34" charset="0"/>
              </a:rPr>
              <a:t>barcha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tehnika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vositalari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ukituvchi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stolidan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markazlash</a:t>
            </a:r>
            <a:r>
              <a:rPr lang="en-US" dirty="0">
                <a:latin typeface="Arial Rounded MT Bold" panose="020F0704030504030204" pitchFamily="34" charset="0"/>
              </a:rPr>
              <a:t>- </a:t>
            </a:r>
            <a:r>
              <a:rPr lang="en-US" dirty="0" err="1">
                <a:latin typeface="Arial Rounded MT Bold" panose="020F0704030504030204" pitchFamily="34" charset="0"/>
              </a:rPr>
              <a:t>gan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h</a:t>
            </a:r>
            <a:r>
              <a:rPr lang="en-US" dirty="0" err="1" smtClean="0">
                <a:latin typeface="Arial Rounded MT Bold" panose="020F0704030504030204" pitchFamily="34" charset="0"/>
              </a:rPr>
              <a:t>olda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boshqarilishi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kerak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Ukituvchini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pultini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ukituvchining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uzi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yaratadi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r>
              <a:rPr lang="en-US" sz="4000" u="sng" dirty="0" smtClean="0">
                <a:latin typeface="Arial Rounded MT Bold" panose="020F0704030504030204" pitchFamily="34" charset="0"/>
              </a:rPr>
              <a:t>  </a:t>
            </a:r>
            <a:endParaRPr lang="uz-Cyrl-UZ" sz="4000" u="sng" dirty="0"/>
          </a:p>
        </p:txBody>
      </p:sp>
    </p:spTree>
    <p:extLst>
      <p:ext uri="{BB962C8B-B14F-4D97-AF65-F5344CB8AC3E}">
        <p14:creationId xmlns:p14="http://schemas.microsoft.com/office/powerpoint/2010/main" val="27014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6254" y="264886"/>
            <a:ext cx="10018713" cy="114300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Kompyuterda ishlaganda, siz quyidagi qoidalarga amal qilishingiz kerak:</a:t>
            </a:r>
            <a:endParaRPr lang="uz-Cyrl-UZ" dirty="0"/>
          </a:p>
        </p:txBody>
      </p:sp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1252082" y="1828801"/>
            <a:ext cx="4713289" cy="418011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600" b="1" dirty="0" err="1">
                <a:latin typeface="Bahnschrift Condensed" panose="020B0502040204020203" pitchFamily="34" charset="0"/>
              </a:rPr>
              <a:t>Ekrandan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ko'zgacha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bo'lgan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masofa</a:t>
            </a:r>
            <a:r>
              <a:rPr lang="en-US" sz="2600" b="1" dirty="0">
                <a:latin typeface="Bahnschrift Condensed" panose="020B0502040204020203" pitchFamily="34" charset="0"/>
              </a:rPr>
              <a:t> 70 - 80 </a:t>
            </a:r>
            <a:r>
              <a:rPr lang="en-US" sz="2600" b="1" dirty="0" err="1">
                <a:latin typeface="Bahnschrift Condensed" panose="020B0502040204020203" pitchFamily="34" charset="0"/>
              </a:rPr>
              <a:t>sm</a:t>
            </a:r>
            <a:r>
              <a:rPr lang="en-US" sz="2600" b="1" dirty="0">
                <a:latin typeface="Bahnschrift Condensed" panose="020B0502040204020203" pitchFamily="34" charset="0"/>
              </a:rPr>
              <a:t> (</a:t>
            </a:r>
            <a:r>
              <a:rPr lang="en-US" sz="2600" b="1" dirty="0" err="1">
                <a:latin typeface="Bahnschrift Condensed" panose="020B0502040204020203" pitchFamily="34" charset="0"/>
              </a:rPr>
              <a:t>qo'l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uzunligi</a:t>
            </a:r>
            <a:r>
              <a:rPr lang="en-US" sz="2600" b="1" dirty="0">
                <a:latin typeface="Bahnschrift Condensed" panose="020B0502040204020203" pitchFamily="34" charset="0"/>
              </a:rPr>
              <a:t>);</a:t>
            </a:r>
          </a:p>
          <a:p>
            <a:pPr fontAlgn="base"/>
            <a:r>
              <a:rPr lang="en-US" sz="2600" b="1" dirty="0" err="1">
                <a:latin typeface="Bahnschrift Condensed" panose="020B0502040204020203" pitchFamily="34" charset="0"/>
              </a:rPr>
              <a:t>Vertikal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ravishda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tekis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orqa</a:t>
            </a:r>
            <a:r>
              <a:rPr lang="en-US" sz="2600" b="1" dirty="0">
                <a:latin typeface="Bahnschrift Condensed" panose="020B0502040204020203" pitchFamily="34" charset="0"/>
              </a:rPr>
              <a:t>;</a:t>
            </a:r>
          </a:p>
          <a:p>
            <a:pPr fontAlgn="base"/>
            <a:r>
              <a:rPr lang="en-US" sz="2600" b="1" dirty="0" err="1">
                <a:latin typeface="Bahnschrift Condensed" panose="020B0502040204020203" pitchFamily="34" charset="0"/>
              </a:rPr>
              <a:t>Elkalar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tushirildi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va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bo'shashdi</a:t>
            </a:r>
            <a:r>
              <a:rPr lang="en-US" sz="2600" b="1" dirty="0">
                <a:latin typeface="Bahnschrift Condensed" panose="020B0502040204020203" pitchFamily="34" charset="0"/>
              </a:rPr>
              <a:t>;</a:t>
            </a:r>
          </a:p>
          <a:p>
            <a:pPr fontAlgn="base"/>
            <a:r>
              <a:rPr lang="en-US" sz="2600" b="1" dirty="0" err="1">
                <a:latin typeface="Bahnschrift Condensed" panose="020B0502040204020203" pitchFamily="34" charset="0"/>
              </a:rPr>
              <a:t>Oyoq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erga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yotadi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va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kesib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o'tilmaydi</a:t>
            </a:r>
            <a:r>
              <a:rPr lang="en-US" sz="2600" b="1" dirty="0">
                <a:latin typeface="Bahnschrift Condensed" panose="020B0502040204020203" pitchFamily="34" charset="0"/>
              </a:rPr>
              <a:t>;</a:t>
            </a:r>
          </a:p>
          <a:p>
            <a:pPr fontAlgn="base"/>
            <a:r>
              <a:rPr lang="en-US" sz="2600" b="1" dirty="0" err="1">
                <a:latin typeface="Bahnschrift Condensed" panose="020B0502040204020203" pitchFamily="34" charset="0"/>
              </a:rPr>
              <a:t>Tirsaklar</a:t>
            </a:r>
            <a:r>
              <a:rPr lang="en-US" sz="2600" b="1" dirty="0">
                <a:latin typeface="Bahnschrift Condensed" panose="020B0502040204020203" pitchFamily="34" charset="0"/>
              </a:rPr>
              <a:t>, </a:t>
            </a:r>
            <a:r>
              <a:rPr lang="en-US" sz="2600" b="1" dirty="0" err="1">
                <a:latin typeface="Bahnschrift Condensed" panose="020B0502040204020203" pitchFamily="34" charset="0"/>
              </a:rPr>
              <a:t>bilaklar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va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qo'llar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bir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xil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darajada</a:t>
            </a:r>
            <a:r>
              <a:rPr lang="en-US" sz="2600" b="1" dirty="0">
                <a:latin typeface="Bahnschrift Condensed" panose="020B0502040204020203" pitchFamily="34" charset="0"/>
              </a:rPr>
              <a:t>;</a:t>
            </a:r>
          </a:p>
          <a:p>
            <a:pPr fontAlgn="base"/>
            <a:r>
              <a:rPr lang="en-US" sz="2600" b="1" dirty="0" err="1">
                <a:latin typeface="Bahnschrift Condensed" panose="020B0502040204020203" pitchFamily="34" charset="0"/>
              </a:rPr>
              <a:t>Tirsak</a:t>
            </a:r>
            <a:r>
              <a:rPr lang="en-US" sz="2600" b="1" dirty="0">
                <a:latin typeface="Bahnschrift Condensed" panose="020B0502040204020203" pitchFamily="34" charset="0"/>
              </a:rPr>
              <a:t>, </a:t>
            </a:r>
            <a:r>
              <a:rPr lang="en-US" sz="2600" b="1" dirty="0" err="1">
                <a:latin typeface="Bahnschrift Condensed" panose="020B0502040204020203" pitchFamily="34" charset="0"/>
              </a:rPr>
              <a:t>kestirib</a:t>
            </a:r>
            <a:r>
              <a:rPr lang="en-US" sz="2600" b="1" dirty="0">
                <a:latin typeface="Bahnschrift Condensed" panose="020B0502040204020203" pitchFamily="34" charset="0"/>
              </a:rPr>
              <a:t>, </a:t>
            </a:r>
            <a:r>
              <a:rPr lang="en-US" sz="2600" b="1" dirty="0" err="1">
                <a:latin typeface="Bahnschrift Condensed" panose="020B0502040204020203" pitchFamily="34" charset="0"/>
              </a:rPr>
              <a:t>tizza</a:t>
            </a:r>
            <a:r>
              <a:rPr lang="en-US" sz="2600" b="1" dirty="0">
                <a:latin typeface="Bahnschrift Condensed" panose="020B0502040204020203" pitchFamily="34" charset="0"/>
              </a:rPr>
              <a:t>, </a:t>
            </a:r>
            <a:r>
              <a:rPr lang="en-US" sz="2600" b="1" dirty="0" err="1">
                <a:latin typeface="Bahnschrift Condensed" panose="020B0502040204020203" pitchFamily="34" charset="0"/>
              </a:rPr>
              <a:t>to'piqlarni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to'g'ri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burchak</a:t>
            </a:r>
            <a:r>
              <a:rPr lang="en-US" sz="2600" b="1" dirty="0">
                <a:latin typeface="Bahnschrift Condensed" panose="020B0502040204020203" pitchFamily="34" charset="0"/>
              </a:rPr>
              <a:t> </a:t>
            </a:r>
            <a:r>
              <a:rPr lang="en-US" sz="2600" b="1" dirty="0" err="1">
                <a:latin typeface="Bahnschrift Condensed" panose="020B0502040204020203" pitchFamily="34" charset="0"/>
              </a:rPr>
              <a:t>ostida</a:t>
            </a:r>
            <a:r>
              <a:rPr lang="en-US" sz="2600" b="1" dirty="0">
                <a:latin typeface="Bahnschrift Condensed" panose="020B0502040204020203" pitchFamily="34" charset="0"/>
              </a:rPr>
              <a:t>.</a:t>
            </a:r>
          </a:p>
          <a:p>
            <a:endParaRPr lang="uz-Cyrl-UZ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15" y="2177143"/>
            <a:ext cx="3817257" cy="3018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49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48344"/>
            <a:ext cx="10018713" cy="1219200"/>
          </a:xfrm>
        </p:spPr>
        <p:txBody>
          <a:bodyPr/>
          <a:lstStyle/>
          <a:p>
            <a:r>
              <a:rPr lang="en-US" b="1" i="1" dirty="0" err="1" smtClean="0"/>
              <a:t>Xonaga</a:t>
            </a:r>
            <a:r>
              <a:rPr lang="en-US" b="1" i="1" dirty="0" smtClean="0"/>
              <a:t> </a:t>
            </a:r>
            <a:r>
              <a:rPr lang="en-US" b="1" i="1" dirty="0" err="1" smtClean="0"/>
              <a:t>yorug’lik</a:t>
            </a:r>
            <a:r>
              <a:rPr lang="en-US" b="1" i="1" dirty="0" smtClean="0"/>
              <a:t> </a:t>
            </a:r>
            <a:r>
              <a:rPr lang="en-US" b="1" i="1" dirty="0" err="1" smtClean="0"/>
              <a:t>tushishi</a:t>
            </a:r>
            <a:endParaRPr lang="uz-Cyrl-UZ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168" y="1712686"/>
            <a:ext cx="4263346" cy="4093029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Bahnschrift Condensed" panose="020B0502040204020203" pitchFamily="34" charset="0"/>
              </a:rPr>
              <a:t>Tabiiy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yorug'likning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asosiy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oqimi</a:t>
            </a:r>
            <a:r>
              <a:rPr lang="en-US" sz="2800" dirty="0">
                <a:latin typeface="Bahnschrift Condensed" panose="020B0502040204020203" pitchFamily="34" charset="0"/>
              </a:rPr>
              <a:t> chap </a:t>
            </a:r>
            <a:r>
              <a:rPr lang="en-US" sz="2800" dirty="0" err="1">
                <a:latin typeface="Bahnschrift Condensed" panose="020B0502040204020203" pitchFamily="34" charset="0"/>
              </a:rPr>
              <a:t>tomonda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bo'lishi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kerak</a:t>
            </a:r>
            <a:r>
              <a:rPr lang="en-US" sz="2800" dirty="0">
                <a:latin typeface="Bahnschrift Condensed" panose="020B0502040204020203" pitchFamily="34" charset="0"/>
              </a:rPr>
              <a:t>. </a:t>
            </a:r>
            <a:r>
              <a:rPr lang="en-US" sz="2800" dirty="0" err="1">
                <a:latin typeface="Bahnschrift Condensed" panose="020B0502040204020203" pitchFamily="34" charset="0"/>
              </a:rPr>
              <a:t>Yo'nalish</a:t>
            </a:r>
            <a:r>
              <a:rPr lang="en-US" sz="2800" dirty="0">
                <a:latin typeface="Bahnschrift Condensed" panose="020B0502040204020203" pitchFamily="34" charset="0"/>
              </a:rPr>
              <a:t> </a:t>
            </a:r>
            <a:r>
              <a:rPr lang="en-US" sz="2800" u="sng" dirty="0" err="1" smtClean="0">
                <a:latin typeface="Bahnschrift Condensed" panose="020B0502040204020203" pitchFamily="34" charset="0"/>
              </a:rPr>
              <a:t>deraza</a:t>
            </a:r>
            <a:r>
              <a:rPr lang="en-US" sz="2800" u="sng" dirty="0" smtClean="0">
                <a:latin typeface="Bahnschrift Condensed" panose="020B0502040204020203" pitchFamily="34" charset="0"/>
              </a:rPr>
              <a:t> </a:t>
            </a:r>
            <a:r>
              <a:rPr lang="en-US" sz="2800" u="sng" dirty="0" err="1" smtClean="0">
                <a:latin typeface="Bahnschrift Condensed" panose="020B0502040204020203" pitchFamily="34" charset="0"/>
              </a:rPr>
              <a:t>teshiklari</a:t>
            </a:r>
            <a:r>
              <a:rPr lang="en-US" sz="2800" dirty="0">
                <a:latin typeface="Bahnschrift Condensed" panose="020B0502040204020203" pitchFamily="34" charset="0"/>
              </a:rPr>
              <a:t> </a:t>
            </a:r>
            <a:r>
              <a:rPr lang="en-US" sz="2800" dirty="0" err="1">
                <a:latin typeface="Bahnschrift Condensed" panose="020B0502040204020203" pitchFamily="34" charset="0"/>
              </a:rPr>
              <a:t>shimoliy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yoki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shimoli-sharqda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bo'lishi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kerak</a:t>
            </a:r>
            <a:r>
              <a:rPr lang="en-US" sz="2800" dirty="0">
                <a:latin typeface="Bahnschrift Condensed" panose="020B0502040204020203" pitchFamily="34" charset="0"/>
              </a:rPr>
              <a:t>. </a:t>
            </a:r>
            <a:r>
              <a:rPr lang="en-US" sz="2800" dirty="0" err="1">
                <a:latin typeface="Bahnschrift Condensed" panose="020B0502040204020203" pitchFamily="34" charset="0"/>
              </a:rPr>
              <a:t>Tabiiy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yorug'likning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asosiy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yorug'lik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oqimini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kompyuterda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ishlaydigan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odamning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orqasidan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va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oldidan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yo'naltirishga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yo'l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qo'yilmaydi</a:t>
            </a:r>
            <a:r>
              <a:rPr lang="en-US" sz="2800" dirty="0">
                <a:latin typeface="Bahnschrift Condensed" panose="020B0502040204020203" pitchFamily="34" charset="0"/>
              </a:rPr>
              <a:t>.</a:t>
            </a:r>
            <a:endParaRPr lang="uz-Cyrl-UZ" sz="2800" dirty="0"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3" y="1799771"/>
            <a:ext cx="5689601" cy="3875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Стрелка вправо 4"/>
          <p:cNvSpPr/>
          <p:nvPr/>
        </p:nvSpPr>
        <p:spPr>
          <a:xfrm>
            <a:off x="5123543" y="3251200"/>
            <a:ext cx="667658" cy="6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427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70430"/>
          </a:xfrm>
        </p:spPr>
        <p:txBody>
          <a:bodyPr/>
          <a:lstStyle/>
          <a:p>
            <a:endParaRPr lang="uz-Cyrl-UZ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815771"/>
            <a:ext cx="10018713" cy="2975430"/>
          </a:xfrm>
        </p:spPr>
        <p:txBody>
          <a:bodyPr/>
          <a:lstStyle/>
          <a:p>
            <a:endParaRPr lang="uz-Cyrl-UZ" dirty="0"/>
          </a:p>
        </p:txBody>
      </p:sp>
    </p:spTree>
    <p:extLst>
      <p:ext uri="{BB962C8B-B14F-4D97-AF65-F5344CB8AC3E}">
        <p14:creationId xmlns:p14="http://schemas.microsoft.com/office/powerpoint/2010/main" val="19091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5956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326</TotalTime>
  <Words>302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Arial Narrow</vt:lpstr>
      <vt:lpstr>Arial Rounded MT Bold</vt:lpstr>
      <vt:lpstr>Bahnschrift Condensed</vt:lpstr>
      <vt:lpstr>Bahnschrift SemiBold SemiConden</vt:lpstr>
      <vt:lpstr>Corbel</vt:lpstr>
      <vt:lpstr>Ebrima</vt:lpstr>
      <vt:lpstr>Wingdings</vt:lpstr>
      <vt:lpstr>Параллакс</vt:lpstr>
      <vt:lpstr>Mavzu:  Zamonaviy informatika kabineti va uning jihozlanishi , o’quv jarayonidagi tutgan o’rni, maqsad va vazifalari  </vt:lpstr>
      <vt:lpstr>Zamonaviy informatika kabineti va uning  jihozlanishi </vt:lpstr>
      <vt:lpstr>O’quvchi va o’qituvchining ish joylari </vt:lpstr>
      <vt:lpstr>. Kompyuter xonalarini jihozlash quyidagilarni o’z ichiga oladi:</vt:lpstr>
      <vt:lpstr>Xonani yoritish chiroqlari va uqituvchi pulti - Xonani yoritish ikki yul bilan amalga oshiriladi.  </vt:lpstr>
      <vt:lpstr>Kompyuterda ishlaganda, siz quyidagi qoidalarga amal qilishingiz kerak:</vt:lpstr>
      <vt:lpstr>Xonaga yorug’lik tushishi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  Zamonaviy informatika kabineti va uning jihozlanishi , o’quv jarayonidagi tutgan o’rni, maqsad va vazifalari</dc:title>
  <dc:creator>Lenovo</dc:creator>
  <cp:lastModifiedBy>Lenovo</cp:lastModifiedBy>
  <cp:revision>17</cp:revision>
  <dcterms:created xsi:type="dcterms:W3CDTF">2021-04-16T08:23:01Z</dcterms:created>
  <dcterms:modified xsi:type="dcterms:W3CDTF">2021-04-18T10:58:12Z</dcterms:modified>
</cp:coreProperties>
</file>