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8" r:id="rId5"/>
    <p:sldId id="289" r:id="rId6"/>
    <p:sldId id="292" r:id="rId7"/>
    <p:sldId id="299" r:id="rId8"/>
    <p:sldId id="298" r:id="rId9"/>
    <p:sldId id="290" r:id="rId10"/>
    <p:sldId id="291" r:id="rId11"/>
    <p:sldId id="273" r:id="rId12"/>
    <p:sldId id="305" r:id="rId13"/>
    <p:sldId id="306" r:id="rId14"/>
    <p:sldId id="307" r:id="rId15"/>
    <p:sldId id="293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48" d="100"/>
          <a:sy n="48" d="100"/>
        </p:scale>
        <p:origin x="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skyinvestdirect.com/about-whisky/malt-whisky-distilleries-in-scotland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5778" y="1550988"/>
            <a:ext cx="3775096" cy="2387600"/>
          </a:xfrm>
        </p:spPr>
        <p:txBody>
          <a:bodyPr/>
          <a:lstStyle/>
          <a:p>
            <a:r>
              <a:rPr lang="en-US" sz="2400" dirty="0"/>
              <a:t>Thermodynamics of An Alcohol Distillation Process with specific focus on Scotch Whiskey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42" y="4057095"/>
            <a:ext cx="3284832" cy="1553129"/>
          </a:xfrm>
        </p:spPr>
        <p:txBody>
          <a:bodyPr/>
          <a:lstStyle/>
          <a:p>
            <a:r>
              <a:rPr lang="en-US" dirty="0"/>
              <a:t>Max </a:t>
            </a:r>
            <a:r>
              <a:rPr lang="en-US" dirty="0" err="1"/>
              <a:t>Milarvie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BE6AF0-3BE0-469F-85B7-CC1F87C35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175" y="4241283"/>
            <a:ext cx="10537825" cy="2616717"/>
          </a:xfrm>
        </p:spPr>
        <p:txBody>
          <a:bodyPr/>
          <a:lstStyle/>
          <a:p>
            <a:r>
              <a:rPr lang="en-US" dirty="0"/>
              <a:t>Whiskey</a:t>
            </a:r>
          </a:p>
        </p:txBody>
      </p:sp>
      <p:pic>
        <p:nvPicPr>
          <p:cNvPr id="1028" name="Picture 4" descr="The Glenlivet 3 | Single malt whisky, Whiskey still, Moonshine still">
            <a:extLst>
              <a:ext uri="{FF2B5EF4-FFF2-40B4-BE49-F238E27FC236}">
                <a16:creationId xmlns:a16="http://schemas.microsoft.com/office/drawing/2014/main" id="{5E15FC19-0AFD-46AC-9BF4-B7736E5F316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5" b="53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5CA1E60-4DBF-4E5A-B74D-DB53E13D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603" y="406161"/>
            <a:ext cx="6212793" cy="639955"/>
          </a:xfrm>
        </p:spPr>
        <p:txBody>
          <a:bodyPr/>
          <a:lstStyle/>
          <a:p>
            <a:r>
              <a:rPr lang="en-US" dirty="0"/>
              <a:t>Two Phase Behavior of whiskey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201564-D378-46D4-A100-7766A0BC16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9603" y="803373"/>
            <a:ext cx="6212793" cy="568896"/>
          </a:xfrm>
        </p:spPr>
        <p:txBody>
          <a:bodyPr/>
          <a:lstStyle/>
          <a:p>
            <a:r>
              <a:rPr lang="en-GB" dirty="0"/>
              <a:t>Gibbs energy of mixing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Placeholder 41">
                <a:extLst>
                  <a:ext uri="{FF2B5EF4-FFF2-40B4-BE49-F238E27FC236}">
                    <a16:creationId xmlns:a16="http://schemas.microsoft.com/office/drawing/2014/main" id="{262BF40E-A79A-4B0A-A650-2886D69D91E4}"/>
                  </a:ext>
                </a:extLst>
              </p:cNvPr>
              <p:cNvSpPr>
                <a:spLocks noGrp="1"/>
              </p:cNvSpPr>
              <p:nvPr>
                <p:ph type="body" sz="quarter" idx="30"/>
              </p:nvPr>
            </p:nvSpPr>
            <p:spPr>
              <a:xfrm>
                <a:off x="8689109" y="1372269"/>
                <a:ext cx="2918664" cy="4682358"/>
              </a:xfrm>
            </p:spPr>
            <p:txBody>
              <a:bodyPr/>
              <a:lstStyle/>
              <a:p>
                <a:pPr algn="l"/>
                <a:r>
                  <a:rPr lang="en-US" dirty="0"/>
                  <a:t>Fluid package selection: </a:t>
                </a:r>
              </a:p>
              <a:p>
                <a:pPr algn="l"/>
                <a:r>
                  <a:rPr lang="en-US" dirty="0"/>
                  <a:t>UNIQUAC – suitable for polar, non-electrolyte solutions at atmospheric pressures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System approximated as 60% water, 40% ethanol.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 err="1"/>
                  <a:t>X</a:t>
                </a:r>
                <a:r>
                  <a:rPr lang="en-US" baseline="-25000" dirty="0" err="1"/>
                  <a:t>water</a:t>
                </a:r>
                <a:r>
                  <a:rPr lang="en-US" dirty="0"/>
                  <a:t>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𝑀𝑖𝑥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at constant temperature of 25°C, constant pressure of 1 atm.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42" name="Text Placeholder 41">
                <a:extLst>
                  <a:ext uri="{FF2B5EF4-FFF2-40B4-BE49-F238E27FC236}">
                    <a16:creationId xmlns:a16="http://schemas.microsoft.com/office/drawing/2014/main" id="{262BF40E-A79A-4B0A-A650-2886D69D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0"/>
              </p:nvPr>
            </p:nvSpPr>
            <p:spPr>
              <a:xfrm>
                <a:off x="8689109" y="1372269"/>
                <a:ext cx="2918664" cy="4682358"/>
              </a:xfrm>
              <a:blipFill>
                <a:blip r:embed="rId2"/>
                <a:stretch>
                  <a:fillRect l="-626" r="-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03EB-37A0-4C77-AD21-AD529D4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92C51BA-F86A-4F8B-9190-20224987E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9" b="13604"/>
          <a:stretch/>
        </p:blipFill>
        <p:spPr>
          <a:xfrm>
            <a:off x="838200" y="1372269"/>
            <a:ext cx="7740016" cy="31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5CA1E60-4DBF-4E5A-B74D-DB53E13D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603" y="406161"/>
            <a:ext cx="6212793" cy="639955"/>
          </a:xfrm>
        </p:spPr>
        <p:txBody>
          <a:bodyPr/>
          <a:lstStyle/>
          <a:p>
            <a:r>
              <a:rPr lang="en-US" dirty="0"/>
              <a:t>Two Phase Behavior of whiskey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201564-D378-46D4-A100-7766A0BC16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9603" y="803373"/>
            <a:ext cx="6212793" cy="568896"/>
          </a:xfrm>
        </p:spPr>
        <p:txBody>
          <a:bodyPr/>
          <a:lstStyle/>
          <a:p>
            <a:r>
              <a:rPr lang="en-GB" dirty="0"/>
              <a:t>Surface tension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Placeholder 41">
                <a:extLst>
                  <a:ext uri="{FF2B5EF4-FFF2-40B4-BE49-F238E27FC236}">
                    <a16:creationId xmlns:a16="http://schemas.microsoft.com/office/drawing/2014/main" id="{262BF40E-A79A-4B0A-A650-2886D69D91E4}"/>
                  </a:ext>
                </a:extLst>
              </p:cNvPr>
              <p:cNvSpPr>
                <a:spLocks noGrp="1"/>
              </p:cNvSpPr>
              <p:nvPr>
                <p:ph type="body" sz="quarter" idx="30"/>
              </p:nvPr>
            </p:nvSpPr>
            <p:spPr>
              <a:xfrm>
                <a:off x="8689109" y="1372269"/>
                <a:ext cx="2918664" cy="4682358"/>
              </a:xfrm>
            </p:spPr>
            <p:txBody>
              <a:bodyPr/>
              <a:lstStyle/>
              <a:p>
                <a:pPr algn="l"/>
                <a:r>
                  <a:rPr lang="en-US" dirty="0"/>
                  <a:t>Fluid package selection: </a:t>
                </a:r>
              </a:p>
              <a:p>
                <a:pPr algn="l"/>
                <a:r>
                  <a:rPr lang="en-US" dirty="0"/>
                  <a:t>UNIQUAC – suitable for polar, non-electrolyte solutions at atmospheric pressures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System approximated as 60% water, 40% ethanol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 err="1"/>
                  <a:t>X</a:t>
                </a:r>
                <a:r>
                  <a:rPr lang="en-US" baseline="-25000" dirty="0" err="1"/>
                  <a:t>water</a:t>
                </a:r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constant temperature of 25°C, between minimum and maximum </a:t>
                </a:r>
                <a:r>
                  <a:rPr lang="en-US" dirty="0" err="1"/>
                  <a:t>histroical</a:t>
                </a:r>
                <a:r>
                  <a:rPr lang="en-US" dirty="0"/>
                  <a:t>  atmospheric temperature readings.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42" name="Text Placeholder 41">
                <a:extLst>
                  <a:ext uri="{FF2B5EF4-FFF2-40B4-BE49-F238E27FC236}">
                    <a16:creationId xmlns:a16="http://schemas.microsoft.com/office/drawing/2014/main" id="{262BF40E-A79A-4B0A-A650-2886D69D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0"/>
              </p:nvPr>
            </p:nvSpPr>
            <p:spPr>
              <a:xfrm>
                <a:off x="8689109" y="1372269"/>
                <a:ext cx="2918664" cy="4682358"/>
              </a:xfrm>
              <a:blipFill>
                <a:blip r:embed="rId2"/>
                <a:stretch>
                  <a:fillRect l="-626" r="-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03EB-37A0-4C77-AD21-AD529D4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8D4C343-ABC6-4A25-9930-D76DA858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2269"/>
            <a:ext cx="7518591" cy="30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0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513C5-FA88-4D91-BF05-D6D6EE4910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-2355262"/>
            <a:ext cx="11353799" cy="5551580"/>
          </a:xfrm>
        </p:spPr>
        <p:txBody>
          <a:bodyPr anchor="t"/>
          <a:lstStyle/>
          <a:p>
            <a:r>
              <a:rPr lang="en-US" dirty="0"/>
              <a:t>Thanks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511D9F-5321-4CAD-95C0-76E67D5E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7508"/>
            <a:ext cx="10515600" cy="639955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0F45D4F-EB5A-4603-854A-26619144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53589"/>
            <a:ext cx="10515600" cy="1518211"/>
          </a:xfrm>
        </p:spPr>
        <p:txBody>
          <a:bodyPr/>
          <a:lstStyle/>
          <a:p>
            <a:r>
              <a:rPr lang="en-GB" dirty="0"/>
              <a:t>I am happy to answer any questions now or to have a conversation after this class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A530A-B4CE-4E7D-A264-1F116A0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AC8F-EE79-4E5B-B18E-0A780EC9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81D65-1539-4865-BEC2-CB15EF2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The 6 Most Picturesque Whisky Distilleries in The World to Visit and Tour">
            <a:extLst>
              <a:ext uri="{FF2B5EF4-FFF2-40B4-BE49-F238E27FC236}">
                <a16:creationId xmlns:a16="http://schemas.microsoft.com/office/drawing/2014/main" id="{F0ACFFEB-0FB5-4A76-AAA4-E4401746032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0" b="2643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30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3D26-11F5-409F-BDB4-BC9FE4BD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5681-C1DE-49CE-A385-04041982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6540-8F15-4D8F-814D-7941193F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57DA-28E9-40D3-918C-4D14E8263D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7A5B8A-736E-42BD-AAA8-4B3EC28F1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28" y="726155"/>
            <a:ext cx="4386945" cy="545148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E7DBD1-6F2D-4B4B-AFBA-294E63847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728" y="1382749"/>
            <a:ext cx="10534072" cy="4749096"/>
          </a:xfrm>
        </p:spPr>
        <p:txBody>
          <a:bodyPr/>
          <a:lstStyle/>
          <a:p>
            <a:r>
              <a:rPr lang="en-GB" dirty="0"/>
              <a:t>[1] Value of whisky exports from the United Kingdom in 2019, by trading region. (2019). HM Revenue and Customs. https://www.statista.com/statistics/305127/uk-unitedkingdom-whisky-export-value-by-continent/. </a:t>
            </a:r>
          </a:p>
          <a:p>
            <a:r>
              <a:rPr lang="en-GB" dirty="0"/>
              <a:t>[2] The Economic Impact of Scotch Whisky production in the UK. (2016). Scottish Whisky Association. https://www.statista.com/statistics/690832/employment-economicimpact-of-scotch-whisky-in-the-united-kingdom/</a:t>
            </a:r>
          </a:p>
          <a:p>
            <a:r>
              <a:rPr lang="en-GB" dirty="0"/>
              <a:t> [3] Whisky Invest Direct. (2019). Malt whisky distilleries in Scotland. </a:t>
            </a:r>
            <a:r>
              <a:rPr lang="en-GB" dirty="0">
                <a:hlinkClick r:id="rId2"/>
              </a:rPr>
              <a:t>https://www.whiskyinvestdirect.com/about-whisky/malt-whisky-distilleries-in-scotland</a:t>
            </a:r>
            <a:endParaRPr lang="en-GB" dirty="0"/>
          </a:p>
          <a:p>
            <a:r>
              <a:rPr lang="en-GB" dirty="0"/>
              <a:t>[4] Simon </a:t>
            </a:r>
            <a:r>
              <a:rPr lang="en-GB" dirty="0" err="1"/>
              <a:t>Difford</a:t>
            </a:r>
            <a:r>
              <a:rPr lang="en-GB" dirty="0"/>
              <a:t>. (2021). Single Malt Scotch Whisky Production. </a:t>
            </a:r>
            <a:r>
              <a:rPr lang="en-GB" dirty="0" err="1"/>
              <a:t>Difford’s</a:t>
            </a:r>
            <a:r>
              <a:rPr lang="en-GB" dirty="0"/>
              <a:t> Guide. https://www.diffordsguide.com/g/1168/single-malt-scotch-whisky-production</a:t>
            </a:r>
          </a:p>
        </p:txBody>
      </p:sp>
    </p:spTree>
    <p:extLst>
      <p:ext uri="{BB962C8B-B14F-4D97-AF65-F5344CB8AC3E}">
        <p14:creationId xmlns:p14="http://schemas.microsoft.com/office/powerpoint/2010/main" val="15800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B7C68D5-425C-4465-842E-6EC3B305D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901598"/>
            <a:ext cx="3684814" cy="336548"/>
          </a:xfrm>
        </p:spPr>
        <p:txBody>
          <a:bodyPr/>
          <a:lstStyle/>
          <a:p>
            <a:r>
              <a:rPr lang="en-US" dirty="0"/>
              <a:t>Scotch Whiskey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37F7ED61-C894-4A41-AC49-EFA304B0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454764"/>
            <a:ext cx="3684814" cy="2801597"/>
          </a:xfrm>
        </p:spPr>
        <p:txBody>
          <a:bodyPr/>
          <a:lstStyle/>
          <a:p>
            <a:r>
              <a:rPr lang="en-US" dirty="0"/>
              <a:t>Earliest reference in literature in 1494 in the Scottish Exchequer Rolls, and is protected by Geographical Indication (GI) status [1]</a:t>
            </a:r>
          </a:p>
          <a:p>
            <a:r>
              <a:rPr lang="en-US" dirty="0"/>
              <a:t>Contributed 2 billion USD to the British economy in 2019 directly, with Gross Value Added of 6.5 billion USD</a:t>
            </a:r>
          </a:p>
          <a:p>
            <a:r>
              <a:rPr lang="en-US" dirty="0"/>
              <a:t>In Scotland alone there are 160 whiskey distilleries across 5 major production regions. [2,3]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553516-5C72-4D87-B46F-91D466877B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002437"/>
            <a:ext cx="12186555" cy="2855564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B8589-4778-44CD-881F-7A7231F6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B032-9B39-4E33-A8E4-7843247F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US tariffs on Scotch whisky &amp;#39;have cost £500m in lost exports&amp;#39; | Whisky |  The Guardian">
            <a:extLst>
              <a:ext uri="{FF2B5EF4-FFF2-40B4-BE49-F238E27FC236}">
                <a16:creationId xmlns:a16="http://schemas.microsoft.com/office/drawing/2014/main" id="{1746804C-BC5B-4C0A-99AF-84A4BE52559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8" r="201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93045"/>
            <a:ext cx="5094517" cy="296676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A66EBC9-050A-41F3-AD91-30F38B701D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66798"/>
            <a:ext cx="2383973" cy="464399"/>
          </a:xfrm>
        </p:spPr>
        <p:txBody>
          <a:bodyPr/>
          <a:lstStyle/>
          <a:p>
            <a:r>
              <a:rPr lang="en-US" dirty="0"/>
              <a:t>Malting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C907DFB3-F9A2-4EFE-B9BC-63862DC81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33223"/>
            <a:ext cx="2383973" cy="1452926"/>
          </a:xfrm>
        </p:spPr>
        <p:txBody>
          <a:bodyPr/>
          <a:lstStyle/>
          <a:p>
            <a:r>
              <a:rPr lang="en-ZA" dirty="0"/>
              <a:t>Germination of barley to release starches for fermentation, then drying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1F01E51-19DF-4541-BE5B-8E19C0823D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054000"/>
            <a:ext cx="2383973" cy="464399"/>
          </a:xfrm>
        </p:spPr>
        <p:txBody>
          <a:bodyPr/>
          <a:lstStyle/>
          <a:p>
            <a:r>
              <a:rPr lang="en-US" dirty="0"/>
              <a:t>Mashing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692C241-09A4-4DAB-B0EC-982F014CDF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420425"/>
            <a:ext cx="2383973" cy="1332622"/>
          </a:xfrm>
        </p:spPr>
        <p:txBody>
          <a:bodyPr/>
          <a:lstStyle/>
          <a:p>
            <a:r>
              <a:rPr lang="en-ZA" dirty="0"/>
              <a:t>Heating of the milled barley with hot water, using enzymes to convert starch to sugar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B635C66-907A-4B1E-B906-8C17503D23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3256" y="1466798"/>
            <a:ext cx="2383972" cy="464399"/>
          </a:xfrm>
        </p:spPr>
        <p:txBody>
          <a:bodyPr/>
          <a:lstStyle/>
          <a:p>
            <a:r>
              <a:rPr lang="en-US" dirty="0"/>
              <a:t>Milling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3C0964-198B-4E8D-A938-CF60D49DD7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3256" y="1833223"/>
            <a:ext cx="2383972" cy="1422437"/>
          </a:xfrm>
        </p:spPr>
        <p:txBody>
          <a:bodyPr/>
          <a:lstStyle/>
          <a:p>
            <a:r>
              <a:rPr lang="en-ZA" dirty="0"/>
              <a:t>Grinding of barley into a fine powder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0A4B6F0-B646-494F-9077-F6D8B21788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73256" y="3054000"/>
            <a:ext cx="2383972" cy="464399"/>
          </a:xfrm>
        </p:spPr>
        <p:txBody>
          <a:bodyPr/>
          <a:lstStyle/>
          <a:p>
            <a:r>
              <a:rPr lang="en-US" dirty="0"/>
              <a:t>Fermentation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E4BE4F1-3290-4AFE-886F-51E891A960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73256" y="3420425"/>
            <a:ext cx="2383972" cy="1332622"/>
          </a:xfrm>
        </p:spPr>
        <p:txBody>
          <a:bodyPr/>
          <a:lstStyle/>
          <a:p>
            <a:r>
              <a:rPr lang="en-ZA" dirty="0"/>
              <a:t>Converting of sugars into alcohol using S. cerevisiae yeast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521C-0778-4218-AC9C-D1774B9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93730EF-1A1C-48D7-A5E6-585D6C94D189}"/>
              </a:ext>
            </a:extLst>
          </p:cNvPr>
          <p:cNvSpPr txBox="1">
            <a:spLocks/>
          </p:cNvSpPr>
          <p:nvPr/>
        </p:nvSpPr>
        <p:spPr>
          <a:xfrm>
            <a:off x="838200" y="47552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Distillation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83002B38-E6B8-41B4-A441-3541D561BB92}"/>
              </a:ext>
            </a:extLst>
          </p:cNvPr>
          <p:cNvSpPr txBox="1">
            <a:spLocks/>
          </p:cNvSpPr>
          <p:nvPr/>
        </p:nvSpPr>
        <p:spPr>
          <a:xfrm>
            <a:off x="838200" y="5121702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Unit operation process which allows the increase in alcohol concentration</a:t>
            </a:r>
            <a:endParaRPr lang="en-US" dirty="0"/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561AEAD5-13E5-42E2-BB1A-AED13170A150}"/>
              </a:ext>
            </a:extLst>
          </p:cNvPr>
          <p:cNvSpPr txBox="1">
            <a:spLocks/>
          </p:cNvSpPr>
          <p:nvPr/>
        </p:nvSpPr>
        <p:spPr>
          <a:xfrm>
            <a:off x="3373256" y="47552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Maturation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EE67FB9-9FDF-4550-B060-EA0FAD35E50F}"/>
              </a:ext>
            </a:extLst>
          </p:cNvPr>
          <p:cNvSpPr txBox="1">
            <a:spLocks/>
          </p:cNvSpPr>
          <p:nvPr/>
        </p:nvSpPr>
        <p:spPr>
          <a:xfrm>
            <a:off x="3373256" y="5121702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Aging of distilled whiskey in wooden barrels [4].</a:t>
            </a:r>
          </a:p>
        </p:txBody>
      </p:sp>
      <p:pic>
        <p:nvPicPr>
          <p:cNvPr id="1030" name="Picture 6" descr="Whiskey production process infographic">
            <a:extLst>
              <a:ext uri="{FF2B5EF4-FFF2-40B4-BE49-F238E27FC236}">
                <a16:creationId xmlns:a16="http://schemas.microsoft.com/office/drawing/2014/main" id="{13BEB2F8-D3F4-451D-8764-9193642B4CE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-120" b="7315"/>
          <a:stretch/>
        </p:blipFill>
        <p:spPr bwMode="auto">
          <a:xfrm>
            <a:off x="5763491" y="0"/>
            <a:ext cx="64285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94F267-EC57-4A63-B272-D88D9BE86212}"/>
              </a:ext>
            </a:extLst>
          </p:cNvPr>
          <p:cNvSpPr txBox="1"/>
          <p:nvPr/>
        </p:nvSpPr>
        <p:spPr>
          <a:xfrm>
            <a:off x="325256" y="6459005"/>
            <a:ext cx="5431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</a:rPr>
              <a:t>Image credit: https://www.vectorstock.com/royalty-free-vector/whiskey-production-process-infographic-vector-9724041</a:t>
            </a:r>
          </a:p>
        </p:txBody>
      </p:sp>
    </p:spTree>
    <p:extLst>
      <p:ext uri="{BB962C8B-B14F-4D97-AF65-F5344CB8AC3E}">
        <p14:creationId xmlns:p14="http://schemas.microsoft.com/office/powerpoint/2010/main" val="23229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65BBA0-595D-4970-8768-2D8DC31F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2202" y="396154"/>
            <a:ext cx="7277088" cy="635397"/>
          </a:xfrm>
        </p:spPr>
        <p:txBody>
          <a:bodyPr/>
          <a:lstStyle/>
          <a:p>
            <a:r>
              <a:rPr lang="en-US" dirty="0"/>
              <a:t>Duty Requirements of the process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4678FE0-8A28-40C4-8A79-E0938ED9D23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10221517"/>
              </p:ext>
            </p:extLst>
          </p:nvPr>
        </p:nvGraphicFramePr>
        <p:xfrm>
          <a:off x="3112202" y="1153433"/>
          <a:ext cx="7921914" cy="30064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311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85486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6481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802550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95949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/>
                      <a:endParaRPr lang="en-US" sz="1100" cap="all" spc="10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Volumetric Flow [</a:t>
                      </a:r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</a:t>
                      </a:r>
                      <a:r>
                        <a:rPr lang="en-US" sz="1000" b="0" u="none" strike="noStrike" cap="none" spc="1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/hr</a:t>
                      </a:r>
                      <a:r>
                        <a:rPr lang="en-US" sz="1000" b="0" u="none" strike="noStrike" cap="none" spc="100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−1</a:t>
                      </a:r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000" b="1" cap="all" spc="1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Stream Capacity [</a:t>
                      </a:r>
                      <a:r>
                        <a:rPr kumimoji="0" lang="en-US" sz="1000" b="0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w/k]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Duty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[</a:t>
                      </a:r>
                      <a:r>
                        <a:rPr kumimoji="0" lang="en-US" sz="1000" b="0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00" b="1" cap="all" spc="100" baseline="0" dirty="0">
                          <a:solidFill>
                            <a:schemeClr val="bg1"/>
                          </a:solidFill>
                          <a:latin typeface="+mn-lt"/>
                        </a:rPr>
                        <a:t>w]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2848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Wash</a:t>
                      </a:r>
                      <a:endParaRPr lang="en-US" sz="1000" b="0" i="0" cap="non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21273.7​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Spent Wash</a:t>
                      </a:r>
                      <a:r>
                        <a:rPr lang="en-US" sz="1000" b="0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000" b="0" i="0" cap="non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Cooling</a:t>
                      </a:r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1532.9​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28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i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Low Wines</a:t>
                      </a:r>
                      <a:endParaRPr lang="en-US" sz="1000" b="0" i="0" cap="non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Heating</a:t>
                      </a:r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5257.5​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29167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Low Wines</a:t>
                      </a:r>
                      <a:endParaRPr lang="en-US" sz="1000" b="0" i="0" cap="non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Cooling</a:t>
                      </a:r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5257.5​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i="0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Spent Low Wines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Cooling </a:t>
                      </a:r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1517.6​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27638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Cask Strength</a:t>
                      </a:r>
                      <a:endParaRPr lang="en-US" sz="1000" b="0" i="0" cap="non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​Cooling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​31.3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​24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1441.6​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297872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000" b="0" u="none" strike="noStrike" cap="none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Whiskey for consumption</a:t>
                      </a:r>
                      <a:endParaRPr lang="en-US" sz="1000" b="0" i="0" cap="non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spc="100" baseline="0" dirty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spc="100" baseline="0" dirty="0">
                          <a:solidFill>
                            <a:schemeClr val="bg1"/>
                          </a:solidFill>
                          <a:effectLst/>
                        </a:rPr>
                        <a:t>​43.8</a:t>
                      </a:r>
                      <a:endParaRPr lang="en-US" sz="10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spc="100" baseline="0" dirty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u="none" strike="noStrike" cap="all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Heating duty</a:t>
                      </a:r>
                      <a:endParaRPr lang="en-US" sz="1000" b="0" i="0" cap="all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26531.3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u="none" strike="noStrike" cap="all" spc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Cooling duty</a:t>
                      </a:r>
                      <a:endParaRPr lang="en-US" sz="1000" b="0" i="0" cap="all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endParaRPr lang="en-US" sz="1000" b="0" i="0" spc="100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0" i="0" spc="1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9749.6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47168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B088D-5629-4F27-A688-7D8F606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283C-F40F-4ABA-B7D5-4D429358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Tamdhu Distillery - Whisky.com">
            <a:extLst>
              <a:ext uri="{FF2B5EF4-FFF2-40B4-BE49-F238E27FC236}">
                <a16:creationId xmlns:a16="http://schemas.microsoft.com/office/drawing/2014/main" id="{63F0D0E1-6ED5-4F23-BA62-53FB6C6570D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r="37136"/>
          <a:stretch/>
        </p:blipFill>
        <p:spPr bwMode="auto">
          <a:xfrm>
            <a:off x="-1" y="0"/>
            <a:ext cx="24415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0BA1D8-00DA-4073-A779-32714A1F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201" y="4403725"/>
            <a:ext cx="7921913" cy="17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DD343D-FFFF-49FD-B58D-FEB0901A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19" y="701156"/>
            <a:ext cx="4386945" cy="545148"/>
          </a:xfrm>
        </p:spPr>
        <p:txBody>
          <a:bodyPr/>
          <a:lstStyle/>
          <a:p>
            <a:r>
              <a:rPr lang="en-US" dirty="0"/>
              <a:t>Fermentation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0C771E-BA39-483A-A7F7-8763F92FD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818" y="1465542"/>
            <a:ext cx="11151751" cy="2288311"/>
          </a:xfrm>
        </p:spPr>
        <p:txBody>
          <a:bodyPr/>
          <a:lstStyle/>
          <a:p>
            <a:r>
              <a:rPr lang="en-GB" dirty="0"/>
              <a:t>At 25°C, K = 10</a:t>
            </a:r>
            <a:r>
              <a:rPr lang="en-GB" baseline="30000" dirty="0"/>
              <a:t>37</a:t>
            </a:r>
            <a:r>
              <a:rPr lang="en-GB" dirty="0"/>
              <a:t> </a:t>
            </a:r>
          </a:p>
          <a:p>
            <a:r>
              <a:rPr lang="en-GB" dirty="0"/>
              <a:t>Yeast is 93% efficient for conversion of glucose to alcohol thus reaction quotient, Q = 43 </a:t>
            </a:r>
          </a:p>
          <a:p>
            <a:r>
              <a:rPr lang="en-GB" dirty="0"/>
              <a:t>Glucose is almost fully consumed during the reaction </a:t>
            </a:r>
          </a:p>
          <a:p>
            <a:r>
              <a:rPr lang="en-GB" dirty="0"/>
              <a:t>Reaction selectivity to produce side products from use of S. Cerevisiae including pyruvate, succinate and acetate. 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C327-9994-42EA-95A4-1EB64231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4D04F2-A4BC-410B-9EC3-EF2E16DE1164}"/>
                  </a:ext>
                </a:extLst>
              </p:cNvPr>
              <p:cNvSpPr txBox="1"/>
              <p:nvPr/>
            </p:nvSpPr>
            <p:spPr>
              <a:xfrm>
                <a:off x="5607629" y="1308673"/>
                <a:ext cx="6005940" cy="399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𝑒𝑎𝑠𝑡</m:t>
                        </m:r>
                      </m:e>
                    </m:groupCh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𝑅𝑥𝑛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=−218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𝐺𝑙𝑢𝑐𝑜𝑠𝑒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4D04F2-A4BC-410B-9EC3-EF2E16DE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29" y="1308673"/>
                <a:ext cx="6005940" cy="399276"/>
              </a:xfrm>
              <a:prstGeom prst="rect">
                <a:avLst/>
              </a:prstGeom>
              <a:blipFill>
                <a:blip r:embed="rId2"/>
                <a:stretch>
                  <a:fillRect l="-1421" t="-9231"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ermentation – CHEM in Italy">
            <a:extLst>
              <a:ext uri="{FF2B5EF4-FFF2-40B4-BE49-F238E27FC236}">
                <a16:creationId xmlns:a16="http://schemas.microsoft.com/office/drawing/2014/main" id="{BF3C19AA-90B1-4C94-B0BC-FEC5E10B5EB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b="12548"/>
          <a:stretch/>
        </p:blipFill>
        <p:spPr bwMode="auto">
          <a:xfrm>
            <a:off x="739308" y="3009197"/>
            <a:ext cx="9736643" cy="30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24596"/>
            <a:ext cx="7500254" cy="365125"/>
          </a:xfrm>
        </p:spPr>
        <p:txBody>
          <a:bodyPr/>
          <a:lstStyle/>
          <a:p>
            <a:r>
              <a:rPr lang="en-US" dirty="0"/>
              <a:t>Novel Technology and applications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0" y="2149802"/>
            <a:ext cx="2383973" cy="4206547"/>
          </a:xfrm>
        </p:spPr>
        <p:txBody>
          <a:bodyPr/>
          <a:lstStyle/>
          <a:p>
            <a:r>
              <a:rPr lang="en-US" dirty="0"/>
              <a:t>Inherent cooling requirement involved in process thus utilization of ‘waste heat’ is a major focus of the industry currently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5C45EA-3D67-4B00-9B3A-CF3180E41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050" y="1585967"/>
            <a:ext cx="2383973" cy="464399"/>
          </a:xfrm>
        </p:spPr>
        <p:txBody>
          <a:bodyPr/>
          <a:lstStyle/>
          <a:p>
            <a:r>
              <a:rPr lang="en-US" dirty="0"/>
              <a:t>Heat Pumps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AD88DCF-69AF-464C-A7A7-8BCEB5EB06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192" y="1585967"/>
            <a:ext cx="2383972" cy="464399"/>
          </a:xfrm>
        </p:spPr>
        <p:txBody>
          <a:bodyPr/>
          <a:lstStyle/>
          <a:p>
            <a:r>
              <a:rPr lang="en-US" dirty="0"/>
              <a:t>Ultra Low-grade heat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192" y="2149803"/>
            <a:ext cx="2383972" cy="4206546"/>
          </a:xfrm>
        </p:spPr>
        <p:txBody>
          <a:bodyPr/>
          <a:lstStyle/>
          <a:p>
            <a:r>
              <a:rPr lang="en-US" dirty="0"/>
              <a:t>Wider usage of heat integration systems including complex heat exchanger networks</a:t>
            </a:r>
          </a:p>
          <a:p>
            <a:endParaRPr lang="en-US" dirty="0"/>
          </a:p>
          <a:p>
            <a:r>
              <a:rPr lang="en-US" dirty="0"/>
              <a:t>Systems implemented with focus on improvement of local communities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28B4E04-A819-4F88-83D0-33EB09DEF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92333" y="1585966"/>
            <a:ext cx="2383972" cy="464399"/>
          </a:xfrm>
        </p:spPr>
        <p:txBody>
          <a:bodyPr/>
          <a:lstStyle/>
          <a:p>
            <a:r>
              <a:rPr lang="en-US" dirty="0"/>
              <a:t>Anaerobic digestion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3" y="2149803"/>
            <a:ext cx="2383972" cy="4020088"/>
          </a:xfrm>
        </p:spPr>
        <p:txBody>
          <a:bodyPr/>
          <a:lstStyle/>
          <a:p>
            <a:r>
              <a:rPr lang="en-US" dirty="0"/>
              <a:t>Allows for the usage of ‘waste’ reactants after utilization, like grist after the mash-ton.</a:t>
            </a:r>
          </a:p>
          <a:p>
            <a:endParaRPr lang="en-US" dirty="0"/>
          </a:p>
          <a:p>
            <a:r>
              <a:rPr lang="en-US" dirty="0"/>
              <a:t>Can convert such waste into biogas for usage internally or for the local community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50418-AF50-4D31-B9E4-A06E19A8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2C76-963F-40D9-85E5-6FACCA8B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035DEC6-7912-4AA1-B69D-160AA1844F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182" r="5182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EEE66-1897-43E8-A68E-D093FBCA1A5B}"/>
              </a:ext>
            </a:extLst>
          </p:cNvPr>
          <p:cNvSpPr txBox="1"/>
          <p:nvPr/>
        </p:nvSpPr>
        <p:spPr>
          <a:xfrm>
            <a:off x="4038600" y="6434607"/>
            <a:ext cx="5153891" cy="4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credit: Denis Arthur Nicol. (2003). Batch Distillation. In Whisky: Technology, Production and Marketing (pp. 153–176).</a:t>
            </a:r>
          </a:p>
        </p:txBody>
      </p:sp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62E4B-072E-4C42-BF51-7B779A04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45" y="279113"/>
            <a:ext cx="9993085" cy="892630"/>
          </a:xfrm>
        </p:spPr>
        <p:txBody>
          <a:bodyPr/>
          <a:lstStyle/>
          <a:p>
            <a:r>
              <a:rPr lang="en-US" dirty="0"/>
              <a:t>Heat Pumps </a:t>
            </a: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55719757-528E-45B6-B6AF-D44DC6956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28" y="1538168"/>
            <a:ext cx="8002317" cy="4818182"/>
          </a:xfrm>
        </p:spPr>
        <p:txBody>
          <a:bodyPr/>
          <a:lstStyle/>
          <a:p>
            <a:pPr algn="l"/>
            <a:r>
              <a:rPr lang="en-GB" dirty="0"/>
              <a:t>Like a refrigeration cycle but with the heat absorbed by the refrigerant being captured and utilised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 compressor increases the temperature of a source of heat and the work performed to the compressor is of reasonable cost to increase the temperature of the fluid for utilisation elsewhere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Greater utilisation of low temperature waste water using open-loop water source heat pumps, which utilises a refrigerant to transfer heat from water for use in other applications, by utilising the water to vaporise a liquid refrigerant, which is then compressed to increase its temperature and condensed over a heat exchanger.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Current coefficients of performance are in the region of 4-6 and are being implemented </a:t>
            </a:r>
          </a:p>
          <a:p>
            <a:pPr algn="l"/>
            <a:r>
              <a:rPr lang="en-GB" dirty="0"/>
              <a:t>across Scotland such as in the River Clyde in Glasgow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04BB0-DB84-4BBE-9370-8BA7BC2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258B7A-D0F9-4901-8388-C96DBAA6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45" y="1538168"/>
            <a:ext cx="3448261" cy="3431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BE1A9-A5A0-4107-99CE-F19EE97A6A61}"/>
              </a:ext>
            </a:extLst>
          </p:cNvPr>
          <p:cNvSpPr txBox="1"/>
          <p:nvPr/>
        </p:nvSpPr>
        <p:spPr>
          <a:xfrm>
            <a:off x="8386618" y="5089535"/>
            <a:ext cx="3531388" cy="53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Credit: Applications of Thermodynamics- Heat Pumps and Refrigerators. (2021, July 11). OpenStax CNX. https://phys.libretexts.org/@go/page/1598</a:t>
            </a:r>
          </a:p>
        </p:txBody>
      </p:sp>
    </p:spTree>
    <p:extLst>
      <p:ext uri="{BB962C8B-B14F-4D97-AF65-F5344CB8AC3E}">
        <p14:creationId xmlns:p14="http://schemas.microsoft.com/office/powerpoint/2010/main" val="58616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5CA1E60-4DBF-4E5A-B74D-DB53E13D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603" y="406161"/>
            <a:ext cx="6212793" cy="639955"/>
          </a:xfrm>
        </p:spPr>
        <p:txBody>
          <a:bodyPr/>
          <a:lstStyle/>
          <a:p>
            <a:r>
              <a:rPr lang="en-US" dirty="0"/>
              <a:t>Two Phase Behavior of whiskey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201564-D378-46D4-A100-7766A0BC16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9603" y="803373"/>
            <a:ext cx="6212793" cy="568896"/>
          </a:xfrm>
        </p:spPr>
        <p:txBody>
          <a:bodyPr/>
          <a:lstStyle/>
          <a:p>
            <a:r>
              <a:rPr lang="en-GB" dirty="0"/>
              <a:t>Constant pressure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2BF40E-A79A-4B0A-A650-2886D69D91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89109" y="1372269"/>
            <a:ext cx="2918664" cy="4682358"/>
          </a:xfrm>
        </p:spPr>
        <p:txBody>
          <a:bodyPr/>
          <a:lstStyle/>
          <a:p>
            <a:pPr algn="l"/>
            <a:r>
              <a:rPr lang="en-US" dirty="0"/>
              <a:t>Fluid package selection: </a:t>
            </a:r>
          </a:p>
          <a:p>
            <a:pPr algn="l"/>
            <a:r>
              <a:rPr lang="en-US" dirty="0"/>
              <a:t>UNIQUAC – suitable for polar, non-electrolyte solutions at atmospheric pressures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System approximated as 60%mass water, 40%mass ethanol, or 79.3%mol water, 20.7%mol ethanol.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X</a:t>
            </a:r>
            <a:r>
              <a:rPr lang="en-US" baseline="-25000" dirty="0" err="1"/>
              <a:t>water</a:t>
            </a:r>
            <a:r>
              <a:rPr lang="en-US" dirty="0"/>
              <a:t> vs </a:t>
            </a:r>
            <a:r>
              <a:rPr lang="en-US" dirty="0" err="1"/>
              <a:t>Y</a:t>
            </a:r>
            <a:r>
              <a:rPr lang="en-US" baseline="-25000" dirty="0" err="1"/>
              <a:t>water</a:t>
            </a:r>
            <a:r>
              <a:rPr lang="en-US" dirty="0"/>
              <a:t> at constant pressure of 1 atm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03EB-37A0-4C77-AD21-AD529D4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EA9F885-5B02-4203-982F-8C6F512ED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52" b="13349"/>
          <a:stretch/>
        </p:blipFill>
        <p:spPr>
          <a:xfrm>
            <a:off x="838200" y="1372269"/>
            <a:ext cx="7682319" cy="3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5CA1E60-4DBF-4E5A-B74D-DB53E13D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603" y="406161"/>
            <a:ext cx="6212793" cy="639955"/>
          </a:xfrm>
        </p:spPr>
        <p:txBody>
          <a:bodyPr/>
          <a:lstStyle/>
          <a:p>
            <a:r>
              <a:rPr lang="en-US" dirty="0"/>
              <a:t>Two Phase Behavior of whiskey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201564-D378-46D4-A100-7766A0BC16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9603" y="803373"/>
            <a:ext cx="6212793" cy="568896"/>
          </a:xfrm>
        </p:spPr>
        <p:txBody>
          <a:bodyPr/>
          <a:lstStyle/>
          <a:p>
            <a:r>
              <a:rPr lang="en-GB" dirty="0"/>
              <a:t>Constant temperature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2BF40E-A79A-4B0A-A650-2886D69D91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89109" y="1372269"/>
            <a:ext cx="2918664" cy="4682358"/>
          </a:xfrm>
        </p:spPr>
        <p:txBody>
          <a:bodyPr/>
          <a:lstStyle/>
          <a:p>
            <a:pPr algn="l"/>
            <a:r>
              <a:rPr lang="en-US" dirty="0"/>
              <a:t>Fluid package selection: </a:t>
            </a:r>
          </a:p>
          <a:p>
            <a:pPr algn="l"/>
            <a:r>
              <a:rPr lang="en-US" dirty="0"/>
              <a:t>UNIQUAC – suitable for polar, non-electrolyte solutions at atmospheric pressures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System approximated as 60% water, 40% ethanol.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X</a:t>
            </a:r>
            <a:r>
              <a:rPr lang="en-US" baseline="-25000" dirty="0" err="1"/>
              <a:t>water</a:t>
            </a:r>
            <a:r>
              <a:rPr lang="en-US" dirty="0"/>
              <a:t> vs </a:t>
            </a:r>
            <a:r>
              <a:rPr lang="en-US" dirty="0" err="1"/>
              <a:t>Y</a:t>
            </a:r>
            <a:r>
              <a:rPr lang="en-US" baseline="-25000" dirty="0" err="1"/>
              <a:t>water</a:t>
            </a:r>
            <a:r>
              <a:rPr lang="en-US" dirty="0"/>
              <a:t> at constant temperature of 25°C.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03EB-37A0-4C77-AD21-AD529D4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7128276-3FCF-4EA6-9DF3-DCB43D7E9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7" b="13967"/>
          <a:stretch/>
        </p:blipFill>
        <p:spPr>
          <a:xfrm>
            <a:off x="838200" y="1372269"/>
            <a:ext cx="7613073" cy="30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8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1273</TotalTime>
  <Words>974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Calibri</vt:lpstr>
      <vt:lpstr>Calisto MT</vt:lpstr>
      <vt:lpstr>Cambria Math</vt:lpstr>
      <vt:lpstr>Courier New</vt:lpstr>
      <vt:lpstr>Kunstler Script</vt:lpstr>
      <vt:lpstr>Office Theme</vt:lpstr>
      <vt:lpstr>Thermodynamics of An Alcohol Distillation Process with specific focus on Scotch Whiskey</vt:lpstr>
      <vt:lpstr>Scotch Whiskey</vt:lpstr>
      <vt:lpstr>Process overview</vt:lpstr>
      <vt:lpstr>Duty Requirements of the process</vt:lpstr>
      <vt:lpstr>Fermentation</vt:lpstr>
      <vt:lpstr>Novel Technology and applications</vt:lpstr>
      <vt:lpstr>Heat Pumps </vt:lpstr>
      <vt:lpstr>Two Phase Behavior of whiskey</vt:lpstr>
      <vt:lpstr>Two Phase Behavior of whiskey</vt:lpstr>
      <vt:lpstr>Two Phase Behavior of whiskey</vt:lpstr>
      <vt:lpstr>Two Phase Behavior of whiskey</vt:lpstr>
      <vt:lpstr>Thanks for listening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 of An Alcohol Distillation Process with specific focus on Scotch Whiskey</dc:title>
  <dc:creator>mmilarvie@gmail.com</dc:creator>
  <cp:lastModifiedBy>mmilarvie@gmail.com</cp:lastModifiedBy>
  <cp:revision>27</cp:revision>
  <dcterms:created xsi:type="dcterms:W3CDTF">2021-12-07T12:39:48Z</dcterms:created>
  <dcterms:modified xsi:type="dcterms:W3CDTF">2021-12-08T15:46:19Z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