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14"/>
  </p:notesMasterIdLst>
  <p:sldIdLst>
    <p:sldId id="256" r:id="rId2"/>
    <p:sldId id="258" r:id="rId3"/>
    <p:sldId id="262" r:id="rId4"/>
    <p:sldId id="352" r:id="rId5"/>
    <p:sldId id="353" r:id="rId6"/>
    <p:sldId id="354" r:id="rId7"/>
    <p:sldId id="355" r:id="rId8"/>
    <p:sldId id="356" r:id="rId9"/>
    <p:sldId id="263" r:id="rId10"/>
    <p:sldId id="265" r:id="rId11"/>
    <p:sldId id="346" r:id="rId12"/>
    <p:sldId id="351"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32DF"/>
    <a:srgbClr val="864267"/>
    <a:srgbClr val="6C3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74"/>
  </p:normalViewPr>
  <p:slideViewPr>
    <p:cSldViewPr snapToGrid="0">
      <p:cViewPr>
        <p:scale>
          <a:sx n="120" d="100"/>
          <a:sy n="120"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Edit:</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Add your name, photo, school info, and favorite programming tool or language.</a:t>
            </a:r>
            <a:endParaRPr sz="1800">
              <a:solidFill>
                <a:schemeClr val="dk1"/>
              </a:solidFill>
              <a:latin typeface="Open Sans"/>
              <a:ea typeface="Open Sans"/>
              <a:cs typeface="Open Sans"/>
              <a:sym typeface="Open Sans"/>
            </a:endParaRPr>
          </a:p>
          <a:p>
            <a:pPr marL="0" lvl="0" indent="0" rtl="0">
              <a:spcBef>
                <a:spcPts val="0"/>
              </a:spcBef>
              <a:spcAft>
                <a:spcPts val="0"/>
              </a:spcAft>
              <a:buNone/>
            </a:pPr>
            <a:endParaRPr sz="1800">
              <a:solidFill>
                <a:schemeClr val="dk1"/>
              </a:solidFill>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Do:</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Make attendees feel welcome by running a short Ice Breaker.  </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Go around the room and ask each person to answer the following questions:</a:t>
            </a:r>
            <a:endParaRPr sz="1800">
              <a:solidFill>
                <a:schemeClr val="dk1"/>
              </a:solidFill>
              <a:latin typeface="Open Sans"/>
              <a:ea typeface="Open Sans"/>
              <a:cs typeface="Open Sans"/>
              <a:sym typeface="Open Sans"/>
            </a:endParaRPr>
          </a:p>
          <a:p>
            <a:pPr marL="914400" lvl="1"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Who are you?</a:t>
            </a:r>
            <a:endParaRPr sz="1800">
              <a:solidFill>
                <a:schemeClr val="dk1"/>
              </a:solidFill>
              <a:latin typeface="Open Sans"/>
              <a:ea typeface="Open Sans"/>
              <a:cs typeface="Open Sans"/>
              <a:sym typeface="Open Sans"/>
            </a:endParaRPr>
          </a:p>
          <a:p>
            <a:pPr marL="914400" lvl="1"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What year are you in school and what is your major/field of study?</a:t>
            </a:r>
            <a:endParaRPr sz="1800">
              <a:solidFill>
                <a:schemeClr val="dk1"/>
              </a:solidFill>
              <a:latin typeface="Open Sans"/>
              <a:ea typeface="Open Sans"/>
              <a:cs typeface="Open Sans"/>
              <a:sym typeface="Open Sans"/>
            </a:endParaRPr>
          </a:p>
          <a:p>
            <a:pPr marL="914400" lvl="1"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What is your favorite programming language or tool?</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You should go first to demonstrate the exercise and introduce yourself</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Say:</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Explain to participants what they will learn today.</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Learning is a core part of being a hacker and today they are going to learn something new.</a:t>
            </a:r>
            <a:endParaRPr sz="1800">
              <a:solidFill>
                <a:schemeClr val="dk1"/>
              </a:solidFill>
              <a:latin typeface="Open Sans"/>
              <a:ea typeface="Open Sans"/>
              <a:cs typeface="Open Sans"/>
              <a:sym typeface="Open Sans"/>
            </a:endParaRPr>
          </a:p>
          <a:p>
            <a:pPr marL="0" lvl="0" indent="0" rtl="0">
              <a:spcBef>
                <a:spcPts val="0"/>
              </a:spcBef>
              <a:spcAft>
                <a:spcPts val="0"/>
              </a:spcAft>
              <a:buNone/>
            </a:pPr>
            <a:endParaRPr sz="1800">
              <a:solidFill>
                <a:schemeClr val="dk1"/>
              </a:solidFill>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Do:</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Get participants excited about the experience.</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5539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561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Say:</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Explain to participants what they will learn today.</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Learning is a core part of being a hacker and today they are going to learn something new.</a:t>
            </a:r>
            <a:endParaRPr sz="1800">
              <a:solidFill>
                <a:schemeClr val="dk1"/>
              </a:solidFill>
              <a:latin typeface="Open Sans"/>
              <a:ea typeface="Open Sans"/>
              <a:cs typeface="Open Sans"/>
              <a:sym typeface="Open Sans"/>
            </a:endParaRPr>
          </a:p>
          <a:p>
            <a:pPr marL="0" lvl="0" indent="0" rtl="0">
              <a:spcBef>
                <a:spcPts val="0"/>
              </a:spcBef>
              <a:spcAft>
                <a:spcPts val="0"/>
              </a:spcAft>
              <a:buNone/>
            </a:pPr>
            <a:endParaRPr sz="1800">
              <a:solidFill>
                <a:schemeClr val="dk1"/>
              </a:solidFill>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Do:</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Get participants excited about the experience.</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Say:</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An API is part of an application that allows it to interact with other applications, by requesting and sending information.</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Travel applications are one example where an application might require information from many different applications such as those for different hotels and car rental services.  The travel website that you’re using has to make requests to each of the services whose information it wants to display.</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There are hundreds of public APIs available.  </a:t>
            </a:r>
            <a:endParaRPr sz="18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endParaRPr sz="18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Do:</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Ask the audience for examples of travel or other websites that get information from lots of places (like reposting your instagram pix to facebook - instagram is using the facebook API to do this) </a:t>
            </a:r>
            <a:endParaRPr sz="1800">
              <a:solidFill>
                <a:schemeClr val="dk1"/>
              </a:solidFill>
              <a:latin typeface="Open Sans"/>
              <a:ea typeface="Open Sans"/>
              <a:cs typeface="Open Sans"/>
              <a:sym typeface="Open Sans"/>
            </a:endParaRPr>
          </a:p>
          <a:p>
            <a:pPr marL="0" lvl="0" indent="0">
              <a:spcBef>
                <a:spcPts val="0"/>
              </a:spcBef>
              <a:spcAft>
                <a:spcPts val="0"/>
              </a:spcAft>
              <a:buClr>
                <a:schemeClr val="dk1"/>
              </a:buClr>
              <a:buSzPts val="1100"/>
              <a:buFont typeface="Arial"/>
              <a:buNone/>
            </a:pPr>
            <a:endParaRPr b="1">
              <a:solidFill>
                <a:schemeClr val="dk1"/>
              </a:solidFill>
            </a:endParaRPr>
          </a:p>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Shape 10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9" name="Shape 10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Say:</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endParaRPr sz="1800">
              <a:solidFill>
                <a:schemeClr val="dk1"/>
              </a:solidFill>
              <a:latin typeface="Open Sans"/>
              <a:ea typeface="Open Sans"/>
              <a:cs typeface="Open Sans"/>
              <a:sym typeface="Open Sans"/>
            </a:endParaRPr>
          </a:p>
          <a:p>
            <a:pPr marL="0" lvl="0" indent="0" rtl="0">
              <a:spcBef>
                <a:spcPts val="0"/>
              </a:spcBef>
              <a:spcAft>
                <a:spcPts val="0"/>
              </a:spcAft>
              <a:buNone/>
            </a:pPr>
            <a:endParaRPr sz="1800">
              <a:solidFill>
                <a:schemeClr val="dk1"/>
              </a:solidFill>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Do:</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endParaRPr sz="1800">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Shape 1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8" name="Shape 1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Say:</a:t>
            </a:r>
            <a:endParaRPr sz="1800" b="1">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endParaRPr sz="1800">
              <a:solidFill>
                <a:schemeClr val="dk1"/>
              </a:solidFill>
              <a:latin typeface="Open Sans"/>
              <a:ea typeface="Open Sans"/>
              <a:cs typeface="Open Sans"/>
              <a:sym typeface="Open Sans"/>
            </a:endParaRPr>
          </a:p>
          <a:p>
            <a:pPr marL="0" lvl="0" indent="0" rtl="0">
              <a:spcBef>
                <a:spcPts val="0"/>
              </a:spcBef>
              <a:spcAft>
                <a:spcPts val="0"/>
              </a:spcAft>
              <a:buNone/>
            </a:pPr>
            <a:endParaRPr sz="1800">
              <a:solidFill>
                <a:schemeClr val="dk1"/>
              </a:solidFill>
              <a:latin typeface="Open Sans"/>
              <a:ea typeface="Open Sans"/>
              <a:cs typeface="Open Sans"/>
              <a:sym typeface="Open Sans"/>
            </a:endParaRPr>
          </a:p>
          <a:p>
            <a:pPr marL="0" lvl="0" indent="0" rtl="0">
              <a:spcBef>
                <a:spcPts val="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What to Do:</a:t>
            </a:r>
            <a:endParaRPr sz="1800">
              <a:solidFill>
                <a:schemeClr val="dk1"/>
              </a:solidFill>
              <a:latin typeface="Open Sans"/>
              <a:ea typeface="Open Sans"/>
              <a:cs typeface="Open Sans"/>
              <a:sym typeface="Open Sans"/>
            </a:endParaRPr>
          </a:p>
          <a:p>
            <a:pPr marL="457200" lvl="0" indent="-342900" rtl="0">
              <a:spcBef>
                <a:spcPts val="0"/>
              </a:spcBef>
              <a:spcAft>
                <a:spcPts val="0"/>
              </a:spcAft>
              <a:buClr>
                <a:schemeClr val="dk1"/>
              </a:buClr>
              <a:buSzPts val="1800"/>
              <a:buFont typeface="Open Sans"/>
              <a:buChar char="●"/>
            </a:pPr>
            <a:endParaRPr sz="180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
        <p:cNvGrpSpPr/>
        <p:nvPr/>
      </p:nvGrpSpPr>
      <p:grpSpPr>
        <a:xfrm>
          <a:off x="0" y="0"/>
          <a:ext cx="0" cy="0"/>
          <a:chOff x="0" y="0"/>
          <a:chExt cx="0" cy="0"/>
        </a:xfrm>
      </p:grpSpPr>
      <p:sp>
        <p:nvSpPr>
          <p:cNvPr id="8" name="Shape 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t" anchorCtr="0">
            <a:noAutofit/>
          </a:bodyPr>
          <a:lstStyle>
            <a:lvl1pPr lvl="0">
              <a:spcBef>
                <a:spcPts val="0"/>
              </a:spcBef>
              <a:buNone/>
              <a:defRPr>
                <a:latin typeface="Open Sans"/>
                <a:ea typeface="Open Sans"/>
                <a:cs typeface="Open Sans"/>
                <a:sym typeface="Open Sans"/>
              </a:defRPr>
            </a:lvl1pPr>
            <a:lvl2pPr lvl="1">
              <a:spcBef>
                <a:spcPts val="0"/>
              </a:spcBef>
              <a:buNone/>
              <a:defRPr>
                <a:latin typeface="Open Sans"/>
                <a:ea typeface="Open Sans"/>
                <a:cs typeface="Open Sans"/>
                <a:sym typeface="Open Sans"/>
              </a:defRPr>
            </a:lvl2pPr>
            <a:lvl3pPr lvl="2">
              <a:spcBef>
                <a:spcPts val="0"/>
              </a:spcBef>
              <a:buNone/>
              <a:defRPr>
                <a:latin typeface="Open Sans"/>
                <a:ea typeface="Open Sans"/>
                <a:cs typeface="Open Sans"/>
                <a:sym typeface="Open Sans"/>
              </a:defRPr>
            </a:lvl3pPr>
            <a:lvl4pPr lvl="3">
              <a:spcBef>
                <a:spcPts val="0"/>
              </a:spcBef>
              <a:buNone/>
              <a:defRPr>
                <a:latin typeface="Open Sans"/>
                <a:ea typeface="Open Sans"/>
                <a:cs typeface="Open Sans"/>
                <a:sym typeface="Open Sans"/>
              </a:defRPr>
            </a:lvl4pPr>
            <a:lvl5pPr lvl="4">
              <a:spcBef>
                <a:spcPts val="0"/>
              </a:spcBef>
              <a:buNone/>
              <a:defRPr>
                <a:latin typeface="Open Sans"/>
                <a:ea typeface="Open Sans"/>
                <a:cs typeface="Open Sans"/>
                <a:sym typeface="Open Sans"/>
              </a:defRPr>
            </a:lvl5pPr>
            <a:lvl6pPr lvl="5">
              <a:spcBef>
                <a:spcPts val="0"/>
              </a:spcBef>
              <a:buNone/>
              <a:defRPr>
                <a:latin typeface="Open Sans"/>
                <a:ea typeface="Open Sans"/>
                <a:cs typeface="Open Sans"/>
                <a:sym typeface="Open Sans"/>
              </a:defRPr>
            </a:lvl6pPr>
            <a:lvl7pPr lvl="6">
              <a:spcBef>
                <a:spcPts val="0"/>
              </a:spcBef>
              <a:buNone/>
              <a:defRPr>
                <a:latin typeface="Open Sans"/>
                <a:ea typeface="Open Sans"/>
                <a:cs typeface="Open Sans"/>
                <a:sym typeface="Open Sans"/>
              </a:defRPr>
            </a:lvl7pPr>
            <a:lvl8pPr lvl="7">
              <a:spcBef>
                <a:spcPts val="0"/>
              </a:spcBef>
              <a:buNone/>
              <a:defRPr>
                <a:latin typeface="Open Sans"/>
                <a:ea typeface="Open Sans"/>
                <a:cs typeface="Open Sans"/>
                <a:sym typeface="Open Sans"/>
              </a:defRPr>
            </a:lvl8pPr>
            <a:lvl9pPr lvl="8">
              <a:spcBef>
                <a:spcPts val="0"/>
              </a:spcBef>
              <a:buNone/>
              <a:defRPr>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9" name="Shape 9"/>
          <p:cNvSpPr/>
          <p:nvPr/>
        </p:nvSpPr>
        <p:spPr>
          <a:xfrm>
            <a:off x="0" y="0"/>
            <a:ext cx="9144000" cy="542700"/>
          </a:xfrm>
          <a:prstGeom prst="rect">
            <a:avLst/>
          </a:prstGeom>
          <a:solidFill>
            <a:srgbClr val="7030A0"/>
          </a:solidFill>
          <a:ln w="9525" cap="flat" cmpd="sng">
            <a:solidFill>
              <a:srgbClr val="5EA5E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latin typeface="Open Sans"/>
              <a:ea typeface="Open Sans"/>
              <a:cs typeface="Open Sans"/>
              <a:sym typeface="Open Sans"/>
            </a:endParaRPr>
          </a:p>
        </p:txBody>
      </p:sp>
      <p:cxnSp>
        <p:nvCxnSpPr>
          <p:cNvPr id="10" name="Shape 10"/>
          <p:cNvCxnSpPr/>
          <p:nvPr/>
        </p:nvCxnSpPr>
        <p:spPr>
          <a:xfrm>
            <a:off x="-3325" y="542650"/>
            <a:ext cx="9148500" cy="0"/>
          </a:xfrm>
          <a:prstGeom prst="straightConnector1">
            <a:avLst/>
          </a:prstGeom>
          <a:noFill/>
          <a:ln w="19050" cap="flat" cmpd="sng">
            <a:solidFill>
              <a:srgbClr val="353535"/>
            </a:solidFill>
            <a:prstDash val="solid"/>
            <a:round/>
            <a:headEnd type="none" w="med" len="med"/>
            <a:tailEnd type="none" w="med" len="med"/>
          </a:ln>
        </p:spPr>
      </p:cxnSp>
      <p:sp>
        <p:nvSpPr>
          <p:cNvPr id="12" name="Shape 12"/>
          <p:cNvSpPr txBox="1"/>
          <p:nvPr/>
        </p:nvSpPr>
        <p:spPr>
          <a:xfrm>
            <a:off x="5701737" y="91900"/>
            <a:ext cx="3389100" cy="34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rgbClr val="EAEAEA"/>
                </a:solidFill>
                <a:latin typeface="Open Sans"/>
                <a:ea typeface="Open Sans"/>
                <a:cs typeface="Open Sans"/>
                <a:sym typeface="Open Sans"/>
              </a:rPr>
              <a:t>Workshop</a:t>
            </a:r>
            <a:endParaRPr b="1" dirty="0">
              <a:solidFill>
                <a:srgbClr val="EAEAEA"/>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xmlns="" id="{443CF1F0-0423-4E01-A8CE-E1E147CCE500}"/>
              </a:ext>
            </a:extLst>
          </p:cNvPr>
          <p:cNvPicPr>
            <a:picLocks noChangeAspect="1"/>
          </p:cNvPicPr>
          <p:nvPr userDrawn="1"/>
        </p:nvPicPr>
        <p:blipFill>
          <a:blip r:embed="rId2"/>
          <a:stretch>
            <a:fillRect/>
          </a:stretch>
        </p:blipFill>
        <p:spPr>
          <a:xfrm>
            <a:off x="181914" y="-53386"/>
            <a:ext cx="835854" cy="5572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2">
  <p:cSld name="BLANK_2">
    <p:spTree>
      <p:nvGrpSpPr>
        <p:cNvPr id="1" name="Shape 13"/>
        <p:cNvGrpSpPr/>
        <p:nvPr/>
      </p:nvGrpSpPr>
      <p:grpSpPr>
        <a:xfrm>
          <a:off x="0" y="0"/>
          <a:ext cx="0" cy="0"/>
          <a:chOff x="0" y="0"/>
          <a:chExt cx="0" cy="0"/>
        </a:xfrm>
      </p:grpSpPr>
      <p:sp>
        <p:nvSpPr>
          <p:cNvPr id="14" name="Shape 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t" anchorCtr="0">
            <a:noAutofit/>
          </a:bodyPr>
          <a:lstStyle>
            <a:lvl1pPr lvl="0" rtl="0">
              <a:spcBef>
                <a:spcPts val="0"/>
              </a:spcBef>
              <a:buNone/>
              <a:defRPr>
                <a:latin typeface="Open Sans"/>
                <a:ea typeface="Open Sans"/>
                <a:cs typeface="Open Sans"/>
                <a:sym typeface="Open Sans"/>
              </a:defRPr>
            </a:lvl1pPr>
            <a:lvl2pPr lvl="1" rtl="0">
              <a:spcBef>
                <a:spcPts val="0"/>
              </a:spcBef>
              <a:buNone/>
              <a:defRPr>
                <a:latin typeface="Open Sans"/>
                <a:ea typeface="Open Sans"/>
                <a:cs typeface="Open Sans"/>
                <a:sym typeface="Open Sans"/>
              </a:defRPr>
            </a:lvl2pPr>
            <a:lvl3pPr lvl="2" rtl="0">
              <a:spcBef>
                <a:spcPts val="0"/>
              </a:spcBef>
              <a:buNone/>
              <a:defRPr>
                <a:latin typeface="Open Sans"/>
                <a:ea typeface="Open Sans"/>
                <a:cs typeface="Open Sans"/>
                <a:sym typeface="Open Sans"/>
              </a:defRPr>
            </a:lvl3pPr>
            <a:lvl4pPr lvl="3" rtl="0">
              <a:spcBef>
                <a:spcPts val="0"/>
              </a:spcBef>
              <a:buNone/>
              <a:defRPr>
                <a:latin typeface="Open Sans"/>
                <a:ea typeface="Open Sans"/>
                <a:cs typeface="Open Sans"/>
                <a:sym typeface="Open Sans"/>
              </a:defRPr>
            </a:lvl4pPr>
            <a:lvl5pPr lvl="4" rtl="0">
              <a:spcBef>
                <a:spcPts val="0"/>
              </a:spcBef>
              <a:buNone/>
              <a:defRPr>
                <a:latin typeface="Open Sans"/>
                <a:ea typeface="Open Sans"/>
                <a:cs typeface="Open Sans"/>
                <a:sym typeface="Open Sans"/>
              </a:defRPr>
            </a:lvl5pPr>
            <a:lvl6pPr lvl="5" rtl="0">
              <a:spcBef>
                <a:spcPts val="0"/>
              </a:spcBef>
              <a:buNone/>
              <a:defRPr>
                <a:latin typeface="Open Sans"/>
                <a:ea typeface="Open Sans"/>
                <a:cs typeface="Open Sans"/>
                <a:sym typeface="Open Sans"/>
              </a:defRPr>
            </a:lvl6pPr>
            <a:lvl7pPr lvl="6" rtl="0">
              <a:spcBef>
                <a:spcPts val="0"/>
              </a:spcBef>
              <a:buNone/>
              <a:defRPr>
                <a:latin typeface="Open Sans"/>
                <a:ea typeface="Open Sans"/>
                <a:cs typeface="Open Sans"/>
                <a:sym typeface="Open Sans"/>
              </a:defRPr>
            </a:lvl7pPr>
            <a:lvl8pPr lvl="7" rtl="0">
              <a:spcBef>
                <a:spcPts val="0"/>
              </a:spcBef>
              <a:buNone/>
              <a:defRPr>
                <a:latin typeface="Open Sans"/>
                <a:ea typeface="Open Sans"/>
                <a:cs typeface="Open Sans"/>
                <a:sym typeface="Open Sans"/>
              </a:defRPr>
            </a:lvl8pPr>
            <a:lvl9pPr lvl="8" rtl="0">
              <a:spcBef>
                <a:spcPts val="0"/>
              </a:spcBef>
              <a:buNone/>
              <a:defRPr>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15" name="Shape 15"/>
          <p:cNvSpPr/>
          <p:nvPr/>
        </p:nvSpPr>
        <p:spPr>
          <a:xfrm>
            <a:off x="0" y="0"/>
            <a:ext cx="9144000" cy="542700"/>
          </a:xfrm>
          <a:prstGeom prst="rect">
            <a:avLst/>
          </a:prstGeom>
          <a:solidFill>
            <a:srgbClr val="7030A0"/>
          </a:solidFill>
          <a:ln w="9525" cap="flat" cmpd="sng">
            <a:solidFill>
              <a:srgbClr val="5EA5E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latin typeface="Open Sans"/>
              <a:ea typeface="Open Sans"/>
              <a:cs typeface="Open Sans"/>
              <a:sym typeface="Open Sans"/>
            </a:endParaRPr>
          </a:p>
        </p:txBody>
      </p:sp>
      <p:cxnSp>
        <p:nvCxnSpPr>
          <p:cNvPr id="16" name="Shape 16"/>
          <p:cNvCxnSpPr/>
          <p:nvPr/>
        </p:nvCxnSpPr>
        <p:spPr>
          <a:xfrm>
            <a:off x="-3325" y="542650"/>
            <a:ext cx="9148500" cy="0"/>
          </a:xfrm>
          <a:prstGeom prst="straightConnector1">
            <a:avLst/>
          </a:prstGeom>
          <a:noFill/>
          <a:ln w="19050" cap="flat" cmpd="sng">
            <a:solidFill>
              <a:srgbClr val="353535"/>
            </a:solidFill>
            <a:prstDash val="solid"/>
            <a:round/>
            <a:headEnd type="none" w="med" len="med"/>
            <a:tailEnd type="none" w="med" len="med"/>
          </a:ln>
        </p:spPr>
      </p:cxnSp>
      <p:sp>
        <p:nvSpPr>
          <p:cNvPr id="18" name="Shape 18"/>
          <p:cNvSpPr txBox="1"/>
          <p:nvPr/>
        </p:nvSpPr>
        <p:spPr>
          <a:xfrm>
            <a:off x="5701737" y="91900"/>
            <a:ext cx="3389100" cy="34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rgbClr val="EAEAEA"/>
                </a:solidFill>
                <a:latin typeface="Open Sans"/>
                <a:ea typeface="Open Sans"/>
                <a:cs typeface="Open Sans"/>
                <a:sym typeface="Open Sans"/>
              </a:rPr>
              <a:t>Workshops</a:t>
            </a:r>
            <a:endParaRPr b="1" dirty="0">
              <a:solidFill>
                <a:srgbClr val="EAEAEA"/>
              </a:solidFill>
              <a:latin typeface="Open Sans"/>
              <a:ea typeface="Open Sans"/>
              <a:cs typeface="Open Sans"/>
              <a:sym typeface="Open Sans"/>
            </a:endParaRPr>
          </a:p>
        </p:txBody>
      </p:sp>
      <p:sp>
        <p:nvSpPr>
          <p:cNvPr id="19" name="Shape 19"/>
          <p:cNvSpPr txBox="1">
            <a:spLocks noGrp="1"/>
          </p:cNvSpPr>
          <p:nvPr>
            <p:ph type="title"/>
          </p:nvPr>
        </p:nvSpPr>
        <p:spPr>
          <a:xfrm>
            <a:off x="900875" y="647750"/>
            <a:ext cx="7340100" cy="1145100"/>
          </a:xfrm>
          <a:prstGeom prst="rect">
            <a:avLst/>
          </a:prstGeom>
          <a:noFill/>
          <a:ln>
            <a:noFill/>
          </a:ln>
        </p:spPr>
        <p:txBody>
          <a:bodyPr spcFirstLastPara="1" wrap="square" lIns="91425" tIns="91425" rIns="91425" bIns="91425" anchor="ctr" anchorCtr="0"/>
          <a:lstStyle>
            <a:lvl1pPr lvl="0" algn="ctr">
              <a:spcBef>
                <a:spcPts val="0"/>
              </a:spcBef>
              <a:spcAft>
                <a:spcPts val="0"/>
              </a:spcAft>
              <a:buNone/>
              <a:defRPr sz="3600" b="1">
                <a:latin typeface="Open Sans"/>
                <a:ea typeface="Open Sans"/>
                <a:cs typeface="Open Sans"/>
                <a:sym typeface="Open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0" name="Shape 20"/>
          <p:cNvSpPr txBox="1">
            <a:spLocks noGrp="1"/>
          </p:cNvSpPr>
          <p:nvPr>
            <p:ph type="body" idx="1"/>
          </p:nvPr>
        </p:nvSpPr>
        <p:spPr>
          <a:xfrm>
            <a:off x="481625" y="2105338"/>
            <a:ext cx="4519800" cy="3047100"/>
          </a:xfrm>
          <a:prstGeom prst="rect">
            <a:avLst/>
          </a:prstGeom>
          <a:noFill/>
          <a:ln>
            <a:noFill/>
          </a:ln>
        </p:spPr>
        <p:txBody>
          <a:bodyPr spcFirstLastPara="1" wrap="square" lIns="91425" tIns="91425" rIns="91425" bIns="91425" anchor="t" anchorCtr="0"/>
          <a:lstStyle>
            <a:lvl1pPr marL="457200" lvl="0" indent="-342900">
              <a:spcBef>
                <a:spcPts val="0"/>
              </a:spcBef>
              <a:spcAft>
                <a:spcPts val="0"/>
              </a:spcAft>
              <a:buSzPts val="1800"/>
              <a:buFont typeface="Open Sans"/>
              <a:buChar char="●"/>
              <a:defRPr sz="1800">
                <a:latin typeface="Open Sans"/>
                <a:ea typeface="Open Sans"/>
                <a:cs typeface="Open Sans"/>
                <a:sym typeface="Open Sans"/>
              </a:defRPr>
            </a:lvl1pPr>
            <a:lvl2pPr marL="914400" lvl="1" indent="-342900">
              <a:spcBef>
                <a:spcPts val="0"/>
              </a:spcBef>
              <a:spcAft>
                <a:spcPts val="0"/>
              </a:spcAft>
              <a:buSzPts val="1800"/>
              <a:buFont typeface="Open Sans"/>
              <a:buChar char="○"/>
              <a:defRPr sz="1800">
                <a:latin typeface="Open Sans"/>
                <a:ea typeface="Open Sans"/>
                <a:cs typeface="Open Sans"/>
                <a:sym typeface="Open Sans"/>
              </a:defRPr>
            </a:lvl2pPr>
            <a:lvl3pPr marL="1371600" lvl="2" indent="-342900">
              <a:spcBef>
                <a:spcPts val="0"/>
              </a:spcBef>
              <a:spcAft>
                <a:spcPts val="0"/>
              </a:spcAft>
              <a:buSzPts val="1800"/>
              <a:buFont typeface="Open Sans"/>
              <a:buChar char="■"/>
              <a:defRPr sz="1800">
                <a:latin typeface="Open Sans"/>
                <a:ea typeface="Open Sans"/>
                <a:cs typeface="Open Sans"/>
                <a:sym typeface="Open Sans"/>
              </a:defRPr>
            </a:lvl3pPr>
            <a:lvl4pPr marL="1828800" lvl="3" indent="-342900">
              <a:spcBef>
                <a:spcPts val="0"/>
              </a:spcBef>
              <a:spcAft>
                <a:spcPts val="0"/>
              </a:spcAft>
              <a:buSzPts val="1800"/>
              <a:buFont typeface="Open Sans"/>
              <a:buChar char="●"/>
              <a:defRPr sz="1800">
                <a:latin typeface="Open Sans"/>
                <a:ea typeface="Open Sans"/>
                <a:cs typeface="Open Sans"/>
                <a:sym typeface="Open Sans"/>
              </a:defRPr>
            </a:lvl4pPr>
            <a:lvl5pPr marL="2286000" lvl="4" indent="-342900">
              <a:spcBef>
                <a:spcPts val="0"/>
              </a:spcBef>
              <a:spcAft>
                <a:spcPts val="0"/>
              </a:spcAft>
              <a:buSzPts val="1800"/>
              <a:buFont typeface="Open Sans"/>
              <a:buChar char="○"/>
              <a:defRPr sz="1800">
                <a:latin typeface="Open Sans"/>
                <a:ea typeface="Open Sans"/>
                <a:cs typeface="Open Sans"/>
                <a:sym typeface="Open Sans"/>
              </a:defRPr>
            </a:lvl5pPr>
            <a:lvl6pPr marL="2743200" lvl="5" indent="-342900">
              <a:spcBef>
                <a:spcPts val="0"/>
              </a:spcBef>
              <a:spcAft>
                <a:spcPts val="0"/>
              </a:spcAft>
              <a:buSzPts val="1800"/>
              <a:buFont typeface="Open Sans"/>
              <a:buChar char="■"/>
              <a:defRPr sz="1800">
                <a:latin typeface="Open Sans"/>
                <a:ea typeface="Open Sans"/>
                <a:cs typeface="Open Sans"/>
                <a:sym typeface="Open Sans"/>
              </a:defRPr>
            </a:lvl6pPr>
            <a:lvl7pPr marL="3200400" lvl="6" indent="-342900">
              <a:spcBef>
                <a:spcPts val="0"/>
              </a:spcBef>
              <a:spcAft>
                <a:spcPts val="0"/>
              </a:spcAft>
              <a:buSzPts val="1800"/>
              <a:buFont typeface="Open Sans"/>
              <a:buChar char="●"/>
              <a:defRPr sz="1800">
                <a:latin typeface="Open Sans"/>
                <a:ea typeface="Open Sans"/>
                <a:cs typeface="Open Sans"/>
                <a:sym typeface="Open Sans"/>
              </a:defRPr>
            </a:lvl7pPr>
            <a:lvl8pPr marL="3657600" lvl="7" indent="-342900">
              <a:spcBef>
                <a:spcPts val="0"/>
              </a:spcBef>
              <a:spcAft>
                <a:spcPts val="0"/>
              </a:spcAft>
              <a:buSzPts val="1800"/>
              <a:buFont typeface="Open Sans"/>
              <a:buChar char="○"/>
              <a:defRPr sz="1800">
                <a:latin typeface="Open Sans"/>
                <a:ea typeface="Open Sans"/>
                <a:cs typeface="Open Sans"/>
                <a:sym typeface="Open Sans"/>
              </a:defRPr>
            </a:lvl8pPr>
            <a:lvl9pPr marL="4114800" lvl="8" indent="-342900">
              <a:spcBef>
                <a:spcPts val="0"/>
              </a:spcBef>
              <a:spcAft>
                <a:spcPts val="0"/>
              </a:spcAft>
              <a:buSzPts val="1800"/>
              <a:buFont typeface="Open Sans"/>
              <a:buChar char="■"/>
              <a:defRPr sz="1800">
                <a:latin typeface="Open Sans"/>
                <a:ea typeface="Open Sans"/>
                <a:cs typeface="Open Sans"/>
                <a:sym typeface="Open Sans"/>
              </a:defRPr>
            </a:lvl9pPr>
          </a:lstStyle>
          <a:p>
            <a:endParaRPr/>
          </a:p>
        </p:txBody>
      </p:sp>
      <p:pic>
        <p:nvPicPr>
          <p:cNvPr id="9" name="Picture 8">
            <a:extLst>
              <a:ext uri="{FF2B5EF4-FFF2-40B4-BE49-F238E27FC236}">
                <a16:creationId xmlns:a16="http://schemas.microsoft.com/office/drawing/2014/main" xmlns="" id="{DC75775D-7681-49C6-8306-E353CFFAC010}"/>
              </a:ext>
            </a:extLst>
          </p:cNvPr>
          <p:cNvPicPr>
            <a:picLocks noChangeAspect="1"/>
          </p:cNvPicPr>
          <p:nvPr userDrawn="1"/>
        </p:nvPicPr>
        <p:blipFill>
          <a:blip r:embed="rId2"/>
          <a:stretch>
            <a:fillRect/>
          </a:stretch>
        </p:blipFill>
        <p:spPr>
          <a:xfrm>
            <a:off x="181914" y="-53386"/>
            <a:ext cx="835854" cy="55723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9"/>
        <p:cNvGrpSpPr/>
        <p:nvPr/>
      </p:nvGrpSpPr>
      <p:grpSpPr>
        <a:xfrm>
          <a:off x="0" y="0"/>
          <a:ext cx="0" cy="0"/>
          <a:chOff x="0" y="0"/>
          <a:chExt cx="0" cy="0"/>
        </a:xfrm>
      </p:grpSpPr>
      <p:pic>
        <p:nvPicPr>
          <p:cNvPr id="30" name="Shape 30"/>
          <p:cNvPicPr preferRelativeResize="0"/>
          <p:nvPr userDrawn="1"/>
        </p:nvPicPr>
        <p:blipFill>
          <a:blip r:embed="rId2"/>
          <a:stretch>
            <a:fillRect/>
          </a:stretch>
        </p:blipFill>
        <p:spPr>
          <a:xfrm>
            <a:off x="-24" y="-1"/>
            <a:ext cx="9144024" cy="6857999"/>
          </a:xfrm>
          <a:prstGeom prst="rect">
            <a:avLst/>
          </a:prstGeom>
          <a:noFill/>
          <a:ln>
            <a:noFill/>
          </a:ln>
        </p:spPr>
      </p:pic>
      <p:sp>
        <p:nvSpPr>
          <p:cNvPr id="31" name="Shape 31"/>
          <p:cNvSpPr/>
          <p:nvPr userDrawn="1"/>
        </p:nvSpPr>
        <p:spPr>
          <a:xfrm>
            <a:off x="-48" y="0"/>
            <a:ext cx="9144000" cy="6858000"/>
          </a:xfrm>
          <a:prstGeom prst="rect">
            <a:avLst/>
          </a:prstGeom>
          <a:solidFill>
            <a:srgbClr val="353535">
              <a:alpha val="250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 name="Shape 32"/>
          <p:cNvPicPr preferRelativeResize="0"/>
          <p:nvPr/>
        </p:nvPicPr>
        <p:blipFill>
          <a:blip r:embed="rId3"/>
          <a:stretch>
            <a:fillRect/>
          </a:stretch>
        </p:blipFill>
        <p:spPr>
          <a:xfrm>
            <a:off x="-24" y="91875"/>
            <a:ext cx="2006413" cy="1177975"/>
          </a:xfrm>
          <a:prstGeom prst="rect">
            <a:avLst/>
          </a:prstGeom>
          <a:noFill/>
          <a:ln>
            <a:noFill/>
          </a:ln>
        </p:spPr>
      </p:pic>
      <p:sp>
        <p:nvSpPr>
          <p:cNvPr id="34" name="Shape 34"/>
          <p:cNvSpPr/>
          <p:nvPr/>
        </p:nvSpPr>
        <p:spPr>
          <a:xfrm>
            <a:off x="3863088" y="1185772"/>
            <a:ext cx="1417800" cy="421800"/>
          </a:xfrm>
          <a:prstGeom prst="rect">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EAEAEA"/>
                </a:solidFill>
                <a:latin typeface="Open Sans SemiBold"/>
                <a:ea typeface="Open Sans SemiBold"/>
                <a:cs typeface="Open Sans SemiBold"/>
                <a:sym typeface="Open Sans SemiBold"/>
              </a:rPr>
              <a:t>Workshop</a:t>
            </a:r>
            <a:endParaRPr sz="1800" dirty="0">
              <a:solidFill>
                <a:srgbClr val="EAEAEA"/>
              </a:solidFill>
              <a:latin typeface="Open Sans SemiBold"/>
              <a:ea typeface="Open Sans SemiBold"/>
              <a:cs typeface="Open Sans SemiBold"/>
              <a:sym typeface="Open Sans SemiBold"/>
            </a:endParaRPr>
          </a:p>
        </p:txBody>
      </p:sp>
      <p:sp>
        <p:nvSpPr>
          <p:cNvPr id="35" name="Shape 35"/>
          <p:cNvSpPr txBox="1">
            <a:spLocks noGrp="1"/>
          </p:cNvSpPr>
          <p:nvPr>
            <p:ph type="sldNum" idx="12"/>
          </p:nvPr>
        </p:nvSpPr>
        <p:spPr>
          <a:xfrm>
            <a:off x="8444285" y="6333134"/>
            <a:ext cx="661199" cy="525000"/>
          </a:xfrm>
          <a:prstGeom prst="rect">
            <a:avLst/>
          </a:prstGeom>
        </p:spPr>
        <p:txBody>
          <a:bodyPr spcFirstLastPara="1" wrap="square" lIns="91425" tIns="91425" rIns="91425" bIns="91425" anchor="t"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r>
              <a:rPr lang="en-US" dirty="0"/>
              <a:t>V.1.0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3">
  <p:cSld name="BLANK_3">
    <p:bg>
      <p:bgPr>
        <a:solidFill>
          <a:srgbClr val="7030A0"/>
        </a:solidFill>
        <a:effectLst/>
      </p:bgPr>
    </p:bg>
    <p:spTree>
      <p:nvGrpSpPr>
        <p:cNvPr id="1" name="Shape 36"/>
        <p:cNvGrpSpPr/>
        <p:nvPr/>
      </p:nvGrpSpPr>
      <p:grpSpPr>
        <a:xfrm>
          <a:off x="0" y="0"/>
          <a:ext cx="0" cy="0"/>
          <a:chOff x="0" y="0"/>
          <a:chExt cx="0" cy="0"/>
        </a:xfrm>
      </p:grpSpPr>
      <p:sp>
        <p:nvSpPr>
          <p:cNvPr id="37" name="Shape 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t" anchorCtr="0">
            <a:noAutofit/>
          </a:bodyPr>
          <a:lstStyle>
            <a:lvl1pPr lvl="0" rtl="0">
              <a:spcBef>
                <a:spcPts val="0"/>
              </a:spcBef>
              <a:buNone/>
              <a:defRPr>
                <a:solidFill>
                  <a:schemeClr val="lt1"/>
                </a:solidFill>
                <a:latin typeface="Open Sans"/>
                <a:ea typeface="Open Sans"/>
                <a:cs typeface="Open Sans"/>
                <a:sym typeface="Open Sans"/>
              </a:defRPr>
            </a:lvl1pPr>
            <a:lvl2pPr lvl="1" rtl="0">
              <a:spcBef>
                <a:spcPts val="0"/>
              </a:spcBef>
              <a:buNone/>
              <a:defRPr>
                <a:solidFill>
                  <a:schemeClr val="lt1"/>
                </a:solidFill>
                <a:latin typeface="Open Sans"/>
                <a:ea typeface="Open Sans"/>
                <a:cs typeface="Open Sans"/>
                <a:sym typeface="Open Sans"/>
              </a:defRPr>
            </a:lvl2pPr>
            <a:lvl3pPr lvl="2" rtl="0">
              <a:spcBef>
                <a:spcPts val="0"/>
              </a:spcBef>
              <a:buNone/>
              <a:defRPr>
                <a:solidFill>
                  <a:schemeClr val="lt1"/>
                </a:solidFill>
                <a:latin typeface="Open Sans"/>
                <a:ea typeface="Open Sans"/>
                <a:cs typeface="Open Sans"/>
                <a:sym typeface="Open Sans"/>
              </a:defRPr>
            </a:lvl3pPr>
            <a:lvl4pPr lvl="3" rtl="0">
              <a:spcBef>
                <a:spcPts val="0"/>
              </a:spcBef>
              <a:buNone/>
              <a:defRPr>
                <a:solidFill>
                  <a:schemeClr val="lt1"/>
                </a:solidFill>
                <a:latin typeface="Open Sans"/>
                <a:ea typeface="Open Sans"/>
                <a:cs typeface="Open Sans"/>
                <a:sym typeface="Open Sans"/>
              </a:defRPr>
            </a:lvl4pPr>
            <a:lvl5pPr lvl="4" rtl="0">
              <a:spcBef>
                <a:spcPts val="0"/>
              </a:spcBef>
              <a:buNone/>
              <a:defRPr>
                <a:solidFill>
                  <a:schemeClr val="lt1"/>
                </a:solidFill>
                <a:latin typeface="Open Sans"/>
                <a:ea typeface="Open Sans"/>
                <a:cs typeface="Open Sans"/>
                <a:sym typeface="Open Sans"/>
              </a:defRPr>
            </a:lvl5pPr>
            <a:lvl6pPr lvl="5" rtl="0">
              <a:spcBef>
                <a:spcPts val="0"/>
              </a:spcBef>
              <a:buNone/>
              <a:defRPr>
                <a:solidFill>
                  <a:schemeClr val="lt1"/>
                </a:solidFill>
                <a:latin typeface="Open Sans"/>
                <a:ea typeface="Open Sans"/>
                <a:cs typeface="Open Sans"/>
                <a:sym typeface="Open Sans"/>
              </a:defRPr>
            </a:lvl6pPr>
            <a:lvl7pPr lvl="6" rtl="0">
              <a:spcBef>
                <a:spcPts val="0"/>
              </a:spcBef>
              <a:buNone/>
              <a:defRPr>
                <a:solidFill>
                  <a:schemeClr val="lt1"/>
                </a:solidFill>
                <a:latin typeface="Open Sans"/>
                <a:ea typeface="Open Sans"/>
                <a:cs typeface="Open Sans"/>
                <a:sym typeface="Open Sans"/>
              </a:defRPr>
            </a:lvl7pPr>
            <a:lvl8pPr lvl="7" rtl="0">
              <a:spcBef>
                <a:spcPts val="0"/>
              </a:spcBef>
              <a:buNone/>
              <a:defRPr>
                <a:solidFill>
                  <a:schemeClr val="lt1"/>
                </a:solidFill>
                <a:latin typeface="Open Sans"/>
                <a:ea typeface="Open Sans"/>
                <a:cs typeface="Open Sans"/>
                <a:sym typeface="Open Sans"/>
              </a:defRPr>
            </a:lvl8pPr>
            <a:lvl9pPr lvl="8" rtl="0">
              <a:spcBef>
                <a:spcPts val="0"/>
              </a:spcBef>
              <a:buNone/>
              <a:defRPr>
                <a:solidFill>
                  <a:schemeClr val="lt1"/>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AEAEA"/>
        </a:solidFill>
        <a:effectLst/>
      </p:bgPr>
    </p:bg>
    <p:spTree>
      <p:nvGrpSpPr>
        <p:cNvPr id="1" name="Shape 5"/>
        <p:cNvGrpSpPr/>
        <p:nvPr/>
      </p:nvGrpSpPr>
      <p:grpSpPr>
        <a:xfrm>
          <a:off x="0" y="0"/>
          <a:ext cx="0" cy="0"/>
          <a:chOff x="0" y="0"/>
          <a:chExt cx="0" cy="0"/>
        </a:xfrm>
      </p:grpSpPr>
      <p:sp>
        <p:nvSpPr>
          <p:cNvPr id="6" name="Shape 6"/>
          <p:cNvSpPr txBox="1">
            <a:spLocks noGrp="1"/>
          </p:cNvSpPr>
          <p:nvPr>
            <p:ph type="sldNum" idx="12"/>
          </p:nvPr>
        </p:nvSpPr>
        <p:spPr>
          <a:xfrm>
            <a:off x="8556784" y="6333134"/>
            <a:ext cx="548700" cy="525000"/>
          </a:xfrm>
          <a:prstGeom prst="rect">
            <a:avLst/>
          </a:prstGeom>
          <a:noFill/>
          <a:ln>
            <a:noFill/>
          </a:ln>
        </p:spPr>
        <p:txBody>
          <a:bodyPr spcFirstLastPara="1" wrap="square" lIns="91425" tIns="91425" rIns="91425" bIns="91425" anchor="t" anchorCtr="0">
            <a:noAutofit/>
          </a:bodyPr>
          <a:lstStyle>
            <a:lvl1pPr lvl="0" algn="r">
              <a:spcBef>
                <a:spcPts val="0"/>
              </a:spcBef>
              <a:buNone/>
              <a:defRPr sz="1300">
                <a:solidFill>
                  <a:schemeClr val="tx1"/>
                </a:solidFill>
              </a:defRPr>
            </a:lvl1pPr>
            <a:lvl2pPr lvl="1" algn="r">
              <a:spcBef>
                <a:spcPts val="0"/>
              </a:spcBef>
              <a:buNone/>
              <a:defRPr sz="1300">
                <a:solidFill>
                  <a:schemeClr val="tx1"/>
                </a:solidFill>
              </a:defRPr>
            </a:lvl2pPr>
            <a:lvl3pPr lvl="2" algn="r">
              <a:spcBef>
                <a:spcPts val="0"/>
              </a:spcBef>
              <a:buNone/>
              <a:defRPr sz="1300">
                <a:solidFill>
                  <a:schemeClr val="tx1"/>
                </a:solidFill>
              </a:defRPr>
            </a:lvl3pPr>
            <a:lvl4pPr lvl="3" algn="r">
              <a:spcBef>
                <a:spcPts val="0"/>
              </a:spcBef>
              <a:buNone/>
              <a:defRPr sz="1300">
                <a:solidFill>
                  <a:schemeClr val="tx1"/>
                </a:solidFill>
              </a:defRPr>
            </a:lvl4pPr>
            <a:lvl5pPr lvl="4" algn="r">
              <a:spcBef>
                <a:spcPts val="0"/>
              </a:spcBef>
              <a:buNone/>
              <a:defRPr sz="1300">
                <a:solidFill>
                  <a:schemeClr val="tx1"/>
                </a:solidFill>
              </a:defRPr>
            </a:lvl5pPr>
            <a:lvl6pPr lvl="5" algn="r">
              <a:spcBef>
                <a:spcPts val="0"/>
              </a:spcBef>
              <a:buNone/>
              <a:defRPr sz="1300">
                <a:solidFill>
                  <a:schemeClr val="tx1"/>
                </a:solidFill>
              </a:defRPr>
            </a:lvl6pPr>
            <a:lvl7pPr lvl="6" algn="r">
              <a:spcBef>
                <a:spcPts val="0"/>
              </a:spcBef>
              <a:buNone/>
              <a:defRPr sz="1300">
                <a:solidFill>
                  <a:schemeClr val="tx1"/>
                </a:solidFill>
              </a:defRPr>
            </a:lvl7pPr>
            <a:lvl8pPr lvl="7" algn="r">
              <a:spcBef>
                <a:spcPts val="0"/>
              </a:spcBef>
              <a:buNone/>
              <a:defRPr sz="1300">
                <a:solidFill>
                  <a:schemeClr val="tx1"/>
                </a:solidFill>
              </a:defRPr>
            </a:lvl8pPr>
            <a:lvl9pPr lvl="8" algn="r">
              <a:spcBef>
                <a:spcPts val="0"/>
              </a:spcBef>
              <a:buNone/>
              <a:defRPr sz="1300">
                <a:solidFill>
                  <a:schemeClr val="tx1"/>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rgbClr val="00B0F0"/>
          </a:fgClr>
          <a:bgClr>
            <a:schemeClr val="bg1"/>
          </a:bgClr>
        </a:pattFill>
        <a:effectLst/>
      </p:bgPr>
    </p:bg>
    <p:spTree>
      <p:nvGrpSpPr>
        <p:cNvPr id="1" name="Shape 113"/>
        <p:cNvGrpSpPr/>
        <p:nvPr/>
      </p:nvGrpSpPr>
      <p:grpSpPr>
        <a:xfrm>
          <a:off x="0" y="0"/>
          <a:ext cx="0" cy="0"/>
          <a:chOff x="0" y="0"/>
          <a:chExt cx="0" cy="0"/>
        </a:xfrm>
      </p:grpSpPr>
      <p:sp>
        <p:nvSpPr>
          <p:cNvPr id="115" name="Shape 115"/>
          <p:cNvSpPr txBox="1"/>
          <p:nvPr/>
        </p:nvSpPr>
        <p:spPr>
          <a:xfrm>
            <a:off x="8354450" y="6524500"/>
            <a:ext cx="675600" cy="2565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sz="1000">
                <a:solidFill>
                  <a:schemeClr val="lt1"/>
                </a:solidFill>
                <a:latin typeface="Open Sans"/>
                <a:ea typeface="Open Sans"/>
                <a:cs typeface="Open Sans"/>
                <a:sym typeface="Open Sans"/>
              </a:rPr>
              <a:t>v.0.0.2</a:t>
            </a:r>
            <a:endParaRPr sz="1000">
              <a:solidFill>
                <a:schemeClr val="lt1"/>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xmlns="" id="{FD40E745-0DA3-4F47-AE7E-707EF5501D45}"/>
              </a:ext>
            </a:extLst>
          </p:cNvPr>
          <p:cNvSpPr txBox="1"/>
          <p:nvPr/>
        </p:nvSpPr>
        <p:spPr>
          <a:xfrm>
            <a:off x="694267" y="2108200"/>
            <a:ext cx="7874000" cy="4154984"/>
          </a:xfrm>
          <a:prstGeom prst="rect">
            <a:avLst/>
          </a:prstGeom>
          <a:noFill/>
        </p:spPr>
        <p:txBody>
          <a:bodyPr wrap="square" rtlCol="0">
            <a:spAutoFit/>
          </a:bodyPr>
          <a:lstStyle/>
          <a:p>
            <a:pPr algn="ctr"/>
            <a:r>
              <a:rPr lang="en-US" sz="6600" dirty="0" smtClean="0">
                <a:solidFill>
                  <a:schemeClr val="tx2"/>
                </a:solidFill>
                <a:latin typeface="Century Gothic" charset="0"/>
                <a:ea typeface="Century Gothic" charset="0"/>
                <a:cs typeface="Century Gothic" charset="0"/>
              </a:rPr>
              <a:t>Introduction to Machine Learning</a:t>
            </a:r>
          </a:p>
          <a:p>
            <a:pPr algn="ctr"/>
            <a:r>
              <a:rPr lang="en-US" sz="6600" dirty="0" smtClean="0">
                <a:solidFill>
                  <a:schemeClr val="tx2"/>
                </a:solidFill>
                <a:latin typeface="Century Gothic" charset="0"/>
                <a:ea typeface="Century Gothic" charset="0"/>
                <a:cs typeface="Century Gothic" charset="0"/>
              </a:rPr>
              <a:t>for </a:t>
            </a:r>
          </a:p>
          <a:p>
            <a:pPr algn="ctr"/>
            <a:r>
              <a:rPr lang="en-US" sz="6600" dirty="0" smtClean="0">
                <a:solidFill>
                  <a:schemeClr val="tx2"/>
                </a:solidFill>
                <a:latin typeface="Century Gothic" charset="0"/>
                <a:ea typeface="Century Gothic" charset="0"/>
                <a:cs typeface="Century Gothic" charset="0"/>
              </a:rPr>
              <a:t>Hackers</a:t>
            </a:r>
            <a:endParaRPr lang="en-US" dirty="0">
              <a:solidFill>
                <a:schemeClr val="tx2"/>
              </a:solidFill>
              <a:latin typeface="Century Gothic" charset="0"/>
              <a:ea typeface="Century Gothic" charset="0"/>
              <a:cs typeface="Century Gothic"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05913">
            <a:off x="5322881" y="534556"/>
            <a:ext cx="2414249" cy="15752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00875" y="647750"/>
            <a:ext cx="7340100" cy="737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t>Machine Learning and further</a:t>
            </a:r>
            <a:endParaRPr dirty="0"/>
          </a:p>
        </p:txBody>
      </p:sp>
      <p:sp>
        <p:nvSpPr>
          <p:cNvPr id="214" name="Shape 214"/>
          <p:cNvSpPr txBox="1">
            <a:spLocks noGrp="1"/>
          </p:cNvSpPr>
          <p:nvPr>
            <p:ph type="body" idx="1"/>
          </p:nvPr>
        </p:nvSpPr>
        <p:spPr>
          <a:xfrm>
            <a:off x="776177" y="1384850"/>
            <a:ext cx="7634176" cy="4866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2000" dirty="0"/>
          </a:p>
          <a:p>
            <a:pPr marL="0" lvl="0" indent="0" rtl="0">
              <a:lnSpc>
                <a:spcPct val="115000"/>
              </a:lnSpc>
              <a:spcBef>
                <a:spcPts val="0"/>
              </a:spcBef>
              <a:spcAft>
                <a:spcPts val="0"/>
              </a:spcAft>
              <a:buNone/>
            </a:pPr>
            <a:endParaRPr sz="2000" dirty="0"/>
          </a:p>
        </p:txBody>
      </p:sp>
      <p:sp>
        <p:nvSpPr>
          <p:cNvPr id="215" name="Shape 215"/>
          <p:cNvSpPr txBox="1">
            <a:spLocks noGrp="1"/>
          </p:cNvSpPr>
          <p:nvPr>
            <p:ph type="sldNum" idx="12"/>
          </p:nvPr>
        </p:nvSpPr>
        <p:spPr>
          <a:xfrm>
            <a:off x="8663253" y="6380424"/>
            <a:ext cx="357900" cy="36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10</a:t>
            </a:fld>
            <a:endParaRPr/>
          </a:p>
        </p:txBody>
      </p:sp>
      <p:sp>
        <p:nvSpPr>
          <p:cNvPr id="2" name="TextBox 1"/>
          <p:cNvSpPr txBox="1"/>
          <p:nvPr/>
        </p:nvSpPr>
        <p:spPr>
          <a:xfrm>
            <a:off x="1041992" y="1439801"/>
            <a:ext cx="6815468" cy="923330"/>
          </a:xfrm>
          <a:prstGeom prst="rect">
            <a:avLst/>
          </a:prstGeom>
          <a:noFill/>
        </p:spPr>
        <p:txBody>
          <a:bodyPr wrap="square" rtlCol="0">
            <a:spAutoFit/>
          </a:bodyPr>
          <a:lstStyle/>
          <a:p>
            <a:r>
              <a:rPr lang="en-US" sz="1800" dirty="0" smtClean="0">
                <a:latin typeface="Century Gothic" charset="0"/>
                <a:ea typeface="Century Gothic" charset="0"/>
                <a:cs typeface="Century Gothic" charset="0"/>
              </a:rPr>
              <a:t>As ML models get bigger training takes longer and performance is not as fast. We needed to come up with better solutions.</a:t>
            </a:r>
            <a:endParaRPr lang="en-US" sz="1800" dirty="0">
              <a:latin typeface="Century Gothic" charset="0"/>
              <a:ea typeface="Century Gothic" charset="0"/>
              <a:cs typeface="Century Gothic" charset="0"/>
            </a:endParaRPr>
          </a:p>
        </p:txBody>
      </p:sp>
      <p:sp>
        <p:nvSpPr>
          <p:cNvPr id="6" name="TextBox 5"/>
          <p:cNvSpPr txBox="1"/>
          <p:nvPr/>
        </p:nvSpPr>
        <p:spPr>
          <a:xfrm>
            <a:off x="900875" y="3508255"/>
            <a:ext cx="6719777" cy="461665"/>
          </a:xfrm>
          <a:prstGeom prst="rect">
            <a:avLst/>
          </a:prstGeom>
          <a:noFill/>
        </p:spPr>
        <p:txBody>
          <a:bodyPr wrap="square" rtlCol="0">
            <a:spAutoFit/>
          </a:bodyPr>
          <a:lstStyle/>
          <a:p>
            <a:pPr algn="ctr"/>
            <a:r>
              <a:rPr lang="en-US" sz="2400" b="1" dirty="0" smtClean="0">
                <a:latin typeface="Century Gothic" charset="0"/>
                <a:ea typeface="Century Gothic" charset="0"/>
                <a:cs typeface="Century Gothic" charset="0"/>
              </a:rPr>
              <a:t>Deep Learning was born!</a:t>
            </a:r>
            <a:endParaRPr lang="en-US" sz="2400" b="1" dirty="0">
              <a:latin typeface="Century Gothic" charset="0"/>
              <a:ea typeface="Century Gothic" charset="0"/>
              <a:cs typeface="Century 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ppt_y</p:attrName>
                                        </p:attrNameLst>
                                      </p:cBhvr>
                                      <p:tavLst>
                                        <p:tav tm="0">
                                          <p:val>
                                            <p:strVal val="#ppt_y+#ppt_h*1.125000"/>
                                          </p:val>
                                        </p:tav>
                                        <p:tav tm="100000">
                                          <p:val>
                                            <p:strVal val="#ppt_y"/>
                                          </p:val>
                                        </p:tav>
                                      </p:tavLst>
                                    </p:anim>
                                    <p:animEffect transition="in" filter="wipe(up)">
                                      <p:cBhvr>
                                        <p:cTn id="8" dur="500"/>
                                        <p:tgtEl>
                                          <p:spTgt spid="213"/>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Shape 1101"/>
          <p:cNvSpPr/>
          <p:nvPr/>
        </p:nvSpPr>
        <p:spPr>
          <a:xfrm>
            <a:off x="665299" y="2366011"/>
            <a:ext cx="7388100" cy="893700"/>
          </a:xfrm>
          <a:prstGeom prst="rect">
            <a:avLst/>
          </a:prstGeom>
          <a:solidFill>
            <a:srgbClr val="00B0F0"/>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FFD966"/>
                </a:solidFill>
              </a:rPr>
              <a:t>Getting Started</a:t>
            </a:r>
            <a:endParaRPr sz="3000" dirty="0">
              <a:solidFill>
                <a:srgbClr val="FFD966"/>
              </a:solidFill>
            </a:endParaRPr>
          </a:p>
        </p:txBody>
      </p:sp>
      <p:sp>
        <p:nvSpPr>
          <p:cNvPr id="1104" name="Shape 110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sp>
        <p:nvSpPr>
          <p:cNvPr id="2" name="TextBox 1"/>
          <p:cNvSpPr txBox="1"/>
          <p:nvPr/>
        </p:nvSpPr>
        <p:spPr>
          <a:xfrm>
            <a:off x="1196163" y="4359349"/>
            <a:ext cx="6326372" cy="1754326"/>
          </a:xfrm>
          <a:prstGeom prst="rect">
            <a:avLst/>
          </a:prstGeom>
          <a:noFill/>
        </p:spPr>
        <p:txBody>
          <a:bodyPr wrap="square" rtlCol="0">
            <a:spAutoFit/>
          </a:bodyPr>
          <a:lstStyle/>
          <a:p>
            <a:pPr marL="285750" indent="-285750">
              <a:buFont typeface="Arial" charset="0"/>
              <a:buChar char="•"/>
            </a:pPr>
            <a:r>
              <a:rPr lang="en-US" sz="1800" dirty="0" err="1" smtClean="0">
                <a:latin typeface="Century Gothic" charset="0"/>
                <a:ea typeface="Century Gothic" charset="0"/>
                <a:cs typeface="Century Gothic" charset="0"/>
              </a:rPr>
              <a:t>TensorFlow</a:t>
            </a:r>
            <a:endParaRPr lang="en-US" sz="1800" dirty="0" smtClean="0">
              <a:latin typeface="Century Gothic" charset="0"/>
              <a:ea typeface="Century Gothic" charset="0"/>
              <a:cs typeface="Century Gothic" charset="0"/>
            </a:endParaRPr>
          </a:p>
          <a:p>
            <a:pPr marL="285750" indent="-285750">
              <a:buFont typeface="Arial" charset="0"/>
              <a:buChar char="•"/>
            </a:pPr>
            <a:r>
              <a:rPr lang="en-US" sz="1800" dirty="0" err="1" smtClean="0">
                <a:latin typeface="Century Gothic" charset="0"/>
                <a:ea typeface="Century Gothic" charset="0"/>
                <a:cs typeface="Century Gothic" charset="0"/>
              </a:rPr>
              <a:t>Pytorch</a:t>
            </a:r>
            <a:endParaRPr lang="en-US" sz="1800" dirty="0">
              <a:latin typeface="Century Gothic" charset="0"/>
              <a:ea typeface="Century Gothic" charset="0"/>
              <a:cs typeface="Century Gothic" charset="0"/>
            </a:endParaRPr>
          </a:p>
          <a:p>
            <a:pPr marL="285750" indent="-285750">
              <a:buFont typeface="Arial" charset="0"/>
              <a:buChar char="•"/>
            </a:pPr>
            <a:r>
              <a:rPr lang="en-US" sz="1800" dirty="0" err="1" smtClean="0">
                <a:latin typeface="Century Gothic" charset="0"/>
                <a:ea typeface="Century Gothic" charset="0"/>
                <a:cs typeface="Century Gothic" charset="0"/>
              </a:rPr>
              <a:t>Keras</a:t>
            </a:r>
            <a:endParaRPr lang="en-US" sz="1800" dirty="0" smtClean="0">
              <a:latin typeface="Century Gothic" charset="0"/>
              <a:ea typeface="Century Gothic" charset="0"/>
              <a:cs typeface="Century Gothic" charset="0"/>
            </a:endParaRPr>
          </a:p>
          <a:p>
            <a:pPr marL="285750" indent="-285750">
              <a:buFont typeface="Arial" charset="0"/>
              <a:buChar char="•"/>
            </a:pPr>
            <a:r>
              <a:rPr lang="en-US" sz="1800" dirty="0" smtClean="0">
                <a:latin typeface="Century Gothic" charset="0"/>
                <a:ea typeface="Century Gothic" charset="0"/>
                <a:cs typeface="Century Gothic" charset="0"/>
              </a:rPr>
              <a:t>Gluon</a:t>
            </a:r>
          </a:p>
          <a:p>
            <a:pPr marL="285750" indent="-285750">
              <a:buFont typeface="Arial" charset="0"/>
              <a:buChar char="•"/>
            </a:pPr>
            <a:endParaRPr lang="en-US" sz="1800" dirty="0" smtClean="0">
              <a:latin typeface="Century Gothic" charset="0"/>
              <a:ea typeface="Century Gothic" charset="0"/>
              <a:cs typeface="Century Gothic" charset="0"/>
            </a:endParaRPr>
          </a:p>
          <a:p>
            <a:pPr marL="285750" indent="-285750">
              <a:buFont typeface="Arial" charset="0"/>
              <a:buChar char="•"/>
            </a:pPr>
            <a:endParaRPr lang="en-US" sz="1800" dirty="0">
              <a:latin typeface="Century Gothic" charset="0"/>
              <a:ea typeface="Century Gothic" charset="0"/>
              <a:cs typeface="Century Gothic" charset="0"/>
            </a:endParaRPr>
          </a:p>
        </p:txBody>
      </p:sp>
      <p:sp>
        <p:nvSpPr>
          <p:cNvPr id="3" name="TextBox 2"/>
          <p:cNvSpPr txBox="1"/>
          <p:nvPr/>
        </p:nvSpPr>
        <p:spPr>
          <a:xfrm>
            <a:off x="1520456" y="3732028"/>
            <a:ext cx="4869711" cy="400110"/>
          </a:xfrm>
          <a:prstGeom prst="rect">
            <a:avLst/>
          </a:prstGeom>
          <a:noFill/>
        </p:spPr>
        <p:txBody>
          <a:bodyPr wrap="square" rtlCol="0">
            <a:spAutoFit/>
          </a:bodyPr>
          <a:lstStyle/>
          <a:p>
            <a:r>
              <a:rPr lang="en-US" sz="2000" b="1" dirty="0" smtClean="0">
                <a:latin typeface="Century Gothic" charset="0"/>
                <a:ea typeface="Century Gothic" charset="0"/>
                <a:cs typeface="Century Gothic" charset="0"/>
              </a:rPr>
              <a:t>Useful API’s</a:t>
            </a:r>
            <a:endParaRPr lang="en-US" sz="2000" b="1" dirty="0">
              <a:latin typeface="Century Gothic" charset="0"/>
              <a:ea typeface="Century Gothic" charset="0"/>
              <a:cs typeface="Century Gothic"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Shape 1150"/>
          <p:cNvSpPr txBox="1"/>
          <p:nvPr/>
        </p:nvSpPr>
        <p:spPr>
          <a:xfrm>
            <a:off x="3230250" y="2305600"/>
            <a:ext cx="5445300" cy="3127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200" b="1">
                <a:solidFill>
                  <a:schemeClr val="lt1"/>
                </a:solidFill>
                <a:latin typeface="Open Sans"/>
                <a:ea typeface="Open Sans"/>
                <a:cs typeface="Open Sans"/>
                <a:sym typeface="Open Sans"/>
              </a:rPr>
              <a:t>Check your email for access to:</a:t>
            </a:r>
            <a:endParaRPr sz="2200" b="1">
              <a:solidFill>
                <a:schemeClr val="lt1"/>
              </a:solidFill>
              <a:latin typeface="Open Sans"/>
              <a:ea typeface="Open Sans"/>
              <a:cs typeface="Open Sans"/>
              <a:sym typeface="Open Sans"/>
            </a:endParaRPr>
          </a:p>
          <a:p>
            <a:pPr marL="0" lvl="0" indent="0" rtl="0">
              <a:lnSpc>
                <a:spcPct val="115000"/>
              </a:lnSpc>
              <a:spcBef>
                <a:spcPts val="0"/>
              </a:spcBef>
              <a:spcAft>
                <a:spcPts val="0"/>
              </a:spcAft>
              <a:buNone/>
            </a:pPr>
            <a:endParaRPr sz="2200" b="1">
              <a:solidFill>
                <a:schemeClr val="lt1"/>
              </a:solidFill>
              <a:latin typeface="Open Sans"/>
              <a:ea typeface="Open Sans"/>
              <a:cs typeface="Open Sans"/>
              <a:sym typeface="Open Sans"/>
            </a:endParaRPr>
          </a:p>
          <a:p>
            <a:pPr marL="457200" lvl="0" indent="-368300" rtl="0">
              <a:lnSpc>
                <a:spcPct val="115000"/>
              </a:lnSpc>
              <a:spcBef>
                <a:spcPts val="0"/>
              </a:spcBef>
              <a:spcAft>
                <a:spcPts val="0"/>
              </a:spcAft>
              <a:buClr>
                <a:schemeClr val="lt1"/>
              </a:buClr>
              <a:buSzPts val="2200"/>
              <a:buFont typeface="Open Sans"/>
              <a:buChar char="●"/>
            </a:pPr>
            <a:r>
              <a:rPr lang="en" sz="2200">
                <a:solidFill>
                  <a:schemeClr val="lt1"/>
                </a:solidFill>
                <a:latin typeface="Open Sans"/>
                <a:ea typeface="Open Sans"/>
                <a:cs typeface="Open Sans"/>
                <a:sym typeface="Open Sans"/>
              </a:rPr>
              <a:t>These workshop slides</a:t>
            </a:r>
            <a:endParaRPr sz="2200">
              <a:solidFill>
                <a:schemeClr val="lt1"/>
              </a:solidFill>
              <a:latin typeface="Open Sans"/>
              <a:ea typeface="Open Sans"/>
              <a:cs typeface="Open Sans"/>
              <a:sym typeface="Open Sans"/>
            </a:endParaRPr>
          </a:p>
          <a:p>
            <a:pPr marL="457200" lvl="0" indent="-368300" rtl="0">
              <a:lnSpc>
                <a:spcPct val="115000"/>
              </a:lnSpc>
              <a:spcBef>
                <a:spcPts val="0"/>
              </a:spcBef>
              <a:spcAft>
                <a:spcPts val="0"/>
              </a:spcAft>
              <a:buClr>
                <a:schemeClr val="lt1"/>
              </a:buClr>
              <a:buSzPts val="2200"/>
              <a:buFont typeface="Open Sans"/>
              <a:buChar char="●"/>
            </a:pPr>
            <a:r>
              <a:rPr lang="en" sz="2200">
                <a:solidFill>
                  <a:schemeClr val="lt1"/>
                </a:solidFill>
                <a:latin typeface="Open Sans"/>
                <a:ea typeface="Open Sans"/>
                <a:cs typeface="Open Sans"/>
                <a:sym typeface="Open Sans"/>
              </a:rPr>
              <a:t>Practice problems to keep learning</a:t>
            </a:r>
            <a:endParaRPr sz="2200">
              <a:solidFill>
                <a:schemeClr val="lt1"/>
              </a:solidFill>
              <a:latin typeface="Open Sans"/>
              <a:ea typeface="Open Sans"/>
              <a:cs typeface="Open Sans"/>
              <a:sym typeface="Open Sans"/>
            </a:endParaRPr>
          </a:p>
          <a:p>
            <a:pPr marL="457200" lvl="0" indent="-368300" rtl="0">
              <a:lnSpc>
                <a:spcPct val="115000"/>
              </a:lnSpc>
              <a:spcBef>
                <a:spcPts val="0"/>
              </a:spcBef>
              <a:spcAft>
                <a:spcPts val="0"/>
              </a:spcAft>
              <a:buClr>
                <a:schemeClr val="lt1"/>
              </a:buClr>
              <a:buSzPts val="2200"/>
              <a:buFont typeface="Open Sans"/>
              <a:buChar char="●"/>
            </a:pPr>
            <a:r>
              <a:rPr lang="en" sz="2200">
                <a:solidFill>
                  <a:schemeClr val="lt1"/>
                </a:solidFill>
                <a:latin typeface="Open Sans"/>
                <a:ea typeface="Open Sans"/>
                <a:cs typeface="Open Sans"/>
                <a:sym typeface="Open Sans"/>
              </a:rPr>
              <a:t>Deeper dives into key topics</a:t>
            </a:r>
            <a:endParaRPr sz="2200">
              <a:solidFill>
                <a:schemeClr val="lt1"/>
              </a:solidFill>
              <a:latin typeface="Open Sans"/>
              <a:ea typeface="Open Sans"/>
              <a:cs typeface="Open Sans"/>
              <a:sym typeface="Open Sans"/>
            </a:endParaRPr>
          </a:p>
          <a:p>
            <a:pPr marL="457200" lvl="0" indent="-368300" rtl="0">
              <a:lnSpc>
                <a:spcPct val="115000"/>
              </a:lnSpc>
              <a:spcBef>
                <a:spcPts val="0"/>
              </a:spcBef>
              <a:spcAft>
                <a:spcPts val="0"/>
              </a:spcAft>
              <a:buClr>
                <a:schemeClr val="lt1"/>
              </a:buClr>
              <a:buSzPts val="2200"/>
              <a:buFont typeface="Open Sans"/>
              <a:buChar char="●"/>
            </a:pPr>
            <a:r>
              <a:rPr lang="en" sz="2200">
                <a:solidFill>
                  <a:schemeClr val="lt1"/>
                </a:solidFill>
                <a:latin typeface="Open Sans"/>
                <a:ea typeface="Open Sans"/>
                <a:cs typeface="Open Sans"/>
                <a:sym typeface="Open Sans"/>
              </a:rPr>
              <a:t>Instructions to join the community</a:t>
            </a:r>
            <a:endParaRPr sz="2200">
              <a:solidFill>
                <a:schemeClr val="lt1"/>
              </a:solidFill>
              <a:latin typeface="Open Sans"/>
              <a:ea typeface="Open Sans"/>
              <a:cs typeface="Open Sans"/>
              <a:sym typeface="Open Sans"/>
            </a:endParaRPr>
          </a:p>
          <a:p>
            <a:pPr marL="457200" lvl="0" indent="-368300" rtl="0">
              <a:lnSpc>
                <a:spcPct val="115000"/>
              </a:lnSpc>
              <a:spcBef>
                <a:spcPts val="0"/>
              </a:spcBef>
              <a:spcAft>
                <a:spcPts val="0"/>
              </a:spcAft>
              <a:buClr>
                <a:schemeClr val="lt1"/>
              </a:buClr>
              <a:buSzPts val="2200"/>
              <a:buFont typeface="Open Sans"/>
              <a:buChar char="●"/>
            </a:pPr>
            <a:r>
              <a:rPr lang="en" sz="2200">
                <a:solidFill>
                  <a:schemeClr val="lt1"/>
                </a:solidFill>
                <a:latin typeface="Open Sans"/>
                <a:ea typeface="Open Sans"/>
                <a:cs typeface="Open Sans"/>
                <a:sym typeface="Open Sans"/>
              </a:rPr>
              <a:t>More opportunities from MLH!</a:t>
            </a:r>
            <a:endParaRPr sz="2200">
              <a:solidFill>
                <a:schemeClr val="lt1"/>
              </a:solidFill>
              <a:latin typeface="Open Sans"/>
              <a:ea typeface="Open Sans"/>
              <a:cs typeface="Open Sans"/>
              <a:sym typeface="Open Sans"/>
            </a:endParaRPr>
          </a:p>
        </p:txBody>
      </p:sp>
      <p:sp>
        <p:nvSpPr>
          <p:cNvPr id="1151" name="Shape 1151"/>
          <p:cNvSpPr txBox="1"/>
          <p:nvPr/>
        </p:nvSpPr>
        <p:spPr>
          <a:xfrm>
            <a:off x="576450" y="408325"/>
            <a:ext cx="7991100" cy="7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Open Sans"/>
                <a:ea typeface="Open Sans"/>
                <a:cs typeface="Open Sans"/>
                <a:sym typeface="Open Sans"/>
              </a:rPr>
              <a:t>Learning shouldn’t stop when the workshop ends...</a:t>
            </a:r>
            <a:endParaRPr sz="3000" b="1">
              <a:solidFill>
                <a:schemeClr val="lt1"/>
              </a:solidFill>
              <a:latin typeface="Open Sans"/>
              <a:ea typeface="Open Sans"/>
              <a:cs typeface="Open Sans"/>
              <a:sym typeface="Open Sans"/>
            </a:endParaRPr>
          </a:p>
        </p:txBody>
      </p:sp>
      <p:pic>
        <p:nvPicPr>
          <p:cNvPr id="1152" name="Shape 1152"/>
          <p:cNvPicPr preferRelativeResize="0"/>
          <p:nvPr/>
        </p:nvPicPr>
        <p:blipFill>
          <a:blip r:embed="rId3">
            <a:alphaModFix/>
          </a:blip>
          <a:stretch>
            <a:fillRect/>
          </a:stretch>
        </p:blipFill>
        <p:spPr>
          <a:xfrm>
            <a:off x="468425" y="2017647"/>
            <a:ext cx="2567475" cy="2567451"/>
          </a:xfrm>
          <a:prstGeom prst="rect">
            <a:avLst/>
          </a:prstGeom>
          <a:noFill/>
          <a:ln>
            <a:noFill/>
          </a:ln>
        </p:spPr>
      </p:pic>
      <p:sp>
        <p:nvSpPr>
          <p:cNvPr id="1153" name="Shape 115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127591" y="1280624"/>
            <a:ext cx="3253562" cy="4305251"/>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353535"/>
              </a:solidFill>
              <a:latin typeface="Open Sans"/>
              <a:ea typeface="Open Sans"/>
              <a:cs typeface="Open Sans"/>
              <a:sym typeface="Open Sans"/>
            </a:endParaRPr>
          </a:p>
          <a:p>
            <a:pPr marL="0" lvl="0" indent="0" algn="ctr" rtl="0">
              <a:spcBef>
                <a:spcPts val="0"/>
              </a:spcBef>
              <a:spcAft>
                <a:spcPts val="0"/>
              </a:spcAft>
              <a:buNone/>
            </a:pPr>
            <a:endParaRPr b="1" dirty="0">
              <a:solidFill>
                <a:srgbClr val="353535"/>
              </a:solidFill>
              <a:latin typeface="Open Sans"/>
              <a:ea typeface="Open Sans"/>
              <a:cs typeface="Open Sans"/>
              <a:sym typeface="Open Sans"/>
            </a:endParaRPr>
          </a:p>
        </p:txBody>
      </p:sp>
      <p:sp>
        <p:nvSpPr>
          <p:cNvPr id="133" name="Shape 133"/>
          <p:cNvSpPr txBox="1">
            <a:spLocks noGrp="1"/>
          </p:cNvSpPr>
          <p:nvPr>
            <p:ph type="title"/>
          </p:nvPr>
        </p:nvSpPr>
        <p:spPr>
          <a:xfrm>
            <a:off x="3456850" y="1247200"/>
            <a:ext cx="5361600" cy="102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000" b="1" i="1" dirty="0">
                <a:solidFill>
                  <a:srgbClr val="7030A0"/>
                </a:solidFill>
                <a:latin typeface="Open Sans"/>
                <a:ea typeface="Open Sans"/>
                <a:cs typeface="Open Sans"/>
                <a:sym typeface="Open Sans"/>
              </a:rPr>
              <a:t>Welcome! My name is</a:t>
            </a:r>
            <a:endParaRPr sz="3000" b="1" i="1" dirty="0">
              <a:solidFill>
                <a:srgbClr val="7030A0"/>
              </a:solidFill>
              <a:latin typeface="Open Sans"/>
              <a:ea typeface="Open Sans"/>
              <a:cs typeface="Open Sans"/>
              <a:sym typeface="Open Sans"/>
            </a:endParaRPr>
          </a:p>
          <a:p>
            <a:pPr marL="0" lvl="0" indent="0" rtl="0">
              <a:spcBef>
                <a:spcPts val="0"/>
              </a:spcBef>
              <a:spcAft>
                <a:spcPts val="0"/>
              </a:spcAft>
              <a:buNone/>
            </a:pPr>
            <a:r>
              <a:rPr lang="en-US" sz="3000" b="1" i="1" dirty="0" smtClean="0">
                <a:solidFill>
                  <a:srgbClr val="353535"/>
                </a:solidFill>
                <a:latin typeface="Open Sans"/>
                <a:ea typeface="Open Sans"/>
                <a:cs typeface="Open Sans"/>
                <a:sym typeface="Open Sans"/>
              </a:rPr>
              <a:t>Juan Pablo Castillo</a:t>
            </a:r>
            <a:endParaRPr sz="3000" b="1" i="1" dirty="0">
              <a:solidFill>
                <a:srgbClr val="353535"/>
              </a:solidFill>
              <a:latin typeface="Open Sans"/>
              <a:ea typeface="Open Sans"/>
              <a:cs typeface="Open Sans"/>
              <a:sym typeface="Open Sans"/>
            </a:endParaRPr>
          </a:p>
        </p:txBody>
      </p:sp>
      <p:sp>
        <p:nvSpPr>
          <p:cNvPr id="134" name="Shape 134"/>
          <p:cNvSpPr/>
          <p:nvPr/>
        </p:nvSpPr>
        <p:spPr>
          <a:xfrm>
            <a:off x="3456850" y="2760025"/>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EAEAEA"/>
                </a:solidFill>
                <a:latin typeface="Open Sans ExtraBold"/>
                <a:ea typeface="Open Sans ExtraBold"/>
                <a:cs typeface="Open Sans ExtraBold"/>
                <a:sym typeface="Open Sans ExtraBold"/>
              </a:rPr>
              <a:t>1</a:t>
            </a:r>
            <a:endParaRPr sz="2600" dirty="0">
              <a:solidFill>
                <a:srgbClr val="EAEAEA"/>
              </a:solidFill>
              <a:latin typeface="Open Sans ExtraBold"/>
              <a:ea typeface="Open Sans ExtraBold"/>
              <a:cs typeface="Open Sans ExtraBold"/>
              <a:sym typeface="Open Sans ExtraBold"/>
            </a:endParaRPr>
          </a:p>
        </p:txBody>
      </p:sp>
      <p:sp>
        <p:nvSpPr>
          <p:cNvPr id="135" name="Shape 135"/>
          <p:cNvSpPr/>
          <p:nvPr/>
        </p:nvSpPr>
        <p:spPr>
          <a:xfrm>
            <a:off x="3456850" y="3875750"/>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EAEAEA"/>
                </a:solidFill>
                <a:latin typeface="Open Sans ExtraBold"/>
                <a:ea typeface="Open Sans ExtraBold"/>
                <a:cs typeface="Open Sans ExtraBold"/>
                <a:sym typeface="Open Sans ExtraBold"/>
              </a:rPr>
              <a:t>2</a:t>
            </a:r>
            <a:endParaRPr sz="2600">
              <a:solidFill>
                <a:srgbClr val="EAEAEA"/>
              </a:solidFill>
              <a:latin typeface="Open Sans ExtraBold"/>
              <a:ea typeface="Open Sans ExtraBold"/>
              <a:cs typeface="Open Sans ExtraBold"/>
              <a:sym typeface="Open Sans ExtraBold"/>
            </a:endParaRPr>
          </a:p>
        </p:txBody>
      </p:sp>
      <p:sp>
        <p:nvSpPr>
          <p:cNvPr id="136" name="Shape 136"/>
          <p:cNvSpPr/>
          <p:nvPr/>
        </p:nvSpPr>
        <p:spPr>
          <a:xfrm>
            <a:off x="3456850" y="4931725"/>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EAEAEA"/>
                </a:solidFill>
                <a:latin typeface="Open Sans ExtraBold"/>
                <a:ea typeface="Open Sans ExtraBold"/>
                <a:cs typeface="Open Sans ExtraBold"/>
                <a:sym typeface="Open Sans ExtraBold"/>
              </a:rPr>
              <a:t>3</a:t>
            </a:r>
            <a:endParaRPr sz="2600" dirty="0">
              <a:solidFill>
                <a:srgbClr val="EAEAEA"/>
              </a:solidFill>
              <a:latin typeface="Open Sans ExtraBold"/>
              <a:ea typeface="Open Sans ExtraBold"/>
              <a:cs typeface="Open Sans ExtraBold"/>
              <a:sym typeface="Open Sans ExtraBold"/>
            </a:endParaRPr>
          </a:p>
        </p:txBody>
      </p:sp>
      <p:sp>
        <p:nvSpPr>
          <p:cNvPr id="137" name="Shape 137"/>
          <p:cNvSpPr txBox="1"/>
          <p:nvPr/>
        </p:nvSpPr>
        <p:spPr>
          <a:xfrm>
            <a:off x="4183750" y="2661775"/>
            <a:ext cx="4634700" cy="75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rgbClr val="353535"/>
                </a:solidFill>
                <a:latin typeface="Open Sans"/>
                <a:ea typeface="Open Sans"/>
                <a:cs typeface="Open Sans"/>
                <a:sym typeface="Open Sans"/>
              </a:rPr>
              <a:t>I’m here to lead this session &amp; help you learn something new today!</a:t>
            </a:r>
            <a:endParaRPr sz="1800" b="1" dirty="0">
              <a:solidFill>
                <a:srgbClr val="353535"/>
              </a:solidFill>
              <a:latin typeface="Open Sans"/>
              <a:ea typeface="Open Sans"/>
              <a:cs typeface="Open Sans"/>
              <a:sym typeface="Open Sans"/>
            </a:endParaRPr>
          </a:p>
        </p:txBody>
      </p:sp>
      <p:sp>
        <p:nvSpPr>
          <p:cNvPr id="138" name="Shape 138"/>
          <p:cNvSpPr txBox="1"/>
          <p:nvPr/>
        </p:nvSpPr>
        <p:spPr>
          <a:xfrm>
            <a:off x="4183750" y="3747625"/>
            <a:ext cx="4634700" cy="75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rgbClr val="353535"/>
                </a:solidFill>
                <a:latin typeface="Open Sans"/>
                <a:ea typeface="Open Sans"/>
                <a:cs typeface="Open Sans"/>
                <a:sym typeface="Open Sans"/>
              </a:rPr>
              <a:t>I’m </a:t>
            </a:r>
            <a:r>
              <a:rPr lang="en-US" sz="1800" b="1" dirty="0" smtClean="0">
                <a:solidFill>
                  <a:srgbClr val="353535"/>
                </a:solidFill>
                <a:latin typeface="Open Sans"/>
                <a:ea typeface="Open Sans"/>
                <a:cs typeface="Open Sans"/>
                <a:sym typeface="Open Sans"/>
              </a:rPr>
              <a:t>a recent grad</a:t>
            </a:r>
            <a:r>
              <a:rPr lang="en-US" sz="1800" b="1" dirty="0" smtClean="0">
                <a:solidFill>
                  <a:srgbClr val="353535"/>
                </a:solidFill>
                <a:latin typeface="Open Sans"/>
                <a:ea typeface="Open Sans"/>
                <a:cs typeface="Open Sans"/>
                <a:sym typeface="Open Sans"/>
              </a:rPr>
              <a:t> from UC Berkeley</a:t>
            </a:r>
            <a:r>
              <a:rPr lang="en" sz="1800" b="1" dirty="0" smtClean="0">
                <a:solidFill>
                  <a:srgbClr val="353535"/>
                </a:solidFill>
                <a:latin typeface="Open Sans"/>
                <a:ea typeface="Open Sans"/>
                <a:cs typeface="Open Sans"/>
                <a:sym typeface="Open Sans"/>
              </a:rPr>
              <a:t> </a:t>
            </a:r>
            <a:r>
              <a:rPr lang="en-US" sz="1800" b="1" dirty="0">
                <a:solidFill>
                  <a:srgbClr val="353535"/>
                </a:solidFill>
                <a:latin typeface="Open Sans"/>
                <a:ea typeface="Open Sans"/>
                <a:cs typeface="Open Sans"/>
                <a:sym typeface="Open Sans"/>
              </a:rPr>
              <a:t>and </a:t>
            </a:r>
            <a:r>
              <a:rPr lang="en-US" sz="1800" b="1" dirty="0" smtClean="0">
                <a:solidFill>
                  <a:srgbClr val="353535"/>
                </a:solidFill>
                <a:latin typeface="Open Sans"/>
                <a:ea typeface="Open Sans"/>
                <a:cs typeface="Open Sans"/>
                <a:sym typeface="Open Sans"/>
              </a:rPr>
              <a:t>I’m currently working as a Computer Vision Scientist at BXB Digital.</a:t>
            </a:r>
            <a:endParaRPr sz="1800" b="1" dirty="0">
              <a:solidFill>
                <a:srgbClr val="353535"/>
              </a:solidFill>
              <a:latin typeface="Open Sans"/>
              <a:ea typeface="Open Sans"/>
              <a:cs typeface="Open Sans"/>
              <a:sym typeface="Open Sans"/>
            </a:endParaRPr>
          </a:p>
        </p:txBody>
      </p:sp>
      <p:sp>
        <p:nvSpPr>
          <p:cNvPr id="139" name="Shape 139"/>
          <p:cNvSpPr txBox="1"/>
          <p:nvPr/>
        </p:nvSpPr>
        <p:spPr>
          <a:xfrm>
            <a:off x="4183750" y="4833475"/>
            <a:ext cx="4634700" cy="75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rgbClr val="353535"/>
                </a:solidFill>
                <a:latin typeface="Open Sans"/>
                <a:ea typeface="Open Sans"/>
                <a:cs typeface="Open Sans"/>
                <a:sym typeface="Open Sans"/>
              </a:rPr>
              <a:t>My favorite programming </a:t>
            </a:r>
            <a:r>
              <a:rPr lang="en" sz="1800" b="1" dirty="0" smtClean="0">
                <a:solidFill>
                  <a:srgbClr val="353535"/>
                </a:solidFill>
                <a:latin typeface="Open Sans"/>
                <a:ea typeface="Open Sans"/>
                <a:cs typeface="Open Sans"/>
                <a:sym typeface="Open Sans"/>
              </a:rPr>
              <a:t>language</a:t>
            </a:r>
            <a:r>
              <a:rPr lang="en-US" sz="1800" b="1" dirty="0" smtClean="0">
                <a:solidFill>
                  <a:srgbClr val="353535"/>
                </a:solidFill>
                <a:latin typeface="Open Sans"/>
                <a:ea typeface="Open Sans"/>
                <a:cs typeface="Open Sans"/>
                <a:sym typeface="Open Sans"/>
              </a:rPr>
              <a:t>s</a:t>
            </a:r>
            <a:r>
              <a:rPr lang="en" sz="1800" b="1" dirty="0" smtClean="0">
                <a:solidFill>
                  <a:srgbClr val="353535"/>
                </a:solidFill>
                <a:latin typeface="Open Sans"/>
                <a:ea typeface="Open Sans"/>
                <a:cs typeface="Open Sans"/>
                <a:sym typeface="Open Sans"/>
              </a:rPr>
              <a:t> </a:t>
            </a:r>
            <a:r>
              <a:rPr lang="en-US" sz="1800" b="1" dirty="0" smtClean="0">
                <a:solidFill>
                  <a:srgbClr val="353535"/>
                </a:solidFill>
                <a:latin typeface="Open Sans"/>
                <a:ea typeface="Open Sans"/>
                <a:cs typeface="Open Sans"/>
                <a:sym typeface="Open Sans"/>
              </a:rPr>
              <a:t>are</a:t>
            </a:r>
            <a:r>
              <a:rPr lang="en-US" sz="1800" b="1" dirty="0" smtClean="0">
                <a:solidFill>
                  <a:srgbClr val="353535"/>
                </a:solidFill>
                <a:latin typeface="Open Sans"/>
                <a:ea typeface="Open Sans"/>
                <a:cs typeface="Open Sans"/>
                <a:sym typeface="Open Sans"/>
              </a:rPr>
              <a:t> C++ &amp; python and my favorite</a:t>
            </a:r>
            <a:r>
              <a:rPr lang="en" sz="1800" b="1" dirty="0" smtClean="0">
                <a:solidFill>
                  <a:srgbClr val="353535"/>
                </a:solidFill>
                <a:latin typeface="Open Sans"/>
                <a:ea typeface="Open Sans"/>
                <a:cs typeface="Open Sans"/>
                <a:sym typeface="Open Sans"/>
              </a:rPr>
              <a:t> tool</a:t>
            </a:r>
            <a:r>
              <a:rPr lang="en-US" sz="1800" b="1" dirty="0" smtClean="0">
                <a:solidFill>
                  <a:srgbClr val="353535"/>
                </a:solidFill>
                <a:latin typeface="Open Sans"/>
                <a:ea typeface="Open Sans"/>
                <a:cs typeface="Open Sans"/>
                <a:sym typeface="Open Sans"/>
              </a:rPr>
              <a:t>s</a:t>
            </a:r>
            <a:r>
              <a:rPr lang="en" sz="1800" b="1" dirty="0" smtClean="0">
                <a:solidFill>
                  <a:srgbClr val="353535"/>
                </a:solidFill>
                <a:latin typeface="Open Sans"/>
                <a:ea typeface="Open Sans"/>
                <a:cs typeface="Open Sans"/>
                <a:sym typeface="Open Sans"/>
              </a:rPr>
              <a:t> </a:t>
            </a:r>
            <a:r>
              <a:rPr lang="en-US" sz="1800" b="1" dirty="0" smtClean="0">
                <a:solidFill>
                  <a:srgbClr val="353535"/>
                </a:solidFill>
                <a:latin typeface="Open Sans"/>
                <a:ea typeface="Open Sans"/>
                <a:cs typeface="Open Sans"/>
                <a:sym typeface="Open Sans"/>
              </a:rPr>
              <a:t>are</a:t>
            </a:r>
            <a:r>
              <a:rPr lang="en" sz="1800" b="1" dirty="0" smtClean="0">
                <a:solidFill>
                  <a:srgbClr val="353535"/>
                </a:solidFill>
                <a:latin typeface="Open Sans"/>
                <a:ea typeface="Open Sans"/>
                <a:cs typeface="Open Sans"/>
                <a:sym typeface="Open Sans"/>
              </a:rPr>
              <a:t> </a:t>
            </a:r>
            <a:r>
              <a:rPr lang="en-US" sz="1800" b="1" dirty="0" err="1" smtClean="0">
                <a:solidFill>
                  <a:srgbClr val="353535"/>
                </a:solidFill>
                <a:latin typeface="Open Sans"/>
                <a:ea typeface="Open Sans"/>
                <a:cs typeface="Open Sans"/>
                <a:sym typeface="Open Sans"/>
              </a:rPr>
              <a:t>openCV</a:t>
            </a:r>
            <a:r>
              <a:rPr lang="en-US" sz="1800" b="1" dirty="0">
                <a:solidFill>
                  <a:srgbClr val="353535"/>
                </a:solidFill>
                <a:latin typeface="Open Sans"/>
                <a:ea typeface="Open Sans"/>
                <a:cs typeface="Open Sans"/>
                <a:sym typeface="Open Sans"/>
              </a:rPr>
              <a:t>,</a:t>
            </a:r>
            <a:r>
              <a:rPr lang="en-US" sz="1800" b="1" dirty="0" smtClean="0">
                <a:solidFill>
                  <a:srgbClr val="353535"/>
                </a:solidFill>
                <a:latin typeface="Open Sans"/>
                <a:ea typeface="Open Sans"/>
                <a:cs typeface="Open Sans"/>
                <a:sym typeface="Open Sans"/>
              </a:rPr>
              <a:t> </a:t>
            </a:r>
            <a:r>
              <a:rPr lang="en-US" sz="1800" b="1" dirty="0" err="1" smtClean="0">
                <a:solidFill>
                  <a:srgbClr val="353535"/>
                </a:solidFill>
                <a:latin typeface="Open Sans"/>
                <a:ea typeface="Open Sans"/>
                <a:cs typeface="Open Sans"/>
                <a:sym typeface="Open Sans"/>
              </a:rPr>
              <a:t>jupyter</a:t>
            </a:r>
            <a:r>
              <a:rPr lang="en-US" sz="1800" b="1" dirty="0" smtClean="0">
                <a:solidFill>
                  <a:srgbClr val="353535"/>
                </a:solidFill>
                <a:latin typeface="Open Sans"/>
                <a:ea typeface="Open Sans"/>
                <a:cs typeface="Open Sans"/>
                <a:sym typeface="Open Sans"/>
              </a:rPr>
              <a:t> notebook and </a:t>
            </a:r>
            <a:r>
              <a:rPr lang="en-US" sz="1800" b="1" dirty="0" err="1" smtClean="0">
                <a:solidFill>
                  <a:srgbClr val="353535"/>
                </a:solidFill>
                <a:latin typeface="Open Sans"/>
                <a:ea typeface="Open Sans"/>
                <a:cs typeface="Open Sans"/>
                <a:sym typeface="Open Sans"/>
              </a:rPr>
              <a:t>tensorflow</a:t>
            </a:r>
            <a:r>
              <a:rPr lang="en" sz="1800" b="1" dirty="0" smtClean="0">
                <a:solidFill>
                  <a:srgbClr val="353535"/>
                </a:solidFill>
                <a:latin typeface="Open Sans"/>
                <a:ea typeface="Open Sans"/>
                <a:cs typeface="Open Sans"/>
                <a:sym typeface="Open Sans"/>
              </a:rPr>
              <a:t>.</a:t>
            </a:r>
            <a:endParaRPr sz="1800" b="1" dirty="0">
              <a:solidFill>
                <a:srgbClr val="353535"/>
              </a:solidFill>
              <a:latin typeface="Open Sans"/>
              <a:ea typeface="Open Sans"/>
              <a:cs typeface="Open Sans"/>
              <a:sym typeface="Open Sans"/>
            </a:endParaRPr>
          </a:p>
        </p:txBody>
      </p:sp>
      <p:sp>
        <p:nvSpPr>
          <p:cNvPr id="141" name="Shape 1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91" y="1280624"/>
            <a:ext cx="3253562" cy="430525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61550" y="861525"/>
            <a:ext cx="8820900" cy="1028100"/>
          </a:xfrm>
          <a:prstGeom prst="rect">
            <a:avLst/>
          </a:prstGeom>
          <a:noFill/>
          <a:ln>
            <a:noFill/>
          </a:ln>
        </p:spPr>
        <p:txBody>
          <a:bodyPr spcFirstLastPara="1" wrap="square" lIns="91425" tIns="91425" rIns="91425" bIns="91425" anchor="ctr" anchorCtr="0">
            <a:noAutofit/>
          </a:bodyPr>
          <a:lstStyle/>
          <a:p>
            <a:pPr lvl="0" algn="ctr"/>
            <a:r>
              <a:rPr lang="en-US" sz="3200" b="1" i="1" dirty="0" smtClean="0">
                <a:solidFill>
                  <a:srgbClr val="7030A0"/>
                </a:solidFill>
                <a:latin typeface="Open Sans"/>
                <a:ea typeface="Open Sans"/>
                <a:cs typeface="Open Sans"/>
                <a:sym typeface="Open Sans"/>
              </a:rPr>
              <a:t>Today you </a:t>
            </a:r>
            <a:r>
              <a:rPr lang="en-US" sz="3200" b="1" i="1" dirty="0">
                <a:solidFill>
                  <a:srgbClr val="7030A0"/>
                </a:solidFill>
                <a:latin typeface="Open Sans"/>
                <a:ea typeface="Open Sans"/>
                <a:cs typeface="Open Sans"/>
                <a:sym typeface="Open Sans"/>
              </a:rPr>
              <a:t>will be </a:t>
            </a:r>
            <a:r>
              <a:rPr lang="en-US" sz="3200" b="1" i="1" dirty="0" smtClean="0">
                <a:solidFill>
                  <a:srgbClr val="7030A0"/>
                </a:solidFill>
                <a:latin typeface="Open Sans"/>
                <a:ea typeface="Open Sans"/>
                <a:cs typeface="Open Sans"/>
                <a:sym typeface="Open Sans"/>
              </a:rPr>
              <a:t>learning:</a:t>
            </a:r>
            <a:endParaRPr sz="3000" b="1" dirty="0">
              <a:solidFill>
                <a:srgbClr val="353535"/>
              </a:solidFill>
              <a:latin typeface="Open Sans"/>
              <a:ea typeface="Open Sans"/>
              <a:cs typeface="Open Sans"/>
              <a:sym typeface="Open Sans"/>
            </a:endParaRPr>
          </a:p>
        </p:txBody>
      </p:sp>
      <p:sp>
        <p:nvSpPr>
          <p:cNvPr id="182" name="Shape 182"/>
          <p:cNvSpPr/>
          <p:nvPr/>
        </p:nvSpPr>
        <p:spPr>
          <a:xfrm>
            <a:off x="889875" y="1919575"/>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EAEAEA"/>
                </a:solidFill>
                <a:latin typeface="Open Sans ExtraBold"/>
                <a:ea typeface="Open Sans ExtraBold"/>
                <a:cs typeface="Open Sans ExtraBold"/>
                <a:sym typeface="Open Sans ExtraBold"/>
              </a:rPr>
              <a:t>1</a:t>
            </a:r>
            <a:endParaRPr sz="2600" dirty="0">
              <a:solidFill>
                <a:srgbClr val="EAEAEA"/>
              </a:solidFill>
              <a:latin typeface="Open Sans ExtraBold"/>
              <a:ea typeface="Open Sans ExtraBold"/>
              <a:cs typeface="Open Sans ExtraBold"/>
              <a:sym typeface="Open Sans ExtraBold"/>
            </a:endParaRPr>
          </a:p>
        </p:txBody>
      </p:sp>
      <p:sp>
        <p:nvSpPr>
          <p:cNvPr id="184" name="Shape 184"/>
          <p:cNvSpPr/>
          <p:nvPr/>
        </p:nvSpPr>
        <p:spPr>
          <a:xfrm>
            <a:off x="889875" y="2984430"/>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2</a:t>
            </a:r>
            <a:endParaRPr sz="2600" dirty="0">
              <a:solidFill>
                <a:srgbClr val="EAEAEA"/>
              </a:solidFill>
              <a:latin typeface="Open Sans ExtraBold"/>
              <a:ea typeface="Open Sans ExtraBold"/>
              <a:cs typeface="Open Sans ExtraBold"/>
              <a:sym typeface="Open Sans ExtraBold"/>
            </a:endParaRPr>
          </a:p>
        </p:txBody>
      </p:sp>
      <p:sp>
        <p:nvSpPr>
          <p:cNvPr id="185" name="Shape 185"/>
          <p:cNvSpPr txBox="1"/>
          <p:nvPr/>
        </p:nvSpPr>
        <p:spPr>
          <a:xfrm>
            <a:off x="1653497" y="1919575"/>
            <a:ext cx="6069000" cy="752400"/>
          </a:xfrm>
          <a:prstGeom prst="rect">
            <a:avLst/>
          </a:prstGeom>
          <a:noFill/>
          <a:ln>
            <a:noFill/>
          </a:ln>
        </p:spPr>
        <p:txBody>
          <a:bodyPr spcFirstLastPara="1" wrap="square" lIns="91425" tIns="91425" rIns="91425" bIns="91425" anchor="ctr" anchorCtr="0">
            <a:noAutofit/>
          </a:bodyPr>
          <a:lstStyle/>
          <a:p>
            <a:pPr marL="342900" indent="-342900">
              <a:buClrTx/>
            </a:pPr>
            <a:r>
              <a:rPr lang="en-US" sz="2400" dirty="0">
                <a:solidFill>
                  <a:schemeClr val="tx1"/>
                </a:solidFill>
                <a:latin typeface="Century Gothic" charset="0"/>
                <a:ea typeface="Century Gothic" charset="0"/>
                <a:cs typeface="Century Gothic" charset="0"/>
              </a:rPr>
              <a:t>What is Machine Learning</a:t>
            </a:r>
            <a:r>
              <a:rPr lang="en-US" sz="2400" dirty="0" smtClean="0">
                <a:solidFill>
                  <a:schemeClr val="tx1"/>
                </a:solidFill>
                <a:latin typeface="Century Gothic" charset="0"/>
                <a:ea typeface="Century Gothic" charset="0"/>
                <a:cs typeface="Century Gothic" charset="0"/>
              </a:rPr>
              <a:t>?</a:t>
            </a:r>
            <a:endParaRPr lang="en-US" sz="2400" dirty="0">
              <a:solidFill>
                <a:schemeClr val="tx1"/>
              </a:solidFill>
              <a:latin typeface="Century Gothic" charset="0"/>
              <a:ea typeface="Century Gothic" charset="0"/>
              <a:cs typeface="Century Gothic" charset="0"/>
            </a:endParaRPr>
          </a:p>
        </p:txBody>
      </p:sp>
      <p:sp>
        <p:nvSpPr>
          <p:cNvPr id="187" name="Shape 187"/>
          <p:cNvSpPr txBox="1"/>
          <p:nvPr/>
        </p:nvSpPr>
        <p:spPr>
          <a:xfrm>
            <a:off x="1653497" y="2943528"/>
            <a:ext cx="6405021" cy="637703"/>
          </a:xfrm>
          <a:prstGeom prst="rect">
            <a:avLst/>
          </a:prstGeom>
          <a:noFill/>
          <a:ln>
            <a:noFill/>
          </a:ln>
        </p:spPr>
        <p:txBody>
          <a:bodyPr spcFirstLastPara="1" wrap="square" lIns="91425" tIns="91425" rIns="91425" bIns="91425" anchor="ctr" anchorCtr="0">
            <a:noAutofit/>
          </a:bodyPr>
          <a:lstStyle/>
          <a:p>
            <a:pPr marL="342900" indent="-342900">
              <a:buClrTx/>
            </a:pPr>
            <a:r>
              <a:rPr lang="en-US" sz="2400" dirty="0">
                <a:solidFill>
                  <a:schemeClr val="tx1"/>
                </a:solidFill>
                <a:latin typeface="Century Gothic" charset="0"/>
                <a:ea typeface="Century Gothic" charset="0"/>
                <a:cs typeface="Century Gothic" charset="0"/>
              </a:rPr>
              <a:t>W</a:t>
            </a:r>
            <a:r>
              <a:rPr lang="en-US" sz="2400" dirty="0" smtClean="0">
                <a:solidFill>
                  <a:schemeClr val="tx1"/>
                </a:solidFill>
                <a:latin typeface="Century Gothic" charset="0"/>
                <a:ea typeface="Century Gothic" charset="0"/>
                <a:cs typeface="Century Gothic" charset="0"/>
              </a:rPr>
              <a:t>hat </a:t>
            </a:r>
            <a:r>
              <a:rPr lang="en-US" sz="2400" dirty="0">
                <a:solidFill>
                  <a:schemeClr val="tx1"/>
                </a:solidFill>
                <a:latin typeface="Century Gothic" charset="0"/>
                <a:ea typeface="Century Gothic" charset="0"/>
                <a:cs typeface="Century Gothic" charset="0"/>
              </a:rPr>
              <a:t>are the </a:t>
            </a:r>
            <a:r>
              <a:rPr lang="en-US" sz="2400" dirty="0" smtClean="0">
                <a:solidFill>
                  <a:schemeClr val="tx1"/>
                </a:solidFill>
                <a:latin typeface="Century Gothic" charset="0"/>
                <a:ea typeface="Century Gothic" charset="0"/>
                <a:cs typeface="Century Gothic" charset="0"/>
              </a:rPr>
              <a:t>drawbacks of Machine Learning?</a:t>
            </a:r>
            <a:endParaRPr lang="en-US" sz="2400" dirty="0">
              <a:solidFill>
                <a:schemeClr val="tx1"/>
              </a:solidFill>
              <a:latin typeface="Century Gothic" charset="0"/>
              <a:ea typeface="Century Gothic" charset="0"/>
              <a:cs typeface="Century Gothic" charset="0"/>
            </a:endParaRPr>
          </a:p>
        </p:txBody>
      </p:sp>
      <p:sp>
        <p:nvSpPr>
          <p:cNvPr id="188" name="Shape 18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pic>
        <p:nvPicPr>
          <p:cNvPr id="189" name="Shape 189"/>
          <p:cNvPicPr preferRelativeResize="0"/>
          <p:nvPr/>
        </p:nvPicPr>
        <p:blipFill>
          <a:blip r:embed="rId3">
            <a:alphaModFix/>
          </a:blip>
          <a:stretch>
            <a:fillRect/>
          </a:stretch>
        </p:blipFill>
        <p:spPr>
          <a:xfrm>
            <a:off x="7358800" y="553625"/>
            <a:ext cx="1785199" cy="1785200"/>
          </a:xfrm>
          <a:prstGeom prst="rect">
            <a:avLst/>
          </a:prstGeom>
          <a:noFill/>
          <a:ln>
            <a:noFill/>
          </a:ln>
        </p:spPr>
      </p:pic>
      <p:sp>
        <p:nvSpPr>
          <p:cNvPr id="12" name="Shape 184"/>
          <p:cNvSpPr/>
          <p:nvPr/>
        </p:nvSpPr>
        <p:spPr>
          <a:xfrm>
            <a:off x="889875" y="4049285"/>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3</a:t>
            </a:r>
            <a:endParaRPr sz="2600" dirty="0">
              <a:solidFill>
                <a:srgbClr val="EAEAEA"/>
              </a:solidFill>
              <a:latin typeface="Open Sans ExtraBold"/>
              <a:ea typeface="Open Sans ExtraBold"/>
              <a:cs typeface="Open Sans ExtraBold"/>
              <a:sym typeface="Open Sans ExtraBold"/>
            </a:endParaRPr>
          </a:p>
        </p:txBody>
      </p:sp>
      <p:sp>
        <p:nvSpPr>
          <p:cNvPr id="13" name="Shape 184"/>
          <p:cNvSpPr/>
          <p:nvPr/>
        </p:nvSpPr>
        <p:spPr>
          <a:xfrm>
            <a:off x="889875" y="5168939"/>
            <a:ext cx="555900" cy="5559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4</a:t>
            </a:r>
            <a:endParaRPr sz="2600" dirty="0">
              <a:solidFill>
                <a:srgbClr val="EAEAEA"/>
              </a:solidFill>
              <a:latin typeface="Open Sans ExtraBold"/>
              <a:ea typeface="Open Sans ExtraBold"/>
              <a:cs typeface="Open Sans ExtraBold"/>
              <a:sym typeface="Open Sans ExtraBold"/>
            </a:endParaRPr>
          </a:p>
        </p:txBody>
      </p:sp>
      <p:sp>
        <p:nvSpPr>
          <p:cNvPr id="3" name="TextBox 2"/>
          <p:cNvSpPr txBox="1"/>
          <p:nvPr/>
        </p:nvSpPr>
        <p:spPr>
          <a:xfrm>
            <a:off x="1653497" y="3911736"/>
            <a:ext cx="6818961" cy="461665"/>
          </a:xfrm>
          <a:prstGeom prst="rect">
            <a:avLst/>
          </a:prstGeom>
          <a:noFill/>
        </p:spPr>
        <p:txBody>
          <a:bodyPr wrap="square" rtlCol="0">
            <a:spAutoFit/>
          </a:bodyPr>
          <a:lstStyle/>
          <a:p>
            <a:pPr marL="342900" indent="-342900">
              <a:buClrTx/>
            </a:pPr>
            <a:r>
              <a:rPr lang="en-US" sz="2400" dirty="0">
                <a:solidFill>
                  <a:schemeClr val="tx1"/>
                </a:solidFill>
                <a:latin typeface="Century Gothic" charset="0"/>
                <a:ea typeface="Century Gothic" charset="0"/>
                <a:cs typeface="Century Gothic" charset="0"/>
              </a:rPr>
              <a:t>Machine Learning above &amp; beyond</a:t>
            </a:r>
            <a:r>
              <a:rPr lang="en-US" sz="2400" dirty="0" smtClean="0">
                <a:solidFill>
                  <a:schemeClr val="tx1"/>
                </a:solidFill>
                <a:latin typeface="Century Gothic" charset="0"/>
                <a:ea typeface="Century Gothic" charset="0"/>
                <a:cs typeface="Century Gothic" charset="0"/>
              </a:rPr>
              <a:t>.</a:t>
            </a:r>
            <a:endParaRPr lang="en-US" sz="2400" dirty="0">
              <a:solidFill>
                <a:schemeClr val="tx1"/>
              </a:solidFill>
              <a:latin typeface="Century Gothic" charset="0"/>
              <a:ea typeface="Century Gothic" charset="0"/>
              <a:cs typeface="Century Gothic" charset="0"/>
            </a:endParaRPr>
          </a:p>
        </p:txBody>
      </p:sp>
      <p:sp>
        <p:nvSpPr>
          <p:cNvPr id="4" name="TextBox 3"/>
          <p:cNvSpPr txBox="1"/>
          <p:nvPr/>
        </p:nvSpPr>
        <p:spPr>
          <a:xfrm>
            <a:off x="1653496" y="5154142"/>
            <a:ext cx="6405021" cy="1046440"/>
          </a:xfrm>
          <a:prstGeom prst="rect">
            <a:avLst/>
          </a:prstGeom>
          <a:noFill/>
        </p:spPr>
        <p:txBody>
          <a:bodyPr wrap="square" rtlCol="0">
            <a:spAutoFit/>
          </a:bodyPr>
          <a:lstStyle/>
          <a:p>
            <a:pPr marL="342900" indent="-342900">
              <a:buClrTx/>
            </a:pPr>
            <a:r>
              <a:rPr lang="en-US" sz="2400" dirty="0" smtClean="0">
                <a:solidFill>
                  <a:schemeClr val="tx1"/>
                </a:solidFill>
                <a:latin typeface="Century Gothic" charset="0"/>
                <a:ea typeface="Century Gothic" charset="0"/>
                <a:cs typeface="Century Gothic" charset="0"/>
              </a:rPr>
              <a:t>Interactive </a:t>
            </a:r>
            <a:r>
              <a:rPr lang="en-US" sz="2400" dirty="0">
                <a:solidFill>
                  <a:schemeClr val="tx1"/>
                </a:solidFill>
                <a:latin typeface="Century Gothic" charset="0"/>
                <a:ea typeface="Century Gothic" charset="0"/>
                <a:cs typeface="Century Gothic" charset="0"/>
              </a:rPr>
              <a:t>introduction to modules </a:t>
            </a:r>
            <a:r>
              <a:rPr lang="en-US" sz="2400" dirty="0" smtClean="0">
                <a:solidFill>
                  <a:schemeClr val="tx1"/>
                </a:solidFill>
                <a:latin typeface="Century Gothic" charset="0"/>
                <a:ea typeface="Century Gothic" charset="0"/>
                <a:cs typeface="Century Gothic" charset="0"/>
              </a:rPr>
              <a:t>and useful </a:t>
            </a:r>
            <a:r>
              <a:rPr lang="en-US" sz="2400" dirty="0">
                <a:solidFill>
                  <a:schemeClr val="tx1"/>
                </a:solidFill>
                <a:latin typeface="Century Gothic" charset="0"/>
                <a:ea typeface="Century Gothic" charset="0"/>
                <a:cs typeface="Century Gothic" charset="0"/>
              </a:rPr>
              <a:t>repositories of Machine Learning.</a:t>
            </a:r>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dirty="0">
              <a:solidFill>
                <a:schemeClr val="tx1"/>
              </a:solidFill>
              <a:latin typeface="Century Gothic" charset="0"/>
              <a:ea typeface="Century Gothic" charset="0"/>
              <a:cs typeface="Century 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fill="hold"/>
                                        <p:tgtEl>
                                          <p:spTgt spid="181"/>
                                        </p:tgtEl>
                                        <p:attrNameLst>
                                          <p:attrName>ppt_x</p:attrName>
                                        </p:attrNameLst>
                                      </p:cBhvr>
                                      <p:tavLst>
                                        <p:tav tm="0">
                                          <p:val>
                                            <p:strVal val="#ppt_x"/>
                                          </p:val>
                                        </p:tav>
                                        <p:tav tm="100000">
                                          <p:val>
                                            <p:strVal val="#ppt_x"/>
                                          </p:val>
                                        </p:tav>
                                      </p:tavLst>
                                    </p:anim>
                                    <p:anim calcmode="lin" valueType="num">
                                      <p:cBhvr additive="base">
                                        <p:cTn id="8"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5"/>
                                        </p:tgtEl>
                                        <p:attrNameLst>
                                          <p:attrName>style.visibility</p:attrName>
                                        </p:attrNameLst>
                                      </p:cBhvr>
                                      <p:to>
                                        <p:strVal val="visible"/>
                                      </p:to>
                                    </p:set>
                                    <p:anim calcmode="lin" valueType="num">
                                      <p:cBhvr additive="base">
                                        <p:cTn id="13" dur="500" fill="hold"/>
                                        <p:tgtEl>
                                          <p:spTgt spid="185"/>
                                        </p:tgtEl>
                                        <p:attrNameLst>
                                          <p:attrName>ppt_x</p:attrName>
                                        </p:attrNameLst>
                                      </p:cBhvr>
                                      <p:tavLst>
                                        <p:tav tm="0">
                                          <p:val>
                                            <p:strVal val="#ppt_x"/>
                                          </p:val>
                                        </p:tav>
                                        <p:tav tm="100000">
                                          <p:val>
                                            <p:strVal val="#ppt_x"/>
                                          </p:val>
                                        </p:tav>
                                      </p:tavLst>
                                    </p:anim>
                                    <p:anim calcmode="lin" valueType="num">
                                      <p:cBhvr additive="base">
                                        <p:cTn id="14"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7"/>
                                        </p:tgtEl>
                                        <p:attrNameLst>
                                          <p:attrName>style.visibility</p:attrName>
                                        </p:attrNameLst>
                                      </p:cBhvr>
                                      <p:to>
                                        <p:strVal val="visible"/>
                                      </p:to>
                                    </p:set>
                                    <p:anim calcmode="lin" valueType="num">
                                      <p:cBhvr additive="base">
                                        <p:cTn id="19" dur="500" fill="hold"/>
                                        <p:tgtEl>
                                          <p:spTgt spid="187"/>
                                        </p:tgtEl>
                                        <p:attrNameLst>
                                          <p:attrName>ppt_x</p:attrName>
                                        </p:attrNameLst>
                                      </p:cBhvr>
                                      <p:tavLst>
                                        <p:tav tm="0">
                                          <p:val>
                                            <p:strVal val="#ppt_x"/>
                                          </p:val>
                                        </p:tav>
                                        <p:tav tm="100000">
                                          <p:val>
                                            <p:strVal val="#ppt_x"/>
                                          </p:val>
                                        </p:tav>
                                      </p:tavLst>
                                    </p:anim>
                                    <p:anim calcmode="lin" valueType="num">
                                      <p:cBhvr additive="base">
                                        <p:cTn id="20"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5" grpId="0"/>
      <p:bldP spid="187"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a:t>
            </a:fld>
            <a:endParaRPr lang="uk-UA"/>
          </a:p>
        </p:txBody>
      </p:sp>
      <p:sp>
        <p:nvSpPr>
          <p:cNvPr id="3" name="Title 2"/>
          <p:cNvSpPr>
            <a:spLocks noGrp="1"/>
          </p:cNvSpPr>
          <p:nvPr>
            <p:ph type="title"/>
          </p:nvPr>
        </p:nvSpPr>
        <p:spPr>
          <a:xfrm>
            <a:off x="481625" y="606056"/>
            <a:ext cx="7340100" cy="498671"/>
          </a:xfrm>
        </p:spPr>
        <p:txBody>
          <a:bodyPr/>
          <a:lstStyle/>
          <a:p>
            <a:r>
              <a:rPr lang="en-US" dirty="0" smtClean="0">
                <a:solidFill>
                  <a:srgbClr val="7030A0"/>
                </a:solidFill>
              </a:rPr>
              <a:t>What is Machine Learning?</a:t>
            </a:r>
            <a:endParaRPr lang="en-US" dirty="0">
              <a:solidFill>
                <a:srgbClr val="7030A0"/>
              </a:solidFill>
            </a:endParaRPr>
          </a:p>
        </p:txBody>
      </p:sp>
      <p:sp>
        <p:nvSpPr>
          <p:cNvPr id="4" name="Text Placeholder 3"/>
          <p:cNvSpPr>
            <a:spLocks noGrp="1"/>
          </p:cNvSpPr>
          <p:nvPr>
            <p:ph type="body" idx="1"/>
          </p:nvPr>
        </p:nvSpPr>
        <p:spPr>
          <a:xfrm>
            <a:off x="332769" y="1371600"/>
            <a:ext cx="8422575" cy="1371509"/>
          </a:xfrm>
          <a:solidFill>
            <a:schemeClr val="accent5">
              <a:lumMod val="40000"/>
              <a:lumOff val="60000"/>
            </a:scheme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sz="2400" dirty="0" smtClean="0">
                <a:solidFill>
                  <a:schemeClr val="tx1"/>
                </a:solidFill>
                <a:latin typeface="Century Gothic" charset="0"/>
                <a:ea typeface="Century Gothic" charset="0"/>
                <a:cs typeface="Century Gothic" charset="0"/>
              </a:rPr>
              <a:t>Machine Learning is the study of algorithms that learn from experiences (input data) instead of hard-coded instructions.</a:t>
            </a:r>
            <a:endParaRPr lang="en-US" sz="2400"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899" y="2743109"/>
            <a:ext cx="5722975" cy="3999213"/>
          </a:xfrm>
          <a:prstGeom prst="rect">
            <a:avLst/>
          </a:prstGeom>
        </p:spPr>
      </p:pic>
    </p:spTree>
    <p:extLst>
      <p:ext uri="{BB962C8B-B14F-4D97-AF65-F5344CB8AC3E}">
        <p14:creationId xmlns:p14="http://schemas.microsoft.com/office/powerpoint/2010/main" val="47008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a:t>
            </a:fld>
            <a:endParaRPr lang="uk-UA"/>
          </a:p>
        </p:txBody>
      </p:sp>
      <p:sp>
        <p:nvSpPr>
          <p:cNvPr id="3" name="Title 2"/>
          <p:cNvSpPr>
            <a:spLocks noGrp="1"/>
          </p:cNvSpPr>
          <p:nvPr>
            <p:ph type="title"/>
          </p:nvPr>
        </p:nvSpPr>
        <p:spPr>
          <a:xfrm>
            <a:off x="879610" y="562690"/>
            <a:ext cx="7340100" cy="862073"/>
          </a:xfrm>
        </p:spPr>
        <p:txBody>
          <a:bodyPr/>
          <a:lstStyle/>
          <a:p>
            <a:r>
              <a:rPr lang="en-US" sz="2800" b="0" dirty="0" smtClean="0"/>
              <a:t>Imagine you want to write an algorithm that predicts if there’s a cat or a dog in an image.</a:t>
            </a:r>
            <a:endParaRPr lang="en-US" sz="28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014" y="1424763"/>
            <a:ext cx="3327990" cy="1881963"/>
          </a:xfrm>
          <a:prstGeom prst="rect">
            <a:avLst/>
          </a:prstGeom>
        </p:spPr>
      </p:pic>
      <p:sp>
        <p:nvSpPr>
          <p:cNvPr id="6" name="TextBox 5"/>
          <p:cNvSpPr txBox="1"/>
          <p:nvPr/>
        </p:nvSpPr>
        <p:spPr>
          <a:xfrm>
            <a:off x="1477926" y="3678865"/>
            <a:ext cx="184731" cy="307777"/>
          </a:xfrm>
          <a:prstGeom prst="rect">
            <a:avLst/>
          </a:prstGeom>
          <a:noFill/>
        </p:spPr>
        <p:txBody>
          <a:bodyPr wrap="none" rtlCol="0">
            <a:spAutoFit/>
          </a:bodyPr>
          <a:lstStyle/>
          <a:p>
            <a:endParaRPr lang="en-US" dirty="0"/>
          </a:p>
        </p:txBody>
      </p:sp>
      <p:sp>
        <p:nvSpPr>
          <p:cNvPr id="7" name="TextBox 6"/>
          <p:cNvSpPr txBox="1"/>
          <p:nvPr/>
        </p:nvSpPr>
        <p:spPr>
          <a:xfrm>
            <a:off x="1190846" y="3689498"/>
            <a:ext cx="3200400" cy="2462213"/>
          </a:xfrm>
          <a:prstGeom prst="rect">
            <a:avLst/>
          </a:prstGeom>
          <a:noFill/>
        </p:spPr>
        <p:txBody>
          <a:bodyPr wrap="square" rtlCol="0">
            <a:spAutoFit/>
          </a:bodyPr>
          <a:lstStyle/>
          <a:p>
            <a:r>
              <a:rPr lang="en-US" dirty="0" smtClean="0">
                <a:solidFill>
                  <a:srgbClr val="7030A0"/>
                </a:solidFill>
                <a:latin typeface="Century Gothic" charset="0"/>
                <a:ea typeface="Century Gothic" charset="0"/>
                <a:cs typeface="Century Gothic" charset="0"/>
              </a:rPr>
              <a:t>Traditional Programming:</a:t>
            </a:r>
          </a:p>
          <a:p>
            <a:pPr marL="285750" indent="-285750">
              <a:buFont typeface="Arial" charset="0"/>
              <a:buChar char="•"/>
            </a:pPr>
            <a:r>
              <a:rPr lang="en-US" dirty="0" smtClean="0">
                <a:latin typeface="Century Gothic" charset="0"/>
                <a:ea typeface="Century Gothic" charset="0"/>
                <a:cs typeface="Century Gothic" charset="0"/>
              </a:rPr>
              <a:t>You may specify to look for pointy ears for a cat.</a:t>
            </a:r>
          </a:p>
          <a:p>
            <a:pPr marL="285750" indent="-285750">
              <a:buFont typeface="Arial" charset="0"/>
              <a:buChar char="•"/>
            </a:pPr>
            <a:r>
              <a:rPr lang="en-US" dirty="0" smtClean="0">
                <a:latin typeface="Century Gothic" charset="0"/>
                <a:ea typeface="Century Gothic" charset="0"/>
                <a:cs typeface="Century Gothic" charset="0"/>
              </a:rPr>
              <a:t>You could also instruct your algorithm to look for a longer muzzle for a dog.</a:t>
            </a:r>
          </a:p>
          <a:p>
            <a:pPr marL="285750" indent="-285750">
              <a:buFont typeface="Arial" charset="0"/>
              <a:buChar char="•"/>
            </a:pPr>
            <a:r>
              <a:rPr lang="en-US" dirty="0" smtClean="0">
                <a:latin typeface="Century Gothic" charset="0"/>
                <a:ea typeface="Century Gothic" charset="0"/>
                <a:cs typeface="Century Gothic" charset="0"/>
              </a:rPr>
              <a:t>And you can even consider size thresholds to differentiate the two.</a:t>
            </a:r>
          </a:p>
          <a:p>
            <a:pPr marL="285750" indent="-285750">
              <a:buFont typeface="Arial" charset="0"/>
              <a:buChar char="•"/>
            </a:pPr>
            <a:endParaRPr lang="en-US" dirty="0" smtClean="0">
              <a:latin typeface="Century Gothic" charset="0"/>
              <a:ea typeface="Century Gothic" charset="0"/>
              <a:cs typeface="Century Gothic" charset="0"/>
            </a:endParaRPr>
          </a:p>
          <a:p>
            <a:pPr marL="285750" indent="-285750">
              <a:buFont typeface="Arial" charset="0"/>
              <a:buChar char="•"/>
            </a:pPr>
            <a:endParaRPr lang="en-US" dirty="0">
              <a:latin typeface="Century Gothic" charset="0"/>
              <a:ea typeface="Century Gothic" charset="0"/>
              <a:cs typeface="Century Gothic" charset="0"/>
            </a:endParaRPr>
          </a:p>
        </p:txBody>
      </p:sp>
      <p:sp>
        <p:nvSpPr>
          <p:cNvPr id="8" name="TextBox 7"/>
          <p:cNvSpPr txBox="1"/>
          <p:nvPr/>
        </p:nvSpPr>
        <p:spPr>
          <a:xfrm>
            <a:off x="4549660" y="5094977"/>
            <a:ext cx="3179135" cy="1384995"/>
          </a:xfrm>
          <a:prstGeom prst="rect">
            <a:avLst/>
          </a:prstGeom>
          <a:noFill/>
        </p:spPr>
        <p:txBody>
          <a:bodyPr wrap="square" rtlCol="0">
            <a:spAutoFit/>
          </a:bodyPr>
          <a:lstStyle/>
          <a:p>
            <a:r>
              <a:rPr lang="en-US" dirty="0" smtClean="0">
                <a:solidFill>
                  <a:srgbClr val="7030A0"/>
                </a:solidFill>
                <a:latin typeface="Century Gothic" charset="0"/>
                <a:ea typeface="Century Gothic" charset="0"/>
                <a:cs typeface="Century Gothic" charset="0"/>
              </a:rPr>
              <a:t>Machine Learning:</a:t>
            </a:r>
          </a:p>
          <a:p>
            <a:pPr marL="285750" indent="-285750">
              <a:buFont typeface="Arial" charset="0"/>
              <a:buChar char="•"/>
            </a:pPr>
            <a:r>
              <a:rPr lang="en-US" dirty="0" smtClean="0">
                <a:solidFill>
                  <a:schemeClr val="tx1"/>
                </a:solidFill>
                <a:latin typeface="Century Gothic" charset="0"/>
                <a:ea typeface="Century Gothic" charset="0"/>
                <a:cs typeface="Century Gothic" charset="0"/>
              </a:rPr>
              <a:t>We input pictures of dogs and cats and we let the algorithm learn  to decide when a picture contains a dog or a cat.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009" y="1424763"/>
            <a:ext cx="4115545" cy="3350437"/>
          </a:xfrm>
          <a:prstGeom prst="rect">
            <a:avLst/>
          </a:prstGeom>
        </p:spPr>
      </p:pic>
      <p:cxnSp>
        <p:nvCxnSpPr>
          <p:cNvPr id="15" name="Straight Arrow Connector 14"/>
          <p:cNvCxnSpPr/>
          <p:nvPr/>
        </p:nvCxnSpPr>
        <p:spPr>
          <a:xfrm>
            <a:off x="6139227" y="2075572"/>
            <a:ext cx="931026" cy="523702"/>
          </a:xfrm>
          <a:prstGeom prst="straightConnector1">
            <a:avLst/>
          </a:prstGeom>
          <a:ln>
            <a:solidFill>
              <a:srgbClr val="FF0000"/>
            </a:solidFill>
            <a:tailEnd type="triangle"/>
          </a:ln>
          <a:effectLst>
            <a:outerShdw blurRad="40000" dist="20000" dir="5400000" rotWithShape="0">
              <a:srgbClr val="FF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p:nvPr/>
        </p:nvCxnSpPr>
        <p:spPr>
          <a:xfrm flipV="1">
            <a:off x="6026727" y="2535382"/>
            <a:ext cx="704054" cy="564599"/>
          </a:xfrm>
          <a:prstGeom prst="straightConnector1">
            <a:avLst/>
          </a:prstGeom>
          <a:ln>
            <a:solidFill>
              <a:srgbClr val="FF0000"/>
            </a:solidFill>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flipH="1">
            <a:off x="8219710" y="2036589"/>
            <a:ext cx="400588" cy="440274"/>
          </a:xfrm>
          <a:prstGeom prst="straightConnector1">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a:off x="5677593" y="4247804"/>
            <a:ext cx="1238596" cy="133003"/>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2328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80">
                                          <p:stCondLst>
                                            <p:cond delay="0"/>
                                          </p:stCondLst>
                                        </p:cTn>
                                        <p:tgtEl>
                                          <p:spTgt spid="9"/>
                                        </p:tgtEl>
                                      </p:cBhvr>
                                    </p:animEffect>
                                    <p:anim calcmode="lin" valueType="num">
                                      <p:cBhvr>
                                        <p:cTn id="2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2" dur="26">
                                          <p:stCondLst>
                                            <p:cond delay="650"/>
                                          </p:stCondLst>
                                        </p:cTn>
                                        <p:tgtEl>
                                          <p:spTgt spid="9"/>
                                        </p:tgtEl>
                                      </p:cBhvr>
                                      <p:to x="100000" y="60000"/>
                                    </p:animScale>
                                    <p:animScale>
                                      <p:cBhvr>
                                        <p:cTn id="33" dur="166" decel="50000">
                                          <p:stCondLst>
                                            <p:cond delay="676"/>
                                          </p:stCondLst>
                                        </p:cTn>
                                        <p:tgtEl>
                                          <p:spTgt spid="9"/>
                                        </p:tgtEl>
                                      </p:cBhvr>
                                      <p:to x="100000" y="100000"/>
                                    </p:animScale>
                                    <p:animScale>
                                      <p:cBhvr>
                                        <p:cTn id="34" dur="26">
                                          <p:stCondLst>
                                            <p:cond delay="1312"/>
                                          </p:stCondLst>
                                        </p:cTn>
                                        <p:tgtEl>
                                          <p:spTgt spid="9"/>
                                        </p:tgtEl>
                                      </p:cBhvr>
                                      <p:to x="100000" y="80000"/>
                                    </p:animScale>
                                    <p:animScale>
                                      <p:cBhvr>
                                        <p:cTn id="35" dur="166" decel="50000">
                                          <p:stCondLst>
                                            <p:cond delay="1338"/>
                                          </p:stCondLst>
                                        </p:cTn>
                                        <p:tgtEl>
                                          <p:spTgt spid="9"/>
                                        </p:tgtEl>
                                      </p:cBhvr>
                                      <p:to x="100000" y="100000"/>
                                    </p:animScale>
                                    <p:animScale>
                                      <p:cBhvr>
                                        <p:cTn id="36" dur="26">
                                          <p:stCondLst>
                                            <p:cond delay="1642"/>
                                          </p:stCondLst>
                                        </p:cTn>
                                        <p:tgtEl>
                                          <p:spTgt spid="9"/>
                                        </p:tgtEl>
                                      </p:cBhvr>
                                      <p:to x="100000" y="90000"/>
                                    </p:animScale>
                                    <p:animScale>
                                      <p:cBhvr>
                                        <p:cTn id="37" dur="166" decel="50000">
                                          <p:stCondLst>
                                            <p:cond delay="1668"/>
                                          </p:stCondLst>
                                        </p:cTn>
                                        <p:tgtEl>
                                          <p:spTgt spid="9"/>
                                        </p:tgtEl>
                                      </p:cBhvr>
                                      <p:to x="100000" y="100000"/>
                                    </p:animScale>
                                    <p:animScale>
                                      <p:cBhvr>
                                        <p:cTn id="38" dur="26">
                                          <p:stCondLst>
                                            <p:cond delay="1808"/>
                                          </p:stCondLst>
                                        </p:cTn>
                                        <p:tgtEl>
                                          <p:spTgt spid="9"/>
                                        </p:tgtEl>
                                      </p:cBhvr>
                                      <p:to x="100000" y="95000"/>
                                    </p:animScale>
                                    <p:animScale>
                                      <p:cBhvr>
                                        <p:cTn id="39" dur="166" decel="50000">
                                          <p:stCondLst>
                                            <p:cond delay="1834"/>
                                          </p:stCondLst>
                                        </p:cTn>
                                        <p:tgtEl>
                                          <p:spTgt spid="9"/>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25"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7" dur="1000" fill="hold"/>
                                        <p:tgtEl>
                                          <p:spTgt spid="8"/>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dissolv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6</a:t>
            </a:fld>
            <a:endParaRPr lang="uk-UA"/>
          </a:p>
        </p:txBody>
      </p:sp>
      <p:sp>
        <p:nvSpPr>
          <p:cNvPr id="3" name="Title 2"/>
          <p:cNvSpPr>
            <a:spLocks noGrp="1"/>
          </p:cNvSpPr>
          <p:nvPr>
            <p:ph type="title"/>
          </p:nvPr>
        </p:nvSpPr>
        <p:spPr/>
        <p:txBody>
          <a:bodyPr/>
          <a:lstStyle/>
          <a:p>
            <a:r>
              <a:rPr lang="en-US" dirty="0" smtClean="0">
                <a:latin typeface="Century Gothic" charset="0"/>
                <a:ea typeface="Century Gothic" charset="0"/>
                <a:cs typeface="Century Gothic" charset="0"/>
              </a:rPr>
              <a:t>ML in 5 easy steps with no math background!</a:t>
            </a:r>
            <a:endParaRPr lang="en-US" dirty="0">
              <a:latin typeface="Century Gothic" charset="0"/>
              <a:ea typeface="Century Gothic" charset="0"/>
              <a:cs typeface="Century Gothic" charset="0"/>
            </a:endParaRPr>
          </a:p>
        </p:txBody>
      </p:sp>
      <p:sp>
        <p:nvSpPr>
          <p:cNvPr id="7" name="Shape 195"/>
          <p:cNvSpPr/>
          <p:nvPr/>
        </p:nvSpPr>
        <p:spPr>
          <a:xfrm>
            <a:off x="676638" y="2064801"/>
            <a:ext cx="412330" cy="392522"/>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EAEAEA"/>
                </a:solidFill>
                <a:latin typeface="Open Sans ExtraBold"/>
                <a:ea typeface="Open Sans ExtraBold"/>
                <a:cs typeface="Open Sans ExtraBold"/>
                <a:sym typeface="Open Sans ExtraBold"/>
              </a:rPr>
              <a:t>1</a:t>
            </a:r>
            <a:endParaRPr sz="2600" dirty="0">
              <a:solidFill>
                <a:srgbClr val="EAEAEA"/>
              </a:solidFill>
              <a:latin typeface="Open Sans ExtraBold"/>
              <a:ea typeface="Open Sans ExtraBold"/>
              <a:cs typeface="Open Sans ExtraBold"/>
              <a:sym typeface="Open Sans ExtraBold"/>
            </a:endParaRPr>
          </a:p>
        </p:txBody>
      </p:sp>
      <p:sp>
        <p:nvSpPr>
          <p:cNvPr id="8" name="TextBox 7"/>
          <p:cNvSpPr txBox="1"/>
          <p:nvPr/>
        </p:nvSpPr>
        <p:spPr>
          <a:xfrm>
            <a:off x="1305098" y="1845563"/>
            <a:ext cx="6059978" cy="830997"/>
          </a:xfrm>
          <a:prstGeom prst="rect">
            <a:avLst/>
          </a:prstGeom>
          <a:noFill/>
        </p:spPr>
        <p:txBody>
          <a:bodyPr wrap="square" rtlCol="0">
            <a:spAutoFit/>
          </a:bodyPr>
          <a:lstStyle/>
          <a:p>
            <a:r>
              <a:rPr lang="en-US" sz="1600" dirty="0" smtClean="0">
                <a:latin typeface="Century Gothic" charset="0"/>
                <a:ea typeface="Century Gothic" charset="0"/>
                <a:cs typeface="Century Gothic" charset="0"/>
              </a:rPr>
              <a:t>Identify a problem where there are variables that vary from case to case that we need to use ML to learn to make decision for us.</a:t>
            </a:r>
            <a:endParaRPr lang="en-US" sz="1600" dirty="0">
              <a:latin typeface="Century Gothic" charset="0"/>
              <a:ea typeface="Century Gothic" charset="0"/>
              <a:cs typeface="Century Gothic" charset="0"/>
            </a:endParaRPr>
          </a:p>
        </p:txBody>
      </p:sp>
      <p:sp>
        <p:nvSpPr>
          <p:cNvPr id="12" name="Shape 195"/>
          <p:cNvSpPr/>
          <p:nvPr/>
        </p:nvSpPr>
        <p:spPr>
          <a:xfrm>
            <a:off x="694710" y="2940408"/>
            <a:ext cx="412330" cy="392522"/>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2</a:t>
            </a:r>
            <a:endParaRPr sz="2600" dirty="0">
              <a:solidFill>
                <a:srgbClr val="EAEAEA"/>
              </a:solidFill>
              <a:latin typeface="Open Sans ExtraBold"/>
              <a:ea typeface="Open Sans ExtraBold"/>
              <a:cs typeface="Open Sans ExtraBold"/>
              <a:sym typeface="Open Sans ExtraBold"/>
            </a:endParaRPr>
          </a:p>
        </p:txBody>
      </p:sp>
      <p:sp>
        <p:nvSpPr>
          <p:cNvPr id="13" name="TextBox 12"/>
          <p:cNvSpPr txBox="1"/>
          <p:nvPr/>
        </p:nvSpPr>
        <p:spPr>
          <a:xfrm>
            <a:off x="1305099" y="2982780"/>
            <a:ext cx="6126480" cy="338554"/>
          </a:xfrm>
          <a:prstGeom prst="rect">
            <a:avLst/>
          </a:prstGeom>
          <a:noFill/>
        </p:spPr>
        <p:txBody>
          <a:bodyPr wrap="square" rtlCol="0">
            <a:spAutoFit/>
          </a:bodyPr>
          <a:lstStyle/>
          <a:p>
            <a:r>
              <a:rPr lang="en-US" sz="1600" dirty="0" smtClean="0">
                <a:latin typeface="Century Gothic" charset="0"/>
                <a:ea typeface="Century Gothic" charset="0"/>
                <a:cs typeface="Century Gothic" charset="0"/>
              </a:rPr>
              <a:t>Collect data to feed the model (algorithm).</a:t>
            </a:r>
            <a:endParaRPr lang="en-US" sz="1600" dirty="0">
              <a:latin typeface="Century Gothic" charset="0"/>
              <a:ea typeface="Century Gothic" charset="0"/>
              <a:cs typeface="Century Gothic" charset="0"/>
            </a:endParaRPr>
          </a:p>
        </p:txBody>
      </p:sp>
      <p:sp>
        <p:nvSpPr>
          <p:cNvPr id="15" name="Shape 195"/>
          <p:cNvSpPr/>
          <p:nvPr/>
        </p:nvSpPr>
        <p:spPr>
          <a:xfrm>
            <a:off x="694710" y="3619281"/>
            <a:ext cx="412330" cy="392522"/>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3</a:t>
            </a:r>
            <a:endParaRPr sz="2600" dirty="0">
              <a:solidFill>
                <a:srgbClr val="EAEAEA"/>
              </a:solidFill>
              <a:latin typeface="Open Sans ExtraBold"/>
              <a:ea typeface="Open Sans ExtraBold"/>
              <a:cs typeface="Open Sans ExtraBold"/>
              <a:sym typeface="Open Sans ExtraBold"/>
            </a:endParaRPr>
          </a:p>
        </p:txBody>
      </p:sp>
      <p:sp>
        <p:nvSpPr>
          <p:cNvPr id="16" name="TextBox 15"/>
          <p:cNvSpPr txBox="1"/>
          <p:nvPr/>
        </p:nvSpPr>
        <p:spPr>
          <a:xfrm>
            <a:off x="1388226" y="3661653"/>
            <a:ext cx="6043353" cy="584775"/>
          </a:xfrm>
          <a:prstGeom prst="rect">
            <a:avLst/>
          </a:prstGeom>
          <a:noFill/>
        </p:spPr>
        <p:txBody>
          <a:bodyPr wrap="square" rtlCol="0">
            <a:spAutoFit/>
          </a:bodyPr>
          <a:lstStyle/>
          <a:p>
            <a:r>
              <a:rPr lang="en-US" sz="1600" dirty="0" smtClean="0">
                <a:latin typeface="Century Gothic" charset="0"/>
                <a:ea typeface="Century Gothic" charset="0"/>
                <a:cs typeface="Century Gothic" charset="0"/>
              </a:rPr>
              <a:t>Select model for training (learning) on data (experiences, cases).</a:t>
            </a:r>
            <a:endParaRPr lang="en-US" sz="1600" dirty="0">
              <a:latin typeface="Century Gothic" charset="0"/>
              <a:ea typeface="Century Gothic" charset="0"/>
              <a:cs typeface="Century Gothic" charset="0"/>
            </a:endParaRPr>
          </a:p>
        </p:txBody>
      </p:sp>
      <p:sp>
        <p:nvSpPr>
          <p:cNvPr id="18" name="Shape 195"/>
          <p:cNvSpPr/>
          <p:nvPr/>
        </p:nvSpPr>
        <p:spPr>
          <a:xfrm>
            <a:off x="694710" y="4384052"/>
            <a:ext cx="412330" cy="392522"/>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4</a:t>
            </a:r>
            <a:endParaRPr sz="2600" dirty="0">
              <a:solidFill>
                <a:srgbClr val="EAEAEA"/>
              </a:solidFill>
              <a:latin typeface="Open Sans ExtraBold"/>
              <a:ea typeface="Open Sans ExtraBold"/>
              <a:cs typeface="Open Sans ExtraBold"/>
              <a:sym typeface="Open Sans ExtraBold"/>
            </a:endParaRPr>
          </a:p>
        </p:txBody>
      </p:sp>
      <p:sp>
        <p:nvSpPr>
          <p:cNvPr id="19" name="TextBox 18"/>
          <p:cNvSpPr txBox="1"/>
          <p:nvPr/>
        </p:nvSpPr>
        <p:spPr>
          <a:xfrm>
            <a:off x="1388226" y="4426424"/>
            <a:ext cx="6658494" cy="338554"/>
          </a:xfrm>
          <a:prstGeom prst="rect">
            <a:avLst/>
          </a:prstGeom>
          <a:noFill/>
        </p:spPr>
        <p:txBody>
          <a:bodyPr wrap="square" rtlCol="0">
            <a:spAutoFit/>
          </a:bodyPr>
          <a:lstStyle/>
          <a:p>
            <a:r>
              <a:rPr lang="en-US" sz="1600" dirty="0" smtClean="0">
                <a:latin typeface="Century Gothic" charset="0"/>
                <a:ea typeface="Century Gothic" charset="0"/>
                <a:cs typeface="Century Gothic" charset="0"/>
              </a:rPr>
              <a:t>Train model to learn from test data. </a:t>
            </a:r>
            <a:endParaRPr lang="en-US" sz="1600" dirty="0">
              <a:latin typeface="Century Gothic" charset="0"/>
              <a:ea typeface="Century Gothic" charset="0"/>
              <a:cs typeface="Century Gothic" charset="0"/>
            </a:endParaRPr>
          </a:p>
        </p:txBody>
      </p:sp>
      <p:sp>
        <p:nvSpPr>
          <p:cNvPr id="21" name="Shape 195"/>
          <p:cNvSpPr/>
          <p:nvPr/>
        </p:nvSpPr>
        <p:spPr>
          <a:xfrm>
            <a:off x="694710" y="5218096"/>
            <a:ext cx="412330" cy="392522"/>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rgbClr val="EAEAEA"/>
                </a:solidFill>
                <a:latin typeface="Open Sans ExtraBold"/>
                <a:ea typeface="Open Sans ExtraBold"/>
                <a:cs typeface="Open Sans ExtraBold"/>
                <a:sym typeface="Open Sans ExtraBold"/>
              </a:rPr>
              <a:t>5</a:t>
            </a:r>
            <a:endParaRPr sz="2600" dirty="0">
              <a:solidFill>
                <a:srgbClr val="EAEAEA"/>
              </a:solidFill>
              <a:latin typeface="Open Sans ExtraBold"/>
              <a:ea typeface="Open Sans ExtraBold"/>
              <a:cs typeface="Open Sans ExtraBold"/>
              <a:sym typeface="Open Sans ExtraBold"/>
            </a:endParaRPr>
          </a:p>
        </p:txBody>
      </p:sp>
      <p:sp>
        <p:nvSpPr>
          <p:cNvPr id="24" name="TextBox 23"/>
          <p:cNvSpPr txBox="1"/>
          <p:nvPr/>
        </p:nvSpPr>
        <p:spPr>
          <a:xfrm>
            <a:off x="1305098" y="5260468"/>
            <a:ext cx="6126481" cy="584775"/>
          </a:xfrm>
          <a:prstGeom prst="rect">
            <a:avLst/>
          </a:prstGeom>
          <a:noFill/>
        </p:spPr>
        <p:txBody>
          <a:bodyPr wrap="square" rtlCol="0">
            <a:spAutoFit/>
          </a:bodyPr>
          <a:lstStyle/>
          <a:p>
            <a:r>
              <a:rPr lang="en-US" sz="1600" dirty="0" smtClean="0">
                <a:latin typeface="Century Gothic" charset="0"/>
                <a:ea typeface="Century Gothic" charset="0"/>
                <a:cs typeface="Century Gothic" charset="0"/>
              </a:rPr>
              <a:t>Test model on validation data set to see how well the model performs.</a:t>
            </a:r>
            <a:endParaRPr lang="en-US" sz="1600" dirty="0">
              <a:latin typeface="Century Gothic" charset="0"/>
              <a:ea typeface="Century Gothic" charset="0"/>
              <a:cs typeface="Century Gothic" charset="0"/>
            </a:endParaRPr>
          </a:p>
        </p:txBody>
      </p:sp>
    </p:spTree>
    <p:extLst>
      <p:ext uri="{BB962C8B-B14F-4D97-AF65-F5344CB8AC3E}">
        <p14:creationId xmlns:p14="http://schemas.microsoft.com/office/powerpoint/2010/main" val="69668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P spid="19"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7</a:t>
            </a:fld>
            <a:endParaRPr lang="uk-UA"/>
          </a:p>
        </p:txBody>
      </p:sp>
      <p:sp>
        <p:nvSpPr>
          <p:cNvPr id="3" name="Title 2"/>
          <p:cNvSpPr>
            <a:spLocks noGrp="1"/>
          </p:cNvSpPr>
          <p:nvPr>
            <p:ph type="title"/>
          </p:nvPr>
        </p:nvSpPr>
        <p:spPr>
          <a:xfrm>
            <a:off x="900875" y="551740"/>
            <a:ext cx="7340100" cy="1145100"/>
          </a:xfrm>
        </p:spPr>
        <p:txBody>
          <a:bodyPr/>
          <a:lstStyle/>
          <a:p>
            <a:r>
              <a:rPr lang="en-US" dirty="0" smtClean="0"/>
              <a:t>Why do we need data and how do we feed it to the model?</a:t>
            </a:r>
            <a:endParaRPr lang="en-US" dirty="0"/>
          </a:p>
        </p:txBody>
      </p:sp>
      <p:sp>
        <p:nvSpPr>
          <p:cNvPr id="4" name="Text Placeholder 3"/>
          <p:cNvSpPr>
            <a:spLocks noGrp="1"/>
          </p:cNvSpPr>
          <p:nvPr>
            <p:ph type="body" idx="1"/>
          </p:nvPr>
        </p:nvSpPr>
        <p:spPr>
          <a:xfrm>
            <a:off x="481624" y="1701722"/>
            <a:ext cx="7759351" cy="1452510"/>
          </a:xfrm>
        </p:spPr>
        <p:txBody>
          <a:bodyPr/>
          <a:lstStyle/>
          <a:p>
            <a:r>
              <a:rPr lang="en-US" dirty="0" smtClean="0">
                <a:latin typeface="Century Gothic" charset="0"/>
                <a:ea typeface="Century Gothic" charset="0"/>
                <a:cs typeface="Century Gothic" charset="0"/>
              </a:rPr>
              <a:t>We need data because Machine Learning models learn to identify  the most important aspects of this data.</a:t>
            </a:r>
          </a:p>
          <a:p>
            <a:r>
              <a:rPr lang="en-US" dirty="0" smtClean="0">
                <a:latin typeface="Century Gothic" charset="0"/>
                <a:ea typeface="Century Gothic" charset="0"/>
                <a:cs typeface="Century Gothic" charset="0"/>
              </a:rPr>
              <a:t>Once the data is collected we split the data set in to two sets; training data set and validation or test data set.</a:t>
            </a:r>
            <a:endParaRPr lang="en-US" dirty="0">
              <a:latin typeface="Century Gothic" charset="0"/>
              <a:ea typeface="Century Gothic" charset="0"/>
              <a:cs typeface="Century Gothic" charset="0"/>
            </a:endParaRPr>
          </a:p>
        </p:txBody>
      </p:sp>
      <p:sp>
        <p:nvSpPr>
          <p:cNvPr id="7" name="TextBox 6"/>
          <p:cNvSpPr txBox="1"/>
          <p:nvPr/>
        </p:nvSpPr>
        <p:spPr>
          <a:xfrm>
            <a:off x="645253" y="4031671"/>
            <a:ext cx="7432092" cy="1200329"/>
          </a:xfrm>
          <a:prstGeom prst="rect">
            <a:avLst/>
          </a:prstGeom>
          <a:noFill/>
        </p:spPr>
        <p:txBody>
          <a:bodyPr wrap="square" rtlCol="0">
            <a:spAutoFit/>
          </a:bodyPr>
          <a:lstStyle/>
          <a:p>
            <a:pPr algn="ctr"/>
            <a:r>
              <a:rPr lang="en-US" sz="3600" b="1" dirty="0" smtClean="0">
                <a:latin typeface="Century Gothic" charset="0"/>
                <a:ea typeface="Century Gothic" charset="0"/>
                <a:cs typeface="Century Gothic" charset="0"/>
              </a:rPr>
              <a:t>How much data do we need though?!</a:t>
            </a:r>
            <a:endParaRPr lang="en-US" sz="3600" b="1" dirty="0">
              <a:latin typeface="Century Gothic" charset="0"/>
              <a:ea typeface="Century Gothic" charset="0"/>
              <a:cs typeface="Century Gothic"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875" y="640081"/>
            <a:ext cx="7071029" cy="5976850"/>
          </a:xfrm>
          <a:prstGeom prst="rect">
            <a:avLst/>
          </a:prstGeom>
        </p:spPr>
      </p:pic>
    </p:spTree>
    <p:extLst>
      <p:ext uri="{BB962C8B-B14F-4D97-AF65-F5344CB8AC3E}">
        <p14:creationId xmlns:p14="http://schemas.microsoft.com/office/powerpoint/2010/main" val="4394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8</a:t>
            </a:fld>
            <a:endParaRPr lang="uk-UA"/>
          </a:p>
        </p:txBody>
      </p:sp>
      <p:sp>
        <p:nvSpPr>
          <p:cNvPr id="3" name="Title 2"/>
          <p:cNvSpPr>
            <a:spLocks noGrp="1"/>
          </p:cNvSpPr>
          <p:nvPr>
            <p:ph type="title"/>
          </p:nvPr>
        </p:nvSpPr>
        <p:spPr>
          <a:xfrm>
            <a:off x="900875" y="647750"/>
            <a:ext cx="7340100" cy="790352"/>
          </a:xfrm>
        </p:spPr>
        <p:txBody>
          <a:bodyPr/>
          <a:lstStyle/>
          <a:p>
            <a:r>
              <a:rPr lang="en-US" dirty="0" smtClean="0"/>
              <a:t>Selecting Machine </a:t>
            </a:r>
            <a:r>
              <a:rPr lang="en-US" dirty="0"/>
              <a:t>L</a:t>
            </a:r>
            <a:r>
              <a:rPr lang="en-US" dirty="0" smtClean="0"/>
              <a:t>earning Model</a:t>
            </a:r>
            <a:endParaRPr lang="en-US" dirty="0"/>
          </a:p>
        </p:txBody>
      </p:sp>
      <p:sp>
        <p:nvSpPr>
          <p:cNvPr id="7" name="TextBox 6"/>
          <p:cNvSpPr txBox="1"/>
          <p:nvPr/>
        </p:nvSpPr>
        <p:spPr>
          <a:xfrm>
            <a:off x="457199" y="1438102"/>
            <a:ext cx="2377441" cy="584775"/>
          </a:xfrm>
          <a:prstGeom prst="rect">
            <a:avLst/>
          </a:prstGeom>
          <a:solidFill>
            <a:schemeClr val="accent5">
              <a:lumMod val="60000"/>
              <a:lumOff val="40000"/>
            </a:schemeClr>
          </a:solidFill>
        </p:spPr>
        <p:txBody>
          <a:bodyPr wrap="square" rtlCol="0">
            <a:spAutoFit/>
          </a:bodyPr>
          <a:lstStyle/>
          <a:p>
            <a:r>
              <a:rPr lang="en-US" sz="1600" dirty="0" smtClean="0">
                <a:latin typeface="Century Gothic" charset="0"/>
                <a:ea typeface="Century Gothic" charset="0"/>
                <a:cs typeface="Century Gothic" charset="0"/>
              </a:rPr>
              <a:t>Supervised  Learning:</a:t>
            </a:r>
          </a:p>
          <a:p>
            <a:pPr marL="285750" indent="-285750">
              <a:buFont typeface="Arial" charset="0"/>
              <a:buChar char="•"/>
            </a:pPr>
            <a:r>
              <a:rPr lang="en-US" sz="1600" dirty="0" smtClean="0">
                <a:latin typeface="Century Gothic" charset="0"/>
                <a:ea typeface="Century Gothic" charset="0"/>
                <a:cs typeface="Century Gothic" charset="0"/>
              </a:rPr>
              <a:t>Labeled data</a:t>
            </a:r>
          </a:p>
        </p:txBody>
      </p:sp>
      <p:sp>
        <p:nvSpPr>
          <p:cNvPr id="8" name="TextBox 7"/>
          <p:cNvSpPr txBox="1"/>
          <p:nvPr/>
        </p:nvSpPr>
        <p:spPr>
          <a:xfrm>
            <a:off x="3027363" y="1446414"/>
            <a:ext cx="2510444" cy="584775"/>
          </a:xfrm>
          <a:prstGeom prst="rect">
            <a:avLst/>
          </a:prstGeom>
          <a:solidFill>
            <a:schemeClr val="accent5">
              <a:lumMod val="60000"/>
              <a:lumOff val="40000"/>
            </a:schemeClr>
          </a:solidFill>
        </p:spPr>
        <p:txBody>
          <a:bodyPr wrap="square" rtlCol="0">
            <a:spAutoFit/>
          </a:bodyPr>
          <a:lstStyle/>
          <a:p>
            <a:r>
              <a:rPr lang="en-US" sz="1600" dirty="0" smtClean="0">
                <a:latin typeface="Century Gothic" charset="0"/>
                <a:ea typeface="Century Gothic" charset="0"/>
                <a:cs typeface="Century Gothic" charset="0"/>
              </a:rPr>
              <a:t>Unsupervised Learning:</a:t>
            </a:r>
            <a:endParaRPr lang="en-US" sz="1600" dirty="0">
              <a:latin typeface="Century Gothic" charset="0"/>
              <a:ea typeface="Century Gothic" charset="0"/>
              <a:cs typeface="Century Gothic" charset="0"/>
            </a:endParaRPr>
          </a:p>
          <a:p>
            <a:pPr marL="285750" indent="-285750">
              <a:buFont typeface="Arial" charset="0"/>
              <a:buChar char="•"/>
            </a:pPr>
            <a:r>
              <a:rPr lang="en-US" sz="1600" dirty="0" smtClean="0">
                <a:latin typeface="Century Gothic" charset="0"/>
                <a:ea typeface="Century Gothic" charset="0"/>
                <a:cs typeface="Century Gothic" charset="0"/>
              </a:rPr>
              <a:t>Unlabeled data</a:t>
            </a:r>
          </a:p>
        </p:txBody>
      </p:sp>
      <p:sp>
        <p:nvSpPr>
          <p:cNvPr id="10" name="TextBox 9"/>
          <p:cNvSpPr txBox="1"/>
          <p:nvPr/>
        </p:nvSpPr>
        <p:spPr>
          <a:xfrm>
            <a:off x="5793971" y="1438102"/>
            <a:ext cx="2380502" cy="1384995"/>
          </a:xfrm>
          <a:prstGeom prst="rect">
            <a:avLst/>
          </a:prstGeom>
          <a:solidFill>
            <a:schemeClr val="accent5">
              <a:lumMod val="60000"/>
              <a:lumOff val="40000"/>
            </a:schemeClr>
          </a:solidFill>
        </p:spPr>
        <p:txBody>
          <a:bodyPr wrap="square" rtlCol="0">
            <a:spAutoFit/>
          </a:bodyPr>
          <a:lstStyle/>
          <a:p>
            <a:r>
              <a:rPr lang="en-US" dirty="0" smtClean="0">
                <a:latin typeface="Century Gothic" charset="0"/>
                <a:ea typeface="Century Gothic" charset="0"/>
                <a:cs typeface="Century Gothic" charset="0"/>
              </a:rPr>
              <a:t>Reinforcement Learning:</a:t>
            </a:r>
            <a:endParaRPr lang="en-US" dirty="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Labeled rewarded decisions</a:t>
            </a:r>
          </a:p>
          <a:p>
            <a:pPr marL="285750" indent="-285750">
              <a:buFont typeface="Arial" charset="0"/>
              <a:buChar char="•"/>
            </a:pPr>
            <a:r>
              <a:rPr lang="en-US" dirty="0" smtClean="0">
                <a:latin typeface="Century Gothic" charset="0"/>
                <a:ea typeface="Century Gothic" charset="0"/>
                <a:cs typeface="Century Gothic" charset="0"/>
              </a:rPr>
              <a:t>Labeled environment (for training in trail and error)</a:t>
            </a:r>
            <a:endParaRPr lang="en-US" dirty="0">
              <a:latin typeface="Century Gothic" charset="0"/>
              <a:ea typeface="Century Gothic" charset="0"/>
              <a:cs typeface="Century Gothic" charset="0"/>
            </a:endParaRPr>
          </a:p>
        </p:txBody>
      </p:sp>
      <p:sp>
        <p:nvSpPr>
          <p:cNvPr id="11" name="TextBox 10"/>
          <p:cNvSpPr txBox="1"/>
          <p:nvPr/>
        </p:nvSpPr>
        <p:spPr>
          <a:xfrm>
            <a:off x="403166" y="2336487"/>
            <a:ext cx="2485505" cy="1877437"/>
          </a:xfrm>
          <a:prstGeom prst="rect">
            <a:avLst/>
          </a:prstGeom>
          <a:solidFill>
            <a:srgbClr val="A632DF">
              <a:alpha val="74118"/>
            </a:srgbClr>
          </a:solidFill>
        </p:spPr>
        <p:txBody>
          <a:bodyPr wrap="square" rtlCol="0">
            <a:spAutoFit/>
          </a:bodyPr>
          <a:lstStyle/>
          <a:p>
            <a:r>
              <a:rPr lang="en-US" sz="1600" b="1" dirty="0" smtClean="0">
                <a:latin typeface="Century Gothic" charset="0"/>
                <a:ea typeface="Century Gothic" charset="0"/>
                <a:cs typeface="Century Gothic" charset="0"/>
              </a:rPr>
              <a:t>Common models </a:t>
            </a:r>
            <a:r>
              <a:rPr lang="en-US" sz="1600" dirty="0" smtClean="0">
                <a:latin typeface="Century Gothic" charset="0"/>
                <a:ea typeface="Century Gothic" charset="0"/>
                <a:cs typeface="Century Gothic" charset="0"/>
              </a:rPr>
              <a:t>:</a:t>
            </a:r>
          </a:p>
          <a:p>
            <a:r>
              <a:rPr lang="en-US" sz="1600" b="1" dirty="0" smtClean="0">
                <a:latin typeface="Century Gothic" charset="0"/>
                <a:ea typeface="Century Gothic" charset="0"/>
                <a:cs typeface="Century Gothic" charset="0"/>
              </a:rPr>
              <a:t>Classifiers:</a:t>
            </a:r>
            <a:endParaRPr lang="en-US" sz="1600" b="1" dirty="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Spam detection</a:t>
            </a:r>
          </a:p>
          <a:p>
            <a:pPr marL="285750" indent="-285750">
              <a:buFont typeface="Arial" charset="0"/>
              <a:buChar char="•"/>
            </a:pPr>
            <a:r>
              <a:rPr lang="en-US" dirty="0" smtClean="0">
                <a:latin typeface="Century Gothic" charset="0"/>
                <a:ea typeface="Century Gothic" charset="0"/>
                <a:cs typeface="Century Gothic" charset="0"/>
              </a:rPr>
              <a:t>Costumer churn prediction</a:t>
            </a:r>
            <a:endParaRPr lang="en-US" dirty="0">
              <a:latin typeface="Century Gothic" charset="0"/>
              <a:ea typeface="Century Gothic" charset="0"/>
              <a:cs typeface="Century Gothic" charset="0"/>
            </a:endParaRPr>
          </a:p>
          <a:p>
            <a:r>
              <a:rPr lang="en-US" b="1" dirty="0" smtClean="0">
                <a:latin typeface="Century Gothic" charset="0"/>
                <a:ea typeface="Century Gothic" charset="0"/>
                <a:cs typeface="Century Gothic" charset="0"/>
              </a:rPr>
              <a:t>Regression:</a:t>
            </a:r>
          </a:p>
          <a:p>
            <a:pPr marL="285750" indent="-285750">
              <a:buFont typeface="Arial" charset="0"/>
              <a:buChar char="•"/>
            </a:pPr>
            <a:r>
              <a:rPr lang="en-US" dirty="0" smtClean="0">
                <a:latin typeface="Century Gothic" charset="0"/>
                <a:ea typeface="Century Gothic" charset="0"/>
                <a:cs typeface="Century Gothic" charset="0"/>
              </a:rPr>
              <a:t>House price prediction</a:t>
            </a:r>
            <a:endParaRPr lang="en-US" b="1" dirty="0" smtClean="0">
              <a:latin typeface="Century Gothic" charset="0"/>
              <a:ea typeface="Century Gothic" charset="0"/>
              <a:cs typeface="Century Gothic" charset="0"/>
            </a:endParaRPr>
          </a:p>
          <a:p>
            <a:pPr marL="285750" indent="-285750">
              <a:buFont typeface="Arial" charset="0"/>
              <a:buChar char="•"/>
            </a:pPr>
            <a:r>
              <a:rPr lang="en-US" dirty="0" smtClean="0">
                <a:latin typeface="Century Gothic" charset="0"/>
                <a:ea typeface="Century Gothic" charset="0"/>
                <a:cs typeface="Century Gothic" charset="0"/>
              </a:rPr>
              <a:t>Demand forecasting</a:t>
            </a:r>
          </a:p>
        </p:txBody>
      </p:sp>
      <p:sp>
        <p:nvSpPr>
          <p:cNvPr id="12" name="TextBox 11"/>
          <p:cNvSpPr txBox="1"/>
          <p:nvPr/>
        </p:nvSpPr>
        <p:spPr>
          <a:xfrm>
            <a:off x="3027362" y="2444210"/>
            <a:ext cx="2618525" cy="1077218"/>
          </a:xfrm>
          <a:prstGeom prst="rect">
            <a:avLst/>
          </a:prstGeom>
          <a:solidFill>
            <a:srgbClr val="A632DF"/>
          </a:solidFill>
        </p:spPr>
        <p:txBody>
          <a:bodyPr wrap="square" rtlCol="0">
            <a:spAutoFit/>
          </a:bodyPr>
          <a:lstStyle/>
          <a:p>
            <a:r>
              <a:rPr lang="en-US" sz="1600" b="1" dirty="0" smtClean="0">
                <a:latin typeface="Century Gothic" charset="0"/>
                <a:ea typeface="Century Gothic" charset="0"/>
                <a:cs typeface="Century Gothic" charset="0"/>
              </a:rPr>
              <a:t>Common models:</a:t>
            </a:r>
          </a:p>
          <a:p>
            <a:r>
              <a:rPr lang="en-US" sz="1600" b="1" dirty="0" smtClean="0">
                <a:latin typeface="Century Gothic" charset="0"/>
                <a:ea typeface="Century Gothic" charset="0"/>
                <a:cs typeface="Century Gothic" charset="0"/>
              </a:rPr>
              <a:t>groupers/clustering:</a:t>
            </a:r>
          </a:p>
          <a:p>
            <a:pPr marL="285750" indent="-285750">
              <a:buFont typeface="Arial" charset="0"/>
              <a:buChar char="•"/>
            </a:pPr>
            <a:r>
              <a:rPr lang="en-US" sz="1600" dirty="0" smtClean="0">
                <a:latin typeface="Century Gothic" charset="0"/>
                <a:ea typeface="Century Gothic" charset="0"/>
                <a:cs typeface="Century Gothic" charset="0"/>
              </a:rPr>
              <a:t>Costumer segmentation</a:t>
            </a:r>
          </a:p>
        </p:txBody>
      </p:sp>
      <p:sp>
        <p:nvSpPr>
          <p:cNvPr id="14" name="TextBox 13"/>
          <p:cNvSpPr txBox="1"/>
          <p:nvPr/>
        </p:nvSpPr>
        <p:spPr>
          <a:xfrm>
            <a:off x="5793971" y="3100504"/>
            <a:ext cx="2611985" cy="1231106"/>
          </a:xfrm>
          <a:prstGeom prst="rect">
            <a:avLst/>
          </a:prstGeom>
          <a:solidFill>
            <a:srgbClr val="A632DF"/>
          </a:solidFill>
        </p:spPr>
        <p:txBody>
          <a:bodyPr wrap="square" rtlCol="0">
            <a:spAutoFit/>
          </a:bodyPr>
          <a:lstStyle/>
          <a:p>
            <a:r>
              <a:rPr lang="en-US" sz="1600" b="1" dirty="0" smtClean="0">
                <a:latin typeface="Century Gothic" charset="0"/>
                <a:ea typeface="Century Gothic" charset="0"/>
                <a:cs typeface="Century Gothic" charset="0"/>
              </a:rPr>
              <a:t>Common models</a:t>
            </a:r>
          </a:p>
          <a:p>
            <a:r>
              <a:rPr lang="en-US" sz="1600" dirty="0" smtClean="0">
                <a:latin typeface="Century Gothic" charset="0"/>
                <a:ea typeface="Century Gothic" charset="0"/>
                <a:cs typeface="Century Gothic" charset="0"/>
              </a:rPr>
              <a:t>(optimal performers):</a:t>
            </a:r>
          </a:p>
          <a:p>
            <a:pPr marL="285750" indent="-285750">
              <a:buFont typeface="Arial" charset="0"/>
              <a:buChar char="•"/>
            </a:pPr>
            <a:r>
              <a:rPr lang="en-US" dirty="0" smtClean="0">
                <a:latin typeface="Century Gothic" charset="0"/>
                <a:ea typeface="Century Gothic" charset="0"/>
                <a:cs typeface="Century Gothic" charset="0"/>
              </a:rPr>
              <a:t>Markov Decision Process</a:t>
            </a:r>
          </a:p>
          <a:p>
            <a:pPr marL="285750" indent="-285750">
              <a:buFont typeface="Arial" charset="0"/>
              <a:buChar char="•"/>
            </a:pPr>
            <a:r>
              <a:rPr lang="en-US" dirty="0" smtClean="0">
                <a:latin typeface="Century Gothic" charset="0"/>
                <a:ea typeface="Century Gothic" charset="0"/>
                <a:cs typeface="Century Gothic" charset="0"/>
              </a:rPr>
              <a:t>Q-Learning</a:t>
            </a:r>
          </a:p>
          <a:p>
            <a:pPr marL="285750" indent="-285750">
              <a:buFont typeface="Arial" charset="0"/>
              <a:buChar char="•"/>
            </a:pPr>
            <a:r>
              <a:rPr lang="en-US" dirty="0" smtClean="0">
                <a:latin typeface="Century Gothic" charset="0"/>
                <a:ea typeface="Century Gothic" charset="0"/>
                <a:cs typeface="Century Gothic" charset="0"/>
              </a:rPr>
              <a:t>Distributed AI</a:t>
            </a:r>
            <a:endParaRPr lang="en-US" dirty="0">
              <a:latin typeface="Century Gothic" charset="0"/>
              <a:ea typeface="Century Gothic" charset="0"/>
              <a:cs typeface="Century Gothic"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7" y="4331610"/>
            <a:ext cx="2742193" cy="220697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048" y="4213924"/>
            <a:ext cx="2511759" cy="2463216"/>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3971" y="4393574"/>
            <a:ext cx="2812506" cy="2218762"/>
          </a:xfrm>
          <a:prstGeom prst="rect">
            <a:avLst/>
          </a:prstGeom>
        </p:spPr>
      </p:pic>
    </p:spTree>
    <p:extLst>
      <p:ext uri="{BB962C8B-B14F-4D97-AF65-F5344CB8AC3E}">
        <p14:creationId xmlns:p14="http://schemas.microsoft.com/office/powerpoint/2010/main" val="2055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61550" y="861525"/>
            <a:ext cx="8820900" cy="102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smtClean="0">
                <a:solidFill>
                  <a:srgbClr val="353535"/>
                </a:solidFill>
                <a:latin typeface="Open Sans"/>
                <a:ea typeface="Open Sans"/>
                <a:cs typeface="Open Sans"/>
                <a:sym typeface="Open Sans"/>
              </a:rPr>
              <a:t>Machine Learning has some drawbacks though!</a:t>
            </a:r>
            <a:endParaRPr sz="3600" b="1" dirty="0">
              <a:solidFill>
                <a:srgbClr val="353535"/>
              </a:solidFill>
              <a:latin typeface="Open Sans"/>
              <a:ea typeface="Open Sans"/>
              <a:cs typeface="Open Sans"/>
              <a:sym typeface="Open Sans"/>
            </a:endParaRPr>
          </a:p>
        </p:txBody>
      </p:sp>
      <p:sp>
        <p:nvSpPr>
          <p:cNvPr id="201" name="Shape 2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t>9</a:t>
            </a:fld>
            <a:endParaRPr/>
          </a:p>
        </p:txBody>
      </p:sp>
      <p:sp>
        <p:nvSpPr>
          <p:cNvPr id="2" name="TextBox 1"/>
          <p:cNvSpPr txBox="1"/>
          <p:nvPr/>
        </p:nvSpPr>
        <p:spPr>
          <a:xfrm>
            <a:off x="627321" y="2169042"/>
            <a:ext cx="7845137" cy="3693319"/>
          </a:xfrm>
          <a:prstGeom prst="rect">
            <a:avLst/>
          </a:prstGeom>
          <a:noFill/>
        </p:spPr>
        <p:txBody>
          <a:bodyPr wrap="square" rtlCol="0">
            <a:spAutoFit/>
          </a:bodyPr>
          <a:lstStyle/>
          <a:p>
            <a:pPr marL="285750" indent="-285750">
              <a:buFont typeface="Arial" charset="0"/>
              <a:buChar char="•"/>
            </a:pPr>
            <a:r>
              <a:rPr lang="en-US" sz="2400" dirty="0" smtClean="0">
                <a:latin typeface="Century Gothic" charset="0"/>
                <a:ea typeface="Century Gothic" charset="0"/>
                <a:cs typeface="Century Gothic" charset="0"/>
              </a:rPr>
              <a:t>Requires very expensive hardware.</a:t>
            </a:r>
          </a:p>
          <a:p>
            <a:pPr marL="285750" indent="-285750">
              <a:buFont typeface="Arial" charset="0"/>
              <a:buChar char="•"/>
            </a:pPr>
            <a:r>
              <a:rPr lang="en-US" sz="2400" dirty="0" smtClean="0">
                <a:latin typeface="Century Gothic" charset="0"/>
                <a:ea typeface="Century Gothic" charset="0"/>
                <a:cs typeface="Century Gothic" charset="0"/>
              </a:rPr>
              <a:t>Data acquisition can take a long time and a lot of preprocessing.</a:t>
            </a:r>
          </a:p>
          <a:p>
            <a:pPr marL="285750" indent="-285750">
              <a:buFont typeface="Arial" charset="0"/>
              <a:buChar char="•"/>
            </a:pPr>
            <a:r>
              <a:rPr lang="en-US" sz="2400" dirty="0" smtClean="0">
                <a:latin typeface="Century Gothic" charset="0"/>
                <a:ea typeface="Century Gothic" charset="0"/>
                <a:cs typeface="Century Gothic" charset="0"/>
              </a:rPr>
              <a:t>Parameter tuning for models can be very tedious.</a:t>
            </a:r>
          </a:p>
          <a:p>
            <a:pPr marL="285750" indent="-285750">
              <a:buFont typeface="Arial" charset="0"/>
              <a:buChar char="•"/>
            </a:pPr>
            <a:r>
              <a:rPr lang="en-US" sz="2400" dirty="0" smtClean="0">
                <a:latin typeface="Century Gothic" charset="0"/>
                <a:ea typeface="Century Gothic" charset="0"/>
                <a:cs typeface="Century Gothic" charset="0"/>
              </a:rPr>
              <a:t>Not enough data and model can perform very badly.</a:t>
            </a:r>
          </a:p>
          <a:p>
            <a:pPr marL="285750" indent="-285750">
              <a:buFont typeface="Arial" charset="0"/>
              <a:buChar char="•"/>
            </a:pPr>
            <a:r>
              <a:rPr lang="en-US" sz="2400" dirty="0" smtClean="0">
                <a:latin typeface="Century Gothic" charset="0"/>
                <a:ea typeface="Century Gothic" charset="0"/>
                <a:cs typeface="Century Gothic" charset="0"/>
              </a:rPr>
              <a:t>If data not processed correctly can lead to incorrect predictions down the road.</a:t>
            </a:r>
          </a:p>
          <a:p>
            <a:pPr marL="285750" indent="-285750">
              <a:buFont typeface="Arial" charset="0"/>
              <a:buChar char="•"/>
            </a:pPr>
            <a:endParaRPr lang="en-US" sz="2400" dirty="0" smtClean="0">
              <a:latin typeface="Century Gothic" charset="0"/>
              <a:ea typeface="Century Gothic" charset="0"/>
              <a:cs typeface="Century Gothic" charset="0"/>
            </a:endParaRPr>
          </a:p>
          <a:p>
            <a:pPr marL="285750" indent="-285750">
              <a:buFont typeface="Arial" charset="0"/>
              <a:buChar char="•"/>
            </a:pPr>
            <a:endParaRPr lang="en-US" sz="1800" dirty="0">
              <a:latin typeface="Century Gothic" charset="0"/>
              <a:ea typeface="Century Gothic" charset="0"/>
              <a:cs typeface="Century 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p:cTn id="7" dur="500" fill="hold"/>
                                        <p:tgtEl>
                                          <p:spTgt spid="194"/>
                                        </p:tgtEl>
                                        <p:attrNameLst>
                                          <p:attrName>ppt_w</p:attrName>
                                        </p:attrNameLst>
                                      </p:cBhvr>
                                      <p:tavLst>
                                        <p:tav tm="0">
                                          <p:val>
                                            <p:fltVal val="0"/>
                                          </p:val>
                                        </p:tav>
                                        <p:tav tm="100000">
                                          <p:val>
                                            <p:strVal val="#ppt_w"/>
                                          </p:val>
                                        </p:tav>
                                      </p:tavLst>
                                    </p:anim>
                                    <p:anim calcmode="lin" valueType="num">
                                      <p:cBhvr>
                                        <p:cTn id="8" dur="500" fill="hold"/>
                                        <p:tgtEl>
                                          <p:spTgt spid="194"/>
                                        </p:tgtEl>
                                        <p:attrNameLst>
                                          <p:attrName>ppt_h</p:attrName>
                                        </p:attrNameLst>
                                      </p:cBhvr>
                                      <p:tavLst>
                                        <p:tav tm="0">
                                          <p:val>
                                            <p:fltVal val="0"/>
                                          </p:val>
                                        </p:tav>
                                        <p:tav tm="100000">
                                          <p:val>
                                            <p:strVal val="#ppt_h"/>
                                          </p:val>
                                        </p:tav>
                                      </p:tavLst>
                                    </p:anim>
                                    <p:animEffect transition="in" filter="fade">
                                      <p:cBhvr>
                                        <p:cTn id="9" dur="500"/>
                                        <p:tgtEl>
                                          <p:spTgt spid="194"/>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1"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 grpId="1"/>
    </p:bldLst>
  </p:timing>
</p:sld>
</file>

<file path=ppt/theme/theme1.xml><?xml version="1.0" encoding="utf-8"?>
<a:theme xmlns:a="http://schemas.openxmlformats.org/drawingml/2006/main" name="MLH Localhost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TotalTime>
  <Words>890</Words>
  <Application>Microsoft Macintosh PowerPoint</Application>
  <PresentationFormat>On-screen Show (4:3)</PresentationFormat>
  <Paragraphs>139</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Open Sans SemiBold</vt:lpstr>
      <vt:lpstr>Century Gothic</vt:lpstr>
      <vt:lpstr>Open Sans</vt:lpstr>
      <vt:lpstr>Open Sans ExtraBold</vt:lpstr>
      <vt:lpstr>MLH Localhost Theme</vt:lpstr>
      <vt:lpstr>PowerPoint Presentation</vt:lpstr>
      <vt:lpstr>Welcome! My name is Juan Pablo Castillo</vt:lpstr>
      <vt:lpstr>Today you will be learning:</vt:lpstr>
      <vt:lpstr>What is Machine Learning?</vt:lpstr>
      <vt:lpstr>Imagine you want to write an algorithm that predicts if there’s a cat or a dog in an image.</vt:lpstr>
      <vt:lpstr>ML in 5 easy steps with no math background!</vt:lpstr>
      <vt:lpstr>Why do we need data and how do we feed it to the model?</vt:lpstr>
      <vt:lpstr>Selecting Machine Learning Model</vt:lpstr>
      <vt:lpstr>Machine Learning has some drawbacks though!</vt:lpstr>
      <vt:lpstr>Machine Learning and further</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Castillo, Juan</cp:lastModifiedBy>
  <cp:revision>51</cp:revision>
  <dcterms:modified xsi:type="dcterms:W3CDTF">2018-02-24T07:07:27Z</dcterms:modified>
</cp:coreProperties>
</file>