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0"/>
    </p:embeddedFont>
    <p:embeddedFont>
      <p:font typeface="Oswald" pitchFamily="2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5A9E9D-5F01-4250-901F-374CDDD8E5BF}">
  <a:tblStyle styleId="{935A9E9D-5F01-4250-901F-374CDDD8E5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b704e8b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b704e8b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b704e8b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b704e8b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704e8b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704e8b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1bca7e09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1bca7e09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b704e8b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b704e8b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b704e8b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b704e8b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b704e8b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b704e8b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 Cost Burden Predictor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 Area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Max, Tiffany, Brinda, Lynn, Aylin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853500" y="2542050"/>
            <a:ext cx="3951300" cy="952500"/>
          </a:xfrm>
          <a:prstGeom prst="wedgeRectCallout">
            <a:avLst>
              <a:gd name="adj1" fmla="val -30863"/>
              <a:gd name="adj2" fmla="val -9207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of homelessness based on current personal rent burden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 rot="5400000">
            <a:off x="4437225" y="-2305050"/>
            <a:ext cx="177300" cy="82731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00FF00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96800" y="1359950"/>
            <a:ext cx="8273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&lt;30% 								30%								&gt;50%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1021725"/>
            <a:ext cx="43125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Rent as percent of income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713475" y="1863050"/>
            <a:ext cx="16248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Cost Burdened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037625" y="1863038"/>
            <a:ext cx="16248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Severely Cost Burdened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356950" y="40341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{935A9E9D-5F01-4250-901F-374CDDD8E5BF}</a:tableStyleId>
              </a:tblPr>
              <a:tblGrid>
                <a:gridCol w="69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4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2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Moderate under 15k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Severe under 15k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Moderate 15k-30k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Severe 15k-30k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Moderate 3k-45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Severe 3k-45k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Moderate 45k-75k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Severe 45k-75k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Moderate over 75k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Severe over 75k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Moderate All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Severe All</a:t>
                      </a:r>
                      <a:endParaRPr sz="8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SF, Oakland, Hayward</a:t>
                      </a:r>
                      <a:endParaRPr sz="7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14.2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72.5</a:t>
                      </a:r>
                      <a:endParaRPr sz="1000" b="1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20.7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63.3</a:t>
                      </a:r>
                      <a:endParaRPr sz="1000" b="1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35.8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43.2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47.0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12.7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11.9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.6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21.9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D6E71"/>
                          </a:solidFill>
                          <a:highlight>
                            <a:srgbClr val="FFFFFF"/>
                          </a:highlight>
                        </a:rPr>
                        <a:t>23.7</a:t>
                      </a:r>
                      <a:endParaRPr sz="1000">
                        <a:solidFill>
                          <a:srgbClr val="6D6E7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939500" y="260605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rage"/>
                <a:ea typeface="Average"/>
                <a:cs typeface="Average"/>
                <a:sym typeface="Average"/>
              </a:rPr>
              <a:t>How at risk am I in my current neighborhood ?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rage"/>
                <a:ea typeface="Average"/>
                <a:cs typeface="Average"/>
                <a:sym typeface="Average"/>
              </a:rPr>
              <a:t>How will my risk develop in the coming years ? 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5"/>
          <p:cNvCxnSpPr/>
          <p:nvPr/>
        </p:nvCxnSpPr>
        <p:spPr>
          <a:xfrm rot="10800000" flipH="1">
            <a:off x="3299300" y="3150300"/>
            <a:ext cx="1337400" cy="33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/>
          <p:nvPr/>
        </p:nvCxnSpPr>
        <p:spPr>
          <a:xfrm>
            <a:off x="6755638" y="2004638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01" y="1633728"/>
            <a:ext cx="2941727" cy="24985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4450725"/>
            <a:ext cx="43125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User input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753175" y="4563600"/>
            <a:ext cx="43125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ML Algorithm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163" y="228350"/>
            <a:ext cx="2579827" cy="165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875" y="2443111"/>
            <a:ext cx="3976824" cy="201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1525" y="228350"/>
            <a:ext cx="1668850" cy="8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25" y="1103650"/>
            <a:ext cx="5027274" cy="377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50" y="1103650"/>
            <a:ext cx="2721373" cy="382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305" y="1198100"/>
            <a:ext cx="4711398" cy="35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Where can I move with less than 50% rent burden?</a:t>
            </a:r>
            <a:endParaRPr b="1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00" y="1218401"/>
            <a:ext cx="4672824" cy="353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Where can I move with less than 30% rent burden?</a:t>
            </a:r>
            <a:endParaRPr b="1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Extensions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data on whether building has rent control and eviction protection based on address input (include additional risk if not protected against eviction)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Surrounding neighborhoods and Future predictions (3-5-10 years)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metrics (Roommates, Bedrooms)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provide tool for assessing rent burden, but does not solve underlying problem of rising prices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used as a tool for improving policy/rent controls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Oswald</vt:lpstr>
      <vt:lpstr>Average</vt:lpstr>
      <vt:lpstr>Slate</vt:lpstr>
      <vt:lpstr>Rent Cost Burden Predictor Bay Area</vt:lpstr>
      <vt:lpstr>Risk of homelessness based on current personal rent burden  </vt:lpstr>
      <vt:lpstr>Input</vt:lpstr>
      <vt:lpstr>Output</vt:lpstr>
      <vt:lpstr>Where can I move with less than 50% rent burden?  </vt:lpstr>
      <vt:lpstr>Where can I move with less than 30% rent burden?  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Cost Burden Predictor Bay Area</dc:title>
  <cp:lastModifiedBy>Max Ingraham-Rakatansky</cp:lastModifiedBy>
  <cp:revision>1</cp:revision>
  <dcterms:modified xsi:type="dcterms:W3CDTF">2020-01-26T01:12:39Z</dcterms:modified>
</cp:coreProperties>
</file>