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657" r:id="rId2"/>
    <p:sldMasterId id="2147483654" r:id="rId3"/>
  </p:sldMasterIdLst>
  <p:notesMasterIdLst>
    <p:notesMasterId r:id="rId26"/>
  </p:notesMasterIdLst>
  <p:sldIdLst>
    <p:sldId id="266" r:id="rId4"/>
    <p:sldId id="274" r:id="rId5"/>
    <p:sldId id="522" r:id="rId6"/>
    <p:sldId id="536" r:id="rId7"/>
    <p:sldId id="528" r:id="rId8"/>
    <p:sldId id="543" r:id="rId9"/>
    <p:sldId id="531" r:id="rId10"/>
    <p:sldId id="542" r:id="rId11"/>
    <p:sldId id="544" r:id="rId12"/>
    <p:sldId id="546" r:id="rId13"/>
    <p:sldId id="547" r:id="rId14"/>
    <p:sldId id="493" r:id="rId15"/>
    <p:sldId id="550" r:id="rId16"/>
    <p:sldId id="551" r:id="rId17"/>
    <p:sldId id="552" r:id="rId18"/>
    <p:sldId id="535" r:id="rId19"/>
    <p:sldId id="554" r:id="rId20"/>
    <p:sldId id="559" r:id="rId21"/>
    <p:sldId id="555" r:id="rId22"/>
    <p:sldId id="556" r:id="rId23"/>
    <p:sldId id="557" r:id="rId24"/>
    <p:sldId id="5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5B"/>
    <a:srgbClr val="F0BD40"/>
    <a:srgbClr val="F29976"/>
    <a:srgbClr val="4D4D4D"/>
    <a:srgbClr val="990000"/>
    <a:srgbClr val="5F71B1"/>
    <a:srgbClr val="FF4081"/>
    <a:srgbClr val="F5F5F5"/>
    <a:srgbClr val="3E50B4"/>
    <a:srgbClr val="303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514" autoAdjust="0"/>
  </p:normalViewPr>
  <p:slideViewPr>
    <p:cSldViewPr snapToGrid="0" showGuides="1">
      <p:cViewPr varScale="1">
        <p:scale>
          <a:sx n="103" d="100"/>
          <a:sy n="103" d="100"/>
        </p:scale>
        <p:origin x="138" y="336"/>
      </p:cViewPr>
      <p:guideLst>
        <p:guide pos="3840"/>
        <p:guide orient="horz" pos="216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E2D55-D778-AF4A-8B1C-E3ACFFEFA0CD}"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503B6-F4CD-DE49-AB30-479371E8558D}" type="slidenum">
              <a:rPr lang="en-US" smtClean="0"/>
              <a:t>‹N°›</a:t>
            </a:fld>
            <a:endParaRPr lang="en-US"/>
          </a:p>
        </p:txBody>
      </p:sp>
    </p:spTree>
    <p:extLst>
      <p:ext uri="{BB962C8B-B14F-4D97-AF65-F5344CB8AC3E}">
        <p14:creationId xmlns:p14="http://schemas.microsoft.com/office/powerpoint/2010/main" val="82738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a:t>
            </a:fld>
            <a:endParaRPr lang="en-US"/>
          </a:p>
        </p:txBody>
      </p:sp>
    </p:spTree>
    <p:extLst>
      <p:ext uri="{BB962C8B-B14F-4D97-AF65-F5344CB8AC3E}">
        <p14:creationId xmlns:p14="http://schemas.microsoft.com/office/powerpoint/2010/main" val="226723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10</a:t>
            </a:fld>
            <a:endParaRPr lang="en-US"/>
          </a:p>
        </p:txBody>
      </p:sp>
    </p:spTree>
    <p:extLst>
      <p:ext uri="{BB962C8B-B14F-4D97-AF65-F5344CB8AC3E}">
        <p14:creationId xmlns:p14="http://schemas.microsoft.com/office/powerpoint/2010/main" val="3207426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11</a:t>
            </a:fld>
            <a:endParaRPr lang="en-US"/>
          </a:p>
        </p:txBody>
      </p:sp>
    </p:spTree>
    <p:extLst>
      <p:ext uri="{BB962C8B-B14F-4D97-AF65-F5344CB8AC3E}">
        <p14:creationId xmlns:p14="http://schemas.microsoft.com/office/powerpoint/2010/main" val="320742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12</a:t>
            </a:fld>
            <a:endParaRPr lang="en-US"/>
          </a:p>
        </p:txBody>
      </p:sp>
    </p:spTree>
    <p:extLst>
      <p:ext uri="{BB962C8B-B14F-4D97-AF65-F5344CB8AC3E}">
        <p14:creationId xmlns:p14="http://schemas.microsoft.com/office/powerpoint/2010/main" val="3207426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13</a:t>
            </a:fld>
            <a:endParaRPr lang="en-US"/>
          </a:p>
        </p:txBody>
      </p:sp>
    </p:spTree>
    <p:extLst>
      <p:ext uri="{BB962C8B-B14F-4D97-AF65-F5344CB8AC3E}">
        <p14:creationId xmlns:p14="http://schemas.microsoft.com/office/powerpoint/2010/main" val="2191107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14</a:t>
            </a:fld>
            <a:endParaRPr lang="en-US"/>
          </a:p>
        </p:txBody>
      </p:sp>
    </p:spTree>
    <p:extLst>
      <p:ext uri="{BB962C8B-B14F-4D97-AF65-F5344CB8AC3E}">
        <p14:creationId xmlns:p14="http://schemas.microsoft.com/office/powerpoint/2010/main" val="1033294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15</a:t>
            </a:fld>
            <a:endParaRPr lang="en-US"/>
          </a:p>
        </p:txBody>
      </p:sp>
    </p:spTree>
    <p:extLst>
      <p:ext uri="{BB962C8B-B14F-4D97-AF65-F5344CB8AC3E}">
        <p14:creationId xmlns:p14="http://schemas.microsoft.com/office/powerpoint/2010/main" val="418492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L’objectif</a:t>
            </a:r>
            <a:r>
              <a:rPr lang="en-US" dirty="0"/>
              <a:t> </a:t>
            </a:r>
            <a:r>
              <a:rPr lang="en-US" dirty="0" err="1"/>
              <a:t>étant</a:t>
            </a:r>
            <a:r>
              <a:rPr lang="en-US" dirty="0"/>
              <a:t> que les conditions </a:t>
            </a:r>
            <a:r>
              <a:rPr lang="en-US" dirty="0" err="1"/>
              <a:t>requises</a:t>
            </a:r>
            <a:r>
              <a:rPr lang="en-US" dirty="0"/>
              <a:t> pour </a:t>
            </a:r>
            <a:r>
              <a:rPr lang="en-US" dirty="0" err="1"/>
              <a:t>cette</a:t>
            </a:r>
            <a:r>
              <a:rPr lang="en-US" dirty="0"/>
              <a:t> architectures </a:t>
            </a:r>
            <a:r>
              <a:rPr lang="en-US" dirty="0" err="1"/>
              <a:t>soient</a:t>
            </a:r>
            <a:r>
              <a:rPr lang="en-US" dirty="0"/>
              <a:t> </a:t>
            </a:r>
            <a:r>
              <a:rPr lang="en-US" dirty="0" err="1"/>
              <a:t>réutilisable</a:t>
            </a:r>
            <a:r>
              <a:rPr lang="en-US" dirty="0"/>
              <a:t> pour les </a:t>
            </a:r>
            <a:r>
              <a:rPr lang="en-US" dirty="0" err="1"/>
              <a:t>futurs</a:t>
            </a:r>
            <a:r>
              <a:rPr lang="en-US" dirty="0"/>
              <a:t> </a:t>
            </a:r>
            <a:r>
              <a:rPr lang="en-US" dirty="0" err="1"/>
              <a:t>projets</a:t>
            </a:r>
            <a:r>
              <a:rPr lang="en-US" dirty="0"/>
              <a:t> de </a:t>
            </a:r>
            <a:r>
              <a:rPr lang="en-US" dirty="0" err="1"/>
              <a:t>Foosus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0" dirty="0">
                <a:solidFill>
                  <a:srgbClr val="24292E"/>
                </a:solidFill>
                <a:effectLst/>
                <a:latin typeface="Arial" panose="020B0604020202020204" pitchFamily="34" charset="0"/>
              </a:rPr>
              <a:t>Conditions requises pour le management du service IT</a:t>
            </a:r>
            <a:endParaRPr lang="fr-FR" sz="1800" b="1" kern="0" dirty="0">
              <a:effectLst/>
              <a:latin typeface="Arial" panose="020B0604020202020204"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rial" panose="020B0604020202020204" pitchFamily="34" charset="0"/>
                <a:ea typeface="Arial" panose="020B0604020202020204" pitchFamily="34" charset="0"/>
              </a:rPr>
              <a:t>il est nécessaire de définir et documenter :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Arial" panose="020B0604020202020204" pitchFamily="34" charset="0"/>
                <a:ea typeface="Arial" panose="020B0604020202020204" pitchFamily="34" charset="0"/>
              </a:rPr>
              <a:t>Le champ d’application et la charge de travail associés à l’activité.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Arial" panose="020B0604020202020204" pitchFamily="34" charset="0"/>
                <a:ea typeface="Arial" panose="020B0604020202020204" pitchFamily="34" charset="0"/>
              </a:rPr>
              <a:t>- Le découpage de l’activité en différents jalons et, si nécessaire, en différents micro-services.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Arial" panose="020B0604020202020204" pitchFamily="34" charset="0"/>
                <a:ea typeface="Arial" panose="020B0604020202020204" pitchFamily="34" charset="0"/>
              </a:rPr>
              <a:t>- Les diagrammes d’architecture associés. - Les logs d’activités et le suivi de la progression. - Les résultats des tests.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Arial" panose="020B0604020202020204" pitchFamily="34" charset="0"/>
                <a:ea typeface="Arial" panose="020B0604020202020204" pitchFamily="34" charset="0"/>
              </a:rPr>
              <a:t>- La conformité avec le cahier des charges.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Arial" panose="020B0604020202020204" pitchFamily="34" charset="0"/>
                <a:ea typeface="Arial" panose="020B0604020202020204" pitchFamily="34" charset="0"/>
              </a:rPr>
              <a:t>- Les éventuels écarts avec les standards d’implémentations et les procédures standardisés mises en place par </a:t>
            </a:r>
            <a:r>
              <a:rPr lang="fr-FR" sz="1800" dirty="0" err="1">
                <a:effectLst/>
                <a:latin typeface="Arial" panose="020B0604020202020204" pitchFamily="34" charset="0"/>
                <a:ea typeface="Arial" panose="020B0604020202020204" pitchFamily="34" charset="0"/>
              </a:rPr>
              <a:t>Foosus</a:t>
            </a:r>
            <a:r>
              <a:rPr lang="fr-FR" sz="1800" dirty="0">
                <a:effectLst/>
                <a:latin typeface="Arial" panose="020B0604020202020204" pitchFamily="34" charset="0"/>
                <a:ea typeface="Arial" panose="020B0604020202020204" pitchFamily="34" charset="0"/>
              </a:rPr>
              <a:t>.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Arial" panose="020B0604020202020204" pitchFamily="34" charset="0"/>
                <a:ea typeface="Arial" panose="020B0604020202020204" pitchFamily="34" charset="0"/>
              </a:rPr>
              <a:t>- Les informations relatives à l’activité telles que les dates clés et les ressources impliquées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rial" panose="020B0604020202020204" pitchFamily="34" charset="0"/>
                <a:ea typeface="Arial" panose="020B0604020202020204" pitchFamily="34" charset="0"/>
              </a:rPr>
              <a:t>L’implémentation de la plateforme ou d’une mise à jour de celle-ci doit s’effectuer en respectant certains standards DevOps. Dans notre cas, notre process d’implémentation doit s’inscrire dans une approche d’intégration et de déploiement continu comme visible sur le schéma ci-dessous.</a:t>
            </a:r>
          </a:p>
          <a:p>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16</a:t>
            </a:fld>
            <a:endParaRPr lang="en-US"/>
          </a:p>
        </p:txBody>
      </p:sp>
    </p:spTree>
    <p:extLst>
      <p:ext uri="{BB962C8B-B14F-4D97-AF65-F5344CB8AC3E}">
        <p14:creationId xmlns:p14="http://schemas.microsoft.com/office/powerpoint/2010/main" val="850824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17</a:t>
            </a:fld>
            <a:endParaRPr lang="en-US"/>
          </a:p>
        </p:txBody>
      </p:sp>
    </p:spTree>
    <p:extLst>
      <p:ext uri="{BB962C8B-B14F-4D97-AF65-F5344CB8AC3E}">
        <p14:creationId xmlns:p14="http://schemas.microsoft.com/office/powerpoint/2010/main" val="3617325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18</a:t>
            </a:fld>
            <a:endParaRPr lang="en-US"/>
          </a:p>
        </p:txBody>
      </p:sp>
    </p:spTree>
    <p:extLst>
      <p:ext uri="{BB962C8B-B14F-4D97-AF65-F5344CB8AC3E}">
        <p14:creationId xmlns:p14="http://schemas.microsoft.com/office/powerpoint/2010/main" val="181897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19</a:t>
            </a:fld>
            <a:endParaRPr lang="en-US"/>
          </a:p>
        </p:txBody>
      </p:sp>
    </p:spTree>
    <p:extLst>
      <p:ext uri="{BB962C8B-B14F-4D97-AF65-F5344CB8AC3E}">
        <p14:creationId xmlns:p14="http://schemas.microsoft.com/office/powerpoint/2010/main" val="3148644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2</a:t>
            </a:fld>
            <a:endParaRPr lang="en-US"/>
          </a:p>
        </p:txBody>
      </p:sp>
    </p:spTree>
    <p:extLst>
      <p:ext uri="{BB962C8B-B14F-4D97-AF65-F5344CB8AC3E}">
        <p14:creationId xmlns:p14="http://schemas.microsoft.com/office/powerpoint/2010/main" val="1473144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20</a:t>
            </a:fld>
            <a:endParaRPr lang="en-US"/>
          </a:p>
        </p:txBody>
      </p:sp>
    </p:spTree>
    <p:extLst>
      <p:ext uri="{BB962C8B-B14F-4D97-AF65-F5344CB8AC3E}">
        <p14:creationId xmlns:p14="http://schemas.microsoft.com/office/powerpoint/2010/main" val="872268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21</a:t>
            </a:fld>
            <a:endParaRPr lang="en-US"/>
          </a:p>
        </p:txBody>
      </p:sp>
    </p:spTree>
    <p:extLst>
      <p:ext uri="{BB962C8B-B14F-4D97-AF65-F5344CB8AC3E}">
        <p14:creationId xmlns:p14="http://schemas.microsoft.com/office/powerpoint/2010/main" val="3019835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24292E"/>
                </a:solidFill>
                <a:effectLst/>
                <a:latin typeface="Arial" panose="020B0604020202020204" pitchFamily="34" charset="0"/>
                <a:ea typeface="Arial" panose="020B0604020202020204" pitchFamily="34" charset="0"/>
              </a:rPr>
              <a:t>La méthode de développement d’architecture TOGAF (ou ADM pour « Architecture </a:t>
            </a:r>
            <a:r>
              <a:rPr lang="fr-FR" sz="1800" dirty="0" err="1">
                <a:solidFill>
                  <a:srgbClr val="24292E"/>
                </a:solidFill>
                <a:effectLst/>
                <a:latin typeface="Arial" panose="020B0604020202020204" pitchFamily="34" charset="0"/>
                <a:ea typeface="Arial" panose="020B0604020202020204" pitchFamily="34" charset="0"/>
              </a:rPr>
              <a:t>Development</a:t>
            </a:r>
            <a:r>
              <a:rPr lang="fr-FR" sz="1800" dirty="0">
                <a:solidFill>
                  <a:srgbClr val="24292E"/>
                </a:solidFill>
                <a:effectLst/>
                <a:latin typeface="Arial" panose="020B0604020202020204" pitchFamily="34" charset="0"/>
                <a:ea typeface="Arial" panose="020B0604020202020204" pitchFamily="34" charset="0"/>
              </a:rPr>
              <a:t> Method ») décrit une méthodologie des meilleures pratiques pour le développement architectural. Néanmoins, toutes les phases ne sont pas également pertinentes pour chaque projet. Le tableau ci-dessous décrit l’utilisation de l’ADM pour ce projet spécifique.</a:t>
            </a:r>
            <a:endParaRPr lang="en-US" dirty="0"/>
          </a:p>
          <a:p>
            <a:endParaRPr lang="en-US" dirty="0"/>
          </a:p>
          <a:p>
            <a:r>
              <a:rPr lang="en-US" dirty="0"/>
              <a:t>Un document de declaration de travail </a:t>
            </a:r>
            <a:r>
              <a:rPr lang="en-US" dirty="0" err="1"/>
              <a:t>d’architecture</a:t>
            </a:r>
            <a:r>
              <a:rPr lang="en-US" dirty="0"/>
              <a:t> </a:t>
            </a:r>
            <a:r>
              <a:rPr lang="en-US" dirty="0" err="1"/>
              <a:t>décrivant</a:t>
            </a:r>
            <a:r>
              <a:rPr lang="en-US" dirty="0"/>
              <a:t> les </a:t>
            </a:r>
            <a:r>
              <a:rPr lang="en-US" dirty="0" err="1"/>
              <a:t>différentes</a:t>
            </a:r>
            <a:r>
              <a:rPr lang="en-US" dirty="0"/>
              <a:t> </a:t>
            </a:r>
            <a:r>
              <a:rPr lang="en-US" dirty="0" err="1"/>
              <a:t>activités</a:t>
            </a:r>
            <a:r>
              <a:rPr lang="en-US" dirty="0"/>
              <a:t> </a:t>
            </a:r>
            <a:r>
              <a:rPr lang="en-US" dirty="0" err="1"/>
              <a:t>requises</a:t>
            </a:r>
            <a:r>
              <a:rPr lang="en-US" dirty="0"/>
              <a:t> pour </a:t>
            </a:r>
            <a:r>
              <a:rPr lang="en-US" dirty="0" err="1"/>
              <a:t>mener</a:t>
            </a:r>
            <a:r>
              <a:rPr lang="en-US" dirty="0"/>
              <a:t> à bien </a:t>
            </a:r>
            <a:r>
              <a:rPr lang="en-US" dirty="0" err="1"/>
              <a:t>ce</a:t>
            </a:r>
            <a:r>
              <a:rPr lang="en-US" dirty="0"/>
              <a:t> </a:t>
            </a:r>
            <a:r>
              <a:rPr lang="en-US" dirty="0" err="1"/>
              <a:t>projet</a:t>
            </a:r>
            <a:r>
              <a:rPr lang="en-US" dirty="0"/>
              <a:t>, que les sorties de </a:t>
            </a:r>
            <a:r>
              <a:rPr lang="en-US" dirty="0" err="1"/>
              <a:t>ces</a:t>
            </a:r>
            <a:r>
              <a:rPr lang="en-US" dirty="0"/>
              <a:t> </a:t>
            </a:r>
            <a:r>
              <a:rPr lang="en-US" dirty="0" err="1"/>
              <a:t>activités</a:t>
            </a:r>
            <a:r>
              <a:rPr lang="en-US" dirty="0"/>
              <a:t> (</a:t>
            </a:r>
            <a:r>
              <a:rPr lang="en-US" dirty="0" err="1"/>
              <a:t>en</a:t>
            </a:r>
            <a:r>
              <a:rPr lang="en-US" dirty="0"/>
              <a:t> </a:t>
            </a:r>
            <a:r>
              <a:rPr lang="en-US" dirty="0" err="1"/>
              <a:t>quelque</a:t>
            </a:r>
            <a:r>
              <a:rPr lang="en-US" dirty="0"/>
              <a:t> </a:t>
            </a:r>
            <a:r>
              <a:rPr lang="en-US" dirty="0" err="1"/>
              <a:t>sorte</a:t>
            </a:r>
            <a:r>
              <a:rPr lang="en-US" dirty="0"/>
              <a:t> des </a:t>
            </a:r>
            <a:r>
              <a:rPr lang="en-US" dirty="0" err="1"/>
              <a:t>livrables</a:t>
            </a:r>
            <a:r>
              <a:rPr lang="en-US" dirty="0"/>
              <a:t> </a:t>
            </a:r>
            <a:r>
              <a:rPr lang="en-US" dirty="0" err="1"/>
              <a:t>attendus</a:t>
            </a:r>
            <a:r>
              <a:rPr lang="en-US" dirty="0"/>
              <a:t>) et les </a:t>
            </a:r>
            <a:r>
              <a:rPr lang="en-US" dirty="0" err="1"/>
              <a:t>rôles</a:t>
            </a:r>
            <a:r>
              <a:rPr lang="en-US" dirty="0"/>
              <a:t> des parties </a:t>
            </a:r>
            <a:r>
              <a:rPr lang="en-US" dirty="0" err="1"/>
              <a:t>prenants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document de </a:t>
            </a:r>
            <a:r>
              <a:rPr lang="fr-FR" dirty="0">
                <a:effectLst/>
                <a:latin typeface="Arial" panose="020B0604020202020204" pitchFamily="34" charset="0"/>
              </a:rPr>
              <a:t>Spécification des Conditions Requises pour l’Architecture </a:t>
            </a:r>
            <a:r>
              <a:rPr lang="en-US" dirty="0"/>
              <a:t>qui </a:t>
            </a:r>
            <a:r>
              <a:rPr lang="en-US" dirty="0" err="1"/>
              <a:t>va</a:t>
            </a:r>
            <a:r>
              <a:rPr lang="en-US" dirty="0"/>
              <a:t> nous </a:t>
            </a:r>
            <a:r>
              <a:rPr lang="en-US" dirty="0" err="1"/>
              <a:t>permettre</a:t>
            </a:r>
            <a:r>
              <a:rPr lang="en-US" dirty="0"/>
              <a:t> de determiner le </a:t>
            </a:r>
            <a:r>
              <a:rPr lang="en-US" dirty="0" err="1"/>
              <a:t>périmètre</a:t>
            </a:r>
            <a:r>
              <a:rPr lang="en-US" dirty="0"/>
              <a:t> de </a:t>
            </a:r>
            <a:r>
              <a:rPr lang="en-US" dirty="0" err="1"/>
              <a:t>l’architecture</a:t>
            </a:r>
            <a:r>
              <a:rPr lang="en-US" dirty="0"/>
              <a:t> </a:t>
            </a:r>
            <a:r>
              <a:rPr lang="en-US" dirty="0" err="1"/>
              <a:t>ainsi</a:t>
            </a:r>
            <a:r>
              <a:rPr lang="en-US" dirty="0"/>
              <a:t> que les conditions à respecter pour la conception et mise </a:t>
            </a:r>
            <a:r>
              <a:rPr lang="en-US" dirty="0" err="1"/>
              <a:t>en</a:t>
            </a:r>
            <a:r>
              <a:rPr lang="en-US" dirty="0"/>
              <a:t> place des divers </a:t>
            </a:r>
            <a:r>
              <a:rPr lang="en-US" dirty="0" err="1"/>
              <a:t>composants</a:t>
            </a:r>
            <a:r>
              <a:rPr lang="en-US" dirty="0"/>
              <a:t> </a:t>
            </a:r>
            <a:r>
              <a:rPr lang="en-US" dirty="0" err="1"/>
              <a:t>comme</a:t>
            </a:r>
            <a:r>
              <a:rPr lang="en-US" dirty="0"/>
              <a:t> </a:t>
            </a:r>
            <a:r>
              <a:rPr lang="en-US" dirty="0" err="1"/>
              <a:t>l’interopérabilité</a:t>
            </a:r>
            <a:r>
              <a:rPr lang="en-US" dirty="0"/>
              <a:t>, par </a:t>
            </a:r>
            <a:r>
              <a:rPr lang="en-US" dirty="0" err="1"/>
              <a:t>exemple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 </a:t>
            </a:r>
            <a:r>
              <a:rPr lang="fr-FR" dirty="0">
                <a:effectLst/>
                <a:latin typeface="Arial" panose="020B0604020202020204" pitchFamily="34" charset="0"/>
              </a:rPr>
              <a:t>Contrat d’Architecture avec les Utilisateurs Business qui défini les accords communs </a:t>
            </a:r>
            <a:r>
              <a:rPr lang="fr-FR" dirty="0"/>
              <a:t>entre les partenaires de développement et les sponsors sur les livrables, mais qui permet aussi de définir la qualité attendue, les parties prenants et les métriques business permettant de valider la réussite du projet côté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latin typeface="Arial" panose="020B0604020202020204" pitchFamily="34" charset="0"/>
              </a:rPr>
              <a:t>Un Contrat d’Architecture avec les Fonctions Développement et Design définissant les éléments technique validant la réussite du projet côté service IT. </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22</a:t>
            </a:fld>
            <a:endParaRPr lang="en-US"/>
          </a:p>
        </p:txBody>
      </p:sp>
    </p:spTree>
    <p:extLst>
      <p:ext uri="{BB962C8B-B14F-4D97-AF65-F5344CB8AC3E}">
        <p14:creationId xmlns:p14="http://schemas.microsoft.com/office/powerpoint/2010/main" val="267929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3</a:t>
            </a:fld>
            <a:endParaRPr lang="en-US"/>
          </a:p>
        </p:txBody>
      </p:sp>
    </p:spTree>
    <p:extLst>
      <p:ext uri="{BB962C8B-B14F-4D97-AF65-F5344CB8AC3E}">
        <p14:creationId xmlns:p14="http://schemas.microsoft.com/office/powerpoint/2010/main" val="97424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p>
        </p:txBody>
      </p:sp>
      <p:sp>
        <p:nvSpPr>
          <p:cNvPr id="4" name="Slide Number Placeholder 3"/>
          <p:cNvSpPr>
            <a:spLocks noGrp="1"/>
          </p:cNvSpPr>
          <p:nvPr>
            <p:ph type="sldNum" sz="quarter" idx="10"/>
          </p:nvPr>
        </p:nvSpPr>
        <p:spPr/>
        <p:txBody>
          <a:bodyPr/>
          <a:lstStyle/>
          <a:p>
            <a:fld id="{250503B6-F4CD-DE49-AB30-479371E8558D}" type="slidenum">
              <a:rPr lang="en-US" smtClean="0"/>
              <a:t>4</a:t>
            </a:fld>
            <a:endParaRPr lang="en-US"/>
          </a:p>
        </p:txBody>
      </p:sp>
    </p:spTree>
    <p:extLst>
      <p:ext uri="{BB962C8B-B14F-4D97-AF65-F5344CB8AC3E}">
        <p14:creationId xmlns:p14="http://schemas.microsoft.com/office/powerpoint/2010/main" val="219040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rial" panose="020B0604020202020204" pitchFamily="34" charset="0"/>
                <a:ea typeface="Arial" panose="020B0604020202020204" pitchFamily="34" charset="0"/>
              </a:rPr>
              <a:t>Les indicateurs relatif aux éléments fournis sont donc les suivants.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rial" panose="020B0604020202020204" pitchFamily="34" charset="0"/>
              </a:rPr>
              <a:t>Augmentation de 10% du nombre d’utilisateur par jour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rial" panose="020B0604020202020204" pitchFamily="34" charset="0"/>
              </a:rPr>
              <a:t>Augmenter le nombre d’adhésion de producteurs alimentaires de 1,4 par mois à 4 par mois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rial" panose="020B0604020202020204" pitchFamily="34" charset="0"/>
              </a:rPr>
              <a:t>Réduire le délai de parution moyen à moins d’une semaine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rial" panose="020B0604020202020204" pitchFamily="34" charset="0"/>
              </a:rPr>
              <a:t>Réduire le taux d’incidents par mois à moins de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 </a:t>
            </a:r>
            <a:r>
              <a:rPr lang="en-US" dirty="0" err="1"/>
              <a:t>sont</a:t>
            </a:r>
            <a:r>
              <a:rPr lang="en-US" dirty="0"/>
              <a:t> </a:t>
            </a:r>
            <a:r>
              <a:rPr lang="en-US" dirty="0" err="1"/>
              <a:t>ces</a:t>
            </a:r>
            <a:r>
              <a:rPr lang="en-US" dirty="0"/>
              <a:t> </a:t>
            </a:r>
            <a:r>
              <a:rPr lang="en-US" dirty="0" err="1"/>
              <a:t>mêmes</a:t>
            </a:r>
            <a:r>
              <a:rPr lang="en-US" dirty="0"/>
              <a:t> </a:t>
            </a:r>
            <a:r>
              <a:rPr lang="en-US" dirty="0" err="1"/>
              <a:t>éléments</a:t>
            </a:r>
            <a:r>
              <a:rPr lang="en-US" dirty="0"/>
              <a:t> qui </a:t>
            </a:r>
            <a:r>
              <a:rPr lang="en-US" dirty="0" err="1"/>
              <a:t>vont</a:t>
            </a:r>
            <a:r>
              <a:rPr lang="en-US" dirty="0"/>
              <a:t> determiner la </a:t>
            </a:r>
            <a:r>
              <a:rPr lang="en-US" dirty="0" err="1"/>
              <a:t>réussite</a:t>
            </a:r>
            <a:r>
              <a:rPr lang="en-US" dirty="0"/>
              <a:t> </a:t>
            </a:r>
            <a:r>
              <a:rPr lang="en-US" dirty="0" err="1"/>
              <a:t>ou</a:t>
            </a:r>
            <a:r>
              <a:rPr lang="en-US" dirty="0"/>
              <a:t> non du </a:t>
            </a:r>
            <a:r>
              <a:rPr lang="en-US" dirty="0" err="1"/>
              <a:t>projet</a:t>
            </a: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5</a:t>
            </a:fld>
            <a:endParaRPr lang="en-US"/>
          </a:p>
        </p:txBody>
      </p:sp>
    </p:spTree>
    <p:extLst>
      <p:ext uri="{BB962C8B-B14F-4D97-AF65-F5344CB8AC3E}">
        <p14:creationId xmlns:p14="http://schemas.microsoft.com/office/powerpoint/2010/main" val="195642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Micro-Service pour </a:t>
            </a:r>
            <a:r>
              <a:rPr lang="en-US" dirty="0" err="1"/>
              <a:t>plusieurs</a:t>
            </a:r>
            <a:r>
              <a:rPr lang="en-US" dirty="0"/>
              <a:t> raisons : </a:t>
            </a:r>
          </a:p>
          <a:p>
            <a:endParaRPr lang="en-US" dirty="0"/>
          </a:p>
          <a:p>
            <a:pPr marL="171450" indent="-171450">
              <a:buFontTx/>
              <a:buChar char="-"/>
            </a:pPr>
            <a:r>
              <a:rPr lang="en-US" dirty="0" err="1"/>
              <a:t>Scalabilité</a:t>
            </a:r>
            <a:r>
              <a:rPr lang="en-US" dirty="0"/>
              <a:t> (il </a:t>
            </a:r>
            <a:r>
              <a:rPr lang="en-US" dirty="0" err="1"/>
              <a:t>est</a:t>
            </a:r>
            <a:r>
              <a:rPr lang="en-US" dirty="0"/>
              <a:t> possible de </a:t>
            </a:r>
            <a:r>
              <a:rPr lang="en-US" dirty="0" err="1"/>
              <a:t>gérer</a:t>
            </a:r>
            <a:r>
              <a:rPr lang="en-US" dirty="0"/>
              <a:t> </a:t>
            </a:r>
            <a:r>
              <a:rPr lang="en-US" dirty="0" err="1"/>
              <a:t>efficacement</a:t>
            </a:r>
            <a:r>
              <a:rPr lang="en-US" dirty="0"/>
              <a:t> et </a:t>
            </a:r>
            <a:r>
              <a:rPr lang="en-US" dirty="0" err="1"/>
              <a:t>simplement</a:t>
            </a:r>
            <a:r>
              <a:rPr lang="en-US" dirty="0"/>
              <a:t> la </a:t>
            </a:r>
            <a:r>
              <a:rPr lang="en-US" dirty="0" err="1"/>
              <a:t>monté</a:t>
            </a:r>
            <a:r>
              <a:rPr lang="en-US" dirty="0"/>
              <a:t> </a:t>
            </a:r>
            <a:r>
              <a:rPr lang="en-US" dirty="0" err="1"/>
              <a:t>en</a:t>
            </a:r>
            <a:r>
              <a:rPr lang="en-US" dirty="0"/>
              <a:t> charge d’un service </a:t>
            </a:r>
            <a:r>
              <a:rPr lang="en-US" dirty="0" err="1"/>
              <a:t>en</a:t>
            </a:r>
            <a:r>
              <a:rPr lang="en-US" dirty="0"/>
              <a:t> </a:t>
            </a:r>
            <a:r>
              <a:rPr lang="en-US" dirty="0" err="1"/>
              <a:t>utilisant</a:t>
            </a:r>
            <a:r>
              <a:rPr lang="en-US" dirty="0"/>
              <a:t> </a:t>
            </a:r>
            <a:r>
              <a:rPr lang="en-US" dirty="0" err="1"/>
              <a:t>une</a:t>
            </a:r>
            <a:r>
              <a:rPr lang="en-US" dirty="0"/>
              <a:t> </a:t>
            </a:r>
            <a:r>
              <a:rPr lang="en-US" dirty="0" err="1"/>
              <a:t>technologie</a:t>
            </a:r>
            <a:r>
              <a:rPr lang="en-US" dirty="0"/>
              <a:t> de cube </a:t>
            </a:r>
            <a:r>
              <a:rPr lang="en-US" dirty="0" err="1"/>
              <a:t>tel</a:t>
            </a:r>
            <a:r>
              <a:rPr lang="en-US" dirty="0"/>
              <a:t> que docker avec un </a:t>
            </a:r>
            <a:r>
              <a:rPr lang="en-US" dirty="0" err="1"/>
              <a:t>orchestrateur</a:t>
            </a:r>
            <a:r>
              <a:rPr lang="en-US" dirty="0"/>
              <a:t> </a:t>
            </a:r>
            <a:r>
              <a:rPr lang="fr-FR" dirty="0" err="1"/>
              <a:t>Kubernetes</a:t>
            </a:r>
            <a:r>
              <a:rPr lang="fr-FR" dirty="0"/>
              <a:t> par exemple.</a:t>
            </a:r>
            <a:endParaRPr lang="en-US" dirty="0"/>
          </a:p>
          <a:p>
            <a:pPr marL="171450" indent="-171450">
              <a:buFontTx/>
              <a:buChar char="-"/>
            </a:pPr>
            <a:r>
              <a:rPr lang="en-US" dirty="0" err="1"/>
              <a:t>Simplicité</a:t>
            </a:r>
            <a:r>
              <a:rPr lang="en-US" dirty="0"/>
              <a:t> de </a:t>
            </a:r>
            <a:r>
              <a:rPr lang="en-US" dirty="0" err="1"/>
              <a:t>déploiement</a:t>
            </a:r>
            <a:r>
              <a:rPr lang="en-US" dirty="0"/>
              <a:t> (</a:t>
            </a:r>
            <a:r>
              <a:rPr lang="en-US" dirty="0" err="1"/>
              <a:t>chaque</a:t>
            </a:r>
            <a:r>
              <a:rPr lang="en-US" dirty="0"/>
              <a:t> service </a:t>
            </a:r>
            <a:r>
              <a:rPr lang="en-US" dirty="0" err="1"/>
              <a:t>fonctionne</a:t>
            </a:r>
            <a:r>
              <a:rPr lang="en-US" dirty="0"/>
              <a:t> </a:t>
            </a:r>
            <a:r>
              <a:rPr lang="en-US" dirty="0" err="1"/>
              <a:t>indépendament</a:t>
            </a:r>
            <a:r>
              <a:rPr lang="en-US" dirty="0"/>
              <a:t> d’un </a:t>
            </a:r>
            <a:r>
              <a:rPr lang="en-US" dirty="0" err="1"/>
              <a:t>autre</a:t>
            </a:r>
            <a:r>
              <a:rPr lang="en-US" dirty="0"/>
              <a:t>).</a:t>
            </a:r>
          </a:p>
          <a:p>
            <a:pPr marL="171450" indent="-171450">
              <a:buFontTx/>
              <a:buChar char="-"/>
            </a:pPr>
            <a:r>
              <a:rPr lang="en-US" dirty="0" err="1"/>
              <a:t>Simplicité</a:t>
            </a:r>
            <a:r>
              <a:rPr lang="en-US" dirty="0"/>
              <a:t> de maintenance.</a:t>
            </a:r>
          </a:p>
          <a:p>
            <a:pPr marL="171450" indent="-171450">
              <a:buFontTx/>
              <a:buChar char="-"/>
            </a:pPr>
            <a:r>
              <a:rPr lang="en-US" dirty="0" err="1"/>
              <a:t>Possibilité</a:t>
            </a:r>
            <a:r>
              <a:rPr lang="en-US" dirty="0"/>
              <a:t> de deployer des services que dans </a:t>
            </a:r>
            <a:r>
              <a:rPr lang="en-US" dirty="0" err="1"/>
              <a:t>certaines</a:t>
            </a:r>
            <a:r>
              <a:rPr lang="en-US" dirty="0"/>
              <a:t> </a:t>
            </a:r>
            <a:r>
              <a:rPr lang="en-US" dirty="0" err="1"/>
              <a:t>régions</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6</a:t>
            </a:fld>
            <a:endParaRPr lang="en-US"/>
          </a:p>
        </p:txBody>
      </p:sp>
    </p:spTree>
    <p:extLst>
      <p:ext uri="{BB962C8B-B14F-4D97-AF65-F5344CB8AC3E}">
        <p14:creationId xmlns:p14="http://schemas.microsoft.com/office/powerpoint/2010/main" val="334576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Micro-Service pour </a:t>
            </a:r>
            <a:r>
              <a:rPr lang="en-US" dirty="0" err="1"/>
              <a:t>plusieurs</a:t>
            </a:r>
            <a:r>
              <a:rPr lang="en-US" dirty="0"/>
              <a:t> raisons : </a:t>
            </a:r>
          </a:p>
          <a:p>
            <a:endParaRPr lang="en-US" dirty="0"/>
          </a:p>
          <a:p>
            <a:pPr marL="171450" indent="-171450">
              <a:buFontTx/>
              <a:buChar char="-"/>
            </a:pPr>
            <a:r>
              <a:rPr lang="en-US" dirty="0" err="1"/>
              <a:t>Scalabilité</a:t>
            </a:r>
            <a:r>
              <a:rPr lang="en-US" dirty="0"/>
              <a:t> (il </a:t>
            </a:r>
            <a:r>
              <a:rPr lang="en-US" dirty="0" err="1"/>
              <a:t>est</a:t>
            </a:r>
            <a:r>
              <a:rPr lang="en-US" dirty="0"/>
              <a:t> possible de </a:t>
            </a:r>
            <a:r>
              <a:rPr lang="en-US" dirty="0" err="1"/>
              <a:t>gérer</a:t>
            </a:r>
            <a:r>
              <a:rPr lang="en-US" dirty="0"/>
              <a:t> </a:t>
            </a:r>
            <a:r>
              <a:rPr lang="en-US" dirty="0" err="1"/>
              <a:t>efficacement</a:t>
            </a:r>
            <a:r>
              <a:rPr lang="en-US" dirty="0"/>
              <a:t> et </a:t>
            </a:r>
            <a:r>
              <a:rPr lang="en-US" dirty="0" err="1"/>
              <a:t>simplement</a:t>
            </a:r>
            <a:r>
              <a:rPr lang="en-US" dirty="0"/>
              <a:t> la </a:t>
            </a:r>
            <a:r>
              <a:rPr lang="en-US" dirty="0" err="1"/>
              <a:t>monté</a:t>
            </a:r>
            <a:r>
              <a:rPr lang="en-US" dirty="0"/>
              <a:t> </a:t>
            </a:r>
            <a:r>
              <a:rPr lang="en-US" dirty="0" err="1"/>
              <a:t>en</a:t>
            </a:r>
            <a:r>
              <a:rPr lang="en-US" dirty="0"/>
              <a:t> charge d’un service </a:t>
            </a:r>
            <a:r>
              <a:rPr lang="en-US" dirty="0" err="1"/>
              <a:t>en</a:t>
            </a:r>
            <a:r>
              <a:rPr lang="en-US" dirty="0"/>
              <a:t> </a:t>
            </a:r>
            <a:r>
              <a:rPr lang="en-US" dirty="0" err="1"/>
              <a:t>utilisant</a:t>
            </a:r>
            <a:r>
              <a:rPr lang="en-US" dirty="0"/>
              <a:t> </a:t>
            </a:r>
            <a:r>
              <a:rPr lang="en-US" dirty="0" err="1"/>
              <a:t>une</a:t>
            </a:r>
            <a:r>
              <a:rPr lang="en-US" dirty="0"/>
              <a:t> </a:t>
            </a:r>
            <a:r>
              <a:rPr lang="en-US" dirty="0" err="1"/>
              <a:t>technologie</a:t>
            </a:r>
            <a:r>
              <a:rPr lang="en-US" dirty="0"/>
              <a:t> de cube </a:t>
            </a:r>
            <a:r>
              <a:rPr lang="en-US" dirty="0" err="1"/>
              <a:t>tel</a:t>
            </a:r>
            <a:r>
              <a:rPr lang="en-US" dirty="0"/>
              <a:t> que docker avec un </a:t>
            </a:r>
            <a:r>
              <a:rPr lang="en-US" dirty="0" err="1"/>
              <a:t>orchestrateur</a:t>
            </a:r>
            <a:r>
              <a:rPr lang="en-US" dirty="0"/>
              <a:t> </a:t>
            </a:r>
            <a:r>
              <a:rPr lang="fr-FR" dirty="0" err="1"/>
              <a:t>Kubernetes</a:t>
            </a:r>
            <a:r>
              <a:rPr lang="fr-FR" dirty="0"/>
              <a:t> par exemple.</a:t>
            </a:r>
            <a:endParaRPr lang="en-US" dirty="0"/>
          </a:p>
          <a:p>
            <a:pPr marL="171450" indent="-171450">
              <a:buFontTx/>
              <a:buChar char="-"/>
            </a:pPr>
            <a:r>
              <a:rPr lang="en-US" dirty="0" err="1"/>
              <a:t>Simplicité</a:t>
            </a:r>
            <a:r>
              <a:rPr lang="en-US" dirty="0"/>
              <a:t> de </a:t>
            </a:r>
            <a:r>
              <a:rPr lang="en-US" dirty="0" err="1"/>
              <a:t>déploiement</a:t>
            </a:r>
            <a:r>
              <a:rPr lang="en-US" dirty="0"/>
              <a:t> (</a:t>
            </a:r>
            <a:r>
              <a:rPr lang="en-US" dirty="0" err="1"/>
              <a:t>chaque</a:t>
            </a:r>
            <a:r>
              <a:rPr lang="en-US" dirty="0"/>
              <a:t> service </a:t>
            </a:r>
            <a:r>
              <a:rPr lang="en-US" dirty="0" err="1"/>
              <a:t>fonctionne</a:t>
            </a:r>
            <a:r>
              <a:rPr lang="en-US" dirty="0"/>
              <a:t> </a:t>
            </a:r>
            <a:r>
              <a:rPr lang="en-US" dirty="0" err="1"/>
              <a:t>indépendament</a:t>
            </a:r>
            <a:r>
              <a:rPr lang="en-US" dirty="0"/>
              <a:t> d’un </a:t>
            </a:r>
            <a:r>
              <a:rPr lang="en-US" dirty="0" err="1"/>
              <a:t>autre</a:t>
            </a:r>
            <a:r>
              <a:rPr lang="en-US" dirty="0"/>
              <a:t>).</a:t>
            </a:r>
          </a:p>
          <a:p>
            <a:pPr marL="171450" indent="-171450">
              <a:buFontTx/>
              <a:buChar char="-"/>
            </a:pPr>
            <a:r>
              <a:rPr lang="en-US" dirty="0" err="1"/>
              <a:t>Simplicité</a:t>
            </a:r>
            <a:r>
              <a:rPr lang="en-US" dirty="0"/>
              <a:t> de maintenance.</a:t>
            </a:r>
          </a:p>
          <a:p>
            <a:pPr marL="171450" indent="-171450">
              <a:buFontTx/>
              <a:buChar char="-"/>
            </a:pPr>
            <a:r>
              <a:rPr lang="en-US" dirty="0" err="1"/>
              <a:t>Possibilité</a:t>
            </a:r>
            <a:r>
              <a:rPr lang="en-US" dirty="0"/>
              <a:t> de deployer des services que dans </a:t>
            </a:r>
            <a:r>
              <a:rPr lang="en-US" dirty="0" err="1"/>
              <a:t>certaines</a:t>
            </a:r>
            <a:r>
              <a:rPr lang="en-US" dirty="0"/>
              <a:t> </a:t>
            </a:r>
            <a:r>
              <a:rPr lang="en-US" dirty="0" err="1"/>
              <a:t>régions</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7</a:t>
            </a:fld>
            <a:endParaRPr lang="en-US"/>
          </a:p>
        </p:txBody>
      </p:sp>
    </p:spTree>
    <p:extLst>
      <p:ext uri="{BB962C8B-B14F-4D97-AF65-F5344CB8AC3E}">
        <p14:creationId xmlns:p14="http://schemas.microsoft.com/office/powerpoint/2010/main" val="334576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Micro-Service pour </a:t>
            </a:r>
            <a:r>
              <a:rPr lang="en-US" dirty="0" err="1"/>
              <a:t>plusieurs</a:t>
            </a:r>
            <a:r>
              <a:rPr lang="en-US" dirty="0"/>
              <a:t> raisons : </a:t>
            </a:r>
          </a:p>
          <a:p>
            <a:endParaRPr lang="en-US" dirty="0"/>
          </a:p>
          <a:p>
            <a:pPr marL="171450" indent="-171450">
              <a:buFontTx/>
              <a:buChar char="-"/>
            </a:pPr>
            <a:r>
              <a:rPr lang="en-US" dirty="0" err="1"/>
              <a:t>Scalabilité</a:t>
            </a:r>
            <a:r>
              <a:rPr lang="en-US" dirty="0"/>
              <a:t> (il </a:t>
            </a:r>
            <a:r>
              <a:rPr lang="en-US" dirty="0" err="1"/>
              <a:t>est</a:t>
            </a:r>
            <a:r>
              <a:rPr lang="en-US" dirty="0"/>
              <a:t> possible de </a:t>
            </a:r>
            <a:r>
              <a:rPr lang="en-US" dirty="0" err="1"/>
              <a:t>gérer</a:t>
            </a:r>
            <a:r>
              <a:rPr lang="en-US" dirty="0"/>
              <a:t> </a:t>
            </a:r>
            <a:r>
              <a:rPr lang="en-US" dirty="0" err="1"/>
              <a:t>efficacement</a:t>
            </a:r>
            <a:r>
              <a:rPr lang="en-US" dirty="0"/>
              <a:t> et </a:t>
            </a:r>
            <a:r>
              <a:rPr lang="en-US" dirty="0" err="1"/>
              <a:t>simplement</a:t>
            </a:r>
            <a:r>
              <a:rPr lang="en-US" dirty="0"/>
              <a:t> la </a:t>
            </a:r>
            <a:r>
              <a:rPr lang="en-US" dirty="0" err="1"/>
              <a:t>monté</a:t>
            </a:r>
            <a:r>
              <a:rPr lang="en-US" dirty="0"/>
              <a:t> </a:t>
            </a:r>
            <a:r>
              <a:rPr lang="en-US" dirty="0" err="1"/>
              <a:t>en</a:t>
            </a:r>
            <a:r>
              <a:rPr lang="en-US" dirty="0"/>
              <a:t> charge d’un service </a:t>
            </a:r>
            <a:r>
              <a:rPr lang="en-US" dirty="0" err="1"/>
              <a:t>en</a:t>
            </a:r>
            <a:r>
              <a:rPr lang="en-US" dirty="0"/>
              <a:t> </a:t>
            </a:r>
            <a:r>
              <a:rPr lang="en-US" dirty="0" err="1"/>
              <a:t>utilisant</a:t>
            </a:r>
            <a:r>
              <a:rPr lang="en-US" dirty="0"/>
              <a:t> </a:t>
            </a:r>
            <a:r>
              <a:rPr lang="en-US" dirty="0" err="1"/>
              <a:t>une</a:t>
            </a:r>
            <a:r>
              <a:rPr lang="en-US" dirty="0"/>
              <a:t> </a:t>
            </a:r>
            <a:r>
              <a:rPr lang="en-US" dirty="0" err="1"/>
              <a:t>technologie</a:t>
            </a:r>
            <a:r>
              <a:rPr lang="en-US" dirty="0"/>
              <a:t> de cube </a:t>
            </a:r>
            <a:r>
              <a:rPr lang="en-US" dirty="0" err="1"/>
              <a:t>tel</a:t>
            </a:r>
            <a:r>
              <a:rPr lang="en-US" dirty="0"/>
              <a:t> que docker avec un </a:t>
            </a:r>
            <a:r>
              <a:rPr lang="en-US" dirty="0" err="1"/>
              <a:t>orchestrateur</a:t>
            </a:r>
            <a:r>
              <a:rPr lang="en-US" dirty="0"/>
              <a:t> </a:t>
            </a:r>
            <a:r>
              <a:rPr lang="fr-FR" dirty="0" err="1"/>
              <a:t>Kubernetes</a:t>
            </a:r>
            <a:r>
              <a:rPr lang="fr-FR" dirty="0"/>
              <a:t> par exemple.</a:t>
            </a:r>
            <a:endParaRPr lang="en-US" dirty="0"/>
          </a:p>
          <a:p>
            <a:pPr marL="171450" indent="-171450">
              <a:buFontTx/>
              <a:buChar char="-"/>
            </a:pPr>
            <a:r>
              <a:rPr lang="en-US" dirty="0" err="1"/>
              <a:t>Simplicité</a:t>
            </a:r>
            <a:r>
              <a:rPr lang="en-US" dirty="0"/>
              <a:t> de </a:t>
            </a:r>
            <a:r>
              <a:rPr lang="en-US" dirty="0" err="1"/>
              <a:t>déploiement</a:t>
            </a:r>
            <a:r>
              <a:rPr lang="en-US" dirty="0"/>
              <a:t> (</a:t>
            </a:r>
            <a:r>
              <a:rPr lang="en-US" dirty="0" err="1"/>
              <a:t>chaque</a:t>
            </a:r>
            <a:r>
              <a:rPr lang="en-US" dirty="0"/>
              <a:t> service </a:t>
            </a:r>
            <a:r>
              <a:rPr lang="en-US" dirty="0" err="1"/>
              <a:t>fonctionne</a:t>
            </a:r>
            <a:r>
              <a:rPr lang="en-US" dirty="0"/>
              <a:t> </a:t>
            </a:r>
            <a:r>
              <a:rPr lang="en-US" dirty="0" err="1"/>
              <a:t>indépendament</a:t>
            </a:r>
            <a:r>
              <a:rPr lang="en-US" dirty="0"/>
              <a:t> d’un </a:t>
            </a:r>
            <a:r>
              <a:rPr lang="en-US" dirty="0" err="1"/>
              <a:t>autre</a:t>
            </a:r>
            <a:r>
              <a:rPr lang="en-US" dirty="0"/>
              <a:t>).</a:t>
            </a:r>
          </a:p>
          <a:p>
            <a:pPr marL="171450" indent="-171450">
              <a:buFontTx/>
              <a:buChar char="-"/>
            </a:pPr>
            <a:r>
              <a:rPr lang="en-US" dirty="0" err="1"/>
              <a:t>Simplicité</a:t>
            </a:r>
            <a:r>
              <a:rPr lang="en-US" dirty="0"/>
              <a:t> de maintenance.</a:t>
            </a:r>
          </a:p>
          <a:p>
            <a:pPr marL="171450" indent="-171450">
              <a:buFontTx/>
              <a:buChar char="-"/>
            </a:pPr>
            <a:r>
              <a:rPr lang="en-US" dirty="0" err="1"/>
              <a:t>Possibilité</a:t>
            </a:r>
            <a:r>
              <a:rPr lang="en-US" dirty="0"/>
              <a:t> de deployer des services que dans </a:t>
            </a:r>
            <a:r>
              <a:rPr lang="en-US" dirty="0" err="1"/>
              <a:t>certaines</a:t>
            </a:r>
            <a:r>
              <a:rPr lang="en-US" dirty="0"/>
              <a:t> </a:t>
            </a:r>
            <a:r>
              <a:rPr lang="en-US" dirty="0" err="1"/>
              <a:t>régions</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8</a:t>
            </a:fld>
            <a:endParaRPr lang="en-US"/>
          </a:p>
        </p:txBody>
      </p:sp>
    </p:spTree>
    <p:extLst>
      <p:ext uri="{BB962C8B-B14F-4D97-AF65-F5344CB8AC3E}">
        <p14:creationId xmlns:p14="http://schemas.microsoft.com/office/powerpoint/2010/main" val="334576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Micro-Service pour </a:t>
            </a:r>
            <a:r>
              <a:rPr lang="en-US" dirty="0" err="1"/>
              <a:t>plusieurs</a:t>
            </a:r>
            <a:r>
              <a:rPr lang="en-US" dirty="0"/>
              <a:t> raisons : </a:t>
            </a:r>
          </a:p>
          <a:p>
            <a:endParaRPr lang="en-US" dirty="0"/>
          </a:p>
          <a:p>
            <a:pPr marL="171450" indent="-171450">
              <a:buFontTx/>
              <a:buChar char="-"/>
            </a:pPr>
            <a:r>
              <a:rPr lang="en-US" dirty="0" err="1"/>
              <a:t>Scalabilité</a:t>
            </a:r>
            <a:r>
              <a:rPr lang="en-US" dirty="0"/>
              <a:t> (il </a:t>
            </a:r>
            <a:r>
              <a:rPr lang="en-US" dirty="0" err="1"/>
              <a:t>est</a:t>
            </a:r>
            <a:r>
              <a:rPr lang="en-US" dirty="0"/>
              <a:t> possible de </a:t>
            </a:r>
            <a:r>
              <a:rPr lang="en-US" dirty="0" err="1"/>
              <a:t>gérer</a:t>
            </a:r>
            <a:r>
              <a:rPr lang="en-US" dirty="0"/>
              <a:t> </a:t>
            </a:r>
            <a:r>
              <a:rPr lang="en-US" dirty="0" err="1"/>
              <a:t>efficacement</a:t>
            </a:r>
            <a:r>
              <a:rPr lang="en-US" dirty="0"/>
              <a:t> et </a:t>
            </a:r>
            <a:r>
              <a:rPr lang="en-US" dirty="0" err="1"/>
              <a:t>simplement</a:t>
            </a:r>
            <a:r>
              <a:rPr lang="en-US" dirty="0"/>
              <a:t> la </a:t>
            </a:r>
            <a:r>
              <a:rPr lang="en-US" dirty="0" err="1"/>
              <a:t>monté</a:t>
            </a:r>
            <a:r>
              <a:rPr lang="en-US" dirty="0"/>
              <a:t> </a:t>
            </a:r>
            <a:r>
              <a:rPr lang="en-US" dirty="0" err="1"/>
              <a:t>en</a:t>
            </a:r>
            <a:r>
              <a:rPr lang="en-US" dirty="0"/>
              <a:t> charge d’un service </a:t>
            </a:r>
            <a:r>
              <a:rPr lang="en-US" dirty="0" err="1"/>
              <a:t>en</a:t>
            </a:r>
            <a:r>
              <a:rPr lang="en-US" dirty="0"/>
              <a:t> </a:t>
            </a:r>
            <a:r>
              <a:rPr lang="en-US" dirty="0" err="1"/>
              <a:t>utilisant</a:t>
            </a:r>
            <a:r>
              <a:rPr lang="en-US" dirty="0"/>
              <a:t> </a:t>
            </a:r>
            <a:r>
              <a:rPr lang="en-US" dirty="0" err="1"/>
              <a:t>une</a:t>
            </a:r>
            <a:r>
              <a:rPr lang="en-US" dirty="0"/>
              <a:t> </a:t>
            </a:r>
            <a:r>
              <a:rPr lang="en-US" dirty="0" err="1"/>
              <a:t>technologie</a:t>
            </a:r>
            <a:r>
              <a:rPr lang="en-US" dirty="0"/>
              <a:t> de cube </a:t>
            </a:r>
            <a:r>
              <a:rPr lang="en-US" dirty="0" err="1"/>
              <a:t>tel</a:t>
            </a:r>
            <a:r>
              <a:rPr lang="en-US" dirty="0"/>
              <a:t> que docker avec un </a:t>
            </a:r>
            <a:r>
              <a:rPr lang="en-US" dirty="0" err="1"/>
              <a:t>orchestrateur</a:t>
            </a:r>
            <a:r>
              <a:rPr lang="en-US" dirty="0"/>
              <a:t> </a:t>
            </a:r>
            <a:r>
              <a:rPr lang="fr-FR" dirty="0" err="1"/>
              <a:t>Kubernetes</a:t>
            </a:r>
            <a:r>
              <a:rPr lang="fr-FR" dirty="0"/>
              <a:t> par exemple.</a:t>
            </a:r>
            <a:endParaRPr lang="en-US" dirty="0"/>
          </a:p>
          <a:p>
            <a:pPr marL="171450" indent="-171450">
              <a:buFontTx/>
              <a:buChar char="-"/>
            </a:pPr>
            <a:r>
              <a:rPr lang="en-US" dirty="0" err="1"/>
              <a:t>Simplicité</a:t>
            </a:r>
            <a:r>
              <a:rPr lang="en-US" dirty="0"/>
              <a:t> de </a:t>
            </a:r>
            <a:r>
              <a:rPr lang="en-US" dirty="0" err="1"/>
              <a:t>déploiement</a:t>
            </a:r>
            <a:r>
              <a:rPr lang="en-US" dirty="0"/>
              <a:t> (</a:t>
            </a:r>
            <a:r>
              <a:rPr lang="en-US" dirty="0" err="1"/>
              <a:t>chaque</a:t>
            </a:r>
            <a:r>
              <a:rPr lang="en-US" dirty="0"/>
              <a:t> service </a:t>
            </a:r>
            <a:r>
              <a:rPr lang="en-US" dirty="0" err="1"/>
              <a:t>fonctionne</a:t>
            </a:r>
            <a:r>
              <a:rPr lang="en-US" dirty="0"/>
              <a:t> </a:t>
            </a:r>
            <a:r>
              <a:rPr lang="en-US" dirty="0" err="1"/>
              <a:t>indépendament</a:t>
            </a:r>
            <a:r>
              <a:rPr lang="en-US" dirty="0"/>
              <a:t> d’un </a:t>
            </a:r>
            <a:r>
              <a:rPr lang="en-US" dirty="0" err="1"/>
              <a:t>autre</a:t>
            </a:r>
            <a:r>
              <a:rPr lang="en-US" dirty="0"/>
              <a:t>).</a:t>
            </a:r>
          </a:p>
          <a:p>
            <a:pPr marL="171450" indent="-171450">
              <a:buFontTx/>
              <a:buChar char="-"/>
            </a:pPr>
            <a:r>
              <a:rPr lang="en-US" dirty="0" err="1"/>
              <a:t>Simplicité</a:t>
            </a:r>
            <a:r>
              <a:rPr lang="en-US" dirty="0"/>
              <a:t> de maintenance.</a:t>
            </a:r>
          </a:p>
          <a:p>
            <a:pPr marL="171450" indent="-171450">
              <a:buFontTx/>
              <a:buChar char="-"/>
            </a:pPr>
            <a:r>
              <a:rPr lang="en-US" dirty="0" err="1"/>
              <a:t>Possibilité</a:t>
            </a:r>
            <a:r>
              <a:rPr lang="en-US" dirty="0"/>
              <a:t> de deployer des services que dans </a:t>
            </a:r>
            <a:r>
              <a:rPr lang="en-US" dirty="0" err="1"/>
              <a:t>certaines</a:t>
            </a:r>
            <a:r>
              <a:rPr lang="en-US" dirty="0"/>
              <a:t> </a:t>
            </a:r>
            <a:r>
              <a:rPr lang="en-US" dirty="0" err="1"/>
              <a:t>régions</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9</a:t>
            </a:fld>
            <a:endParaRPr lang="en-US"/>
          </a:p>
        </p:txBody>
      </p:sp>
    </p:spTree>
    <p:extLst>
      <p:ext uri="{BB962C8B-B14F-4D97-AF65-F5344CB8AC3E}">
        <p14:creationId xmlns:p14="http://schemas.microsoft.com/office/powerpoint/2010/main" val="334576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4865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OUR</a:t>
            </a:r>
            <a:r>
              <a:rPr lang="en-US" sz="1000" spc="160" baseline="0" dirty="0">
                <a:solidFill>
                  <a:schemeClr val="bg1"/>
                </a:solidFill>
                <a:latin typeface="Noto Sans" charset="0"/>
                <a:ea typeface="Noto Sans" charset="0"/>
                <a:cs typeface="Noto Sans" charset="0"/>
              </a:rPr>
              <a:t> COMPANY</a:t>
            </a:r>
            <a:endParaRPr lang="en-US" sz="1000" spc="160" dirty="0">
              <a:solidFill>
                <a:schemeClr val="bg1"/>
              </a:solidFill>
              <a:latin typeface="Noto Sans" charset="0"/>
              <a:ea typeface="Noto Sans" charset="0"/>
              <a:cs typeface="Noto Sans" charset="0"/>
            </a:endParaRPr>
          </a:p>
        </p:txBody>
      </p:sp>
      <p:cxnSp>
        <p:nvCxnSpPr>
          <p:cNvPr id="6" name="Straight Connector 5"/>
          <p:cNvCxnSpPr/>
          <p:nvPr userDrawn="1"/>
        </p:nvCxnSpPr>
        <p:spPr>
          <a:xfrm>
            <a:off x="526941"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ABOUT</a:t>
            </a:r>
            <a:r>
              <a:rPr lang="en-US" sz="1000" spc="160" baseline="0" dirty="0">
                <a:solidFill>
                  <a:schemeClr val="accent3">
                    <a:lumMod val="60000"/>
                    <a:lumOff val="40000"/>
                  </a:schemeClr>
                </a:solidFill>
                <a:latin typeface="Noto Sans" charset="0"/>
                <a:ea typeface="Noto Sans" charset="0"/>
                <a:cs typeface="Noto Sans" charset="0"/>
              </a:rPr>
              <a:t> US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INFOGRAPHICS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CONTACT</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429991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ection 3">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526941" y="573317"/>
            <a:ext cx="11230421" cy="431020"/>
          </a:xfrm>
          <a:prstGeom prst="rect">
            <a:avLst/>
          </a:prstGeom>
        </p:spPr>
        <p:txBody>
          <a:bodyPr/>
          <a:lstStyle>
            <a:lvl1pPr algn="l">
              <a:defRPr sz="24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526941"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OUR COMPANY</a:t>
            </a:r>
          </a:p>
        </p:txBody>
      </p:sp>
      <p:cxnSp>
        <p:nvCxnSpPr>
          <p:cNvPr id="6" name="Straight Connector 5"/>
          <p:cNvCxnSpPr/>
          <p:nvPr userDrawn="1"/>
        </p:nvCxnSpPr>
        <p:spPr>
          <a:xfrm>
            <a:off x="4583588" y="1602414"/>
            <a:ext cx="184328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604393"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ABOUT</a:t>
            </a:r>
            <a:r>
              <a:rPr lang="en-US" sz="1000" spc="160" baseline="0" dirty="0">
                <a:solidFill>
                  <a:schemeClr val="accent3">
                    <a:lumMod val="60000"/>
                    <a:lumOff val="40000"/>
                  </a:schemeClr>
                </a:solidFill>
                <a:latin typeface="Noto Sans" charset="0"/>
                <a:ea typeface="Noto Sans" charset="0"/>
                <a:cs typeface="Noto Sans" charset="0"/>
              </a:rPr>
              <a:t> US</a:t>
            </a:r>
            <a:endParaRPr lang="en-US" sz="1000" spc="160" dirty="0">
              <a:solidFill>
                <a:schemeClr val="accent3">
                  <a:lumMod val="60000"/>
                  <a:lumOff val="40000"/>
                </a:schemeClr>
              </a:solidFill>
              <a:latin typeface="Noto Sans" charset="0"/>
              <a:ea typeface="Noto Sans" charset="0"/>
              <a:cs typeface="Noto Sans" charset="0"/>
            </a:endParaRPr>
          </a:p>
        </p:txBody>
      </p:sp>
      <p:sp>
        <p:nvSpPr>
          <p:cNvPr id="13" name="TextBox 12"/>
          <p:cNvSpPr txBox="1"/>
          <p:nvPr userDrawn="1"/>
        </p:nvSpPr>
        <p:spPr>
          <a:xfrm>
            <a:off x="4583588" y="1232607"/>
            <a:ext cx="1843280" cy="246221"/>
          </a:xfrm>
          <a:prstGeom prst="rect">
            <a:avLst/>
          </a:prstGeom>
          <a:noFill/>
        </p:spPr>
        <p:txBody>
          <a:bodyPr wrap="square" rtlCol="0">
            <a:spAutoFit/>
          </a:bodyPr>
          <a:lstStyle/>
          <a:p>
            <a:pPr algn="ctr"/>
            <a:r>
              <a:rPr lang="en-US" sz="1000" spc="160" dirty="0">
                <a:solidFill>
                  <a:schemeClr val="bg1"/>
                </a:solidFill>
                <a:latin typeface="Noto Sans" charset="0"/>
                <a:ea typeface="Noto Sans" charset="0"/>
                <a:cs typeface="Noto Sans" charset="0"/>
              </a:rPr>
              <a:t>INFOGRAPHICS</a:t>
            </a:r>
          </a:p>
        </p:txBody>
      </p:sp>
      <p:sp>
        <p:nvSpPr>
          <p:cNvPr id="14" name="TextBox 13"/>
          <p:cNvSpPr txBox="1"/>
          <p:nvPr userDrawn="1"/>
        </p:nvSpPr>
        <p:spPr>
          <a:xfrm>
            <a:off x="6562782" y="1232607"/>
            <a:ext cx="1843280" cy="246221"/>
          </a:xfrm>
          <a:prstGeom prst="rect">
            <a:avLst/>
          </a:prstGeom>
          <a:noFill/>
        </p:spPr>
        <p:txBody>
          <a:bodyPr wrap="square" rtlCol="0">
            <a:spAutoFit/>
          </a:bodyPr>
          <a:lstStyle/>
          <a:p>
            <a:pPr algn="ctr"/>
            <a:r>
              <a:rPr lang="en-US" sz="1000" spc="160" dirty="0">
                <a:solidFill>
                  <a:schemeClr val="accent3">
                    <a:lumMod val="60000"/>
                    <a:lumOff val="40000"/>
                  </a:schemeClr>
                </a:solidFill>
                <a:latin typeface="Noto Sans" charset="0"/>
                <a:ea typeface="Noto Sans" charset="0"/>
                <a:cs typeface="Noto Sans" charset="0"/>
              </a:rPr>
              <a:t>CONTACT</a:t>
            </a:r>
          </a:p>
        </p:txBody>
      </p:sp>
      <p:sp>
        <p:nvSpPr>
          <p:cNvPr id="10"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0609752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2375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75482"/>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374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374695"/>
            <a:ext cx="12192000" cy="1201231"/>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526840" y="56543"/>
            <a:ext cx="5080673" cy="276999"/>
          </a:xfrm>
          <a:prstGeom prst="rect">
            <a:avLst/>
          </a:prstGeom>
          <a:noFill/>
        </p:spPr>
        <p:txBody>
          <a:bodyPr wrap="square" rtlCol="0">
            <a:spAutoFit/>
          </a:bodyPr>
          <a:lstStyle/>
          <a:p>
            <a:r>
              <a:rPr lang="en-US" sz="1200" b="0" i="0" dirty="0">
                <a:solidFill>
                  <a:schemeClr val="accent3">
                    <a:lumMod val="40000"/>
                    <a:lumOff val="60000"/>
                  </a:schemeClr>
                </a:solidFill>
                <a:latin typeface="Roboto Light" charset="0"/>
                <a:ea typeface="Roboto Light" charset="0"/>
                <a:cs typeface="Roboto Light" charset="0"/>
              </a:rPr>
              <a:t>Your</a:t>
            </a:r>
            <a:r>
              <a:rPr lang="en-US" sz="1200" b="0" i="0" baseline="0" dirty="0">
                <a:solidFill>
                  <a:schemeClr val="accent3">
                    <a:lumMod val="40000"/>
                    <a:lumOff val="60000"/>
                  </a:schemeClr>
                </a:solidFill>
                <a:latin typeface="Roboto Light" charset="0"/>
                <a:ea typeface="Roboto Light" charset="0"/>
                <a:cs typeface="Roboto Light" charset="0"/>
              </a:rPr>
              <a:t> Company Slogan Here and some Business Information</a:t>
            </a:r>
            <a:endParaRPr lang="en-US" sz="1200" b="0" i="0" dirty="0">
              <a:solidFill>
                <a:schemeClr val="accent3">
                  <a:lumMod val="40000"/>
                  <a:lumOff val="60000"/>
                </a:schemeClr>
              </a:solidFill>
              <a:latin typeface="Roboto Light" charset="0"/>
              <a:ea typeface="Roboto Light" charset="0"/>
              <a:cs typeface="Roboto Light" charset="0"/>
            </a:endParaRPr>
          </a:p>
        </p:txBody>
      </p:sp>
      <p:sp>
        <p:nvSpPr>
          <p:cNvPr id="13" name="TextBox 12"/>
          <p:cNvSpPr txBox="1"/>
          <p:nvPr userDrawn="1"/>
        </p:nvSpPr>
        <p:spPr>
          <a:xfrm>
            <a:off x="6524940" y="56543"/>
            <a:ext cx="5080673" cy="276999"/>
          </a:xfrm>
          <a:prstGeom prst="rect">
            <a:avLst/>
          </a:prstGeom>
          <a:noFill/>
        </p:spPr>
        <p:txBody>
          <a:bodyPr wrap="square" rtlCol="0">
            <a:spAutoFit/>
          </a:bodyPr>
          <a:lstStyle/>
          <a:p>
            <a:pPr algn="r"/>
            <a:r>
              <a:rPr lang="en-US" sz="1200" b="0" i="0" dirty="0">
                <a:solidFill>
                  <a:schemeClr val="accent3">
                    <a:lumMod val="40000"/>
                    <a:lumOff val="60000"/>
                  </a:schemeClr>
                </a:solidFill>
                <a:latin typeface="Roboto Light" charset="0"/>
                <a:ea typeface="Roboto Light" charset="0"/>
                <a:cs typeface="Roboto Light" charset="0"/>
              </a:rPr>
              <a:t>E-Mail: me@materialdesigntemplate</a:t>
            </a:r>
            <a:r>
              <a:rPr lang="en-US" sz="1200" b="0" i="0" baseline="0" dirty="0">
                <a:solidFill>
                  <a:schemeClr val="accent3">
                    <a:lumMod val="40000"/>
                    <a:lumOff val="60000"/>
                  </a:schemeClr>
                </a:solidFill>
                <a:latin typeface="Roboto Light" charset="0"/>
                <a:ea typeface="Roboto Light" charset="0"/>
                <a:cs typeface="Roboto Light" charset="0"/>
              </a:rPr>
              <a:t> l Phone: +49 89 1726182</a:t>
            </a:r>
            <a:endParaRPr lang="en-US" sz="1200" b="0" i="0" dirty="0">
              <a:solidFill>
                <a:schemeClr val="accent3">
                  <a:lumMod val="40000"/>
                  <a:lumOff val="60000"/>
                </a:schemeClr>
              </a:solidFill>
              <a:latin typeface="Roboto Light" charset="0"/>
              <a:ea typeface="Roboto Light" charset="0"/>
              <a:cs typeface="Roboto Light" charset="0"/>
            </a:endParaRPr>
          </a:p>
        </p:txBody>
      </p:sp>
      <p:sp>
        <p:nvSpPr>
          <p:cNvPr id="10" name="Oval 9"/>
          <p:cNvSpPr/>
          <p:nvPr userDrawn="1"/>
        </p:nvSpPr>
        <p:spPr>
          <a:xfrm>
            <a:off x="10957719" y="1205133"/>
            <a:ext cx="647894" cy="647894"/>
          </a:xfrm>
          <a:prstGeom prst="ellipse">
            <a:avLst/>
          </a:prstGeom>
          <a:solidFill>
            <a:schemeClr val="accent6"/>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a:spLocks noGrp="1"/>
          </p:cNvSpPr>
          <p:nvPr>
            <p:ph type="sldNum" sz="quarter" idx="4"/>
          </p:nvPr>
        </p:nvSpPr>
        <p:spPr>
          <a:xfrm>
            <a:off x="10919018" y="1346518"/>
            <a:ext cx="725296" cy="365125"/>
          </a:xfrm>
          <a:prstGeom prst="rect">
            <a:avLst/>
          </a:prstGeom>
        </p:spPr>
        <p:txBody>
          <a:bodyPr anchor="ctr"/>
          <a:lstStyle>
            <a:lvl1pPr algn="ctr">
              <a:defRPr sz="16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72312086"/>
      </p:ext>
    </p:extLst>
  </p:cSld>
  <p:clrMap bg1="lt1" tx1="dk1" bg2="lt2" tx2="dk2" accent1="accent1" accent2="accent2" accent3="accent3" accent4="accent4" accent5="accent5" accent6="accent6" hlink="hlink" folHlink="folHlink"/>
  <p:sldLayoutIdLst>
    <p:sldLayoutId id="2147483660" r:id="rId1"/>
    <p:sldLayoutId id="2147483726" r:id="rId2"/>
    <p:sldLayoutId id="214748373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2"/>
            <a:ext cx="12192000" cy="541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10889441" y="554720"/>
            <a:ext cx="624684" cy="566964"/>
            <a:chOff x="1585912" y="819150"/>
            <a:chExt cx="5143500" cy="4668265"/>
          </a:xfrm>
        </p:grpSpPr>
        <p:sp>
          <p:nvSpPr>
            <p:cNvPr id="8" name="Diamond 7"/>
            <p:cNvSpPr/>
            <p:nvPr/>
          </p:nvSpPr>
          <p:spPr>
            <a:xfrm>
              <a:off x="1585912" y="2687065"/>
              <a:ext cx="5143500" cy="2800350"/>
            </a:xfrm>
            <a:prstGeom prst="diamond">
              <a:avLst/>
            </a:prstGeom>
            <a:solidFill>
              <a:schemeClr val="accent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243137" y="2687065"/>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1585912" y="1753108"/>
              <a:ext cx="5143500" cy="2800350"/>
            </a:xfrm>
            <a:prstGeom prst="diamond">
              <a:avLst/>
            </a:prstGeom>
            <a:solidFill>
              <a:schemeClr val="accent5"/>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243137" y="1753108"/>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p:cNvSpPr/>
            <p:nvPr/>
          </p:nvSpPr>
          <p:spPr>
            <a:xfrm>
              <a:off x="1585912" y="819150"/>
              <a:ext cx="5143500" cy="2800350"/>
            </a:xfrm>
            <a:prstGeom prst="diamond">
              <a:avLst/>
            </a:pr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Slide Number Placeholder 5"/>
          <p:cNvSpPr>
            <a:spLocks noGrp="1"/>
          </p:cNvSpPr>
          <p:nvPr>
            <p:ph type="sldNum" sz="quarter" idx="4"/>
          </p:nvPr>
        </p:nvSpPr>
        <p:spPr>
          <a:xfrm>
            <a:off x="11156953" y="6225718"/>
            <a:ext cx="554704" cy="365125"/>
          </a:xfrm>
          <a:prstGeom prst="rect">
            <a:avLst/>
          </a:prstGeom>
        </p:spPr>
        <p:txBody>
          <a:bodyPr anchor="ctr"/>
          <a:lstStyle>
            <a:lvl1pPr algn="r">
              <a:defRPr sz="1200" b="0" i="0">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086963638"/>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18900000">
            <a:off x="9512815" y="269905"/>
            <a:ext cx="4764506" cy="5604356"/>
          </a:xfrm>
          <a:custGeom>
            <a:avLst/>
            <a:gdLst>
              <a:gd name="connsiteX0" fmla="*/ 3924657 w 4764506"/>
              <a:gd name="connsiteY0" fmla="*/ 0 h 5604356"/>
              <a:gd name="connsiteX1" fmla="*/ 4764506 w 4764506"/>
              <a:gd name="connsiteY1" fmla="*/ 839849 h 5604356"/>
              <a:gd name="connsiteX2" fmla="*/ 0 w 4764506"/>
              <a:gd name="connsiteY2" fmla="*/ 5604356 h 5604356"/>
              <a:gd name="connsiteX3" fmla="*/ 0 w 4764506"/>
              <a:gd name="connsiteY3" fmla="*/ 0 h 5604356"/>
            </a:gdLst>
            <a:ahLst/>
            <a:cxnLst>
              <a:cxn ang="0">
                <a:pos x="connsiteX0" y="connsiteY0"/>
              </a:cxn>
              <a:cxn ang="0">
                <a:pos x="connsiteX1" y="connsiteY1"/>
              </a:cxn>
              <a:cxn ang="0">
                <a:pos x="connsiteX2" y="connsiteY2"/>
              </a:cxn>
              <a:cxn ang="0">
                <a:pos x="connsiteX3" y="connsiteY3"/>
              </a:cxn>
            </a:cxnLst>
            <a:rect l="l" t="t" r="r" b="b"/>
            <a:pathLst>
              <a:path w="4764506" h="5604356">
                <a:moveTo>
                  <a:pt x="3924657" y="0"/>
                </a:moveTo>
                <a:lnTo>
                  <a:pt x="4764506" y="839849"/>
                </a:lnTo>
                <a:lnTo>
                  <a:pt x="0" y="5604356"/>
                </a:lnTo>
                <a:lnTo>
                  <a:pt x="0" y="0"/>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rot="18900000">
            <a:off x="6304472" y="-2053292"/>
            <a:ext cx="4106584" cy="4106584"/>
          </a:xfrm>
          <a:custGeom>
            <a:avLst/>
            <a:gdLst>
              <a:gd name="connsiteX0" fmla="*/ 0 w 4106584"/>
              <a:gd name="connsiteY0" fmla="*/ 0 h 4106584"/>
              <a:gd name="connsiteX1" fmla="*/ 4106584 w 4106584"/>
              <a:gd name="connsiteY1" fmla="*/ 4106584 h 4106584"/>
              <a:gd name="connsiteX2" fmla="*/ 0 w 4106584"/>
              <a:gd name="connsiteY2" fmla="*/ 4106584 h 4106584"/>
            </a:gdLst>
            <a:ahLst/>
            <a:cxnLst>
              <a:cxn ang="0">
                <a:pos x="connsiteX0" y="connsiteY0"/>
              </a:cxn>
              <a:cxn ang="0">
                <a:pos x="connsiteX1" y="connsiteY1"/>
              </a:cxn>
              <a:cxn ang="0">
                <a:pos x="connsiteX2" y="connsiteY2"/>
              </a:cxn>
            </a:cxnLst>
            <a:rect l="l" t="t" r="r" b="b"/>
            <a:pathLst>
              <a:path w="4106584" h="4106584">
                <a:moveTo>
                  <a:pt x="0" y="0"/>
                </a:moveTo>
                <a:lnTo>
                  <a:pt x="4106584" y="4106584"/>
                </a:lnTo>
                <a:lnTo>
                  <a:pt x="0" y="4106584"/>
                </a:lnTo>
                <a:close/>
              </a:path>
            </a:pathLst>
          </a:custGeom>
          <a:solidFill>
            <a:schemeClr val="accent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rot="18900000">
            <a:off x="7782545" y="4989712"/>
            <a:ext cx="3778408" cy="3635585"/>
          </a:xfrm>
          <a:custGeom>
            <a:avLst/>
            <a:gdLst>
              <a:gd name="connsiteX0" fmla="*/ 3778408 w 3778408"/>
              <a:gd name="connsiteY0" fmla="*/ 0 h 3635585"/>
              <a:gd name="connsiteX1" fmla="*/ 3778408 w 3778408"/>
              <a:gd name="connsiteY1" fmla="*/ 3492762 h 3635585"/>
              <a:gd name="connsiteX2" fmla="*/ 3635585 w 3778408"/>
              <a:gd name="connsiteY2" fmla="*/ 3635585 h 3635585"/>
              <a:gd name="connsiteX3" fmla="*/ 0 w 3778408"/>
              <a:gd name="connsiteY3" fmla="*/ 0 h 3635585"/>
            </a:gdLst>
            <a:ahLst/>
            <a:cxnLst>
              <a:cxn ang="0">
                <a:pos x="connsiteX0" y="connsiteY0"/>
              </a:cxn>
              <a:cxn ang="0">
                <a:pos x="connsiteX1" y="connsiteY1"/>
              </a:cxn>
              <a:cxn ang="0">
                <a:pos x="connsiteX2" y="connsiteY2"/>
              </a:cxn>
              <a:cxn ang="0">
                <a:pos x="connsiteX3" y="connsiteY3"/>
              </a:cxn>
            </a:cxnLst>
            <a:rect l="l" t="t" r="r" b="b"/>
            <a:pathLst>
              <a:path w="3778408" h="3635585">
                <a:moveTo>
                  <a:pt x="3778408" y="0"/>
                </a:moveTo>
                <a:lnTo>
                  <a:pt x="3778408" y="3492762"/>
                </a:lnTo>
                <a:lnTo>
                  <a:pt x="3635585" y="3635585"/>
                </a:lnTo>
                <a:lnTo>
                  <a:pt x="0" y="0"/>
                </a:lnTo>
                <a:close/>
              </a:path>
            </a:pathLst>
          </a:custGeom>
          <a:solidFill>
            <a:schemeClr val="accent4"/>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rot="18900000">
            <a:off x="808246" y="-1956237"/>
            <a:ext cx="6376737" cy="9851811"/>
          </a:xfrm>
          <a:custGeom>
            <a:avLst/>
            <a:gdLst>
              <a:gd name="connsiteX0" fmla="*/ 2462209 w 6376737"/>
              <a:gd name="connsiteY0" fmla="*/ 0 h 9851811"/>
              <a:gd name="connsiteX1" fmla="*/ 6376737 w 6376737"/>
              <a:gd name="connsiteY1" fmla="*/ 3914528 h 9851811"/>
              <a:gd name="connsiteX2" fmla="*/ 6376737 w 6376737"/>
              <a:gd name="connsiteY2" fmla="*/ 9851811 h 9851811"/>
              <a:gd name="connsiteX3" fmla="*/ 2615344 w 6376737"/>
              <a:gd name="connsiteY3" fmla="*/ 9851811 h 9851811"/>
              <a:gd name="connsiteX4" fmla="*/ 1 w 6376737"/>
              <a:gd name="connsiteY4" fmla="*/ 7236468 h 9851811"/>
              <a:gd name="connsiteX5" fmla="*/ 0 w 6376737"/>
              <a:gd name="connsiteY5" fmla="*/ 2462209 h 985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6737" h="9851811">
                <a:moveTo>
                  <a:pt x="2462209" y="0"/>
                </a:moveTo>
                <a:lnTo>
                  <a:pt x="6376737" y="3914528"/>
                </a:lnTo>
                <a:lnTo>
                  <a:pt x="6376737" y="9851811"/>
                </a:lnTo>
                <a:lnTo>
                  <a:pt x="2615344" y="9851811"/>
                </a:lnTo>
                <a:lnTo>
                  <a:pt x="1" y="7236468"/>
                </a:lnTo>
                <a:lnTo>
                  <a:pt x="0" y="2462209"/>
                </a:lnTo>
                <a:close/>
              </a:path>
            </a:pathLst>
          </a:custGeom>
          <a:solidFill>
            <a:schemeClr val="bg1"/>
          </a:solidFill>
          <a:ln>
            <a:noFill/>
          </a:ln>
          <a:effectLst>
            <a:outerShdw blurRad="292100" dir="5400000" algn="t" rotWithShape="0">
              <a:prstClr val="black">
                <a:alpha val="45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502918" y="1740375"/>
            <a:ext cx="7017977" cy="3452227"/>
          </a:xfrm>
          <a:prstGeom prst="rect">
            <a:avLst/>
          </a:prstGeom>
        </p:spPr>
        <p:txBody>
          <a:bodyPr wrap="square">
            <a:spAutoFit/>
          </a:bodyPr>
          <a:lstStyle/>
          <a:p>
            <a:pPr algn="ctr">
              <a:lnSpc>
                <a:spcPct val="140000"/>
              </a:lnSpc>
            </a:pPr>
            <a:r>
              <a:rPr lang="fr-FR" sz="4000" dirty="0">
                <a:latin typeface="Roboto Light" charset="0"/>
                <a:ea typeface="Roboto Light" charset="0"/>
                <a:cs typeface="Roboto Light" charset="0"/>
              </a:rPr>
              <a:t>Réalisation d’un plan d'implémentation pour assurer le bon déroulement d’un projet d'architecture</a:t>
            </a:r>
            <a:endParaRPr lang="en-US" sz="4000" dirty="0">
              <a:latin typeface="Roboto Light" charset="0"/>
              <a:ea typeface="Roboto Light" charset="0"/>
              <a:cs typeface="Roboto Light" charset="0"/>
            </a:endParaRPr>
          </a:p>
        </p:txBody>
      </p:sp>
      <p:sp>
        <p:nvSpPr>
          <p:cNvPr id="43" name="Rectangle 42"/>
          <p:cNvSpPr/>
          <p:nvPr/>
        </p:nvSpPr>
        <p:spPr>
          <a:xfrm>
            <a:off x="2569342" y="5050191"/>
            <a:ext cx="4969301" cy="461665"/>
          </a:xfrm>
          <a:prstGeom prst="rect">
            <a:avLst/>
          </a:prstGeom>
        </p:spPr>
        <p:txBody>
          <a:bodyPr wrap="square">
            <a:spAutoFit/>
          </a:bodyPr>
          <a:lstStyle/>
          <a:p>
            <a:pPr algn="ctr"/>
            <a:r>
              <a:rPr lang="fr-FR" sz="2400" dirty="0" err="1">
                <a:latin typeface="Roboto Thin" charset="0"/>
                <a:ea typeface="Roboto Thin" charset="0"/>
                <a:cs typeface="Roboto Thin" charset="0"/>
              </a:rPr>
              <a:t>Rep’Aero</a:t>
            </a:r>
            <a:endParaRPr lang="en-US" sz="2400" dirty="0">
              <a:latin typeface="Roboto Thin" charset="0"/>
              <a:ea typeface="Roboto Thin" charset="0"/>
              <a:cs typeface="Roboto Thin" charset="0"/>
            </a:endParaRPr>
          </a:p>
        </p:txBody>
      </p:sp>
      <p:sp>
        <p:nvSpPr>
          <p:cNvPr id="21" name="Rectangle 20">
            <a:extLst>
              <a:ext uri="{FF2B5EF4-FFF2-40B4-BE49-F238E27FC236}">
                <a16:creationId xmlns:a16="http://schemas.microsoft.com/office/drawing/2014/main" id="{515017D0-2485-425E-93E8-2FE151A6DCD2}"/>
              </a:ext>
            </a:extLst>
          </p:cNvPr>
          <p:cNvSpPr/>
          <p:nvPr/>
        </p:nvSpPr>
        <p:spPr>
          <a:xfrm>
            <a:off x="3335667" y="5951634"/>
            <a:ext cx="3656321" cy="400110"/>
          </a:xfrm>
          <a:prstGeom prst="rect">
            <a:avLst/>
          </a:prstGeom>
        </p:spPr>
        <p:txBody>
          <a:bodyPr wrap="square">
            <a:spAutoFit/>
          </a:bodyPr>
          <a:lstStyle/>
          <a:p>
            <a:pPr algn="ctr"/>
            <a:r>
              <a:rPr lang="en-US" sz="2000" dirty="0">
                <a:latin typeface="Roboto Thin" charset="0"/>
                <a:ea typeface="Roboto Thin" charset="0"/>
                <a:cs typeface="Roboto Thin" charset="0"/>
              </a:rPr>
              <a:t>BENTZ Maxime</a:t>
            </a:r>
          </a:p>
        </p:txBody>
      </p:sp>
      <p:sp>
        <p:nvSpPr>
          <p:cNvPr id="22" name="Rectangle 21">
            <a:extLst>
              <a:ext uri="{FF2B5EF4-FFF2-40B4-BE49-F238E27FC236}">
                <a16:creationId xmlns:a16="http://schemas.microsoft.com/office/drawing/2014/main" id="{AC86860D-5B73-4A49-A8BF-14893744076D}"/>
              </a:ext>
            </a:extLst>
          </p:cNvPr>
          <p:cNvSpPr/>
          <p:nvPr/>
        </p:nvSpPr>
        <p:spPr>
          <a:xfrm>
            <a:off x="3335667" y="6368698"/>
            <a:ext cx="3656321" cy="369332"/>
          </a:xfrm>
          <a:prstGeom prst="rect">
            <a:avLst/>
          </a:prstGeom>
        </p:spPr>
        <p:txBody>
          <a:bodyPr wrap="square">
            <a:spAutoFit/>
          </a:bodyPr>
          <a:lstStyle/>
          <a:p>
            <a:pPr algn="ctr"/>
            <a:r>
              <a:rPr lang="en-US" b="1" dirty="0">
                <a:latin typeface="Roboto Thin" charset="0"/>
                <a:ea typeface="Roboto Thin" charset="0"/>
                <a:cs typeface="Roboto Thin" charset="0"/>
              </a:rPr>
              <a:t>Formation </a:t>
            </a:r>
            <a:r>
              <a:rPr lang="en-US" b="1" dirty="0" err="1">
                <a:latin typeface="Roboto Thin" charset="0"/>
                <a:ea typeface="Roboto Thin" charset="0"/>
                <a:cs typeface="Roboto Thin" charset="0"/>
              </a:rPr>
              <a:t>d’Architecte</a:t>
            </a:r>
            <a:r>
              <a:rPr lang="en-US" b="1" dirty="0">
                <a:latin typeface="Roboto Thin" charset="0"/>
                <a:ea typeface="Roboto Thin" charset="0"/>
                <a:cs typeface="Roboto Thin" charset="0"/>
              </a:rPr>
              <a:t> </a:t>
            </a:r>
            <a:r>
              <a:rPr lang="en-US" b="1" dirty="0" err="1">
                <a:latin typeface="Roboto Thin" charset="0"/>
                <a:ea typeface="Roboto Thin" charset="0"/>
                <a:cs typeface="Roboto Thin" charset="0"/>
              </a:rPr>
              <a:t>logiciel</a:t>
            </a:r>
            <a:endParaRPr lang="en-US" b="1" dirty="0">
              <a:latin typeface="Roboto Thin" charset="0"/>
              <a:ea typeface="Roboto Thin" charset="0"/>
              <a:cs typeface="Roboto Thin" charset="0"/>
            </a:endParaRPr>
          </a:p>
        </p:txBody>
      </p:sp>
      <p:sp>
        <p:nvSpPr>
          <p:cNvPr id="14" name="Freeform 25">
            <a:extLst>
              <a:ext uri="{FF2B5EF4-FFF2-40B4-BE49-F238E27FC236}">
                <a16:creationId xmlns:a16="http://schemas.microsoft.com/office/drawing/2014/main" id="{1A5EA5C1-A4B5-4083-9ABE-69B442A03A21}"/>
              </a:ext>
            </a:extLst>
          </p:cNvPr>
          <p:cNvSpPr/>
          <p:nvPr/>
        </p:nvSpPr>
        <p:spPr>
          <a:xfrm rot="18900000">
            <a:off x="9569964" y="269907"/>
            <a:ext cx="4764506" cy="5604356"/>
          </a:xfrm>
          <a:custGeom>
            <a:avLst/>
            <a:gdLst>
              <a:gd name="connsiteX0" fmla="*/ 3924657 w 4764506"/>
              <a:gd name="connsiteY0" fmla="*/ 0 h 5604356"/>
              <a:gd name="connsiteX1" fmla="*/ 4764506 w 4764506"/>
              <a:gd name="connsiteY1" fmla="*/ 839849 h 5604356"/>
              <a:gd name="connsiteX2" fmla="*/ 0 w 4764506"/>
              <a:gd name="connsiteY2" fmla="*/ 5604356 h 5604356"/>
              <a:gd name="connsiteX3" fmla="*/ 0 w 4764506"/>
              <a:gd name="connsiteY3" fmla="*/ 0 h 5604356"/>
            </a:gdLst>
            <a:ahLst/>
            <a:cxnLst>
              <a:cxn ang="0">
                <a:pos x="connsiteX0" y="connsiteY0"/>
              </a:cxn>
              <a:cxn ang="0">
                <a:pos x="connsiteX1" y="connsiteY1"/>
              </a:cxn>
              <a:cxn ang="0">
                <a:pos x="connsiteX2" y="connsiteY2"/>
              </a:cxn>
              <a:cxn ang="0">
                <a:pos x="connsiteX3" y="connsiteY3"/>
              </a:cxn>
            </a:cxnLst>
            <a:rect l="l" t="t" r="r" b="b"/>
            <a:pathLst>
              <a:path w="4764506" h="5604356">
                <a:moveTo>
                  <a:pt x="3924657" y="0"/>
                </a:moveTo>
                <a:lnTo>
                  <a:pt x="4764506" y="839849"/>
                </a:lnTo>
                <a:lnTo>
                  <a:pt x="0" y="5604356"/>
                </a:lnTo>
                <a:lnTo>
                  <a:pt x="0" y="0"/>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85BA3C18-470B-43EB-9253-0FBA7C39D7B6}"/>
              </a:ext>
            </a:extLst>
          </p:cNvPr>
          <p:cNvSpPr/>
          <p:nvPr/>
        </p:nvSpPr>
        <p:spPr>
          <a:xfrm rot="18900000">
            <a:off x="6361621" y="-2053290"/>
            <a:ext cx="4106584" cy="4106584"/>
          </a:xfrm>
          <a:custGeom>
            <a:avLst/>
            <a:gdLst>
              <a:gd name="connsiteX0" fmla="*/ 0 w 4106584"/>
              <a:gd name="connsiteY0" fmla="*/ 0 h 4106584"/>
              <a:gd name="connsiteX1" fmla="*/ 4106584 w 4106584"/>
              <a:gd name="connsiteY1" fmla="*/ 4106584 h 4106584"/>
              <a:gd name="connsiteX2" fmla="*/ 0 w 4106584"/>
              <a:gd name="connsiteY2" fmla="*/ 4106584 h 4106584"/>
            </a:gdLst>
            <a:ahLst/>
            <a:cxnLst>
              <a:cxn ang="0">
                <a:pos x="connsiteX0" y="connsiteY0"/>
              </a:cxn>
              <a:cxn ang="0">
                <a:pos x="connsiteX1" y="connsiteY1"/>
              </a:cxn>
              <a:cxn ang="0">
                <a:pos x="connsiteX2" y="connsiteY2"/>
              </a:cxn>
            </a:cxnLst>
            <a:rect l="l" t="t" r="r" b="b"/>
            <a:pathLst>
              <a:path w="4106584" h="4106584">
                <a:moveTo>
                  <a:pt x="0" y="0"/>
                </a:moveTo>
                <a:lnTo>
                  <a:pt x="4106584" y="4106584"/>
                </a:lnTo>
                <a:lnTo>
                  <a:pt x="0" y="4106584"/>
                </a:lnTo>
                <a:close/>
              </a:path>
            </a:pathLst>
          </a:custGeom>
          <a:solidFill>
            <a:schemeClr val="accent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213993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10</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ZoneTexte 1">
            <a:extLst>
              <a:ext uri="{FF2B5EF4-FFF2-40B4-BE49-F238E27FC236}">
                <a16:creationId xmlns:a16="http://schemas.microsoft.com/office/drawing/2014/main" id="{809CE2DD-1A20-295B-7F1A-8AF9A9203ADD}"/>
              </a:ext>
            </a:extLst>
          </p:cNvPr>
          <p:cNvSpPr txBox="1"/>
          <p:nvPr/>
        </p:nvSpPr>
        <p:spPr>
          <a:xfrm>
            <a:off x="4426381" y="167863"/>
            <a:ext cx="3339237" cy="523220"/>
          </a:xfrm>
          <a:prstGeom prst="rect">
            <a:avLst/>
          </a:prstGeom>
          <a:noFill/>
        </p:spPr>
        <p:txBody>
          <a:bodyPr wrap="square" rtlCol="0">
            <a:spAutoFit/>
          </a:bodyPr>
          <a:lstStyle/>
          <a:p>
            <a:pPr algn="l"/>
            <a:r>
              <a:rPr lang="fr-FR" sz="2800" b="1" dirty="0"/>
              <a:t>Analyse des risques</a:t>
            </a:r>
          </a:p>
        </p:txBody>
      </p:sp>
      <p:sp>
        <p:nvSpPr>
          <p:cNvPr id="7" name="ZoneTexte 6">
            <a:extLst>
              <a:ext uri="{FF2B5EF4-FFF2-40B4-BE49-F238E27FC236}">
                <a16:creationId xmlns:a16="http://schemas.microsoft.com/office/drawing/2014/main" id="{EBD3C10F-564C-42F2-AC74-C6B153686D8E}"/>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pic>
        <p:nvPicPr>
          <p:cNvPr id="5" name="Image 4">
            <a:extLst>
              <a:ext uri="{FF2B5EF4-FFF2-40B4-BE49-F238E27FC236}">
                <a16:creationId xmlns:a16="http://schemas.microsoft.com/office/drawing/2014/main" id="{8791FAC1-07C2-40E8-93E6-38104E88F80E}"/>
              </a:ext>
            </a:extLst>
          </p:cNvPr>
          <p:cNvPicPr>
            <a:picLocks noChangeAspect="1"/>
          </p:cNvPicPr>
          <p:nvPr/>
        </p:nvPicPr>
        <p:blipFill>
          <a:blip r:embed="rId3"/>
          <a:stretch>
            <a:fillRect/>
          </a:stretch>
        </p:blipFill>
        <p:spPr>
          <a:xfrm>
            <a:off x="1195387" y="1428750"/>
            <a:ext cx="9801225" cy="4000500"/>
          </a:xfrm>
          <a:prstGeom prst="rect">
            <a:avLst/>
          </a:prstGeom>
        </p:spPr>
      </p:pic>
    </p:spTree>
    <p:extLst>
      <p:ext uri="{BB962C8B-B14F-4D97-AF65-F5344CB8AC3E}">
        <p14:creationId xmlns:p14="http://schemas.microsoft.com/office/powerpoint/2010/main" val="39049814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11</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ZoneTexte 1">
            <a:extLst>
              <a:ext uri="{FF2B5EF4-FFF2-40B4-BE49-F238E27FC236}">
                <a16:creationId xmlns:a16="http://schemas.microsoft.com/office/drawing/2014/main" id="{809CE2DD-1A20-295B-7F1A-8AF9A9203ADD}"/>
              </a:ext>
            </a:extLst>
          </p:cNvPr>
          <p:cNvSpPr txBox="1"/>
          <p:nvPr/>
        </p:nvSpPr>
        <p:spPr>
          <a:xfrm>
            <a:off x="4426381" y="167863"/>
            <a:ext cx="3339237" cy="523220"/>
          </a:xfrm>
          <a:prstGeom prst="rect">
            <a:avLst/>
          </a:prstGeom>
          <a:noFill/>
        </p:spPr>
        <p:txBody>
          <a:bodyPr wrap="square" rtlCol="0">
            <a:spAutoFit/>
          </a:bodyPr>
          <a:lstStyle/>
          <a:p>
            <a:pPr algn="l"/>
            <a:r>
              <a:rPr lang="fr-FR" sz="2800" b="1" dirty="0"/>
              <a:t>Analyse des risques</a:t>
            </a:r>
          </a:p>
        </p:txBody>
      </p:sp>
      <p:sp>
        <p:nvSpPr>
          <p:cNvPr id="7" name="ZoneTexte 6">
            <a:extLst>
              <a:ext uri="{FF2B5EF4-FFF2-40B4-BE49-F238E27FC236}">
                <a16:creationId xmlns:a16="http://schemas.microsoft.com/office/drawing/2014/main" id="{7A25664A-94F4-4549-BD0A-D93691EEAE9F}"/>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pic>
        <p:nvPicPr>
          <p:cNvPr id="5" name="Image 4">
            <a:extLst>
              <a:ext uri="{FF2B5EF4-FFF2-40B4-BE49-F238E27FC236}">
                <a16:creationId xmlns:a16="http://schemas.microsoft.com/office/drawing/2014/main" id="{CC54C885-3F1A-4AEA-97D7-1C41CF49AB9B}"/>
              </a:ext>
            </a:extLst>
          </p:cNvPr>
          <p:cNvPicPr>
            <a:picLocks noChangeAspect="1"/>
          </p:cNvPicPr>
          <p:nvPr/>
        </p:nvPicPr>
        <p:blipFill>
          <a:blip r:embed="rId3"/>
          <a:stretch>
            <a:fillRect/>
          </a:stretch>
        </p:blipFill>
        <p:spPr>
          <a:xfrm>
            <a:off x="1262062" y="1857375"/>
            <a:ext cx="9667875" cy="3143250"/>
          </a:xfrm>
          <a:prstGeom prst="rect">
            <a:avLst/>
          </a:prstGeom>
        </p:spPr>
      </p:pic>
    </p:spTree>
    <p:extLst>
      <p:ext uri="{BB962C8B-B14F-4D97-AF65-F5344CB8AC3E}">
        <p14:creationId xmlns:p14="http://schemas.microsoft.com/office/powerpoint/2010/main" val="25603791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12</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9924AEE0-1D70-4607-9CE6-E530337DEA4B}"/>
              </a:ext>
            </a:extLst>
          </p:cNvPr>
          <p:cNvSpPr txBox="1"/>
          <p:nvPr/>
        </p:nvSpPr>
        <p:spPr>
          <a:xfrm>
            <a:off x="2454528" y="2651652"/>
            <a:ext cx="7206543" cy="646331"/>
          </a:xfrm>
          <a:prstGeom prst="rect">
            <a:avLst/>
          </a:prstGeom>
          <a:noFill/>
        </p:spPr>
        <p:txBody>
          <a:bodyPr wrap="square" rtlCol="0">
            <a:spAutoFit/>
          </a:bodyPr>
          <a:lstStyle/>
          <a:p>
            <a:r>
              <a:rPr lang="fr-FR" dirty="0">
                <a:effectLst/>
                <a:latin typeface="Arial" panose="020B0604020202020204" pitchFamily="34" charset="0"/>
              </a:rPr>
              <a:t>- Concevoir un outil de conversion permettant de générer des backups importables</a:t>
            </a:r>
            <a:endParaRPr lang="fr-FR" dirty="0"/>
          </a:p>
        </p:txBody>
      </p:sp>
      <p:sp>
        <p:nvSpPr>
          <p:cNvPr id="2" name="ZoneTexte 1">
            <a:extLst>
              <a:ext uri="{FF2B5EF4-FFF2-40B4-BE49-F238E27FC236}">
                <a16:creationId xmlns:a16="http://schemas.microsoft.com/office/drawing/2014/main" id="{809CE2DD-1A20-295B-7F1A-8AF9A9203ADD}"/>
              </a:ext>
            </a:extLst>
          </p:cNvPr>
          <p:cNvSpPr txBox="1"/>
          <p:nvPr/>
        </p:nvSpPr>
        <p:spPr>
          <a:xfrm>
            <a:off x="3404434" y="147731"/>
            <a:ext cx="5383132" cy="523220"/>
          </a:xfrm>
          <a:prstGeom prst="rect">
            <a:avLst/>
          </a:prstGeom>
          <a:noFill/>
        </p:spPr>
        <p:txBody>
          <a:bodyPr wrap="square" rtlCol="0">
            <a:spAutoFit/>
          </a:bodyPr>
          <a:lstStyle/>
          <a:p>
            <a:pPr algn="l"/>
            <a:r>
              <a:rPr lang="fr-FR" sz="2800" b="1" dirty="0"/>
              <a:t>Prérequis du domaine de données</a:t>
            </a:r>
          </a:p>
        </p:txBody>
      </p:sp>
      <p:sp>
        <p:nvSpPr>
          <p:cNvPr id="8" name="Oval 31">
            <a:extLst>
              <a:ext uri="{FF2B5EF4-FFF2-40B4-BE49-F238E27FC236}">
                <a16:creationId xmlns:a16="http://schemas.microsoft.com/office/drawing/2014/main" id="{23B3B630-FB68-8B83-BDAC-B002FED44088}"/>
              </a:ext>
            </a:extLst>
          </p:cNvPr>
          <p:cNvSpPr>
            <a:spLocks noChangeAspect="1"/>
          </p:cNvSpPr>
          <p:nvPr/>
        </p:nvSpPr>
        <p:spPr>
          <a:xfrm flipH="1">
            <a:off x="1477455" y="2644960"/>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2" name="Image 11">
            <a:extLst>
              <a:ext uri="{FF2B5EF4-FFF2-40B4-BE49-F238E27FC236}">
                <a16:creationId xmlns:a16="http://schemas.microsoft.com/office/drawing/2014/main" id="{F29B7BEB-4697-9097-CB54-991AC4E3B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548" y="2701503"/>
            <a:ext cx="563621" cy="563621"/>
          </a:xfrm>
          <a:prstGeom prst="rect">
            <a:avLst/>
          </a:prstGeom>
        </p:spPr>
      </p:pic>
      <p:sp>
        <p:nvSpPr>
          <p:cNvPr id="14" name="ZoneTexte 13">
            <a:extLst>
              <a:ext uri="{FF2B5EF4-FFF2-40B4-BE49-F238E27FC236}">
                <a16:creationId xmlns:a16="http://schemas.microsoft.com/office/drawing/2014/main" id="{4008ECC0-9D31-2BFF-6361-3A97C2BF6222}"/>
              </a:ext>
            </a:extLst>
          </p:cNvPr>
          <p:cNvSpPr txBox="1"/>
          <p:nvPr/>
        </p:nvSpPr>
        <p:spPr>
          <a:xfrm>
            <a:off x="2454527" y="3560018"/>
            <a:ext cx="7206543" cy="646331"/>
          </a:xfrm>
          <a:prstGeom prst="rect">
            <a:avLst/>
          </a:prstGeom>
          <a:noFill/>
        </p:spPr>
        <p:txBody>
          <a:bodyPr wrap="square" rtlCol="0">
            <a:spAutoFit/>
          </a:bodyPr>
          <a:lstStyle/>
          <a:p>
            <a:r>
              <a:rPr lang="fr-FR" dirty="0">
                <a:effectLst/>
                <a:latin typeface="Arial" panose="020B0604020202020204" pitchFamily="34" charset="0"/>
              </a:rPr>
              <a:t>- Purger les éventuels doublons et vérifier l’intégrité des données à l’aide de plusieurs critères</a:t>
            </a:r>
            <a:endParaRPr lang="fr-FR" dirty="0"/>
          </a:p>
        </p:txBody>
      </p:sp>
      <p:sp>
        <p:nvSpPr>
          <p:cNvPr id="16" name="ZoneTexte 15">
            <a:extLst>
              <a:ext uri="{FF2B5EF4-FFF2-40B4-BE49-F238E27FC236}">
                <a16:creationId xmlns:a16="http://schemas.microsoft.com/office/drawing/2014/main" id="{CA5F65A6-9EDB-E69A-C3E5-FB0782546288}"/>
              </a:ext>
            </a:extLst>
          </p:cNvPr>
          <p:cNvSpPr txBox="1"/>
          <p:nvPr/>
        </p:nvSpPr>
        <p:spPr>
          <a:xfrm>
            <a:off x="2454526" y="4468384"/>
            <a:ext cx="7206543" cy="646331"/>
          </a:xfrm>
          <a:prstGeom prst="rect">
            <a:avLst/>
          </a:prstGeom>
          <a:noFill/>
        </p:spPr>
        <p:txBody>
          <a:bodyPr wrap="square" rtlCol="0">
            <a:spAutoFit/>
          </a:bodyPr>
          <a:lstStyle/>
          <a:p>
            <a:r>
              <a:rPr lang="fr-FR" dirty="0">
                <a:effectLst/>
                <a:latin typeface="Arial" panose="020B0604020202020204" pitchFamily="34" charset="0"/>
              </a:rPr>
              <a:t>- Assurer une sécurité des données métiers durant les différentes étapes du transfert</a:t>
            </a:r>
            <a:endParaRPr lang="fr-FR" dirty="0"/>
          </a:p>
        </p:txBody>
      </p:sp>
      <p:sp>
        <p:nvSpPr>
          <p:cNvPr id="11" name="Oval 31">
            <a:extLst>
              <a:ext uri="{FF2B5EF4-FFF2-40B4-BE49-F238E27FC236}">
                <a16:creationId xmlns:a16="http://schemas.microsoft.com/office/drawing/2014/main" id="{4A915F7F-662D-4302-93C6-09DC25DC6279}"/>
              </a:ext>
            </a:extLst>
          </p:cNvPr>
          <p:cNvSpPr>
            <a:spLocks noChangeAspect="1"/>
          </p:cNvSpPr>
          <p:nvPr/>
        </p:nvSpPr>
        <p:spPr>
          <a:xfrm flipH="1">
            <a:off x="1493072" y="3560018"/>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3" name="Image 12">
            <a:extLst>
              <a:ext uri="{FF2B5EF4-FFF2-40B4-BE49-F238E27FC236}">
                <a16:creationId xmlns:a16="http://schemas.microsoft.com/office/drawing/2014/main" id="{5011068A-D424-446C-A696-B4AA5BBE4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165" y="3616561"/>
            <a:ext cx="563621" cy="563621"/>
          </a:xfrm>
          <a:prstGeom prst="rect">
            <a:avLst/>
          </a:prstGeom>
        </p:spPr>
      </p:pic>
      <p:sp>
        <p:nvSpPr>
          <p:cNvPr id="15" name="Oval 31">
            <a:extLst>
              <a:ext uri="{FF2B5EF4-FFF2-40B4-BE49-F238E27FC236}">
                <a16:creationId xmlns:a16="http://schemas.microsoft.com/office/drawing/2014/main" id="{E821505C-4A52-463B-BFBB-FFE2C0200D18}"/>
              </a:ext>
            </a:extLst>
          </p:cNvPr>
          <p:cNvSpPr>
            <a:spLocks noChangeAspect="1"/>
          </p:cNvSpPr>
          <p:nvPr/>
        </p:nvSpPr>
        <p:spPr>
          <a:xfrm flipH="1">
            <a:off x="1477455" y="4468384"/>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Image 16">
            <a:extLst>
              <a:ext uri="{FF2B5EF4-FFF2-40B4-BE49-F238E27FC236}">
                <a16:creationId xmlns:a16="http://schemas.microsoft.com/office/drawing/2014/main" id="{45DF9869-71F5-4631-A86F-E7D20E5B4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548" y="4524927"/>
            <a:ext cx="563621" cy="563621"/>
          </a:xfrm>
          <a:prstGeom prst="rect">
            <a:avLst/>
          </a:prstGeom>
        </p:spPr>
      </p:pic>
      <p:sp>
        <p:nvSpPr>
          <p:cNvPr id="18" name="ZoneTexte 17">
            <a:extLst>
              <a:ext uri="{FF2B5EF4-FFF2-40B4-BE49-F238E27FC236}">
                <a16:creationId xmlns:a16="http://schemas.microsoft.com/office/drawing/2014/main" id="{FD3A1FE6-471B-42FF-AB4A-6A4686174287}"/>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spTree>
    <p:extLst>
      <p:ext uri="{BB962C8B-B14F-4D97-AF65-F5344CB8AC3E}">
        <p14:creationId xmlns:p14="http://schemas.microsoft.com/office/powerpoint/2010/main" val="561845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13</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9924AEE0-1D70-4607-9CE6-E530337DEA4B}"/>
              </a:ext>
            </a:extLst>
          </p:cNvPr>
          <p:cNvSpPr txBox="1"/>
          <p:nvPr/>
        </p:nvSpPr>
        <p:spPr>
          <a:xfrm>
            <a:off x="2454526" y="1512453"/>
            <a:ext cx="7206543" cy="1754326"/>
          </a:xfrm>
          <a:prstGeom prst="rect">
            <a:avLst/>
          </a:prstGeom>
          <a:noFill/>
        </p:spPr>
        <p:txBody>
          <a:bodyPr wrap="square" rtlCol="0">
            <a:spAutoFit/>
          </a:bodyPr>
          <a:lstStyle/>
          <a:p>
            <a:pPr marL="285750" indent="-285750">
              <a:buFontTx/>
              <a:buChar char="-"/>
            </a:pPr>
            <a:r>
              <a:rPr lang="fr-FR" dirty="0">
                <a:effectLst/>
                <a:latin typeface="Arial" panose="020B0604020202020204" pitchFamily="34" charset="0"/>
              </a:rPr>
              <a:t>Les serveurs doivent-être prêt à accueillir l’architecture cible</a:t>
            </a:r>
          </a:p>
          <a:p>
            <a:pPr marL="742950" lvl="1" indent="-285750">
              <a:buFont typeface="Arial" panose="020B0604020202020204" pitchFamily="34" charset="0"/>
              <a:buChar char="•"/>
            </a:pPr>
            <a:r>
              <a:rPr lang="fr-FR" dirty="0">
                <a:latin typeface="Arial" panose="020B0604020202020204" pitchFamily="34" charset="0"/>
              </a:rPr>
              <a:t>Dépendances installés</a:t>
            </a:r>
          </a:p>
          <a:p>
            <a:pPr marL="742950" lvl="1" indent="-285750">
              <a:buFont typeface="Arial" panose="020B0604020202020204" pitchFamily="34" charset="0"/>
              <a:buChar char="•"/>
            </a:pPr>
            <a:r>
              <a:rPr lang="fr-FR" dirty="0">
                <a:latin typeface="Arial" panose="020B0604020202020204" pitchFamily="34" charset="0"/>
              </a:rPr>
              <a:t>Configuration des serveurs Web / FTP valide</a:t>
            </a:r>
          </a:p>
          <a:p>
            <a:pPr marL="742950" lvl="1" indent="-285750">
              <a:buFont typeface="Arial" panose="020B0604020202020204" pitchFamily="34" charset="0"/>
              <a:buChar char="•"/>
            </a:pPr>
            <a:r>
              <a:rPr lang="fr-FR" dirty="0">
                <a:latin typeface="Arial" panose="020B0604020202020204" pitchFamily="34" charset="0"/>
              </a:rPr>
              <a:t>Pares-feux restrictifs</a:t>
            </a:r>
          </a:p>
          <a:p>
            <a:pPr marL="742950" lvl="1" indent="-285750">
              <a:buFont typeface="Arial" panose="020B0604020202020204" pitchFamily="34" charset="0"/>
              <a:buChar char="•"/>
            </a:pPr>
            <a:r>
              <a:rPr lang="fr-FR" dirty="0">
                <a:latin typeface="Arial" panose="020B0604020202020204" pitchFamily="34" charset="0"/>
              </a:rPr>
              <a:t>Aspects de sécurité valide</a:t>
            </a:r>
          </a:p>
          <a:p>
            <a:pPr marL="742950" lvl="1" indent="-285750">
              <a:buFontTx/>
              <a:buChar char="-"/>
            </a:pPr>
            <a:endParaRPr lang="fr-FR" dirty="0"/>
          </a:p>
        </p:txBody>
      </p:sp>
      <p:sp>
        <p:nvSpPr>
          <p:cNvPr id="2" name="ZoneTexte 1">
            <a:extLst>
              <a:ext uri="{FF2B5EF4-FFF2-40B4-BE49-F238E27FC236}">
                <a16:creationId xmlns:a16="http://schemas.microsoft.com/office/drawing/2014/main" id="{809CE2DD-1A20-295B-7F1A-8AF9A9203ADD}"/>
              </a:ext>
            </a:extLst>
          </p:cNvPr>
          <p:cNvSpPr txBox="1"/>
          <p:nvPr/>
        </p:nvSpPr>
        <p:spPr>
          <a:xfrm>
            <a:off x="3787049" y="150347"/>
            <a:ext cx="4617902" cy="523220"/>
          </a:xfrm>
          <a:prstGeom prst="rect">
            <a:avLst/>
          </a:prstGeom>
          <a:noFill/>
        </p:spPr>
        <p:txBody>
          <a:bodyPr wrap="square" rtlCol="0">
            <a:spAutoFit/>
          </a:bodyPr>
          <a:lstStyle/>
          <a:p>
            <a:pPr algn="l"/>
            <a:r>
              <a:rPr lang="fr-FR" sz="2800" b="1" dirty="0"/>
              <a:t>Prérequis du domaine logiciel</a:t>
            </a:r>
          </a:p>
        </p:txBody>
      </p:sp>
      <p:sp>
        <p:nvSpPr>
          <p:cNvPr id="8" name="Oval 31">
            <a:extLst>
              <a:ext uri="{FF2B5EF4-FFF2-40B4-BE49-F238E27FC236}">
                <a16:creationId xmlns:a16="http://schemas.microsoft.com/office/drawing/2014/main" id="{23B3B630-FB68-8B83-BDAC-B002FED44088}"/>
              </a:ext>
            </a:extLst>
          </p:cNvPr>
          <p:cNvSpPr>
            <a:spLocks noChangeAspect="1"/>
          </p:cNvSpPr>
          <p:nvPr/>
        </p:nvSpPr>
        <p:spPr>
          <a:xfrm flipH="1">
            <a:off x="1477453" y="1505761"/>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2" name="Image 11">
            <a:extLst>
              <a:ext uri="{FF2B5EF4-FFF2-40B4-BE49-F238E27FC236}">
                <a16:creationId xmlns:a16="http://schemas.microsoft.com/office/drawing/2014/main" id="{F29B7BEB-4697-9097-CB54-991AC4E3B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546" y="1562304"/>
            <a:ext cx="563621" cy="563621"/>
          </a:xfrm>
          <a:prstGeom prst="rect">
            <a:avLst/>
          </a:prstGeom>
        </p:spPr>
      </p:pic>
      <p:sp>
        <p:nvSpPr>
          <p:cNvPr id="16" name="ZoneTexte 15">
            <a:extLst>
              <a:ext uri="{FF2B5EF4-FFF2-40B4-BE49-F238E27FC236}">
                <a16:creationId xmlns:a16="http://schemas.microsoft.com/office/drawing/2014/main" id="{CA5F65A6-9EDB-E69A-C3E5-FB0782546288}"/>
              </a:ext>
            </a:extLst>
          </p:cNvPr>
          <p:cNvSpPr txBox="1"/>
          <p:nvPr/>
        </p:nvSpPr>
        <p:spPr>
          <a:xfrm>
            <a:off x="2454526" y="3190225"/>
            <a:ext cx="7206543" cy="646331"/>
          </a:xfrm>
          <a:prstGeom prst="rect">
            <a:avLst/>
          </a:prstGeom>
          <a:noFill/>
        </p:spPr>
        <p:txBody>
          <a:bodyPr wrap="square" rtlCol="0">
            <a:spAutoFit/>
          </a:bodyPr>
          <a:lstStyle/>
          <a:p>
            <a:pPr marL="285750" indent="-285750">
              <a:buFontTx/>
              <a:buChar char="-"/>
            </a:pPr>
            <a:r>
              <a:rPr lang="fr-FR" dirty="0">
                <a:latin typeface="Arial" panose="020B0604020202020204" pitchFamily="34" charset="0"/>
              </a:rPr>
              <a:t>Solution cible valide</a:t>
            </a:r>
          </a:p>
          <a:p>
            <a:pPr marL="742950" lvl="1" indent="-285750">
              <a:buFontTx/>
              <a:buChar char="-"/>
            </a:pPr>
            <a:r>
              <a:rPr lang="fr-FR" dirty="0">
                <a:latin typeface="Arial" panose="020B0604020202020204" pitchFamily="34" charset="0"/>
              </a:rPr>
              <a:t>Phase de test BDD validée</a:t>
            </a:r>
            <a:endParaRPr lang="fr-FR" dirty="0"/>
          </a:p>
        </p:txBody>
      </p:sp>
      <p:sp>
        <p:nvSpPr>
          <p:cNvPr id="15" name="Oval 31">
            <a:extLst>
              <a:ext uri="{FF2B5EF4-FFF2-40B4-BE49-F238E27FC236}">
                <a16:creationId xmlns:a16="http://schemas.microsoft.com/office/drawing/2014/main" id="{E821505C-4A52-463B-BFBB-FFE2C0200D18}"/>
              </a:ext>
            </a:extLst>
          </p:cNvPr>
          <p:cNvSpPr>
            <a:spLocks noChangeAspect="1"/>
          </p:cNvSpPr>
          <p:nvPr/>
        </p:nvSpPr>
        <p:spPr>
          <a:xfrm flipH="1">
            <a:off x="1477455" y="3190225"/>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Image 16">
            <a:extLst>
              <a:ext uri="{FF2B5EF4-FFF2-40B4-BE49-F238E27FC236}">
                <a16:creationId xmlns:a16="http://schemas.microsoft.com/office/drawing/2014/main" id="{45DF9869-71F5-4631-A86F-E7D20E5B4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548" y="3246768"/>
            <a:ext cx="563621" cy="563621"/>
          </a:xfrm>
          <a:prstGeom prst="rect">
            <a:avLst/>
          </a:prstGeom>
        </p:spPr>
      </p:pic>
      <p:sp>
        <p:nvSpPr>
          <p:cNvPr id="18" name="ZoneTexte 17">
            <a:extLst>
              <a:ext uri="{FF2B5EF4-FFF2-40B4-BE49-F238E27FC236}">
                <a16:creationId xmlns:a16="http://schemas.microsoft.com/office/drawing/2014/main" id="{5DFF4248-D427-4EF2-B4D1-CE529ABEC576}"/>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spTree>
    <p:extLst>
      <p:ext uri="{BB962C8B-B14F-4D97-AF65-F5344CB8AC3E}">
        <p14:creationId xmlns:p14="http://schemas.microsoft.com/office/powerpoint/2010/main" val="452237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14</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9924AEE0-1D70-4607-9CE6-E530337DEA4B}"/>
              </a:ext>
            </a:extLst>
          </p:cNvPr>
          <p:cNvSpPr txBox="1"/>
          <p:nvPr/>
        </p:nvSpPr>
        <p:spPr>
          <a:xfrm>
            <a:off x="2454526" y="1512453"/>
            <a:ext cx="7206543" cy="1200329"/>
          </a:xfrm>
          <a:prstGeom prst="rect">
            <a:avLst/>
          </a:prstGeom>
          <a:noFill/>
        </p:spPr>
        <p:txBody>
          <a:bodyPr wrap="square" rtlCol="0">
            <a:spAutoFit/>
          </a:bodyPr>
          <a:lstStyle/>
          <a:p>
            <a:pPr marL="285750" indent="-285750">
              <a:buFontTx/>
              <a:buChar char="-"/>
            </a:pPr>
            <a:r>
              <a:rPr lang="fr-FR" dirty="0">
                <a:effectLst/>
                <a:latin typeface="Arial" panose="020B0604020202020204" pitchFamily="34" charset="0"/>
              </a:rPr>
              <a:t>Implémentation d’un plan de formation</a:t>
            </a:r>
          </a:p>
          <a:p>
            <a:pPr marL="742950" lvl="1" indent="-285750">
              <a:buFont typeface="Arial" panose="020B0604020202020204" pitchFamily="34" charset="0"/>
              <a:buChar char="•"/>
            </a:pPr>
            <a:r>
              <a:rPr lang="fr-FR" dirty="0">
                <a:latin typeface="Arial" panose="020B0604020202020204" pitchFamily="34" charset="0"/>
              </a:rPr>
              <a:t>Utilisateurs formés en amont</a:t>
            </a:r>
          </a:p>
          <a:p>
            <a:pPr marL="742950" lvl="1" indent="-285750">
              <a:buFont typeface="Arial" panose="020B0604020202020204" pitchFamily="34" charset="0"/>
              <a:buChar char="•"/>
            </a:pPr>
            <a:r>
              <a:rPr lang="fr-FR" dirty="0">
                <a:latin typeface="Arial" panose="020B0604020202020204" pitchFamily="34" charset="0"/>
              </a:rPr>
              <a:t>Formation finale guidée</a:t>
            </a:r>
          </a:p>
          <a:p>
            <a:pPr marL="742950" lvl="1" indent="-285750">
              <a:buFontTx/>
              <a:buChar char="-"/>
            </a:pPr>
            <a:endParaRPr lang="fr-FR" dirty="0"/>
          </a:p>
        </p:txBody>
      </p:sp>
      <p:sp>
        <p:nvSpPr>
          <p:cNvPr id="2" name="ZoneTexte 1">
            <a:extLst>
              <a:ext uri="{FF2B5EF4-FFF2-40B4-BE49-F238E27FC236}">
                <a16:creationId xmlns:a16="http://schemas.microsoft.com/office/drawing/2014/main" id="{809CE2DD-1A20-295B-7F1A-8AF9A9203ADD}"/>
              </a:ext>
            </a:extLst>
          </p:cNvPr>
          <p:cNvSpPr txBox="1"/>
          <p:nvPr/>
        </p:nvSpPr>
        <p:spPr>
          <a:xfrm>
            <a:off x="4262537" y="150347"/>
            <a:ext cx="3666926" cy="523220"/>
          </a:xfrm>
          <a:prstGeom prst="rect">
            <a:avLst/>
          </a:prstGeom>
          <a:noFill/>
        </p:spPr>
        <p:txBody>
          <a:bodyPr wrap="square" rtlCol="0">
            <a:spAutoFit/>
          </a:bodyPr>
          <a:lstStyle/>
          <a:p>
            <a:pPr algn="l"/>
            <a:r>
              <a:rPr lang="fr-FR" sz="2800" b="1" dirty="0"/>
              <a:t>Prérequis de formation</a:t>
            </a:r>
          </a:p>
        </p:txBody>
      </p:sp>
      <p:sp>
        <p:nvSpPr>
          <p:cNvPr id="8" name="Oval 31">
            <a:extLst>
              <a:ext uri="{FF2B5EF4-FFF2-40B4-BE49-F238E27FC236}">
                <a16:creationId xmlns:a16="http://schemas.microsoft.com/office/drawing/2014/main" id="{23B3B630-FB68-8B83-BDAC-B002FED44088}"/>
              </a:ext>
            </a:extLst>
          </p:cNvPr>
          <p:cNvSpPr>
            <a:spLocks noChangeAspect="1"/>
          </p:cNvSpPr>
          <p:nvPr/>
        </p:nvSpPr>
        <p:spPr>
          <a:xfrm flipH="1">
            <a:off x="1477453" y="1505761"/>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2" name="Image 11">
            <a:extLst>
              <a:ext uri="{FF2B5EF4-FFF2-40B4-BE49-F238E27FC236}">
                <a16:creationId xmlns:a16="http://schemas.microsoft.com/office/drawing/2014/main" id="{F29B7BEB-4697-9097-CB54-991AC4E3B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546" y="1562304"/>
            <a:ext cx="563621" cy="563621"/>
          </a:xfrm>
          <a:prstGeom prst="rect">
            <a:avLst/>
          </a:prstGeom>
        </p:spPr>
      </p:pic>
      <p:sp>
        <p:nvSpPr>
          <p:cNvPr id="16" name="ZoneTexte 15">
            <a:extLst>
              <a:ext uri="{FF2B5EF4-FFF2-40B4-BE49-F238E27FC236}">
                <a16:creationId xmlns:a16="http://schemas.microsoft.com/office/drawing/2014/main" id="{CA5F65A6-9EDB-E69A-C3E5-FB0782546288}"/>
              </a:ext>
            </a:extLst>
          </p:cNvPr>
          <p:cNvSpPr txBox="1"/>
          <p:nvPr/>
        </p:nvSpPr>
        <p:spPr>
          <a:xfrm>
            <a:off x="2454526" y="3190225"/>
            <a:ext cx="9554594" cy="1477328"/>
          </a:xfrm>
          <a:prstGeom prst="rect">
            <a:avLst/>
          </a:prstGeom>
          <a:noFill/>
        </p:spPr>
        <p:txBody>
          <a:bodyPr wrap="square" rtlCol="0">
            <a:spAutoFit/>
          </a:bodyPr>
          <a:lstStyle/>
          <a:p>
            <a:pPr marL="285750" indent="-285750">
              <a:buFontTx/>
              <a:buChar char="-"/>
            </a:pPr>
            <a:r>
              <a:rPr lang="fr-FR" dirty="0">
                <a:latin typeface="Arial" panose="020B0604020202020204" pitchFamily="34" charset="0"/>
              </a:rPr>
              <a:t>Rédaction de documentations</a:t>
            </a:r>
          </a:p>
          <a:p>
            <a:pPr marL="742950" lvl="1" indent="-285750">
              <a:buFont typeface="Arial" panose="020B0604020202020204" pitchFamily="34" charset="0"/>
              <a:buChar char="•"/>
            </a:pPr>
            <a:r>
              <a:rPr lang="fr-FR" dirty="0">
                <a:latin typeface="Arial" panose="020B0604020202020204" pitchFamily="34" charset="0"/>
              </a:rPr>
              <a:t>Une documentation fonctionnelle à destination des parties prenantes du projet (techniciens, CEO, CIO et clients)</a:t>
            </a:r>
          </a:p>
          <a:p>
            <a:pPr marL="742950" lvl="1" indent="-285750">
              <a:buFont typeface="Arial" panose="020B0604020202020204" pitchFamily="34" charset="0"/>
              <a:buChar char="•"/>
            </a:pPr>
            <a:r>
              <a:rPr lang="fr-FR" dirty="0">
                <a:latin typeface="Arial" panose="020B0604020202020204" pitchFamily="34" charset="0"/>
              </a:rPr>
              <a:t>Une documentation technique à destinations des futurs personnes en charge de l’architecture</a:t>
            </a:r>
            <a:endParaRPr lang="fr-FR" dirty="0"/>
          </a:p>
        </p:txBody>
      </p:sp>
      <p:sp>
        <p:nvSpPr>
          <p:cNvPr id="15" name="Oval 31">
            <a:extLst>
              <a:ext uri="{FF2B5EF4-FFF2-40B4-BE49-F238E27FC236}">
                <a16:creationId xmlns:a16="http://schemas.microsoft.com/office/drawing/2014/main" id="{E821505C-4A52-463B-BFBB-FFE2C0200D18}"/>
              </a:ext>
            </a:extLst>
          </p:cNvPr>
          <p:cNvSpPr>
            <a:spLocks noChangeAspect="1"/>
          </p:cNvSpPr>
          <p:nvPr/>
        </p:nvSpPr>
        <p:spPr>
          <a:xfrm flipH="1">
            <a:off x="1477455" y="3190225"/>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Image 16">
            <a:extLst>
              <a:ext uri="{FF2B5EF4-FFF2-40B4-BE49-F238E27FC236}">
                <a16:creationId xmlns:a16="http://schemas.microsoft.com/office/drawing/2014/main" id="{45DF9869-71F5-4631-A86F-E7D20E5B4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548" y="3246768"/>
            <a:ext cx="563621" cy="563621"/>
          </a:xfrm>
          <a:prstGeom prst="rect">
            <a:avLst/>
          </a:prstGeom>
        </p:spPr>
      </p:pic>
      <p:pic>
        <p:nvPicPr>
          <p:cNvPr id="13" name="Image 12">
            <a:extLst>
              <a:ext uri="{FF2B5EF4-FFF2-40B4-BE49-F238E27FC236}">
                <a16:creationId xmlns:a16="http://schemas.microsoft.com/office/drawing/2014/main" id="{9FCCA44B-2D83-450C-92CD-74C04AD026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13434" y="301620"/>
            <a:ext cx="801547" cy="801547"/>
          </a:xfrm>
          <a:prstGeom prst="rect">
            <a:avLst/>
          </a:prstGeom>
          <a:effectLst>
            <a:outerShdw blurRad="76200" dir="18900000" sy="23000" kx="-1200000" algn="bl" rotWithShape="0">
              <a:prstClr val="black">
                <a:alpha val="20000"/>
              </a:prstClr>
            </a:outerShdw>
          </a:effectLst>
        </p:spPr>
      </p:pic>
      <p:sp>
        <p:nvSpPr>
          <p:cNvPr id="18" name="ZoneTexte 17">
            <a:extLst>
              <a:ext uri="{FF2B5EF4-FFF2-40B4-BE49-F238E27FC236}">
                <a16:creationId xmlns:a16="http://schemas.microsoft.com/office/drawing/2014/main" id="{5A87CF4D-5D50-4902-9DAC-04AAAB4C204D}"/>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spTree>
    <p:extLst>
      <p:ext uri="{BB962C8B-B14F-4D97-AF65-F5344CB8AC3E}">
        <p14:creationId xmlns:p14="http://schemas.microsoft.com/office/powerpoint/2010/main" val="4041274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15</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ZoneTexte 1">
            <a:extLst>
              <a:ext uri="{FF2B5EF4-FFF2-40B4-BE49-F238E27FC236}">
                <a16:creationId xmlns:a16="http://schemas.microsoft.com/office/drawing/2014/main" id="{809CE2DD-1A20-295B-7F1A-8AF9A9203ADD}"/>
              </a:ext>
            </a:extLst>
          </p:cNvPr>
          <p:cNvSpPr txBox="1"/>
          <p:nvPr/>
        </p:nvSpPr>
        <p:spPr>
          <a:xfrm>
            <a:off x="4262536" y="150347"/>
            <a:ext cx="4735159" cy="523220"/>
          </a:xfrm>
          <a:prstGeom prst="rect">
            <a:avLst/>
          </a:prstGeom>
          <a:noFill/>
        </p:spPr>
        <p:txBody>
          <a:bodyPr wrap="square" rtlCol="0">
            <a:spAutoFit/>
          </a:bodyPr>
          <a:lstStyle/>
          <a:p>
            <a:pPr algn="l"/>
            <a:r>
              <a:rPr lang="fr-FR" sz="2800" b="1" dirty="0"/>
              <a:t>Gestion du projet de migration</a:t>
            </a:r>
          </a:p>
        </p:txBody>
      </p:sp>
      <p:pic>
        <p:nvPicPr>
          <p:cNvPr id="13" name="Image 12" descr="Automatisation de la chaîne CI/CD (intégration continue/déploiement continu)  - Agence du Numérique de la Sécurité Civile">
            <a:extLst>
              <a:ext uri="{FF2B5EF4-FFF2-40B4-BE49-F238E27FC236}">
                <a16:creationId xmlns:a16="http://schemas.microsoft.com/office/drawing/2014/main" id="{B8E7D618-B28F-422B-BCBE-6D8A5742FED6}"/>
              </a:ext>
            </a:extLst>
          </p:cNvPr>
          <p:cNvPicPr/>
          <p:nvPr/>
        </p:nvPicPr>
        <p:blipFill>
          <a:blip r:embed="rId3"/>
          <a:srcRect/>
          <a:stretch>
            <a:fillRect/>
          </a:stretch>
        </p:blipFill>
        <p:spPr>
          <a:xfrm>
            <a:off x="24856" y="3034241"/>
            <a:ext cx="5416931" cy="3720973"/>
          </a:xfrm>
          <a:prstGeom prst="rect">
            <a:avLst/>
          </a:prstGeom>
          <a:noFill/>
          <a:ln>
            <a:noFill/>
            <a:prstDash/>
          </a:ln>
        </p:spPr>
      </p:pic>
      <p:pic>
        <p:nvPicPr>
          <p:cNvPr id="14" name="Image 13" descr="upload.wikimedia.org/wikipedia/commons/8/8e/Tea...">
            <a:extLst>
              <a:ext uri="{FF2B5EF4-FFF2-40B4-BE49-F238E27FC236}">
                <a16:creationId xmlns:a16="http://schemas.microsoft.com/office/drawing/2014/main" id="{620610A7-8C32-445A-9D03-6D1D6DAE9419}"/>
              </a:ext>
            </a:extLst>
          </p:cNvPr>
          <p:cNvPicPr/>
          <p:nvPr/>
        </p:nvPicPr>
        <p:blipFill>
          <a:blip r:embed="rId4"/>
          <a:srcRect/>
          <a:stretch>
            <a:fillRect/>
          </a:stretch>
        </p:blipFill>
        <p:spPr>
          <a:xfrm>
            <a:off x="9457645" y="3966357"/>
            <a:ext cx="1856740" cy="1856740"/>
          </a:xfrm>
          <a:prstGeom prst="rect">
            <a:avLst/>
          </a:prstGeom>
          <a:noFill/>
          <a:ln>
            <a:noFill/>
            <a:prstDash/>
          </a:ln>
        </p:spPr>
      </p:pic>
      <p:sp>
        <p:nvSpPr>
          <p:cNvPr id="18" name="ZoneTexte 17">
            <a:extLst>
              <a:ext uri="{FF2B5EF4-FFF2-40B4-BE49-F238E27FC236}">
                <a16:creationId xmlns:a16="http://schemas.microsoft.com/office/drawing/2014/main" id="{6407659B-1C0A-4F45-B7D7-8EA17D4A4E74}"/>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sp>
        <p:nvSpPr>
          <p:cNvPr id="19" name="TextBox 33">
            <a:extLst>
              <a:ext uri="{FF2B5EF4-FFF2-40B4-BE49-F238E27FC236}">
                <a16:creationId xmlns:a16="http://schemas.microsoft.com/office/drawing/2014/main" id="{386436A1-3820-4904-96F7-6FBC44DD23DE}"/>
              </a:ext>
            </a:extLst>
          </p:cNvPr>
          <p:cNvSpPr txBox="1"/>
          <p:nvPr/>
        </p:nvSpPr>
        <p:spPr>
          <a:xfrm>
            <a:off x="1127179" y="2299794"/>
            <a:ext cx="3329284" cy="338554"/>
          </a:xfrm>
          <a:prstGeom prst="rect">
            <a:avLst/>
          </a:prstGeom>
          <a:noFill/>
        </p:spPr>
        <p:txBody>
          <a:bodyPr wrap="square" rtlCol="0">
            <a:spAutoFit/>
          </a:bodyPr>
          <a:lstStyle/>
          <a:p>
            <a:pPr algn="ctr"/>
            <a:r>
              <a:rPr lang="en-US" sz="1600" dirty="0">
                <a:latin typeface="Roboto Light" charset="0"/>
                <a:ea typeface="Roboto Light" charset="0"/>
                <a:cs typeface="Roboto Light" charset="0"/>
              </a:rPr>
              <a:t>Phase de test </a:t>
            </a:r>
            <a:r>
              <a:rPr lang="en-US" sz="1600" dirty="0" err="1">
                <a:latin typeface="Roboto Light" charset="0"/>
                <a:ea typeface="Roboto Light" charset="0"/>
                <a:cs typeface="Roboto Light" charset="0"/>
              </a:rPr>
              <a:t>unitaire</a:t>
            </a:r>
            <a:r>
              <a:rPr lang="en-US" sz="1600" dirty="0">
                <a:latin typeface="Roboto Light" charset="0"/>
                <a:ea typeface="Roboto Light" charset="0"/>
                <a:cs typeface="Roboto Light" charset="0"/>
              </a:rPr>
              <a:t> </a:t>
            </a:r>
            <a:r>
              <a:rPr lang="en-US" sz="1600" dirty="0" err="1">
                <a:latin typeface="Roboto Light" charset="0"/>
                <a:ea typeface="Roboto Light" charset="0"/>
                <a:cs typeface="Roboto Light" charset="0"/>
              </a:rPr>
              <a:t>obligatoire</a:t>
            </a:r>
            <a:endParaRPr lang="en-US" sz="1600" dirty="0">
              <a:latin typeface="Roboto Light" charset="0"/>
              <a:ea typeface="Roboto Light" charset="0"/>
              <a:cs typeface="Roboto Light" charset="0"/>
            </a:endParaRPr>
          </a:p>
        </p:txBody>
      </p:sp>
      <p:sp>
        <p:nvSpPr>
          <p:cNvPr id="20" name="Freeform 41">
            <a:extLst>
              <a:ext uri="{FF2B5EF4-FFF2-40B4-BE49-F238E27FC236}">
                <a16:creationId xmlns:a16="http://schemas.microsoft.com/office/drawing/2014/main" id="{DCBA2D9C-397E-4E91-A599-9870F04D0993}"/>
              </a:ext>
            </a:extLst>
          </p:cNvPr>
          <p:cNvSpPr>
            <a:spLocks noChangeArrowheads="1"/>
          </p:cNvSpPr>
          <p:nvPr/>
        </p:nvSpPr>
        <p:spPr bwMode="auto">
          <a:xfrm>
            <a:off x="2579131" y="1470945"/>
            <a:ext cx="400859" cy="351774"/>
          </a:xfrm>
          <a:custGeom>
            <a:avLst/>
            <a:gdLst>
              <a:gd name="T0" fmla="*/ 378 w 430"/>
              <a:gd name="T1" fmla="*/ 22 h 379"/>
              <a:gd name="T2" fmla="*/ 346 w 430"/>
              <a:gd name="T3" fmla="*/ 0 h 379"/>
              <a:gd name="T4" fmla="*/ 82 w 430"/>
              <a:gd name="T5" fmla="*/ 0 h 379"/>
              <a:gd name="T6" fmla="*/ 50 w 430"/>
              <a:gd name="T7" fmla="*/ 22 h 379"/>
              <a:gd name="T8" fmla="*/ 0 w 430"/>
              <a:gd name="T9" fmla="*/ 164 h 379"/>
              <a:gd name="T10" fmla="*/ 0 w 430"/>
              <a:gd name="T11" fmla="*/ 355 h 379"/>
              <a:gd name="T12" fmla="*/ 23 w 430"/>
              <a:gd name="T13" fmla="*/ 378 h 379"/>
              <a:gd name="T14" fmla="*/ 46 w 430"/>
              <a:gd name="T15" fmla="*/ 378 h 379"/>
              <a:gd name="T16" fmla="*/ 69 w 430"/>
              <a:gd name="T17" fmla="*/ 355 h 379"/>
              <a:gd name="T18" fmla="*/ 69 w 430"/>
              <a:gd name="T19" fmla="*/ 332 h 379"/>
              <a:gd name="T20" fmla="*/ 356 w 430"/>
              <a:gd name="T21" fmla="*/ 332 h 379"/>
              <a:gd name="T22" fmla="*/ 356 w 430"/>
              <a:gd name="T23" fmla="*/ 355 h 379"/>
              <a:gd name="T24" fmla="*/ 378 w 430"/>
              <a:gd name="T25" fmla="*/ 378 h 379"/>
              <a:gd name="T26" fmla="*/ 406 w 430"/>
              <a:gd name="T27" fmla="*/ 378 h 379"/>
              <a:gd name="T28" fmla="*/ 429 w 430"/>
              <a:gd name="T29" fmla="*/ 355 h 379"/>
              <a:gd name="T30" fmla="*/ 429 w 430"/>
              <a:gd name="T31" fmla="*/ 164 h 379"/>
              <a:gd name="T32" fmla="*/ 378 w 430"/>
              <a:gd name="T33" fmla="*/ 22 h 379"/>
              <a:gd name="T34" fmla="*/ 82 w 430"/>
              <a:gd name="T35" fmla="*/ 259 h 379"/>
              <a:gd name="T36" fmla="*/ 46 w 430"/>
              <a:gd name="T37" fmla="*/ 223 h 379"/>
              <a:gd name="T38" fmla="*/ 82 w 430"/>
              <a:gd name="T39" fmla="*/ 186 h 379"/>
              <a:gd name="T40" fmla="*/ 119 w 430"/>
              <a:gd name="T41" fmla="*/ 223 h 379"/>
              <a:gd name="T42" fmla="*/ 82 w 430"/>
              <a:gd name="T43" fmla="*/ 259 h 379"/>
              <a:gd name="T44" fmla="*/ 346 w 430"/>
              <a:gd name="T45" fmla="*/ 259 h 379"/>
              <a:gd name="T46" fmla="*/ 310 w 430"/>
              <a:gd name="T47" fmla="*/ 223 h 379"/>
              <a:gd name="T48" fmla="*/ 346 w 430"/>
              <a:gd name="T49" fmla="*/ 186 h 379"/>
              <a:gd name="T50" fmla="*/ 378 w 430"/>
              <a:gd name="T51" fmla="*/ 223 h 379"/>
              <a:gd name="T52" fmla="*/ 346 w 430"/>
              <a:gd name="T53" fmla="*/ 259 h 379"/>
              <a:gd name="T54" fmla="*/ 46 w 430"/>
              <a:gd name="T55" fmla="*/ 141 h 379"/>
              <a:gd name="T56" fmla="*/ 82 w 430"/>
              <a:gd name="T57" fmla="*/ 31 h 379"/>
              <a:gd name="T58" fmla="*/ 346 w 430"/>
              <a:gd name="T59" fmla="*/ 31 h 379"/>
              <a:gd name="T60" fmla="*/ 378 w 430"/>
              <a:gd name="T61" fmla="*/ 141 h 379"/>
              <a:gd name="T62" fmla="*/ 46 w 430"/>
              <a:gd name="T63" fmla="*/ 14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0" h="379">
                <a:moveTo>
                  <a:pt x="378" y="22"/>
                </a:moveTo>
                <a:cubicBezTo>
                  <a:pt x="374" y="9"/>
                  <a:pt x="360" y="0"/>
                  <a:pt x="346" y="0"/>
                </a:cubicBezTo>
                <a:lnTo>
                  <a:pt x="82" y="0"/>
                </a:lnTo>
                <a:cubicBezTo>
                  <a:pt x="64" y="0"/>
                  <a:pt x="55" y="9"/>
                  <a:pt x="50" y="22"/>
                </a:cubicBezTo>
                <a:lnTo>
                  <a:pt x="0" y="164"/>
                </a:lnTo>
                <a:lnTo>
                  <a:pt x="0" y="355"/>
                </a:lnTo>
                <a:cubicBezTo>
                  <a:pt x="0" y="369"/>
                  <a:pt x="9" y="378"/>
                  <a:pt x="23" y="378"/>
                </a:cubicBezTo>
                <a:lnTo>
                  <a:pt x="46" y="378"/>
                </a:lnTo>
                <a:cubicBezTo>
                  <a:pt x="59" y="378"/>
                  <a:pt x="69" y="369"/>
                  <a:pt x="69" y="355"/>
                </a:cubicBezTo>
                <a:lnTo>
                  <a:pt x="69" y="332"/>
                </a:lnTo>
                <a:lnTo>
                  <a:pt x="356" y="332"/>
                </a:lnTo>
                <a:lnTo>
                  <a:pt x="356" y="355"/>
                </a:lnTo>
                <a:cubicBezTo>
                  <a:pt x="356" y="369"/>
                  <a:pt x="365" y="378"/>
                  <a:pt x="378" y="378"/>
                </a:cubicBezTo>
                <a:lnTo>
                  <a:pt x="406" y="378"/>
                </a:lnTo>
                <a:cubicBezTo>
                  <a:pt x="419" y="378"/>
                  <a:pt x="429" y="369"/>
                  <a:pt x="429" y="355"/>
                </a:cubicBezTo>
                <a:lnTo>
                  <a:pt x="429" y="164"/>
                </a:lnTo>
                <a:lnTo>
                  <a:pt x="378" y="22"/>
                </a:lnTo>
                <a:close/>
                <a:moveTo>
                  <a:pt x="82" y="259"/>
                </a:moveTo>
                <a:cubicBezTo>
                  <a:pt x="64" y="259"/>
                  <a:pt x="46" y="241"/>
                  <a:pt x="46" y="223"/>
                </a:cubicBezTo>
                <a:cubicBezTo>
                  <a:pt x="46" y="205"/>
                  <a:pt x="64" y="186"/>
                  <a:pt x="82" y="186"/>
                </a:cubicBezTo>
                <a:cubicBezTo>
                  <a:pt x="100" y="186"/>
                  <a:pt x="119" y="205"/>
                  <a:pt x="119" y="223"/>
                </a:cubicBezTo>
                <a:cubicBezTo>
                  <a:pt x="119" y="241"/>
                  <a:pt x="100" y="259"/>
                  <a:pt x="82" y="259"/>
                </a:cubicBezTo>
                <a:close/>
                <a:moveTo>
                  <a:pt x="346" y="259"/>
                </a:moveTo>
                <a:cubicBezTo>
                  <a:pt x="324" y="259"/>
                  <a:pt x="310" y="241"/>
                  <a:pt x="310" y="223"/>
                </a:cubicBezTo>
                <a:cubicBezTo>
                  <a:pt x="310" y="205"/>
                  <a:pt x="326" y="186"/>
                  <a:pt x="346" y="186"/>
                </a:cubicBezTo>
                <a:cubicBezTo>
                  <a:pt x="367" y="186"/>
                  <a:pt x="378" y="205"/>
                  <a:pt x="378" y="223"/>
                </a:cubicBezTo>
                <a:cubicBezTo>
                  <a:pt x="378" y="241"/>
                  <a:pt x="365" y="259"/>
                  <a:pt x="346" y="259"/>
                </a:cubicBezTo>
                <a:close/>
                <a:moveTo>
                  <a:pt x="46" y="141"/>
                </a:moveTo>
                <a:lnTo>
                  <a:pt x="82" y="31"/>
                </a:lnTo>
                <a:lnTo>
                  <a:pt x="346" y="31"/>
                </a:lnTo>
                <a:lnTo>
                  <a:pt x="378" y="141"/>
                </a:lnTo>
                <a:lnTo>
                  <a:pt x="46" y="141"/>
                </a:lnTo>
                <a:close/>
              </a:path>
            </a:pathLst>
          </a:custGeom>
          <a:solidFill>
            <a:schemeClr val="bg1"/>
          </a:solidFill>
          <a:ln>
            <a:noFill/>
          </a:ln>
          <a:effectLst/>
        </p:spPr>
        <p:txBody>
          <a:bodyPr wrap="none" anchor="ctr"/>
          <a:lstStyle/>
          <a:p>
            <a:endParaRPr lang="en-US"/>
          </a:p>
        </p:txBody>
      </p:sp>
      <p:sp>
        <p:nvSpPr>
          <p:cNvPr id="21" name="Oval 31">
            <a:extLst>
              <a:ext uri="{FF2B5EF4-FFF2-40B4-BE49-F238E27FC236}">
                <a16:creationId xmlns:a16="http://schemas.microsoft.com/office/drawing/2014/main" id="{D9C3B899-4BE3-4C1B-BF5E-90524C245FAB}"/>
              </a:ext>
            </a:extLst>
          </p:cNvPr>
          <p:cNvSpPr>
            <a:spLocks noChangeAspect="1"/>
          </p:cNvSpPr>
          <p:nvPr/>
        </p:nvSpPr>
        <p:spPr>
          <a:xfrm>
            <a:off x="2216094" y="1071104"/>
            <a:ext cx="1151456" cy="1151456"/>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22" name="Image 21">
            <a:extLst>
              <a:ext uri="{FF2B5EF4-FFF2-40B4-BE49-F238E27FC236}">
                <a16:creationId xmlns:a16="http://schemas.microsoft.com/office/drawing/2014/main" id="{28D65D7A-DE0B-4A29-8309-4E0FC074BC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4621" y="1189632"/>
            <a:ext cx="914400" cy="914400"/>
          </a:xfrm>
          <a:prstGeom prst="rect">
            <a:avLst/>
          </a:prstGeom>
        </p:spPr>
      </p:pic>
      <p:sp>
        <p:nvSpPr>
          <p:cNvPr id="25" name="TextBox 33">
            <a:extLst>
              <a:ext uri="{FF2B5EF4-FFF2-40B4-BE49-F238E27FC236}">
                <a16:creationId xmlns:a16="http://schemas.microsoft.com/office/drawing/2014/main" id="{4C61DC3C-6380-4421-BEFE-C903903D85E1}"/>
              </a:ext>
            </a:extLst>
          </p:cNvPr>
          <p:cNvSpPr txBox="1"/>
          <p:nvPr/>
        </p:nvSpPr>
        <p:spPr>
          <a:xfrm>
            <a:off x="4569889" y="2300374"/>
            <a:ext cx="3329284" cy="338554"/>
          </a:xfrm>
          <a:prstGeom prst="rect">
            <a:avLst/>
          </a:prstGeom>
          <a:noFill/>
        </p:spPr>
        <p:txBody>
          <a:bodyPr wrap="square" rtlCol="0">
            <a:spAutoFit/>
          </a:bodyPr>
          <a:lstStyle/>
          <a:p>
            <a:pPr algn="ctr"/>
            <a:r>
              <a:rPr lang="en-US" sz="1600" dirty="0">
                <a:latin typeface="Roboto Light" charset="0"/>
                <a:ea typeface="Roboto Light" charset="0"/>
                <a:cs typeface="Roboto Light" charset="0"/>
              </a:rPr>
              <a:t>Documentation de la solution</a:t>
            </a:r>
          </a:p>
        </p:txBody>
      </p:sp>
      <p:sp>
        <p:nvSpPr>
          <p:cNvPr id="26" name="Freeform 41">
            <a:extLst>
              <a:ext uri="{FF2B5EF4-FFF2-40B4-BE49-F238E27FC236}">
                <a16:creationId xmlns:a16="http://schemas.microsoft.com/office/drawing/2014/main" id="{97726868-70EA-4AEF-B9E3-1A8015783782}"/>
              </a:ext>
            </a:extLst>
          </p:cNvPr>
          <p:cNvSpPr>
            <a:spLocks noChangeArrowheads="1"/>
          </p:cNvSpPr>
          <p:nvPr/>
        </p:nvSpPr>
        <p:spPr bwMode="auto">
          <a:xfrm>
            <a:off x="6021841" y="1471525"/>
            <a:ext cx="400859" cy="351774"/>
          </a:xfrm>
          <a:custGeom>
            <a:avLst/>
            <a:gdLst>
              <a:gd name="T0" fmla="*/ 378 w 430"/>
              <a:gd name="T1" fmla="*/ 22 h 379"/>
              <a:gd name="T2" fmla="*/ 346 w 430"/>
              <a:gd name="T3" fmla="*/ 0 h 379"/>
              <a:gd name="T4" fmla="*/ 82 w 430"/>
              <a:gd name="T5" fmla="*/ 0 h 379"/>
              <a:gd name="T6" fmla="*/ 50 w 430"/>
              <a:gd name="T7" fmla="*/ 22 h 379"/>
              <a:gd name="T8" fmla="*/ 0 w 430"/>
              <a:gd name="T9" fmla="*/ 164 h 379"/>
              <a:gd name="T10" fmla="*/ 0 w 430"/>
              <a:gd name="T11" fmla="*/ 355 h 379"/>
              <a:gd name="T12" fmla="*/ 23 w 430"/>
              <a:gd name="T13" fmla="*/ 378 h 379"/>
              <a:gd name="T14" fmla="*/ 46 w 430"/>
              <a:gd name="T15" fmla="*/ 378 h 379"/>
              <a:gd name="T16" fmla="*/ 69 w 430"/>
              <a:gd name="T17" fmla="*/ 355 h 379"/>
              <a:gd name="T18" fmla="*/ 69 w 430"/>
              <a:gd name="T19" fmla="*/ 332 h 379"/>
              <a:gd name="T20" fmla="*/ 356 w 430"/>
              <a:gd name="T21" fmla="*/ 332 h 379"/>
              <a:gd name="T22" fmla="*/ 356 w 430"/>
              <a:gd name="T23" fmla="*/ 355 h 379"/>
              <a:gd name="T24" fmla="*/ 378 w 430"/>
              <a:gd name="T25" fmla="*/ 378 h 379"/>
              <a:gd name="T26" fmla="*/ 406 w 430"/>
              <a:gd name="T27" fmla="*/ 378 h 379"/>
              <a:gd name="T28" fmla="*/ 429 w 430"/>
              <a:gd name="T29" fmla="*/ 355 h 379"/>
              <a:gd name="T30" fmla="*/ 429 w 430"/>
              <a:gd name="T31" fmla="*/ 164 h 379"/>
              <a:gd name="T32" fmla="*/ 378 w 430"/>
              <a:gd name="T33" fmla="*/ 22 h 379"/>
              <a:gd name="T34" fmla="*/ 82 w 430"/>
              <a:gd name="T35" fmla="*/ 259 h 379"/>
              <a:gd name="T36" fmla="*/ 46 w 430"/>
              <a:gd name="T37" fmla="*/ 223 h 379"/>
              <a:gd name="T38" fmla="*/ 82 w 430"/>
              <a:gd name="T39" fmla="*/ 186 h 379"/>
              <a:gd name="T40" fmla="*/ 119 w 430"/>
              <a:gd name="T41" fmla="*/ 223 h 379"/>
              <a:gd name="T42" fmla="*/ 82 w 430"/>
              <a:gd name="T43" fmla="*/ 259 h 379"/>
              <a:gd name="T44" fmla="*/ 346 w 430"/>
              <a:gd name="T45" fmla="*/ 259 h 379"/>
              <a:gd name="T46" fmla="*/ 310 w 430"/>
              <a:gd name="T47" fmla="*/ 223 h 379"/>
              <a:gd name="T48" fmla="*/ 346 w 430"/>
              <a:gd name="T49" fmla="*/ 186 h 379"/>
              <a:gd name="T50" fmla="*/ 378 w 430"/>
              <a:gd name="T51" fmla="*/ 223 h 379"/>
              <a:gd name="T52" fmla="*/ 346 w 430"/>
              <a:gd name="T53" fmla="*/ 259 h 379"/>
              <a:gd name="T54" fmla="*/ 46 w 430"/>
              <a:gd name="T55" fmla="*/ 141 h 379"/>
              <a:gd name="T56" fmla="*/ 82 w 430"/>
              <a:gd name="T57" fmla="*/ 31 h 379"/>
              <a:gd name="T58" fmla="*/ 346 w 430"/>
              <a:gd name="T59" fmla="*/ 31 h 379"/>
              <a:gd name="T60" fmla="*/ 378 w 430"/>
              <a:gd name="T61" fmla="*/ 141 h 379"/>
              <a:gd name="T62" fmla="*/ 46 w 430"/>
              <a:gd name="T63" fmla="*/ 14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0" h="379">
                <a:moveTo>
                  <a:pt x="378" y="22"/>
                </a:moveTo>
                <a:cubicBezTo>
                  <a:pt x="374" y="9"/>
                  <a:pt x="360" y="0"/>
                  <a:pt x="346" y="0"/>
                </a:cubicBezTo>
                <a:lnTo>
                  <a:pt x="82" y="0"/>
                </a:lnTo>
                <a:cubicBezTo>
                  <a:pt x="64" y="0"/>
                  <a:pt x="55" y="9"/>
                  <a:pt x="50" y="22"/>
                </a:cubicBezTo>
                <a:lnTo>
                  <a:pt x="0" y="164"/>
                </a:lnTo>
                <a:lnTo>
                  <a:pt x="0" y="355"/>
                </a:lnTo>
                <a:cubicBezTo>
                  <a:pt x="0" y="369"/>
                  <a:pt x="9" y="378"/>
                  <a:pt x="23" y="378"/>
                </a:cubicBezTo>
                <a:lnTo>
                  <a:pt x="46" y="378"/>
                </a:lnTo>
                <a:cubicBezTo>
                  <a:pt x="59" y="378"/>
                  <a:pt x="69" y="369"/>
                  <a:pt x="69" y="355"/>
                </a:cubicBezTo>
                <a:lnTo>
                  <a:pt x="69" y="332"/>
                </a:lnTo>
                <a:lnTo>
                  <a:pt x="356" y="332"/>
                </a:lnTo>
                <a:lnTo>
                  <a:pt x="356" y="355"/>
                </a:lnTo>
                <a:cubicBezTo>
                  <a:pt x="356" y="369"/>
                  <a:pt x="365" y="378"/>
                  <a:pt x="378" y="378"/>
                </a:cubicBezTo>
                <a:lnTo>
                  <a:pt x="406" y="378"/>
                </a:lnTo>
                <a:cubicBezTo>
                  <a:pt x="419" y="378"/>
                  <a:pt x="429" y="369"/>
                  <a:pt x="429" y="355"/>
                </a:cubicBezTo>
                <a:lnTo>
                  <a:pt x="429" y="164"/>
                </a:lnTo>
                <a:lnTo>
                  <a:pt x="378" y="22"/>
                </a:lnTo>
                <a:close/>
                <a:moveTo>
                  <a:pt x="82" y="259"/>
                </a:moveTo>
                <a:cubicBezTo>
                  <a:pt x="64" y="259"/>
                  <a:pt x="46" y="241"/>
                  <a:pt x="46" y="223"/>
                </a:cubicBezTo>
                <a:cubicBezTo>
                  <a:pt x="46" y="205"/>
                  <a:pt x="64" y="186"/>
                  <a:pt x="82" y="186"/>
                </a:cubicBezTo>
                <a:cubicBezTo>
                  <a:pt x="100" y="186"/>
                  <a:pt x="119" y="205"/>
                  <a:pt x="119" y="223"/>
                </a:cubicBezTo>
                <a:cubicBezTo>
                  <a:pt x="119" y="241"/>
                  <a:pt x="100" y="259"/>
                  <a:pt x="82" y="259"/>
                </a:cubicBezTo>
                <a:close/>
                <a:moveTo>
                  <a:pt x="346" y="259"/>
                </a:moveTo>
                <a:cubicBezTo>
                  <a:pt x="324" y="259"/>
                  <a:pt x="310" y="241"/>
                  <a:pt x="310" y="223"/>
                </a:cubicBezTo>
                <a:cubicBezTo>
                  <a:pt x="310" y="205"/>
                  <a:pt x="326" y="186"/>
                  <a:pt x="346" y="186"/>
                </a:cubicBezTo>
                <a:cubicBezTo>
                  <a:pt x="367" y="186"/>
                  <a:pt x="378" y="205"/>
                  <a:pt x="378" y="223"/>
                </a:cubicBezTo>
                <a:cubicBezTo>
                  <a:pt x="378" y="241"/>
                  <a:pt x="365" y="259"/>
                  <a:pt x="346" y="259"/>
                </a:cubicBezTo>
                <a:close/>
                <a:moveTo>
                  <a:pt x="46" y="141"/>
                </a:moveTo>
                <a:lnTo>
                  <a:pt x="82" y="31"/>
                </a:lnTo>
                <a:lnTo>
                  <a:pt x="346" y="31"/>
                </a:lnTo>
                <a:lnTo>
                  <a:pt x="378" y="141"/>
                </a:lnTo>
                <a:lnTo>
                  <a:pt x="46" y="141"/>
                </a:lnTo>
                <a:close/>
              </a:path>
            </a:pathLst>
          </a:custGeom>
          <a:solidFill>
            <a:schemeClr val="bg1"/>
          </a:solidFill>
          <a:ln>
            <a:noFill/>
          </a:ln>
          <a:effectLst/>
        </p:spPr>
        <p:txBody>
          <a:bodyPr wrap="none" anchor="ctr"/>
          <a:lstStyle/>
          <a:p>
            <a:endParaRPr lang="en-US"/>
          </a:p>
        </p:txBody>
      </p:sp>
      <p:sp>
        <p:nvSpPr>
          <p:cNvPr id="27" name="Oval 31">
            <a:extLst>
              <a:ext uri="{FF2B5EF4-FFF2-40B4-BE49-F238E27FC236}">
                <a16:creationId xmlns:a16="http://schemas.microsoft.com/office/drawing/2014/main" id="{7143EB23-9258-494F-8B83-82DF6F66E9BA}"/>
              </a:ext>
            </a:extLst>
          </p:cNvPr>
          <p:cNvSpPr>
            <a:spLocks noChangeAspect="1"/>
          </p:cNvSpPr>
          <p:nvPr/>
        </p:nvSpPr>
        <p:spPr>
          <a:xfrm>
            <a:off x="5658804" y="1071684"/>
            <a:ext cx="1151456" cy="1151456"/>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28" name="Image 27">
            <a:extLst>
              <a:ext uri="{FF2B5EF4-FFF2-40B4-BE49-F238E27FC236}">
                <a16:creationId xmlns:a16="http://schemas.microsoft.com/office/drawing/2014/main" id="{A059E771-CA04-41B4-85A0-F3A9C278E3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7331" y="1190212"/>
            <a:ext cx="914400" cy="914400"/>
          </a:xfrm>
          <a:prstGeom prst="rect">
            <a:avLst/>
          </a:prstGeom>
        </p:spPr>
      </p:pic>
      <p:sp>
        <p:nvSpPr>
          <p:cNvPr id="31" name="TextBox 33">
            <a:extLst>
              <a:ext uri="{FF2B5EF4-FFF2-40B4-BE49-F238E27FC236}">
                <a16:creationId xmlns:a16="http://schemas.microsoft.com/office/drawing/2014/main" id="{7598C7B8-A1A6-4C36-A91E-EF5901C60190}"/>
              </a:ext>
            </a:extLst>
          </p:cNvPr>
          <p:cNvSpPr txBox="1"/>
          <p:nvPr/>
        </p:nvSpPr>
        <p:spPr>
          <a:xfrm>
            <a:off x="8533204" y="2300754"/>
            <a:ext cx="3329284" cy="584775"/>
          </a:xfrm>
          <a:prstGeom prst="rect">
            <a:avLst/>
          </a:prstGeom>
          <a:noFill/>
        </p:spPr>
        <p:txBody>
          <a:bodyPr wrap="square" rtlCol="0">
            <a:spAutoFit/>
          </a:bodyPr>
          <a:lstStyle/>
          <a:p>
            <a:pPr algn="ctr"/>
            <a:r>
              <a:rPr lang="en-US" sz="1600" dirty="0" err="1">
                <a:latin typeface="Roboto Light" charset="0"/>
                <a:ea typeface="Roboto Light" charset="0"/>
                <a:cs typeface="Roboto Light" charset="0"/>
              </a:rPr>
              <a:t>Suivi</a:t>
            </a:r>
            <a:r>
              <a:rPr lang="en-US" sz="1600" dirty="0">
                <a:latin typeface="Roboto Light" charset="0"/>
                <a:ea typeface="Roboto Light" charset="0"/>
                <a:cs typeface="Roboto Light" charset="0"/>
              </a:rPr>
              <a:t> </a:t>
            </a:r>
            <a:r>
              <a:rPr lang="en-US" sz="1600" dirty="0" err="1">
                <a:latin typeface="Roboto Light" charset="0"/>
                <a:ea typeface="Roboto Light" charset="0"/>
                <a:cs typeface="Roboto Light" charset="0"/>
              </a:rPr>
              <a:t>étroit</a:t>
            </a:r>
            <a:r>
              <a:rPr lang="en-US" sz="1600" dirty="0">
                <a:latin typeface="Roboto Light" charset="0"/>
                <a:ea typeface="Roboto Light" charset="0"/>
                <a:cs typeface="Roboto Light" charset="0"/>
              </a:rPr>
              <a:t> </a:t>
            </a:r>
            <a:r>
              <a:rPr lang="en-US" sz="1600" dirty="0" err="1">
                <a:latin typeface="Roboto Light" charset="0"/>
                <a:ea typeface="Roboto Light" charset="0"/>
                <a:cs typeface="Roboto Light" charset="0"/>
              </a:rPr>
              <a:t>basé</a:t>
            </a:r>
            <a:r>
              <a:rPr lang="en-US" sz="1600" dirty="0">
                <a:latin typeface="Roboto Light" charset="0"/>
                <a:ea typeface="Roboto Light" charset="0"/>
                <a:cs typeface="Roboto Light" charset="0"/>
              </a:rPr>
              <a:t> sur le cahier des charges</a:t>
            </a:r>
          </a:p>
        </p:txBody>
      </p:sp>
      <p:sp>
        <p:nvSpPr>
          <p:cNvPr id="32" name="Freeform 41">
            <a:extLst>
              <a:ext uri="{FF2B5EF4-FFF2-40B4-BE49-F238E27FC236}">
                <a16:creationId xmlns:a16="http://schemas.microsoft.com/office/drawing/2014/main" id="{0F38E9DF-A292-4AA7-A324-EAAC906BFAF4}"/>
              </a:ext>
            </a:extLst>
          </p:cNvPr>
          <p:cNvSpPr>
            <a:spLocks noChangeArrowheads="1"/>
          </p:cNvSpPr>
          <p:nvPr/>
        </p:nvSpPr>
        <p:spPr bwMode="auto">
          <a:xfrm>
            <a:off x="9985156" y="1471905"/>
            <a:ext cx="400859" cy="351774"/>
          </a:xfrm>
          <a:custGeom>
            <a:avLst/>
            <a:gdLst>
              <a:gd name="T0" fmla="*/ 378 w 430"/>
              <a:gd name="T1" fmla="*/ 22 h 379"/>
              <a:gd name="T2" fmla="*/ 346 w 430"/>
              <a:gd name="T3" fmla="*/ 0 h 379"/>
              <a:gd name="T4" fmla="*/ 82 w 430"/>
              <a:gd name="T5" fmla="*/ 0 h 379"/>
              <a:gd name="T6" fmla="*/ 50 w 430"/>
              <a:gd name="T7" fmla="*/ 22 h 379"/>
              <a:gd name="T8" fmla="*/ 0 w 430"/>
              <a:gd name="T9" fmla="*/ 164 h 379"/>
              <a:gd name="T10" fmla="*/ 0 w 430"/>
              <a:gd name="T11" fmla="*/ 355 h 379"/>
              <a:gd name="T12" fmla="*/ 23 w 430"/>
              <a:gd name="T13" fmla="*/ 378 h 379"/>
              <a:gd name="T14" fmla="*/ 46 w 430"/>
              <a:gd name="T15" fmla="*/ 378 h 379"/>
              <a:gd name="T16" fmla="*/ 69 w 430"/>
              <a:gd name="T17" fmla="*/ 355 h 379"/>
              <a:gd name="T18" fmla="*/ 69 w 430"/>
              <a:gd name="T19" fmla="*/ 332 h 379"/>
              <a:gd name="T20" fmla="*/ 356 w 430"/>
              <a:gd name="T21" fmla="*/ 332 h 379"/>
              <a:gd name="T22" fmla="*/ 356 w 430"/>
              <a:gd name="T23" fmla="*/ 355 h 379"/>
              <a:gd name="T24" fmla="*/ 378 w 430"/>
              <a:gd name="T25" fmla="*/ 378 h 379"/>
              <a:gd name="T26" fmla="*/ 406 w 430"/>
              <a:gd name="T27" fmla="*/ 378 h 379"/>
              <a:gd name="T28" fmla="*/ 429 w 430"/>
              <a:gd name="T29" fmla="*/ 355 h 379"/>
              <a:gd name="T30" fmla="*/ 429 w 430"/>
              <a:gd name="T31" fmla="*/ 164 h 379"/>
              <a:gd name="T32" fmla="*/ 378 w 430"/>
              <a:gd name="T33" fmla="*/ 22 h 379"/>
              <a:gd name="T34" fmla="*/ 82 w 430"/>
              <a:gd name="T35" fmla="*/ 259 h 379"/>
              <a:gd name="T36" fmla="*/ 46 w 430"/>
              <a:gd name="T37" fmla="*/ 223 h 379"/>
              <a:gd name="T38" fmla="*/ 82 w 430"/>
              <a:gd name="T39" fmla="*/ 186 h 379"/>
              <a:gd name="T40" fmla="*/ 119 w 430"/>
              <a:gd name="T41" fmla="*/ 223 h 379"/>
              <a:gd name="T42" fmla="*/ 82 w 430"/>
              <a:gd name="T43" fmla="*/ 259 h 379"/>
              <a:gd name="T44" fmla="*/ 346 w 430"/>
              <a:gd name="T45" fmla="*/ 259 h 379"/>
              <a:gd name="T46" fmla="*/ 310 w 430"/>
              <a:gd name="T47" fmla="*/ 223 h 379"/>
              <a:gd name="T48" fmla="*/ 346 w 430"/>
              <a:gd name="T49" fmla="*/ 186 h 379"/>
              <a:gd name="T50" fmla="*/ 378 w 430"/>
              <a:gd name="T51" fmla="*/ 223 h 379"/>
              <a:gd name="T52" fmla="*/ 346 w 430"/>
              <a:gd name="T53" fmla="*/ 259 h 379"/>
              <a:gd name="T54" fmla="*/ 46 w 430"/>
              <a:gd name="T55" fmla="*/ 141 h 379"/>
              <a:gd name="T56" fmla="*/ 82 w 430"/>
              <a:gd name="T57" fmla="*/ 31 h 379"/>
              <a:gd name="T58" fmla="*/ 346 w 430"/>
              <a:gd name="T59" fmla="*/ 31 h 379"/>
              <a:gd name="T60" fmla="*/ 378 w 430"/>
              <a:gd name="T61" fmla="*/ 141 h 379"/>
              <a:gd name="T62" fmla="*/ 46 w 430"/>
              <a:gd name="T63" fmla="*/ 14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0" h="379">
                <a:moveTo>
                  <a:pt x="378" y="22"/>
                </a:moveTo>
                <a:cubicBezTo>
                  <a:pt x="374" y="9"/>
                  <a:pt x="360" y="0"/>
                  <a:pt x="346" y="0"/>
                </a:cubicBezTo>
                <a:lnTo>
                  <a:pt x="82" y="0"/>
                </a:lnTo>
                <a:cubicBezTo>
                  <a:pt x="64" y="0"/>
                  <a:pt x="55" y="9"/>
                  <a:pt x="50" y="22"/>
                </a:cubicBezTo>
                <a:lnTo>
                  <a:pt x="0" y="164"/>
                </a:lnTo>
                <a:lnTo>
                  <a:pt x="0" y="355"/>
                </a:lnTo>
                <a:cubicBezTo>
                  <a:pt x="0" y="369"/>
                  <a:pt x="9" y="378"/>
                  <a:pt x="23" y="378"/>
                </a:cubicBezTo>
                <a:lnTo>
                  <a:pt x="46" y="378"/>
                </a:lnTo>
                <a:cubicBezTo>
                  <a:pt x="59" y="378"/>
                  <a:pt x="69" y="369"/>
                  <a:pt x="69" y="355"/>
                </a:cubicBezTo>
                <a:lnTo>
                  <a:pt x="69" y="332"/>
                </a:lnTo>
                <a:lnTo>
                  <a:pt x="356" y="332"/>
                </a:lnTo>
                <a:lnTo>
                  <a:pt x="356" y="355"/>
                </a:lnTo>
                <a:cubicBezTo>
                  <a:pt x="356" y="369"/>
                  <a:pt x="365" y="378"/>
                  <a:pt x="378" y="378"/>
                </a:cubicBezTo>
                <a:lnTo>
                  <a:pt x="406" y="378"/>
                </a:lnTo>
                <a:cubicBezTo>
                  <a:pt x="419" y="378"/>
                  <a:pt x="429" y="369"/>
                  <a:pt x="429" y="355"/>
                </a:cubicBezTo>
                <a:lnTo>
                  <a:pt x="429" y="164"/>
                </a:lnTo>
                <a:lnTo>
                  <a:pt x="378" y="22"/>
                </a:lnTo>
                <a:close/>
                <a:moveTo>
                  <a:pt x="82" y="259"/>
                </a:moveTo>
                <a:cubicBezTo>
                  <a:pt x="64" y="259"/>
                  <a:pt x="46" y="241"/>
                  <a:pt x="46" y="223"/>
                </a:cubicBezTo>
                <a:cubicBezTo>
                  <a:pt x="46" y="205"/>
                  <a:pt x="64" y="186"/>
                  <a:pt x="82" y="186"/>
                </a:cubicBezTo>
                <a:cubicBezTo>
                  <a:pt x="100" y="186"/>
                  <a:pt x="119" y="205"/>
                  <a:pt x="119" y="223"/>
                </a:cubicBezTo>
                <a:cubicBezTo>
                  <a:pt x="119" y="241"/>
                  <a:pt x="100" y="259"/>
                  <a:pt x="82" y="259"/>
                </a:cubicBezTo>
                <a:close/>
                <a:moveTo>
                  <a:pt x="346" y="259"/>
                </a:moveTo>
                <a:cubicBezTo>
                  <a:pt x="324" y="259"/>
                  <a:pt x="310" y="241"/>
                  <a:pt x="310" y="223"/>
                </a:cubicBezTo>
                <a:cubicBezTo>
                  <a:pt x="310" y="205"/>
                  <a:pt x="326" y="186"/>
                  <a:pt x="346" y="186"/>
                </a:cubicBezTo>
                <a:cubicBezTo>
                  <a:pt x="367" y="186"/>
                  <a:pt x="378" y="205"/>
                  <a:pt x="378" y="223"/>
                </a:cubicBezTo>
                <a:cubicBezTo>
                  <a:pt x="378" y="241"/>
                  <a:pt x="365" y="259"/>
                  <a:pt x="346" y="259"/>
                </a:cubicBezTo>
                <a:close/>
                <a:moveTo>
                  <a:pt x="46" y="141"/>
                </a:moveTo>
                <a:lnTo>
                  <a:pt x="82" y="31"/>
                </a:lnTo>
                <a:lnTo>
                  <a:pt x="346" y="31"/>
                </a:lnTo>
                <a:lnTo>
                  <a:pt x="378" y="141"/>
                </a:lnTo>
                <a:lnTo>
                  <a:pt x="46" y="141"/>
                </a:lnTo>
                <a:close/>
              </a:path>
            </a:pathLst>
          </a:custGeom>
          <a:solidFill>
            <a:schemeClr val="bg1"/>
          </a:solidFill>
          <a:ln>
            <a:noFill/>
          </a:ln>
          <a:effectLst/>
        </p:spPr>
        <p:txBody>
          <a:bodyPr wrap="none" anchor="ctr"/>
          <a:lstStyle/>
          <a:p>
            <a:endParaRPr lang="en-US"/>
          </a:p>
        </p:txBody>
      </p:sp>
      <p:sp>
        <p:nvSpPr>
          <p:cNvPr id="33" name="Oval 31">
            <a:extLst>
              <a:ext uri="{FF2B5EF4-FFF2-40B4-BE49-F238E27FC236}">
                <a16:creationId xmlns:a16="http://schemas.microsoft.com/office/drawing/2014/main" id="{BBF70055-1AD3-44BA-A046-5C270351E5B7}"/>
              </a:ext>
            </a:extLst>
          </p:cNvPr>
          <p:cNvSpPr>
            <a:spLocks noChangeAspect="1"/>
          </p:cNvSpPr>
          <p:nvPr/>
        </p:nvSpPr>
        <p:spPr>
          <a:xfrm>
            <a:off x="9622119" y="1072064"/>
            <a:ext cx="1151456" cy="1151456"/>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4" name="Image 33">
            <a:extLst>
              <a:ext uri="{FF2B5EF4-FFF2-40B4-BE49-F238E27FC236}">
                <a16:creationId xmlns:a16="http://schemas.microsoft.com/office/drawing/2014/main" id="{110E771E-B0CC-41E9-BCAC-2E7D6E4D04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646" y="1190592"/>
            <a:ext cx="914400" cy="914400"/>
          </a:xfrm>
          <a:prstGeom prst="rect">
            <a:avLst/>
          </a:prstGeom>
        </p:spPr>
      </p:pic>
      <p:sp>
        <p:nvSpPr>
          <p:cNvPr id="35" name="TextBox 33">
            <a:extLst>
              <a:ext uri="{FF2B5EF4-FFF2-40B4-BE49-F238E27FC236}">
                <a16:creationId xmlns:a16="http://schemas.microsoft.com/office/drawing/2014/main" id="{0FEE9407-D882-43F4-B55A-5AB1B64E1326}"/>
              </a:ext>
            </a:extLst>
          </p:cNvPr>
          <p:cNvSpPr txBox="1"/>
          <p:nvPr/>
        </p:nvSpPr>
        <p:spPr>
          <a:xfrm>
            <a:off x="4688416" y="3309404"/>
            <a:ext cx="3329284" cy="369332"/>
          </a:xfrm>
          <a:prstGeom prst="rect">
            <a:avLst/>
          </a:prstGeom>
          <a:noFill/>
        </p:spPr>
        <p:txBody>
          <a:bodyPr wrap="square" rtlCol="0">
            <a:spAutoFit/>
          </a:bodyPr>
          <a:lstStyle/>
          <a:p>
            <a:r>
              <a:rPr lang="fr-FR" b="1" u="sng" dirty="0"/>
              <a:t>Standards pour l’implémentation</a:t>
            </a:r>
          </a:p>
        </p:txBody>
      </p:sp>
    </p:spTree>
    <p:extLst>
      <p:ext uri="{BB962C8B-B14F-4D97-AF65-F5344CB8AC3E}">
        <p14:creationId xmlns:p14="http://schemas.microsoft.com/office/powerpoint/2010/main" val="2730265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5" grpId="0"/>
      <p:bldP spid="26" grpId="0" animBg="1"/>
      <p:bldP spid="27" grpId="0" animBg="1"/>
      <p:bldP spid="31" grpId="0"/>
      <p:bldP spid="32" grpId="0" animBg="1"/>
      <p:bldP spid="33" grpId="0"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16</a:t>
            </a:fld>
            <a:endParaRPr lang="en-US" dirty="0"/>
          </a:p>
        </p:txBody>
      </p:sp>
      <p:sp>
        <p:nvSpPr>
          <p:cNvPr id="41" name="Freeform 37">
            <a:extLst>
              <a:ext uri="{FF2B5EF4-FFF2-40B4-BE49-F238E27FC236}">
                <a16:creationId xmlns:a16="http://schemas.microsoft.com/office/drawing/2014/main" id="{59337808-60E6-4A49-BBAB-714F3B6BB75B}"/>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ZoneTexte 42">
            <a:extLst>
              <a:ext uri="{FF2B5EF4-FFF2-40B4-BE49-F238E27FC236}">
                <a16:creationId xmlns:a16="http://schemas.microsoft.com/office/drawing/2014/main" id="{9ED6B106-5E79-456D-81FC-62FE55E73672}"/>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sp>
        <p:nvSpPr>
          <p:cNvPr id="20" name="TextBox 33">
            <a:extLst>
              <a:ext uri="{FF2B5EF4-FFF2-40B4-BE49-F238E27FC236}">
                <a16:creationId xmlns:a16="http://schemas.microsoft.com/office/drawing/2014/main" id="{B9FAA703-1D1F-408B-B7E0-FB8D2AB9D709}"/>
              </a:ext>
            </a:extLst>
          </p:cNvPr>
          <p:cNvSpPr txBox="1"/>
          <p:nvPr/>
        </p:nvSpPr>
        <p:spPr>
          <a:xfrm>
            <a:off x="4049891" y="454070"/>
            <a:ext cx="4745619" cy="369332"/>
          </a:xfrm>
          <a:prstGeom prst="rect">
            <a:avLst/>
          </a:prstGeom>
          <a:noFill/>
        </p:spPr>
        <p:txBody>
          <a:bodyPr wrap="square" rtlCol="0">
            <a:spAutoFit/>
          </a:bodyPr>
          <a:lstStyle/>
          <a:p>
            <a:r>
              <a:rPr lang="fr-FR" b="1" dirty="0"/>
              <a:t>Conditions requises pour l’interopérabilité</a:t>
            </a:r>
          </a:p>
        </p:txBody>
      </p:sp>
      <p:pic>
        <p:nvPicPr>
          <p:cNvPr id="25" name="Image 24" descr="L'interopérabilité, une condition nécessaire au développement du numérique  en santé ?">
            <a:extLst>
              <a:ext uri="{FF2B5EF4-FFF2-40B4-BE49-F238E27FC236}">
                <a16:creationId xmlns:a16="http://schemas.microsoft.com/office/drawing/2014/main" id="{F92E337E-9902-4E44-811B-BBDF52750570}"/>
              </a:ext>
            </a:extLst>
          </p:cNvPr>
          <p:cNvPicPr/>
          <p:nvPr/>
        </p:nvPicPr>
        <p:blipFill>
          <a:blip r:embed="rId3"/>
          <a:srcRect/>
          <a:stretch>
            <a:fillRect/>
          </a:stretch>
        </p:blipFill>
        <p:spPr>
          <a:xfrm>
            <a:off x="3124200" y="823402"/>
            <a:ext cx="5943600" cy="4199890"/>
          </a:xfrm>
          <a:prstGeom prst="rect">
            <a:avLst/>
          </a:prstGeom>
          <a:noFill/>
          <a:ln>
            <a:noFill/>
            <a:prstDash/>
          </a:ln>
        </p:spPr>
      </p:pic>
    </p:spTree>
    <p:extLst>
      <p:ext uri="{BB962C8B-B14F-4D97-AF65-F5344CB8AC3E}">
        <p14:creationId xmlns:p14="http://schemas.microsoft.com/office/powerpoint/2010/main" val="1327372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17</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ZoneTexte 29">
            <a:extLst>
              <a:ext uri="{FF2B5EF4-FFF2-40B4-BE49-F238E27FC236}">
                <a16:creationId xmlns:a16="http://schemas.microsoft.com/office/drawing/2014/main" id="{2DF92377-9ACD-4BEA-BDE5-05E828C7DF13}"/>
              </a:ext>
            </a:extLst>
          </p:cNvPr>
          <p:cNvSpPr txBox="1"/>
          <p:nvPr/>
        </p:nvSpPr>
        <p:spPr>
          <a:xfrm>
            <a:off x="-53340" y="-6157"/>
            <a:ext cx="2285626" cy="738664"/>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2. </a:t>
            </a:r>
            <a:r>
              <a:rPr lang="fr-FR" sz="1400" dirty="0">
                <a:solidFill>
                  <a:schemeClr val="bg1"/>
                </a:solidFill>
                <a:latin typeface="Roboto Light" charset="0"/>
                <a:ea typeface="Roboto Light" charset="0"/>
                <a:cs typeface="Roboto Light" charset="0"/>
              </a:rPr>
              <a:t>Présentation de la </a:t>
            </a:r>
            <a:r>
              <a:rPr lang="fr-FR" sz="1400" dirty="0" err="1">
                <a:solidFill>
                  <a:schemeClr val="bg1"/>
                </a:solidFill>
                <a:latin typeface="Roboto Light" charset="0"/>
                <a:ea typeface="Roboto Light" charset="0"/>
                <a:cs typeface="Roboto Light" charset="0"/>
              </a:rPr>
              <a:t>RoadMap</a:t>
            </a:r>
            <a:endParaRPr lang="fr-FR" sz="1400" dirty="0">
              <a:solidFill>
                <a:schemeClr val="bg1"/>
              </a:solidFill>
              <a:latin typeface="Roboto Light" charset="0"/>
              <a:ea typeface="Roboto Light" charset="0"/>
              <a:cs typeface="Roboto Light" charset="0"/>
            </a:endParaRPr>
          </a:p>
          <a:p>
            <a:pPr>
              <a:buClr>
                <a:schemeClr val="accent2"/>
              </a:buClr>
            </a:pPr>
            <a:endParaRPr lang="en-US" sz="1400" dirty="0">
              <a:solidFill>
                <a:schemeClr val="bg1"/>
              </a:solidFill>
              <a:latin typeface="Roboto Light" charset="0"/>
              <a:ea typeface="Roboto Light" charset="0"/>
              <a:cs typeface="Roboto Light" charset="0"/>
            </a:endParaRPr>
          </a:p>
        </p:txBody>
      </p:sp>
      <p:sp>
        <p:nvSpPr>
          <p:cNvPr id="2" name="ZoneTexte 1">
            <a:extLst>
              <a:ext uri="{FF2B5EF4-FFF2-40B4-BE49-F238E27FC236}">
                <a16:creationId xmlns:a16="http://schemas.microsoft.com/office/drawing/2014/main" id="{809CE2DD-1A20-295B-7F1A-8AF9A9203ADD}"/>
              </a:ext>
            </a:extLst>
          </p:cNvPr>
          <p:cNvSpPr txBox="1"/>
          <p:nvPr/>
        </p:nvSpPr>
        <p:spPr>
          <a:xfrm>
            <a:off x="4262536" y="150347"/>
            <a:ext cx="4735159" cy="523220"/>
          </a:xfrm>
          <a:prstGeom prst="rect">
            <a:avLst/>
          </a:prstGeom>
          <a:noFill/>
        </p:spPr>
        <p:txBody>
          <a:bodyPr wrap="square" rtlCol="0">
            <a:spAutoFit/>
          </a:bodyPr>
          <a:lstStyle/>
          <a:p>
            <a:pPr algn="l"/>
            <a:r>
              <a:rPr lang="fr-FR" sz="2800" b="1" dirty="0"/>
              <a:t>Roadmap et Planning</a:t>
            </a:r>
          </a:p>
        </p:txBody>
      </p:sp>
      <p:pic>
        <p:nvPicPr>
          <p:cNvPr id="4" name="Image 3">
            <a:extLst>
              <a:ext uri="{FF2B5EF4-FFF2-40B4-BE49-F238E27FC236}">
                <a16:creationId xmlns:a16="http://schemas.microsoft.com/office/drawing/2014/main" id="{9DCEDBCC-C0CE-41BD-88E6-63E90D3F6BBF}"/>
              </a:ext>
            </a:extLst>
          </p:cNvPr>
          <p:cNvPicPr>
            <a:picLocks noChangeAspect="1"/>
          </p:cNvPicPr>
          <p:nvPr/>
        </p:nvPicPr>
        <p:blipFill>
          <a:blip r:embed="rId3"/>
          <a:stretch>
            <a:fillRect/>
          </a:stretch>
        </p:blipFill>
        <p:spPr>
          <a:xfrm>
            <a:off x="1638300" y="618067"/>
            <a:ext cx="8915400" cy="6248400"/>
          </a:xfrm>
          <a:prstGeom prst="rect">
            <a:avLst/>
          </a:prstGeom>
        </p:spPr>
      </p:pic>
    </p:spTree>
    <p:extLst>
      <p:ext uri="{BB962C8B-B14F-4D97-AF65-F5344CB8AC3E}">
        <p14:creationId xmlns:p14="http://schemas.microsoft.com/office/powerpoint/2010/main" val="417470977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18</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ZoneTexte 29">
            <a:extLst>
              <a:ext uri="{FF2B5EF4-FFF2-40B4-BE49-F238E27FC236}">
                <a16:creationId xmlns:a16="http://schemas.microsoft.com/office/drawing/2014/main" id="{2DF92377-9ACD-4BEA-BDE5-05E828C7DF13}"/>
              </a:ext>
            </a:extLst>
          </p:cNvPr>
          <p:cNvSpPr txBox="1"/>
          <p:nvPr/>
        </p:nvSpPr>
        <p:spPr>
          <a:xfrm>
            <a:off x="-53340" y="-6157"/>
            <a:ext cx="2285626" cy="738664"/>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2. </a:t>
            </a:r>
            <a:r>
              <a:rPr lang="fr-FR" sz="1400" dirty="0">
                <a:solidFill>
                  <a:schemeClr val="bg1"/>
                </a:solidFill>
                <a:latin typeface="Roboto Light" charset="0"/>
                <a:ea typeface="Roboto Light" charset="0"/>
                <a:cs typeface="Roboto Light" charset="0"/>
              </a:rPr>
              <a:t>Présentation de la </a:t>
            </a:r>
            <a:r>
              <a:rPr lang="fr-FR" sz="1400" dirty="0" err="1">
                <a:solidFill>
                  <a:schemeClr val="bg1"/>
                </a:solidFill>
                <a:latin typeface="Roboto Light" charset="0"/>
                <a:ea typeface="Roboto Light" charset="0"/>
                <a:cs typeface="Roboto Light" charset="0"/>
              </a:rPr>
              <a:t>RoadMap</a:t>
            </a:r>
            <a:endParaRPr lang="fr-FR" sz="1400" dirty="0">
              <a:solidFill>
                <a:schemeClr val="bg1"/>
              </a:solidFill>
              <a:latin typeface="Roboto Light" charset="0"/>
              <a:ea typeface="Roboto Light" charset="0"/>
              <a:cs typeface="Roboto Light" charset="0"/>
            </a:endParaRPr>
          </a:p>
          <a:p>
            <a:pPr>
              <a:buClr>
                <a:schemeClr val="accent2"/>
              </a:buClr>
            </a:pPr>
            <a:endParaRPr lang="en-US" sz="1400" dirty="0">
              <a:solidFill>
                <a:schemeClr val="bg1"/>
              </a:solidFill>
              <a:latin typeface="Roboto Light" charset="0"/>
              <a:ea typeface="Roboto Light" charset="0"/>
              <a:cs typeface="Roboto Light" charset="0"/>
            </a:endParaRPr>
          </a:p>
        </p:txBody>
      </p:sp>
      <p:pic>
        <p:nvPicPr>
          <p:cNvPr id="7" name="Image 6">
            <a:extLst>
              <a:ext uri="{FF2B5EF4-FFF2-40B4-BE49-F238E27FC236}">
                <a16:creationId xmlns:a16="http://schemas.microsoft.com/office/drawing/2014/main" id="{1DEA03A7-CAEC-4CDC-A495-B2FA82330FA4}"/>
              </a:ext>
            </a:extLst>
          </p:cNvPr>
          <p:cNvPicPr>
            <a:picLocks noChangeAspect="1"/>
          </p:cNvPicPr>
          <p:nvPr/>
        </p:nvPicPr>
        <p:blipFill>
          <a:blip r:embed="rId3"/>
          <a:stretch>
            <a:fillRect/>
          </a:stretch>
        </p:blipFill>
        <p:spPr>
          <a:xfrm>
            <a:off x="914214" y="1295665"/>
            <a:ext cx="4910582" cy="4266670"/>
          </a:xfrm>
          <a:prstGeom prst="rect">
            <a:avLst/>
          </a:prstGeom>
        </p:spPr>
      </p:pic>
      <p:pic>
        <p:nvPicPr>
          <p:cNvPr id="11" name="Image 10">
            <a:extLst>
              <a:ext uri="{FF2B5EF4-FFF2-40B4-BE49-F238E27FC236}">
                <a16:creationId xmlns:a16="http://schemas.microsoft.com/office/drawing/2014/main" id="{43D6B6D1-9159-4519-BBB5-B2605B0ED7C5}"/>
              </a:ext>
            </a:extLst>
          </p:cNvPr>
          <p:cNvPicPr>
            <a:picLocks noChangeAspect="1"/>
          </p:cNvPicPr>
          <p:nvPr/>
        </p:nvPicPr>
        <p:blipFill>
          <a:blip r:embed="rId4"/>
          <a:stretch>
            <a:fillRect/>
          </a:stretch>
        </p:blipFill>
        <p:spPr>
          <a:xfrm>
            <a:off x="6473093" y="-6157"/>
            <a:ext cx="3932627" cy="6858000"/>
          </a:xfrm>
          <a:prstGeom prst="rect">
            <a:avLst/>
          </a:prstGeom>
        </p:spPr>
      </p:pic>
    </p:spTree>
    <p:extLst>
      <p:ext uri="{BB962C8B-B14F-4D97-AF65-F5344CB8AC3E}">
        <p14:creationId xmlns:p14="http://schemas.microsoft.com/office/powerpoint/2010/main" val="35804452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19</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ZoneTexte 29">
            <a:extLst>
              <a:ext uri="{FF2B5EF4-FFF2-40B4-BE49-F238E27FC236}">
                <a16:creationId xmlns:a16="http://schemas.microsoft.com/office/drawing/2014/main" id="{2DF92377-9ACD-4BEA-BDE5-05E828C7DF13}"/>
              </a:ext>
            </a:extLst>
          </p:cNvPr>
          <p:cNvSpPr txBox="1"/>
          <p:nvPr/>
        </p:nvSpPr>
        <p:spPr>
          <a:xfrm>
            <a:off x="-53340" y="-6157"/>
            <a:ext cx="2285626" cy="738664"/>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3. </a:t>
            </a:r>
            <a:r>
              <a:rPr lang="fr-FR" sz="1400" dirty="0">
                <a:solidFill>
                  <a:schemeClr val="bg1"/>
                </a:solidFill>
                <a:latin typeface="Roboto Light" charset="0"/>
                <a:ea typeface="Roboto Light" charset="0"/>
                <a:cs typeface="Roboto Light" charset="0"/>
              </a:rPr>
              <a:t>Présentation du plan d’implémentation</a:t>
            </a:r>
          </a:p>
          <a:p>
            <a:pPr>
              <a:buClr>
                <a:schemeClr val="accent2"/>
              </a:buClr>
            </a:pPr>
            <a:endParaRPr lang="en-US" sz="1400" dirty="0">
              <a:solidFill>
                <a:schemeClr val="bg1"/>
              </a:solidFill>
              <a:latin typeface="Roboto Light" charset="0"/>
              <a:ea typeface="Roboto Light" charset="0"/>
              <a:cs typeface="Roboto Light" charset="0"/>
            </a:endParaRPr>
          </a:p>
        </p:txBody>
      </p:sp>
      <p:sp>
        <p:nvSpPr>
          <p:cNvPr id="2" name="ZoneTexte 1">
            <a:extLst>
              <a:ext uri="{FF2B5EF4-FFF2-40B4-BE49-F238E27FC236}">
                <a16:creationId xmlns:a16="http://schemas.microsoft.com/office/drawing/2014/main" id="{809CE2DD-1A20-295B-7F1A-8AF9A9203ADD}"/>
              </a:ext>
            </a:extLst>
          </p:cNvPr>
          <p:cNvSpPr txBox="1"/>
          <p:nvPr/>
        </p:nvSpPr>
        <p:spPr>
          <a:xfrm>
            <a:off x="4262536" y="150347"/>
            <a:ext cx="3698839" cy="523220"/>
          </a:xfrm>
          <a:prstGeom prst="rect">
            <a:avLst/>
          </a:prstGeom>
          <a:noFill/>
        </p:spPr>
        <p:txBody>
          <a:bodyPr wrap="square" rtlCol="0">
            <a:spAutoFit/>
          </a:bodyPr>
          <a:lstStyle/>
          <a:p>
            <a:pPr algn="l"/>
            <a:r>
              <a:rPr lang="fr-FR" sz="2800" b="1" dirty="0"/>
              <a:t>Rôles et responsabilités</a:t>
            </a:r>
          </a:p>
        </p:txBody>
      </p:sp>
      <p:pic>
        <p:nvPicPr>
          <p:cNvPr id="4" name="Image 3">
            <a:extLst>
              <a:ext uri="{FF2B5EF4-FFF2-40B4-BE49-F238E27FC236}">
                <a16:creationId xmlns:a16="http://schemas.microsoft.com/office/drawing/2014/main" id="{8E03B36C-FE63-43FF-A6AB-721862BF8FDA}"/>
              </a:ext>
            </a:extLst>
          </p:cNvPr>
          <p:cNvPicPr>
            <a:picLocks noChangeAspect="1"/>
          </p:cNvPicPr>
          <p:nvPr/>
        </p:nvPicPr>
        <p:blipFill>
          <a:blip r:embed="rId3"/>
          <a:stretch>
            <a:fillRect/>
          </a:stretch>
        </p:blipFill>
        <p:spPr>
          <a:xfrm>
            <a:off x="1489227" y="990439"/>
            <a:ext cx="9213545" cy="5538383"/>
          </a:xfrm>
          <a:prstGeom prst="rect">
            <a:avLst/>
          </a:prstGeom>
        </p:spPr>
      </p:pic>
    </p:spTree>
    <p:extLst>
      <p:ext uri="{BB962C8B-B14F-4D97-AF65-F5344CB8AC3E}">
        <p14:creationId xmlns:p14="http://schemas.microsoft.com/office/powerpoint/2010/main" val="32768960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364758" y="92903"/>
            <a:ext cx="9305730" cy="707886"/>
          </a:xfrm>
          <a:prstGeom prst="rect">
            <a:avLst/>
          </a:prstGeom>
        </p:spPr>
        <p:txBody>
          <a:bodyPr wrap="square">
            <a:spAutoFit/>
          </a:bodyPr>
          <a:lstStyle/>
          <a:p>
            <a:pPr algn="ctr"/>
            <a:r>
              <a:rPr lang="en-US" sz="4000" dirty="0" err="1">
                <a:latin typeface="Roboto Light" charset="0"/>
                <a:ea typeface="Roboto Light" charset="0"/>
                <a:cs typeface="Roboto Light" charset="0"/>
              </a:rPr>
              <a:t>Sommaire</a:t>
            </a:r>
            <a:endParaRPr lang="en-US" sz="4000" dirty="0">
              <a:latin typeface="Roboto Light" charset="0"/>
              <a:ea typeface="Roboto Light" charset="0"/>
              <a:cs typeface="Roboto Light" charset="0"/>
            </a:endParaRPr>
          </a:p>
        </p:txBody>
      </p:sp>
      <p:cxnSp>
        <p:nvCxnSpPr>
          <p:cNvPr id="20" name="Straight Connector 34">
            <a:extLst>
              <a:ext uri="{FF2B5EF4-FFF2-40B4-BE49-F238E27FC236}">
                <a16:creationId xmlns:a16="http://schemas.microsoft.com/office/drawing/2014/main" id="{168E88B8-D4C2-446F-969C-6538D2016226}"/>
              </a:ext>
            </a:extLst>
          </p:cNvPr>
          <p:cNvCxnSpPr>
            <a:cxnSpLocks/>
            <a:stCxn id="25" idx="0"/>
            <a:endCxn id="30" idx="0"/>
          </p:cNvCxnSpPr>
          <p:nvPr/>
        </p:nvCxnSpPr>
        <p:spPr>
          <a:xfrm>
            <a:off x="1704479" y="1104195"/>
            <a:ext cx="2773" cy="334098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Oval 9">
            <a:extLst>
              <a:ext uri="{FF2B5EF4-FFF2-40B4-BE49-F238E27FC236}">
                <a16:creationId xmlns:a16="http://schemas.microsoft.com/office/drawing/2014/main" id="{3D633140-C09B-4E61-9F4D-939AE2D09EBF}"/>
              </a:ext>
            </a:extLst>
          </p:cNvPr>
          <p:cNvSpPr/>
          <p:nvPr/>
        </p:nvSpPr>
        <p:spPr>
          <a:xfrm>
            <a:off x="1361985" y="1104195"/>
            <a:ext cx="684988" cy="684986"/>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1</a:t>
            </a:r>
          </a:p>
        </p:txBody>
      </p:sp>
      <p:sp>
        <p:nvSpPr>
          <p:cNvPr id="26" name="Rectangle 25">
            <a:extLst>
              <a:ext uri="{FF2B5EF4-FFF2-40B4-BE49-F238E27FC236}">
                <a16:creationId xmlns:a16="http://schemas.microsoft.com/office/drawing/2014/main" id="{F2FD87FD-46AE-4D4A-835A-DC4F43F4F507}"/>
              </a:ext>
            </a:extLst>
          </p:cNvPr>
          <p:cNvSpPr/>
          <p:nvPr/>
        </p:nvSpPr>
        <p:spPr>
          <a:xfrm>
            <a:off x="2101999" y="1262022"/>
            <a:ext cx="1443024" cy="369332"/>
          </a:xfrm>
          <a:prstGeom prst="rect">
            <a:avLst/>
          </a:prstGeom>
        </p:spPr>
        <p:txBody>
          <a:bodyPr wrap="none" lIns="91440">
            <a:spAutoFit/>
          </a:bodyPr>
          <a:lstStyle/>
          <a:p>
            <a:r>
              <a:rPr lang="en-US" dirty="0">
                <a:solidFill>
                  <a:schemeClr val="accent3"/>
                </a:solidFill>
                <a:latin typeface="Roboto Medium" charset="0"/>
                <a:ea typeface="Roboto Medium" charset="0"/>
                <a:cs typeface="Roboto Medium" charset="0"/>
              </a:rPr>
              <a:t>Introduction</a:t>
            </a:r>
          </a:p>
        </p:txBody>
      </p:sp>
      <p:sp>
        <p:nvSpPr>
          <p:cNvPr id="27" name="Rectangle 26">
            <a:extLst>
              <a:ext uri="{FF2B5EF4-FFF2-40B4-BE49-F238E27FC236}">
                <a16:creationId xmlns:a16="http://schemas.microsoft.com/office/drawing/2014/main" id="{B53DAA45-BDB7-431C-8A00-1D4BC5DE034F}"/>
              </a:ext>
            </a:extLst>
          </p:cNvPr>
          <p:cNvSpPr/>
          <p:nvPr/>
        </p:nvSpPr>
        <p:spPr>
          <a:xfrm>
            <a:off x="2058685" y="4917621"/>
            <a:ext cx="2717516" cy="1938992"/>
          </a:xfrm>
          <a:prstGeom prst="rect">
            <a:avLst/>
          </a:prstGeom>
        </p:spPr>
        <p:txBody>
          <a:bodyPr wrap="square">
            <a:spAutoFit/>
          </a:bodyPr>
          <a:lstStyle/>
          <a:p>
            <a:pPr marL="380990" indent="-380990">
              <a:buClr>
                <a:schemeClr val="accent2"/>
              </a:buClr>
              <a:buFont typeface="+mj-lt"/>
              <a:buAutoNum type="arabicPeriod"/>
            </a:pPr>
            <a:r>
              <a:rPr lang="en-US" sz="1200" dirty="0">
                <a:solidFill>
                  <a:schemeClr val="tx1">
                    <a:lumMod val="50000"/>
                    <a:lumOff val="50000"/>
                  </a:schemeClr>
                </a:solidFill>
                <a:latin typeface="Roboto Light" charset="0"/>
                <a:ea typeface="Roboto Light" charset="0"/>
                <a:cs typeface="Roboto Light" charset="0"/>
              </a:rPr>
              <a:t>Présentation de</a:t>
            </a:r>
            <a:r>
              <a:rPr lang="fr-FR" sz="1200" dirty="0">
                <a:solidFill>
                  <a:schemeClr val="tx1">
                    <a:lumMod val="50000"/>
                    <a:lumOff val="50000"/>
                  </a:schemeClr>
                </a:solidFill>
                <a:latin typeface="Roboto Light" charset="0"/>
                <a:ea typeface="Roboto Light" charset="0"/>
                <a:cs typeface="Roboto Light" charset="0"/>
              </a:rPr>
              <a:t> l’analyse de faisabilité</a:t>
            </a:r>
            <a:endParaRPr lang="en-US" sz="12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endParaRPr lang="en-US" sz="12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fr-FR" sz="1200" dirty="0">
                <a:solidFill>
                  <a:schemeClr val="tx1">
                    <a:lumMod val="50000"/>
                    <a:lumOff val="50000"/>
                  </a:schemeClr>
                </a:solidFill>
                <a:latin typeface="Roboto Light" charset="0"/>
                <a:ea typeface="Roboto Light" charset="0"/>
                <a:cs typeface="Roboto Light" charset="0"/>
              </a:rPr>
              <a:t>Présentation de la </a:t>
            </a:r>
            <a:r>
              <a:rPr lang="fr-FR" sz="1200" dirty="0" err="1">
                <a:solidFill>
                  <a:schemeClr val="tx1">
                    <a:lumMod val="50000"/>
                    <a:lumOff val="50000"/>
                  </a:schemeClr>
                </a:solidFill>
                <a:latin typeface="Roboto Light" charset="0"/>
                <a:ea typeface="Roboto Light" charset="0"/>
                <a:cs typeface="Roboto Light" charset="0"/>
              </a:rPr>
              <a:t>RoadMap</a:t>
            </a:r>
            <a:endParaRPr lang="en-US" sz="12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endParaRPr lang="en-US" sz="12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fr-FR" sz="1200" dirty="0">
                <a:solidFill>
                  <a:schemeClr val="tx1">
                    <a:lumMod val="50000"/>
                    <a:lumOff val="50000"/>
                  </a:schemeClr>
                </a:solidFill>
                <a:latin typeface="Roboto Light" charset="0"/>
                <a:ea typeface="Roboto Light" charset="0"/>
                <a:cs typeface="Roboto Light" charset="0"/>
              </a:rPr>
              <a:t>Présentation du plan d'implémentation</a:t>
            </a:r>
          </a:p>
          <a:p>
            <a:pPr marL="380990" indent="-380990">
              <a:buClr>
                <a:schemeClr val="accent2"/>
              </a:buClr>
              <a:buFont typeface="+mj-lt"/>
              <a:buAutoNum type="arabicPeriod"/>
            </a:pPr>
            <a:r>
              <a:rPr lang="fr-FR" sz="1200" dirty="0">
                <a:solidFill>
                  <a:schemeClr val="tx1">
                    <a:lumMod val="50000"/>
                    <a:lumOff val="50000"/>
                  </a:schemeClr>
                </a:solidFill>
                <a:latin typeface="Roboto Light" charset="0"/>
                <a:ea typeface="Roboto Light" charset="0"/>
                <a:cs typeface="Roboto Light" charset="0"/>
              </a:rPr>
              <a:t>Conclusion </a:t>
            </a:r>
            <a:endParaRPr lang="en-US" sz="12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endParaRPr lang="en-US" sz="1200" dirty="0">
              <a:solidFill>
                <a:schemeClr val="tx1">
                  <a:lumMod val="50000"/>
                  <a:lumOff val="50000"/>
                </a:schemeClr>
              </a:solidFill>
              <a:latin typeface="Roboto Light" charset="0"/>
              <a:ea typeface="Roboto Light" charset="0"/>
              <a:cs typeface="Roboto Light" charset="0"/>
            </a:endParaRPr>
          </a:p>
          <a:p>
            <a:pPr>
              <a:buClr>
                <a:schemeClr val="accent2"/>
              </a:buClr>
            </a:pPr>
            <a:endParaRPr lang="en-US" sz="1200" dirty="0">
              <a:solidFill>
                <a:schemeClr val="tx1">
                  <a:lumMod val="50000"/>
                  <a:lumOff val="50000"/>
                </a:schemeClr>
              </a:solidFill>
              <a:latin typeface="Roboto Light" charset="0"/>
              <a:ea typeface="Roboto Light" charset="0"/>
              <a:cs typeface="Roboto Light" charset="0"/>
            </a:endParaRPr>
          </a:p>
        </p:txBody>
      </p:sp>
      <p:cxnSp>
        <p:nvCxnSpPr>
          <p:cNvPr id="28" name="Straight Connector 34">
            <a:extLst>
              <a:ext uri="{FF2B5EF4-FFF2-40B4-BE49-F238E27FC236}">
                <a16:creationId xmlns:a16="http://schemas.microsoft.com/office/drawing/2014/main" id="{D1BF2EE9-25BE-4FD9-973F-0B6D96BB1CE6}"/>
              </a:ext>
            </a:extLst>
          </p:cNvPr>
          <p:cNvCxnSpPr>
            <a:cxnSpLocks/>
          </p:cNvCxnSpPr>
          <p:nvPr/>
        </p:nvCxnSpPr>
        <p:spPr>
          <a:xfrm>
            <a:off x="4737242" y="748954"/>
            <a:ext cx="253985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Oval 9">
            <a:extLst>
              <a:ext uri="{FF2B5EF4-FFF2-40B4-BE49-F238E27FC236}">
                <a16:creationId xmlns:a16="http://schemas.microsoft.com/office/drawing/2014/main" id="{F9881507-AC40-41A6-A85B-50CAEDD7F294}"/>
              </a:ext>
            </a:extLst>
          </p:cNvPr>
          <p:cNvSpPr/>
          <p:nvPr/>
        </p:nvSpPr>
        <p:spPr>
          <a:xfrm>
            <a:off x="1364758" y="4445183"/>
            <a:ext cx="684988" cy="684986"/>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2</a:t>
            </a:r>
          </a:p>
        </p:txBody>
      </p:sp>
      <p:cxnSp>
        <p:nvCxnSpPr>
          <p:cNvPr id="32" name="Connecteur droit 31">
            <a:extLst>
              <a:ext uri="{FF2B5EF4-FFF2-40B4-BE49-F238E27FC236}">
                <a16:creationId xmlns:a16="http://schemas.microsoft.com/office/drawing/2014/main" id="{4725D2F9-826A-4612-8BA3-16C07F2EB149}"/>
              </a:ext>
            </a:extLst>
          </p:cNvPr>
          <p:cNvCxnSpPr/>
          <p:nvPr/>
        </p:nvCxnSpPr>
        <p:spPr>
          <a:xfrm>
            <a:off x="0" y="0"/>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60D7F9E-11DB-473A-BDED-167AAA8873A4}"/>
              </a:ext>
            </a:extLst>
          </p:cNvPr>
          <p:cNvSpPr/>
          <p:nvPr/>
        </p:nvSpPr>
        <p:spPr>
          <a:xfrm>
            <a:off x="2058807" y="4548289"/>
            <a:ext cx="2565126" cy="369332"/>
          </a:xfrm>
          <a:prstGeom prst="rect">
            <a:avLst/>
          </a:prstGeom>
        </p:spPr>
        <p:txBody>
          <a:bodyPr wrap="none" lIns="91440">
            <a:spAutoFit/>
          </a:bodyPr>
          <a:lstStyle/>
          <a:p>
            <a:r>
              <a:rPr lang="en-US" dirty="0" err="1">
                <a:solidFill>
                  <a:schemeClr val="accent3"/>
                </a:solidFill>
                <a:latin typeface="Roboto Medium" charset="0"/>
                <a:ea typeface="Roboto Medium" charset="0"/>
                <a:cs typeface="Roboto Medium" charset="0"/>
              </a:rPr>
              <a:t>Présentation</a:t>
            </a:r>
            <a:r>
              <a:rPr lang="en-US" dirty="0">
                <a:solidFill>
                  <a:schemeClr val="accent3"/>
                </a:solidFill>
                <a:latin typeface="Roboto Medium" charset="0"/>
                <a:ea typeface="Roboto Medium" charset="0"/>
                <a:cs typeface="Roboto Medium" charset="0"/>
              </a:rPr>
              <a:t> de </a:t>
            </a:r>
            <a:r>
              <a:rPr lang="en-US" dirty="0" err="1">
                <a:solidFill>
                  <a:schemeClr val="accent3"/>
                </a:solidFill>
                <a:latin typeface="Roboto Medium" charset="0"/>
                <a:ea typeface="Roboto Medium" charset="0"/>
                <a:cs typeface="Roboto Medium" charset="0"/>
              </a:rPr>
              <a:t>l’étude</a:t>
            </a:r>
            <a:endParaRPr lang="en-US" dirty="0">
              <a:solidFill>
                <a:schemeClr val="accent3"/>
              </a:solidFill>
              <a:latin typeface="Roboto Medium" charset="0"/>
              <a:ea typeface="Roboto Medium" charset="0"/>
              <a:cs typeface="Roboto Medium" charset="0"/>
            </a:endParaRPr>
          </a:p>
        </p:txBody>
      </p:sp>
      <p:sp>
        <p:nvSpPr>
          <p:cNvPr id="36" name="Slide Number Placeholder 3">
            <a:extLst>
              <a:ext uri="{FF2B5EF4-FFF2-40B4-BE49-F238E27FC236}">
                <a16:creationId xmlns:a16="http://schemas.microsoft.com/office/drawing/2014/main" id="{958FA19A-0EAE-48C9-A964-49500081775C}"/>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2</a:t>
            </a:fld>
            <a:endParaRPr lang="en-US" dirty="0"/>
          </a:p>
        </p:txBody>
      </p:sp>
      <p:sp>
        <p:nvSpPr>
          <p:cNvPr id="56" name="Rectangle 55">
            <a:extLst>
              <a:ext uri="{FF2B5EF4-FFF2-40B4-BE49-F238E27FC236}">
                <a16:creationId xmlns:a16="http://schemas.microsoft.com/office/drawing/2014/main" id="{BB97B325-8B23-4A20-BADB-ABABEF96537B}"/>
              </a:ext>
            </a:extLst>
          </p:cNvPr>
          <p:cNvSpPr/>
          <p:nvPr/>
        </p:nvSpPr>
        <p:spPr>
          <a:xfrm>
            <a:off x="2058685" y="1661877"/>
            <a:ext cx="3468811" cy="646331"/>
          </a:xfrm>
          <a:prstGeom prst="rect">
            <a:avLst/>
          </a:prstGeom>
        </p:spPr>
        <p:txBody>
          <a:bodyPr wrap="square">
            <a:spAutoFit/>
          </a:bodyPr>
          <a:lstStyle/>
          <a:p>
            <a:pPr marL="380990" indent="-380990">
              <a:buClr>
                <a:schemeClr val="accent2"/>
              </a:buClr>
              <a:buFont typeface="+mj-lt"/>
              <a:buAutoNum type="arabicPeriod"/>
            </a:pPr>
            <a:r>
              <a:rPr lang="en-US" sz="1200" dirty="0" err="1">
                <a:solidFill>
                  <a:schemeClr val="tx1">
                    <a:lumMod val="50000"/>
                    <a:lumOff val="50000"/>
                  </a:schemeClr>
                </a:solidFill>
                <a:latin typeface="Roboto Light" charset="0"/>
                <a:ea typeface="Roboto Light" charset="0"/>
                <a:cs typeface="Roboto Light" charset="0"/>
              </a:rPr>
              <a:t>Contexte</a:t>
            </a:r>
            <a:r>
              <a:rPr lang="en-US" sz="1200" dirty="0">
                <a:solidFill>
                  <a:schemeClr val="tx1">
                    <a:lumMod val="50000"/>
                    <a:lumOff val="50000"/>
                  </a:schemeClr>
                </a:solidFill>
                <a:latin typeface="Roboto Light" charset="0"/>
                <a:ea typeface="Roboto Light" charset="0"/>
                <a:cs typeface="Roboto Light" charset="0"/>
              </a:rPr>
              <a:t>, </a:t>
            </a:r>
            <a:r>
              <a:rPr lang="en-US" sz="1200" dirty="0" err="1">
                <a:solidFill>
                  <a:schemeClr val="tx1">
                    <a:lumMod val="50000"/>
                    <a:lumOff val="50000"/>
                  </a:schemeClr>
                </a:solidFill>
                <a:latin typeface="Roboto Light" charset="0"/>
                <a:ea typeface="Roboto Light" charset="0"/>
                <a:cs typeface="Roboto Light" charset="0"/>
              </a:rPr>
              <a:t>objectifs</a:t>
            </a:r>
            <a:r>
              <a:rPr lang="en-US" sz="1200" dirty="0">
                <a:solidFill>
                  <a:schemeClr val="tx1">
                    <a:lumMod val="50000"/>
                    <a:lumOff val="50000"/>
                  </a:schemeClr>
                </a:solidFill>
                <a:latin typeface="Roboto Light" charset="0"/>
                <a:ea typeface="Roboto Light" charset="0"/>
                <a:cs typeface="Roboto Light" charset="0"/>
              </a:rPr>
              <a:t> et </a:t>
            </a:r>
            <a:r>
              <a:rPr lang="en-US" sz="1200" dirty="0" err="1">
                <a:solidFill>
                  <a:schemeClr val="tx1">
                    <a:lumMod val="50000"/>
                    <a:lumOff val="50000"/>
                  </a:schemeClr>
                </a:solidFill>
                <a:latin typeface="Roboto Light" charset="0"/>
                <a:ea typeface="Roboto Light" charset="0"/>
                <a:cs typeface="Roboto Light" charset="0"/>
              </a:rPr>
              <a:t>périmètre</a:t>
            </a:r>
            <a:r>
              <a:rPr lang="en-US" sz="1200" dirty="0">
                <a:solidFill>
                  <a:schemeClr val="tx1">
                    <a:lumMod val="50000"/>
                    <a:lumOff val="50000"/>
                  </a:schemeClr>
                </a:solidFill>
                <a:latin typeface="Roboto Light" charset="0"/>
                <a:ea typeface="Roboto Light" charset="0"/>
                <a:cs typeface="Roboto Light" charset="0"/>
              </a:rPr>
              <a:t> du </a:t>
            </a:r>
            <a:r>
              <a:rPr lang="en-US" sz="1200" dirty="0" err="1">
                <a:solidFill>
                  <a:schemeClr val="tx1">
                    <a:lumMod val="50000"/>
                    <a:lumOff val="50000"/>
                  </a:schemeClr>
                </a:solidFill>
                <a:latin typeface="Roboto Light" charset="0"/>
                <a:ea typeface="Roboto Light" charset="0"/>
                <a:cs typeface="Roboto Light" charset="0"/>
              </a:rPr>
              <a:t>projet</a:t>
            </a:r>
            <a:endParaRPr lang="en-US" sz="12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endParaRPr lang="en-US" sz="12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200" dirty="0" err="1">
                <a:solidFill>
                  <a:schemeClr val="tx1">
                    <a:lumMod val="50000"/>
                    <a:lumOff val="50000"/>
                  </a:schemeClr>
                </a:solidFill>
                <a:latin typeface="Roboto Light" charset="0"/>
                <a:ea typeface="Roboto Light" charset="0"/>
                <a:cs typeface="Roboto Light" charset="0"/>
              </a:rPr>
              <a:t>Contraintes</a:t>
            </a:r>
            <a:r>
              <a:rPr lang="en-US" sz="1200" dirty="0">
                <a:solidFill>
                  <a:schemeClr val="tx1">
                    <a:lumMod val="50000"/>
                    <a:lumOff val="50000"/>
                  </a:schemeClr>
                </a:solidFill>
                <a:latin typeface="Roboto Light" charset="0"/>
                <a:ea typeface="Roboto Light" charset="0"/>
                <a:cs typeface="Roboto Light" charset="0"/>
              </a:rPr>
              <a:t> </a:t>
            </a:r>
            <a:r>
              <a:rPr lang="en-US" sz="1200" dirty="0" err="1">
                <a:solidFill>
                  <a:schemeClr val="tx1">
                    <a:lumMod val="50000"/>
                    <a:lumOff val="50000"/>
                  </a:schemeClr>
                </a:solidFill>
                <a:latin typeface="Roboto Light" charset="0"/>
                <a:ea typeface="Roboto Light" charset="0"/>
                <a:cs typeface="Roboto Light" charset="0"/>
              </a:rPr>
              <a:t>imposées</a:t>
            </a:r>
            <a:endParaRPr lang="en-US" sz="1200" dirty="0">
              <a:solidFill>
                <a:schemeClr val="tx1">
                  <a:lumMod val="50000"/>
                  <a:lumOff val="50000"/>
                </a:schemeClr>
              </a:solidFill>
              <a:latin typeface="Roboto Light" charset="0"/>
              <a:ea typeface="Roboto Light" charset="0"/>
              <a:cs typeface="Roboto Light" charset="0"/>
            </a:endParaRPr>
          </a:p>
        </p:txBody>
      </p:sp>
    </p:spTree>
    <p:extLst>
      <p:ext uri="{BB962C8B-B14F-4D97-AF65-F5344CB8AC3E}">
        <p14:creationId xmlns:p14="http://schemas.microsoft.com/office/powerpoint/2010/main" val="197480640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20</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ZoneTexte 29">
            <a:extLst>
              <a:ext uri="{FF2B5EF4-FFF2-40B4-BE49-F238E27FC236}">
                <a16:creationId xmlns:a16="http://schemas.microsoft.com/office/drawing/2014/main" id="{2DF92377-9ACD-4BEA-BDE5-05E828C7DF13}"/>
              </a:ext>
            </a:extLst>
          </p:cNvPr>
          <p:cNvSpPr txBox="1"/>
          <p:nvPr/>
        </p:nvSpPr>
        <p:spPr>
          <a:xfrm>
            <a:off x="-53340" y="-6157"/>
            <a:ext cx="2285626" cy="738664"/>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3. </a:t>
            </a:r>
            <a:r>
              <a:rPr lang="fr-FR" sz="1400" dirty="0">
                <a:solidFill>
                  <a:schemeClr val="bg1"/>
                </a:solidFill>
                <a:latin typeface="Roboto Light" charset="0"/>
                <a:ea typeface="Roboto Light" charset="0"/>
                <a:cs typeface="Roboto Light" charset="0"/>
              </a:rPr>
              <a:t>Présentation du plan d’implémentation</a:t>
            </a:r>
          </a:p>
          <a:p>
            <a:pPr>
              <a:buClr>
                <a:schemeClr val="accent2"/>
              </a:buClr>
            </a:pPr>
            <a:endParaRPr lang="en-US" sz="1400" dirty="0">
              <a:solidFill>
                <a:schemeClr val="bg1"/>
              </a:solidFill>
              <a:latin typeface="Roboto Light" charset="0"/>
              <a:ea typeface="Roboto Light" charset="0"/>
              <a:cs typeface="Roboto Light" charset="0"/>
            </a:endParaRPr>
          </a:p>
        </p:txBody>
      </p:sp>
      <p:sp>
        <p:nvSpPr>
          <p:cNvPr id="2" name="ZoneTexte 1">
            <a:extLst>
              <a:ext uri="{FF2B5EF4-FFF2-40B4-BE49-F238E27FC236}">
                <a16:creationId xmlns:a16="http://schemas.microsoft.com/office/drawing/2014/main" id="{809CE2DD-1A20-295B-7F1A-8AF9A9203ADD}"/>
              </a:ext>
            </a:extLst>
          </p:cNvPr>
          <p:cNvSpPr txBox="1"/>
          <p:nvPr/>
        </p:nvSpPr>
        <p:spPr>
          <a:xfrm>
            <a:off x="4262536" y="150347"/>
            <a:ext cx="2735672" cy="523220"/>
          </a:xfrm>
          <a:prstGeom prst="rect">
            <a:avLst/>
          </a:prstGeom>
          <a:noFill/>
        </p:spPr>
        <p:txBody>
          <a:bodyPr wrap="square" rtlCol="0">
            <a:spAutoFit/>
          </a:bodyPr>
          <a:lstStyle/>
          <a:p>
            <a:pPr algn="l"/>
            <a:r>
              <a:rPr lang="fr-FR" sz="2800" b="1" dirty="0"/>
              <a:t>KPI de validation</a:t>
            </a:r>
          </a:p>
        </p:txBody>
      </p:sp>
      <p:pic>
        <p:nvPicPr>
          <p:cNvPr id="8" name="Image 7" descr="Objectif smart : Comment définir ses objectifs SMART ?">
            <a:extLst>
              <a:ext uri="{FF2B5EF4-FFF2-40B4-BE49-F238E27FC236}">
                <a16:creationId xmlns:a16="http://schemas.microsoft.com/office/drawing/2014/main" id="{137AB1D9-D359-437C-8D5E-3380D27B73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2452" y="1021080"/>
            <a:ext cx="4815840" cy="2407920"/>
          </a:xfrm>
          <a:prstGeom prst="rect">
            <a:avLst/>
          </a:prstGeom>
          <a:noFill/>
          <a:ln>
            <a:noFill/>
          </a:ln>
        </p:spPr>
      </p:pic>
      <p:pic>
        <p:nvPicPr>
          <p:cNvPr id="4" name="Image 3">
            <a:extLst>
              <a:ext uri="{FF2B5EF4-FFF2-40B4-BE49-F238E27FC236}">
                <a16:creationId xmlns:a16="http://schemas.microsoft.com/office/drawing/2014/main" id="{F460A342-37BA-4635-A9AD-5DCAC2645F63}"/>
              </a:ext>
            </a:extLst>
          </p:cNvPr>
          <p:cNvPicPr>
            <a:picLocks noChangeAspect="1"/>
          </p:cNvPicPr>
          <p:nvPr/>
        </p:nvPicPr>
        <p:blipFill>
          <a:blip r:embed="rId4"/>
          <a:stretch>
            <a:fillRect/>
          </a:stretch>
        </p:blipFill>
        <p:spPr>
          <a:xfrm>
            <a:off x="2285626" y="3429000"/>
            <a:ext cx="8285070" cy="2129276"/>
          </a:xfrm>
          <a:prstGeom prst="rect">
            <a:avLst/>
          </a:prstGeom>
        </p:spPr>
      </p:pic>
    </p:spTree>
    <p:extLst>
      <p:ext uri="{BB962C8B-B14F-4D97-AF65-F5344CB8AC3E}">
        <p14:creationId xmlns:p14="http://schemas.microsoft.com/office/powerpoint/2010/main" val="359424738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CA577A7-33D9-4297-B95F-185857605F86}"/>
              </a:ext>
            </a:extLst>
          </p:cNvPr>
          <p:cNvPicPr>
            <a:picLocks noChangeAspect="1"/>
          </p:cNvPicPr>
          <p:nvPr/>
        </p:nvPicPr>
        <p:blipFill>
          <a:blip r:embed="rId3"/>
          <a:stretch>
            <a:fillRect/>
          </a:stretch>
        </p:blipFill>
        <p:spPr>
          <a:xfrm>
            <a:off x="8019701" y="530468"/>
            <a:ext cx="4172299" cy="2335528"/>
          </a:xfrm>
          <a:prstGeom prst="rect">
            <a:avLst/>
          </a:prstGeom>
          <a:ln>
            <a:noFill/>
          </a:ln>
          <a:effectLst>
            <a:softEdge rad="112500"/>
          </a:effectLst>
        </p:spPr>
      </p:pic>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21</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ZoneTexte 29">
            <a:extLst>
              <a:ext uri="{FF2B5EF4-FFF2-40B4-BE49-F238E27FC236}">
                <a16:creationId xmlns:a16="http://schemas.microsoft.com/office/drawing/2014/main" id="{2DF92377-9ACD-4BEA-BDE5-05E828C7DF13}"/>
              </a:ext>
            </a:extLst>
          </p:cNvPr>
          <p:cNvSpPr txBox="1"/>
          <p:nvPr/>
        </p:nvSpPr>
        <p:spPr>
          <a:xfrm>
            <a:off x="-53340" y="-6157"/>
            <a:ext cx="2285626" cy="738664"/>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3. </a:t>
            </a:r>
            <a:r>
              <a:rPr lang="fr-FR" sz="1400" dirty="0">
                <a:solidFill>
                  <a:schemeClr val="bg1"/>
                </a:solidFill>
                <a:latin typeface="Roboto Light" charset="0"/>
                <a:ea typeface="Roboto Light" charset="0"/>
                <a:cs typeface="Roboto Light" charset="0"/>
              </a:rPr>
              <a:t>Présentation du plan d’implémentation</a:t>
            </a:r>
          </a:p>
          <a:p>
            <a:pPr>
              <a:buClr>
                <a:schemeClr val="accent2"/>
              </a:buClr>
            </a:pPr>
            <a:endParaRPr lang="en-US" sz="1400" dirty="0">
              <a:solidFill>
                <a:schemeClr val="bg1"/>
              </a:solidFill>
              <a:latin typeface="Roboto Light" charset="0"/>
              <a:ea typeface="Roboto Light" charset="0"/>
              <a:cs typeface="Roboto Light" charset="0"/>
            </a:endParaRPr>
          </a:p>
        </p:txBody>
      </p:sp>
      <p:sp>
        <p:nvSpPr>
          <p:cNvPr id="2" name="ZoneTexte 1">
            <a:extLst>
              <a:ext uri="{FF2B5EF4-FFF2-40B4-BE49-F238E27FC236}">
                <a16:creationId xmlns:a16="http://schemas.microsoft.com/office/drawing/2014/main" id="{809CE2DD-1A20-295B-7F1A-8AF9A9203ADD}"/>
              </a:ext>
            </a:extLst>
          </p:cNvPr>
          <p:cNvSpPr txBox="1"/>
          <p:nvPr/>
        </p:nvSpPr>
        <p:spPr>
          <a:xfrm>
            <a:off x="3323752" y="101565"/>
            <a:ext cx="5210648" cy="523220"/>
          </a:xfrm>
          <a:prstGeom prst="rect">
            <a:avLst/>
          </a:prstGeom>
          <a:noFill/>
        </p:spPr>
        <p:txBody>
          <a:bodyPr wrap="square" rtlCol="0">
            <a:spAutoFit/>
          </a:bodyPr>
          <a:lstStyle/>
          <a:p>
            <a:pPr algn="l"/>
            <a:r>
              <a:rPr lang="fr-FR" sz="2800" b="1" dirty="0"/>
              <a:t>Arrêt et redémarrage des services</a:t>
            </a:r>
          </a:p>
        </p:txBody>
      </p:sp>
      <p:sp>
        <p:nvSpPr>
          <p:cNvPr id="9" name="ZoneTexte 8">
            <a:extLst>
              <a:ext uri="{FF2B5EF4-FFF2-40B4-BE49-F238E27FC236}">
                <a16:creationId xmlns:a16="http://schemas.microsoft.com/office/drawing/2014/main" id="{51FBE6C6-D007-471D-97CB-9B5417D432EF}"/>
              </a:ext>
            </a:extLst>
          </p:cNvPr>
          <p:cNvSpPr txBox="1"/>
          <p:nvPr/>
        </p:nvSpPr>
        <p:spPr>
          <a:xfrm>
            <a:off x="1447942" y="2534335"/>
            <a:ext cx="7206543" cy="646331"/>
          </a:xfrm>
          <a:prstGeom prst="rect">
            <a:avLst/>
          </a:prstGeom>
          <a:noFill/>
        </p:spPr>
        <p:txBody>
          <a:bodyPr wrap="square" rtlCol="0">
            <a:spAutoFit/>
          </a:bodyPr>
          <a:lstStyle/>
          <a:p>
            <a:r>
              <a:rPr lang="fr-FR" dirty="0">
                <a:effectLst/>
                <a:latin typeface="Arial" panose="020B0604020202020204" pitchFamily="34" charset="0"/>
              </a:rPr>
              <a:t>- Supervision de l’état des services et redémarrage automatique si possible</a:t>
            </a:r>
            <a:endParaRPr lang="fr-FR" dirty="0"/>
          </a:p>
        </p:txBody>
      </p:sp>
      <p:sp>
        <p:nvSpPr>
          <p:cNvPr id="10" name="Oval 31">
            <a:extLst>
              <a:ext uri="{FF2B5EF4-FFF2-40B4-BE49-F238E27FC236}">
                <a16:creationId xmlns:a16="http://schemas.microsoft.com/office/drawing/2014/main" id="{F78FC98E-9E13-4E86-BB5F-E6C40FA40BD3}"/>
              </a:ext>
            </a:extLst>
          </p:cNvPr>
          <p:cNvSpPr>
            <a:spLocks noChangeAspect="1"/>
          </p:cNvSpPr>
          <p:nvPr/>
        </p:nvSpPr>
        <p:spPr>
          <a:xfrm flipH="1">
            <a:off x="470869" y="2527643"/>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1" name="Image 10">
            <a:extLst>
              <a:ext uri="{FF2B5EF4-FFF2-40B4-BE49-F238E27FC236}">
                <a16:creationId xmlns:a16="http://schemas.microsoft.com/office/drawing/2014/main" id="{1E05750A-369D-4672-9481-2E173AD55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62" y="2584186"/>
            <a:ext cx="563621" cy="563621"/>
          </a:xfrm>
          <a:prstGeom prst="rect">
            <a:avLst/>
          </a:prstGeom>
        </p:spPr>
      </p:pic>
      <p:sp>
        <p:nvSpPr>
          <p:cNvPr id="12" name="ZoneTexte 11">
            <a:extLst>
              <a:ext uri="{FF2B5EF4-FFF2-40B4-BE49-F238E27FC236}">
                <a16:creationId xmlns:a16="http://schemas.microsoft.com/office/drawing/2014/main" id="{B333C126-C549-464B-A774-39AD1BDB5200}"/>
              </a:ext>
            </a:extLst>
          </p:cNvPr>
          <p:cNvSpPr txBox="1"/>
          <p:nvPr/>
        </p:nvSpPr>
        <p:spPr>
          <a:xfrm>
            <a:off x="1447941" y="3442701"/>
            <a:ext cx="7206543" cy="646331"/>
          </a:xfrm>
          <a:prstGeom prst="rect">
            <a:avLst/>
          </a:prstGeom>
          <a:noFill/>
        </p:spPr>
        <p:txBody>
          <a:bodyPr wrap="square" rtlCol="0">
            <a:spAutoFit/>
          </a:bodyPr>
          <a:lstStyle/>
          <a:p>
            <a:r>
              <a:rPr lang="fr-FR" dirty="0">
                <a:effectLst/>
                <a:latin typeface="Arial" panose="020B0604020202020204" pitchFamily="34" charset="0"/>
              </a:rPr>
              <a:t>- Envoi de notifications par mail au CIO et Architecte logiciel en cas de défaillance critique</a:t>
            </a:r>
            <a:endParaRPr lang="fr-FR" dirty="0"/>
          </a:p>
        </p:txBody>
      </p:sp>
      <p:sp>
        <p:nvSpPr>
          <p:cNvPr id="13" name="ZoneTexte 12">
            <a:extLst>
              <a:ext uri="{FF2B5EF4-FFF2-40B4-BE49-F238E27FC236}">
                <a16:creationId xmlns:a16="http://schemas.microsoft.com/office/drawing/2014/main" id="{B0380802-1696-4E7A-B99D-6D9398367D46}"/>
              </a:ext>
            </a:extLst>
          </p:cNvPr>
          <p:cNvSpPr txBox="1"/>
          <p:nvPr/>
        </p:nvSpPr>
        <p:spPr>
          <a:xfrm>
            <a:off x="1447941" y="4442445"/>
            <a:ext cx="7206543" cy="369332"/>
          </a:xfrm>
          <a:prstGeom prst="rect">
            <a:avLst/>
          </a:prstGeom>
          <a:noFill/>
        </p:spPr>
        <p:txBody>
          <a:bodyPr wrap="square" rtlCol="0">
            <a:spAutoFit/>
          </a:bodyPr>
          <a:lstStyle/>
          <a:p>
            <a:r>
              <a:rPr lang="fr-FR" dirty="0">
                <a:effectLst/>
                <a:latin typeface="Arial" panose="020B0604020202020204" pitchFamily="34" charset="0"/>
              </a:rPr>
              <a:t>- Envoi de mail en amont des maintenances</a:t>
            </a:r>
            <a:endParaRPr lang="fr-FR" dirty="0"/>
          </a:p>
        </p:txBody>
      </p:sp>
      <p:sp>
        <p:nvSpPr>
          <p:cNvPr id="14" name="Oval 31">
            <a:extLst>
              <a:ext uri="{FF2B5EF4-FFF2-40B4-BE49-F238E27FC236}">
                <a16:creationId xmlns:a16="http://schemas.microsoft.com/office/drawing/2014/main" id="{C70D6717-073C-43AD-A2AA-849916F7DEAF}"/>
              </a:ext>
            </a:extLst>
          </p:cNvPr>
          <p:cNvSpPr>
            <a:spLocks noChangeAspect="1"/>
          </p:cNvSpPr>
          <p:nvPr/>
        </p:nvSpPr>
        <p:spPr>
          <a:xfrm flipH="1">
            <a:off x="486486" y="3442701"/>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Image 14">
            <a:extLst>
              <a:ext uri="{FF2B5EF4-FFF2-40B4-BE49-F238E27FC236}">
                <a16:creationId xmlns:a16="http://schemas.microsoft.com/office/drawing/2014/main" id="{9AB66C70-655A-49D3-8192-225790926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79" y="3499244"/>
            <a:ext cx="563621" cy="563621"/>
          </a:xfrm>
          <a:prstGeom prst="rect">
            <a:avLst/>
          </a:prstGeom>
        </p:spPr>
      </p:pic>
      <p:sp>
        <p:nvSpPr>
          <p:cNvPr id="16" name="Oval 31">
            <a:extLst>
              <a:ext uri="{FF2B5EF4-FFF2-40B4-BE49-F238E27FC236}">
                <a16:creationId xmlns:a16="http://schemas.microsoft.com/office/drawing/2014/main" id="{AD2C4A8F-1E23-4E80-B010-9C89838DB09D}"/>
              </a:ext>
            </a:extLst>
          </p:cNvPr>
          <p:cNvSpPr>
            <a:spLocks noChangeAspect="1"/>
          </p:cNvSpPr>
          <p:nvPr/>
        </p:nvSpPr>
        <p:spPr>
          <a:xfrm flipH="1">
            <a:off x="470869" y="4351067"/>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Image 16">
            <a:extLst>
              <a:ext uri="{FF2B5EF4-FFF2-40B4-BE49-F238E27FC236}">
                <a16:creationId xmlns:a16="http://schemas.microsoft.com/office/drawing/2014/main" id="{AD762CEB-5E29-49BB-9D58-458BC849E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62" y="4407610"/>
            <a:ext cx="563621" cy="563621"/>
          </a:xfrm>
          <a:prstGeom prst="rect">
            <a:avLst/>
          </a:prstGeom>
        </p:spPr>
      </p:pic>
      <p:sp>
        <p:nvSpPr>
          <p:cNvPr id="18" name="Oval 31">
            <a:extLst>
              <a:ext uri="{FF2B5EF4-FFF2-40B4-BE49-F238E27FC236}">
                <a16:creationId xmlns:a16="http://schemas.microsoft.com/office/drawing/2014/main" id="{FD20BF08-9822-4998-BA14-897B47E10F15}"/>
              </a:ext>
            </a:extLst>
          </p:cNvPr>
          <p:cNvSpPr>
            <a:spLocks noChangeAspect="1"/>
          </p:cNvSpPr>
          <p:nvPr/>
        </p:nvSpPr>
        <p:spPr>
          <a:xfrm flipH="1">
            <a:off x="486486" y="5209582"/>
            <a:ext cx="646331" cy="646331"/>
          </a:xfrm>
          <a:prstGeom prst="ellipse">
            <a:avLst/>
          </a:prstGeom>
          <a:solidFill>
            <a:schemeClr val="accent6"/>
          </a:solidFill>
          <a:ln w="12700">
            <a:noFill/>
          </a:ln>
          <a:effectLst>
            <a:outerShdw blurRad="50800" dist="254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9" name="Image 18">
            <a:extLst>
              <a:ext uri="{FF2B5EF4-FFF2-40B4-BE49-F238E27FC236}">
                <a16:creationId xmlns:a16="http://schemas.microsoft.com/office/drawing/2014/main" id="{991844D7-23C8-4EA9-A45C-E127B8E1FD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79" y="5266125"/>
            <a:ext cx="563621" cy="563621"/>
          </a:xfrm>
          <a:prstGeom prst="rect">
            <a:avLst/>
          </a:prstGeom>
        </p:spPr>
      </p:pic>
      <p:sp>
        <p:nvSpPr>
          <p:cNvPr id="20" name="ZoneTexte 19">
            <a:extLst>
              <a:ext uri="{FF2B5EF4-FFF2-40B4-BE49-F238E27FC236}">
                <a16:creationId xmlns:a16="http://schemas.microsoft.com/office/drawing/2014/main" id="{E547D058-0735-4E0E-9423-D06F929A9BAC}"/>
              </a:ext>
            </a:extLst>
          </p:cNvPr>
          <p:cNvSpPr txBox="1"/>
          <p:nvPr/>
        </p:nvSpPr>
        <p:spPr>
          <a:xfrm>
            <a:off x="1447941" y="5266125"/>
            <a:ext cx="7206543" cy="646331"/>
          </a:xfrm>
          <a:prstGeom prst="rect">
            <a:avLst/>
          </a:prstGeom>
          <a:noFill/>
        </p:spPr>
        <p:txBody>
          <a:bodyPr wrap="square" rtlCol="0">
            <a:spAutoFit/>
          </a:bodyPr>
          <a:lstStyle/>
          <a:p>
            <a:r>
              <a:rPr lang="fr-FR" dirty="0">
                <a:effectLst/>
                <a:latin typeface="Arial" panose="020B0604020202020204" pitchFamily="34" charset="0"/>
              </a:rPr>
              <a:t>- </a:t>
            </a:r>
            <a:r>
              <a:rPr lang="fr-FR" dirty="0">
                <a:latin typeface="Arial" panose="020B0604020202020204" pitchFamily="34" charset="0"/>
              </a:rPr>
              <a:t>Mise en place d’une page de consultation des états des différents services</a:t>
            </a:r>
            <a:endParaRPr lang="fr-FR" dirty="0"/>
          </a:p>
        </p:txBody>
      </p:sp>
    </p:spTree>
    <p:extLst>
      <p:ext uri="{BB962C8B-B14F-4D97-AF65-F5344CB8AC3E}">
        <p14:creationId xmlns:p14="http://schemas.microsoft.com/office/powerpoint/2010/main" val="1812221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22</a:t>
            </a:fld>
            <a:endParaRPr lang="en-US" dirty="0"/>
          </a:p>
        </p:txBody>
      </p:sp>
      <p:sp>
        <p:nvSpPr>
          <p:cNvPr id="29" name="Freeform 37">
            <a:extLst>
              <a:ext uri="{FF2B5EF4-FFF2-40B4-BE49-F238E27FC236}">
                <a16:creationId xmlns:a16="http://schemas.microsoft.com/office/drawing/2014/main" id="{F23C98DB-EC0E-4AA2-9A31-9C94C322747F}"/>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ZoneTexte 29">
            <a:extLst>
              <a:ext uri="{FF2B5EF4-FFF2-40B4-BE49-F238E27FC236}">
                <a16:creationId xmlns:a16="http://schemas.microsoft.com/office/drawing/2014/main" id="{2DF92377-9ACD-4BEA-BDE5-05E828C7DF13}"/>
              </a:ext>
            </a:extLst>
          </p:cNvPr>
          <p:cNvSpPr txBox="1"/>
          <p:nvPr/>
        </p:nvSpPr>
        <p:spPr>
          <a:xfrm>
            <a:off x="-53340" y="-6157"/>
            <a:ext cx="2285626" cy="738664"/>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3. </a:t>
            </a:r>
            <a:r>
              <a:rPr lang="fr-FR" sz="1400" dirty="0">
                <a:solidFill>
                  <a:schemeClr val="bg1"/>
                </a:solidFill>
                <a:latin typeface="Roboto Light" charset="0"/>
                <a:ea typeface="Roboto Light" charset="0"/>
                <a:cs typeface="Roboto Light" charset="0"/>
              </a:rPr>
              <a:t>Présentation du plan d’implémentation</a:t>
            </a:r>
          </a:p>
          <a:p>
            <a:pPr>
              <a:buClr>
                <a:schemeClr val="accent2"/>
              </a:buClr>
            </a:pPr>
            <a:endParaRPr lang="en-US" sz="1400" dirty="0">
              <a:solidFill>
                <a:schemeClr val="bg1"/>
              </a:solidFill>
              <a:latin typeface="Roboto Light" charset="0"/>
              <a:ea typeface="Roboto Light" charset="0"/>
              <a:cs typeface="Roboto Light" charset="0"/>
            </a:endParaRPr>
          </a:p>
        </p:txBody>
      </p:sp>
      <p:sp>
        <p:nvSpPr>
          <p:cNvPr id="2" name="ZoneTexte 1">
            <a:extLst>
              <a:ext uri="{FF2B5EF4-FFF2-40B4-BE49-F238E27FC236}">
                <a16:creationId xmlns:a16="http://schemas.microsoft.com/office/drawing/2014/main" id="{809CE2DD-1A20-295B-7F1A-8AF9A9203ADD}"/>
              </a:ext>
            </a:extLst>
          </p:cNvPr>
          <p:cNvSpPr txBox="1"/>
          <p:nvPr/>
        </p:nvSpPr>
        <p:spPr>
          <a:xfrm>
            <a:off x="4429460" y="148327"/>
            <a:ext cx="3333080" cy="523220"/>
          </a:xfrm>
          <a:prstGeom prst="rect">
            <a:avLst/>
          </a:prstGeom>
          <a:noFill/>
        </p:spPr>
        <p:txBody>
          <a:bodyPr wrap="square" rtlCol="0">
            <a:spAutoFit/>
          </a:bodyPr>
          <a:lstStyle/>
          <a:p>
            <a:pPr algn="l"/>
            <a:r>
              <a:rPr lang="fr-FR" sz="2800" b="1" dirty="0"/>
              <a:t>Coûts de la migration</a:t>
            </a:r>
          </a:p>
        </p:txBody>
      </p:sp>
      <p:sp>
        <p:nvSpPr>
          <p:cNvPr id="24" name="ZoneTexte 23">
            <a:extLst>
              <a:ext uri="{FF2B5EF4-FFF2-40B4-BE49-F238E27FC236}">
                <a16:creationId xmlns:a16="http://schemas.microsoft.com/office/drawing/2014/main" id="{406482B9-F1C3-4BD3-831F-628B704EA116}"/>
              </a:ext>
            </a:extLst>
          </p:cNvPr>
          <p:cNvSpPr txBox="1"/>
          <p:nvPr/>
        </p:nvSpPr>
        <p:spPr>
          <a:xfrm>
            <a:off x="1305845" y="1986084"/>
            <a:ext cx="3590945" cy="369332"/>
          </a:xfrm>
          <a:prstGeom prst="rect">
            <a:avLst/>
          </a:prstGeom>
          <a:noFill/>
        </p:spPr>
        <p:txBody>
          <a:bodyPr wrap="square" rtlCol="0">
            <a:spAutoFit/>
          </a:bodyPr>
          <a:lstStyle/>
          <a:p>
            <a:pPr algn="l"/>
            <a:r>
              <a:rPr lang="fr-FR" b="1" u="sng" dirty="0"/>
              <a:t>Coûts des ressources humaines</a:t>
            </a:r>
          </a:p>
        </p:txBody>
      </p:sp>
      <p:sp>
        <p:nvSpPr>
          <p:cNvPr id="25" name="ZoneTexte 24">
            <a:extLst>
              <a:ext uri="{FF2B5EF4-FFF2-40B4-BE49-F238E27FC236}">
                <a16:creationId xmlns:a16="http://schemas.microsoft.com/office/drawing/2014/main" id="{B6FEBCBC-F3D9-4953-91AC-2F74BD979145}"/>
              </a:ext>
            </a:extLst>
          </p:cNvPr>
          <p:cNvSpPr txBox="1"/>
          <p:nvPr/>
        </p:nvSpPr>
        <p:spPr>
          <a:xfrm>
            <a:off x="1305845" y="2355416"/>
            <a:ext cx="3870860" cy="369332"/>
          </a:xfrm>
          <a:prstGeom prst="rect">
            <a:avLst/>
          </a:prstGeom>
          <a:noFill/>
        </p:spPr>
        <p:txBody>
          <a:bodyPr wrap="square" rtlCol="0">
            <a:spAutoFit/>
          </a:bodyPr>
          <a:lstStyle/>
          <a:p>
            <a:pPr algn="l"/>
            <a:r>
              <a:rPr lang="fr-FR" dirty="0"/>
              <a:t>- Architecte logiciel</a:t>
            </a:r>
          </a:p>
        </p:txBody>
      </p:sp>
      <p:sp>
        <p:nvSpPr>
          <p:cNvPr id="27" name="ZoneTexte 26">
            <a:extLst>
              <a:ext uri="{FF2B5EF4-FFF2-40B4-BE49-F238E27FC236}">
                <a16:creationId xmlns:a16="http://schemas.microsoft.com/office/drawing/2014/main" id="{96185284-CB71-4460-8A2F-F46D10EEFCD7}"/>
              </a:ext>
            </a:extLst>
          </p:cNvPr>
          <p:cNvSpPr txBox="1"/>
          <p:nvPr/>
        </p:nvSpPr>
        <p:spPr>
          <a:xfrm>
            <a:off x="1305845" y="2812302"/>
            <a:ext cx="3870860" cy="646331"/>
          </a:xfrm>
          <a:prstGeom prst="rect">
            <a:avLst/>
          </a:prstGeom>
          <a:noFill/>
        </p:spPr>
        <p:txBody>
          <a:bodyPr wrap="square" rtlCol="0">
            <a:spAutoFit/>
          </a:bodyPr>
          <a:lstStyle/>
          <a:p>
            <a:pPr algn="l"/>
            <a:r>
              <a:rPr lang="fr-FR" dirty="0"/>
              <a:t>- Baisse de productivité à l’issu de la migration</a:t>
            </a:r>
          </a:p>
        </p:txBody>
      </p:sp>
      <p:sp>
        <p:nvSpPr>
          <p:cNvPr id="28" name="ZoneTexte 27">
            <a:extLst>
              <a:ext uri="{FF2B5EF4-FFF2-40B4-BE49-F238E27FC236}">
                <a16:creationId xmlns:a16="http://schemas.microsoft.com/office/drawing/2014/main" id="{F6224A04-3E61-447D-A724-6FECFDA1AF61}"/>
              </a:ext>
            </a:extLst>
          </p:cNvPr>
          <p:cNvSpPr txBox="1"/>
          <p:nvPr/>
        </p:nvSpPr>
        <p:spPr>
          <a:xfrm>
            <a:off x="1305845" y="3458633"/>
            <a:ext cx="3870860" cy="369332"/>
          </a:xfrm>
          <a:prstGeom prst="rect">
            <a:avLst/>
          </a:prstGeom>
          <a:noFill/>
        </p:spPr>
        <p:txBody>
          <a:bodyPr wrap="square" rtlCol="0">
            <a:spAutoFit/>
          </a:bodyPr>
          <a:lstStyle/>
          <a:p>
            <a:pPr algn="l"/>
            <a:r>
              <a:rPr lang="fr-FR" dirty="0"/>
              <a:t>- Coûts de formation</a:t>
            </a:r>
          </a:p>
        </p:txBody>
      </p:sp>
      <p:sp>
        <p:nvSpPr>
          <p:cNvPr id="32" name="ZoneTexte 31">
            <a:extLst>
              <a:ext uri="{FF2B5EF4-FFF2-40B4-BE49-F238E27FC236}">
                <a16:creationId xmlns:a16="http://schemas.microsoft.com/office/drawing/2014/main" id="{72D15CBD-868A-4A19-B829-35D457CE0F11}"/>
              </a:ext>
            </a:extLst>
          </p:cNvPr>
          <p:cNvSpPr txBox="1"/>
          <p:nvPr/>
        </p:nvSpPr>
        <p:spPr>
          <a:xfrm>
            <a:off x="7359936" y="1986084"/>
            <a:ext cx="3590945" cy="369332"/>
          </a:xfrm>
          <a:prstGeom prst="rect">
            <a:avLst/>
          </a:prstGeom>
          <a:noFill/>
        </p:spPr>
        <p:txBody>
          <a:bodyPr wrap="square" rtlCol="0">
            <a:spAutoFit/>
          </a:bodyPr>
          <a:lstStyle/>
          <a:p>
            <a:pPr algn="l"/>
            <a:r>
              <a:rPr lang="fr-FR" b="1" u="sng" dirty="0"/>
              <a:t>Coûts techniques</a:t>
            </a:r>
          </a:p>
        </p:txBody>
      </p:sp>
      <p:sp>
        <p:nvSpPr>
          <p:cNvPr id="33" name="ZoneTexte 32">
            <a:extLst>
              <a:ext uri="{FF2B5EF4-FFF2-40B4-BE49-F238E27FC236}">
                <a16:creationId xmlns:a16="http://schemas.microsoft.com/office/drawing/2014/main" id="{27003FB2-0128-484A-810D-3966ADF30036}"/>
              </a:ext>
            </a:extLst>
          </p:cNvPr>
          <p:cNvSpPr txBox="1"/>
          <p:nvPr/>
        </p:nvSpPr>
        <p:spPr>
          <a:xfrm>
            <a:off x="7359936" y="2355416"/>
            <a:ext cx="3870860" cy="369332"/>
          </a:xfrm>
          <a:prstGeom prst="rect">
            <a:avLst/>
          </a:prstGeom>
          <a:noFill/>
        </p:spPr>
        <p:txBody>
          <a:bodyPr wrap="square" rtlCol="0">
            <a:spAutoFit/>
          </a:bodyPr>
          <a:lstStyle/>
          <a:p>
            <a:pPr algn="l"/>
            <a:r>
              <a:rPr lang="fr-FR" dirty="0"/>
              <a:t>- Achats de serveur</a:t>
            </a:r>
          </a:p>
        </p:txBody>
      </p:sp>
      <p:sp>
        <p:nvSpPr>
          <p:cNvPr id="34" name="ZoneTexte 33">
            <a:extLst>
              <a:ext uri="{FF2B5EF4-FFF2-40B4-BE49-F238E27FC236}">
                <a16:creationId xmlns:a16="http://schemas.microsoft.com/office/drawing/2014/main" id="{A3A26AA2-02E6-4838-AD2E-3F1399DF6577}"/>
              </a:ext>
            </a:extLst>
          </p:cNvPr>
          <p:cNvSpPr txBox="1"/>
          <p:nvPr/>
        </p:nvSpPr>
        <p:spPr>
          <a:xfrm>
            <a:off x="7359936" y="2812302"/>
            <a:ext cx="3870860" cy="369332"/>
          </a:xfrm>
          <a:prstGeom prst="rect">
            <a:avLst/>
          </a:prstGeom>
          <a:noFill/>
        </p:spPr>
        <p:txBody>
          <a:bodyPr wrap="square" rtlCol="0">
            <a:spAutoFit/>
          </a:bodyPr>
          <a:lstStyle/>
          <a:p>
            <a:pPr algn="l"/>
            <a:r>
              <a:rPr lang="fr-FR" dirty="0"/>
              <a:t>- Achats d’outils de supervision</a:t>
            </a:r>
          </a:p>
        </p:txBody>
      </p:sp>
      <p:sp>
        <p:nvSpPr>
          <p:cNvPr id="35" name="ZoneTexte 34">
            <a:extLst>
              <a:ext uri="{FF2B5EF4-FFF2-40B4-BE49-F238E27FC236}">
                <a16:creationId xmlns:a16="http://schemas.microsoft.com/office/drawing/2014/main" id="{3FE2426A-9AC3-4AFB-8A7D-B6A4B4DC34BC}"/>
              </a:ext>
            </a:extLst>
          </p:cNvPr>
          <p:cNvSpPr txBox="1"/>
          <p:nvPr/>
        </p:nvSpPr>
        <p:spPr>
          <a:xfrm>
            <a:off x="7359936" y="3269188"/>
            <a:ext cx="3870860" cy="369332"/>
          </a:xfrm>
          <a:prstGeom prst="rect">
            <a:avLst/>
          </a:prstGeom>
          <a:noFill/>
        </p:spPr>
        <p:txBody>
          <a:bodyPr wrap="square" rtlCol="0">
            <a:spAutoFit/>
          </a:bodyPr>
          <a:lstStyle/>
          <a:p>
            <a:pPr algn="l"/>
            <a:r>
              <a:rPr lang="fr-FR" dirty="0"/>
              <a:t>- Achats de licences</a:t>
            </a:r>
          </a:p>
        </p:txBody>
      </p:sp>
      <p:sp>
        <p:nvSpPr>
          <p:cNvPr id="36" name="ZoneTexte 35">
            <a:extLst>
              <a:ext uri="{FF2B5EF4-FFF2-40B4-BE49-F238E27FC236}">
                <a16:creationId xmlns:a16="http://schemas.microsoft.com/office/drawing/2014/main" id="{A45492C6-E931-42CD-991F-0CE30D0ABCCF}"/>
              </a:ext>
            </a:extLst>
          </p:cNvPr>
          <p:cNvSpPr txBox="1"/>
          <p:nvPr/>
        </p:nvSpPr>
        <p:spPr>
          <a:xfrm>
            <a:off x="7359936" y="3726074"/>
            <a:ext cx="3870860" cy="369332"/>
          </a:xfrm>
          <a:prstGeom prst="rect">
            <a:avLst/>
          </a:prstGeom>
          <a:noFill/>
        </p:spPr>
        <p:txBody>
          <a:bodyPr wrap="square" rtlCol="0">
            <a:spAutoFit/>
          </a:bodyPr>
          <a:lstStyle/>
          <a:p>
            <a:pPr algn="l"/>
            <a:r>
              <a:rPr lang="fr-FR" dirty="0"/>
              <a:t>- Abonnements</a:t>
            </a:r>
          </a:p>
        </p:txBody>
      </p:sp>
    </p:spTree>
    <p:extLst>
      <p:ext uri="{BB962C8B-B14F-4D97-AF65-F5344CB8AC3E}">
        <p14:creationId xmlns:p14="http://schemas.microsoft.com/office/powerpoint/2010/main" val="187367065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185E796-C6FF-4A8B-B25D-F232EF488210}"/>
              </a:ext>
            </a:extLst>
          </p:cNvPr>
          <p:cNvSpPr/>
          <p:nvPr/>
        </p:nvSpPr>
        <p:spPr>
          <a:xfrm>
            <a:off x="737298" y="2568735"/>
            <a:ext cx="7207960" cy="1407330"/>
          </a:xfrm>
          <a:prstGeom prst="rect">
            <a:avLst/>
          </a:prstGeom>
          <a:solidFill>
            <a:schemeClr val="bg1">
              <a:lumMod val="95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CA6102CF-3B1A-4133-96BC-88F59D0B29FC}"/>
              </a:ext>
            </a:extLst>
          </p:cNvPr>
          <p:cNvSpPr/>
          <p:nvPr/>
        </p:nvSpPr>
        <p:spPr>
          <a:xfrm>
            <a:off x="2315222" y="2670831"/>
            <a:ext cx="1148812" cy="1168427"/>
          </a:xfrm>
          <a:prstGeom prst="ellipse">
            <a:avLst/>
          </a:prstGeom>
          <a:noFill/>
          <a:ln w="38100">
            <a:solidFill>
              <a:srgbClr val="FFC000"/>
            </a:solid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1364758" y="92903"/>
            <a:ext cx="9305730" cy="707886"/>
          </a:xfrm>
          <a:prstGeom prst="rect">
            <a:avLst/>
          </a:prstGeom>
        </p:spPr>
        <p:txBody>
          <a:bodyPr wrap="square">
            <a:spAutoFit/>
          </a:bodyPr>
          <a:lstStyle/>
          <a:p>
            <a:pPr algn="ctr"/>
            <a:r>
              <a:rPr lang="en-US" sz="4000" dirty="0">
                <a:latin typeface="Roboto Light" charset="0"/>
                <a:ea typeface="Roboto Light" charset="0"/>
                <a:cs typeface="Roboto Light" charset="0"/>
              </a:rPr>
              <a:t>Introduction</a:t>
            </a:r>
          </a:p>
        </p:txBody>
      </p:sp>
      <p:sp>
        <p:nvSpPr>
          <p:cNvPr id="69" name="Freeform 37">
            <a:extLst>
              <a:ext uri="{FF2B5EF4-FFF2-40B4-BE49-F238E27FC236}">
                <a16:creationId xmlns:a16="http://schemas.microsoft.com/office/drawing/2014/main" id="{C9660DDB-F7C9-4EB5-94B6-0137E8570FA2}"/>
              </a:ext>
            </a:extLst>
          </p:cNvPr>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36">
            <a:extLst>
              <a:ext uri="{FF2B5EF4-FFF2-40B4-BE49-F238E27FC236}">
                <a16:creationId xmlns:a16="http://schemas.microsoft.com/office/drawing/2014/main" id="{794AC913-3F08-4F79-9460-8BC8C1F336B3}"/>
              </a:ext>
            </a:extLst>
          </p:cNvPr>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
            <a:extLst>
              <a:ext uri="{FF2B5EF4-FFF2-40B4-BE49-F238E27FC236}">
                <a16:creationId xmlns:a16="http://schemas.microsoft.com/office/drawing/2014/main" id="{746CCCF8-7718-4822-8303-1E34B10BED6C}"/>
              </a:ext>
            </a:extLst>
          </p:cNvPr>
          <p:cNvSpPr/>
          <p:nvPr/>
        </p:nvSpPr>
        <p:spPr>
          <a:xfrm>
            <a:off x="3893615" y="132671"/>
            <a:ext cx="684988" cy="684986"/>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1</a:t>
            </a:r>
          </a:p>
        </p:txBody>
      </p:sp>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3</a:t>
            </a:fld>
            <a:endParaRPr lang="en-US" dirty="0"/>
          </a:p>
        </p:txBody>
      </p:sp>
      <p:sp>
        <p:nvSpPr>
          <p:cNvPr id="35" name="ZoneTexte 34">
            <a:extLst>
              <a:ext uri="{FF2B5EF4-FFF2-40B4-BE49-F238E27FC236}">
                <a16:creationId xmlns:a16="http://schemas.microsoft.com/office/drawing/2014/main" id="{FD69B83F-B534-48A7-B364-C217ED2A9709}"/>
              </a:ext>
            </a:extLst>
          </p:cNvPr>
          <p:cNvSpPr txBox="1"/>
          <p:nvPr/>
        </p:nvSpPr>
        <p:spPr>
          <a:xfrm>
            <a:off x="2592733" y="1089459"/>
            <a:ext cx="1148812" cy="369332"/>
          </a:xfrm>
          <a:prstGeom prst="rect">
            <a:avLst/>
          </a:prstGeom>
          <a:noFill/>
        </p:spPr>
        <p:txBody>
          <a:bodyPr wrap="square" rtlCol="0">
            <a:spAutoFit/>
          </a:bodyPr>
          <a:lstStyle/>
          <a:p>
            <a:r>
              <a:rPr lang="fr-FR" b="1" u="sng" dirty="0"/>
              <a:t>Contexte</a:t>
            </a:r>
          </a:p>
        </p:txBody>
      </p:sp>
      <p:sp>
        <p:nvSpPr>
          <p:cNvPr id="37" name="ZoneTexte 36">
            <a:extLst>
              <a:ext uri="{FF2B5EF4-FFF2-40B4-BE49-F238E27FC236}">
                <a16:creationId xmlns:a16="http://schemas.microsoft.com/office/drawing/2014/main" id="{764939FB-4E44-4B91-8C16-66203E807EB4}"/>
              </a:ext>
            </a:extLst>
          </p:cNvPr>
          <p:cNvSpPr txBox="1"/>
          <p:nvPr/>
        </p:nvSpPr>
        <p:spPr>
          <a:xfrm>
            <a:off x="8545394" y="1095616"/>
            <a:ext cx="1148811" cy="369332"/>
          </a:xfrm>
          <a:prstGeom prst="rect">
            <a:avLst/>
          </a:prstGeom>
          <a:noFill/>
        </p:spPr>
        <p:txBody>
          <a:bodyPr wrap="square" rtlCol="0">
            <a:spAutoFit/>
          </a:bodyPr>
          <a:lstStyle/>
          <a:p>
            <a:r>
              <a:rPr lang="fr-FR" b="1" u="sng" dirty="0"/>
              <a:t>Objectif</a:t>
            </a:r>
          </a:p>
        </p:txBody>
      </p:sp>
      <p:sp>
        <p:nvSpPr>
          <p:cNvPr id="41" name="Freeform 37">
            <a:extLst>
              <a:ext uri="{FF2B5EF4-FFF2-40B4-BE49-F238E27FC236}">
                <a16:creationId xmlns:a16="http://schemas.microsoft.com/office/drawing/2014/main" id="{59337808-60E6-4A49-BBAB-714F3B6BB75B}"/>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ZoneTexte 42">
            <a:extLst>
              <a:ext uri="{FF2B5EF4-FFF2-40B4-BE49-F238E27FC236}">
                <a16:creationId xmlns:a16="http://schemas.microsoft.com/office/drawing/2014/main" id="{9ED6B106-5E79-456D-81FC-62FE55E73672}"/>
              </a:ext>
            </a:extLst>
          </p:cNvPr>
          <p:cNvSpPr txBox="1"/>
          <p:nvPr/>
        </p:nvSpPr>
        <p:spPr>
          <a:xfrm>
            <a:off x="-53340" y="-6157"/>
            <a:ext cx="2285626" cy="523220"/>
          </a:xfrm>
          <a:prstGeom prst="rect">
            <a:avLst/>
          </a:prstGeom>
          <a:noFill/>
        </p:spPr>
        <p:txBody>
          <a:bodyPr wrap="square" rtlCol="0">
            <a:spAutoFit/>
          </a:bodyPr>
          <a:lstStyle/>
          <a:p>
            <a:pPr>
              <a:buClr>
                <a:schemeClr val="accent2"/>
              </a:buClr>
            </a:pPr>
            <a:r>
              <a:rPr lang="fr-FR" sz="1400" dirty="0">
                <a:solidFill>
                  <a:schemeClr val="bg1"/>
                </a:solidFill>
                <a:latin typeface="Roboto Light" charset="0"/>
                <a:ea typeface="Roboto Light" charset="0"/>
                <a:cs typeface="Roboto Light" charset="0"/>
              </a:rPr>
              <a:t>1. Contexte, objectifs et périmètre du projet</a:t>
            </a:r>
          </a:p>
        </p:txBody>
      </p:sp>
      <p:sp>
        <p:nvSpPr>
          <p:cNvPr id="65" name="ZoneTexte 64">
            <a:extLst>
              <a:ext uri="{FF2B5EF4-FFF2-40B4-BE49-F238E27FC236}">
                <a16:creationId xmlns:a16="http://schemas.microsoft.com/office/drawing/2014/main" id="{CD9E232E-3A25-4103-A167-94C89F59084F}"/>
              </a:ext>
            </a:extLst>
          </p:cNvPr>
          <p:cNvSpPr txBox="1"/>
          <p:nvPr/>
        </p:nvSpPr>
        <p:spPr>
          <a:xfrm>
            <a:off x="8559151" y="1530439"/>
            <a:ext cx="2978569" cy="369332"/>
          </a:xfrm>
          <a:prstGeom prst="rect">
            <a:avLst/>
          </a:prstGeom>
          <a:noFill/>
        </p:spPr>
        <p:txBody>
          <a:bodyPr wrap="square" rtlCol="0">
            <a:spAutoFit/>
          </a:bodyPr>
          <a:lstStyle/>
          <a:p>
            <a:r>
              <a:rPr lang="fr-FR" dirty="0">
                <a:effectLst/>
                <a:latin typeface="Arial" panose="020B0604020202020204" pitchFamily="34" charset="0"/>
              </a:rPr>
              <a:t>- Redevenir compétitif</a:t>
            </a:r>
            <a:endParaRPr lang="fr-FR" dirty="0"/>
          </a:p>
        </p:txBody>
      </p:sp>
      <p:sp>
        <p:nvSpPr>
          <p:cNvPr id="40" name="ZoneTexte 39">
            <a:extLst>
              <a:ext uri="{FF2B5EF4-FFF2-40B4-BE49-F238E27FC236}">
                <a16:creationId xmlns:a16="http://schemas.microsoft.com/office/drawing/2014/main" id="{79E7540F-973E-4E94-BFB6-1095B95D4579}"/>
              </a:ext>
            </a:extLst>
          </p:cNvPr>
          <p:cNvSpPr txBox="1"/>
          <p:nvPr/>
        </p:nvSpPr>
        <p:spPr>
          <a:xfrm>
            <a:off x="8559151" y="2080852"/>
            <a:ext cx="3303665" cy="646331"/>
          </a:xfrm>
          <a:prstGeom prst="rect">
            <a:avLst/>
          </a:prstGeom>
          <a:noFill/>
        </p:spPr>
        <p:txBody>
          <a:bodyPr wrap="square" rtlCol="0">
            <a:spAutoFit/>
          </a:bodyPr>
          <a:lstStyle/>
          <a:p>
            <a:r>
              <a:rPr lang="fr-FR" dirty="0">
                <a:effectLst/>
                <a:latin typeface="Arial" panose="020B0604020202020204" pitchFamily="34" charset="0"/>
              </a:rPr>
              <a:t>- Repartir sur une architecture </a:t>
            </a:r>
            <a:r>
              <a:rPr lang="fr-FR" dirty="0">
                <a:latin typeface="Arial" panose="020B0604020202020204" pitchFamily="34" charset="0"/>
              </a:rPr>
              <a:t>performante et de qualité</a:t>
            </a:r>
            <a:endParaRPr lang="fr-FR" dirty="0"/>
          </a:p>
        </p:txBody>
      </p:sp>
      <p:pic>
        <p:nvPicPr>
          <p:cNvPr id="23" name="Image 22">
            <a:extLst>
              <a:ext uri="{FF2B5EF4-FFF2-40B4-BE49-F238E27FC236}">
                <a16:creationId xmlns:a16="http://schemas.microsoft.com/office/drawing/2014/main" id="{B226F4A6-1BB1-4E9B-9123-F769E7355B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0102" y="1420711"/>
            <a:ext cx="1148812" cy="1100827"/>
          </a:xfrm>
          <a:prstGeom prst="rect">
            <a:avLst/>
          </a:prstGeom>
          <a:noFill/>
          <a:ln>
            <a:noFill/>
          </a:ln>
        </p:spPr>
      </p:pic>
      <p:sp>
        <p:nvSpPr>
          <p:cNvPr id="25" name="ZoneTexte 24">
            <a:extLst>
              <a:ext uri="{FF2B5EF4-FFF2-40B4-BE49-F238E27FC236}">
                <a16:creationId xmlns:a16="http://schemas.microsoft.com/office/drawing/2014/main" id="{467F1E2B-6292-40C0-8415-CD25B6159DA6}"/>
              </a:ext>
            </a:extLst>
          </p:cNvPr>
          <p:cNvSpPr txBox="1"/>
          <p:nvPr/>
        </p:nvSpPr>
        <p:spPr>
          <a:xfrm>
            <a:off x="8545394" y="3844890"/>
            <a:ext cx="3646606" cy="646331"/>
          </a:xfrm>
          <a:prstGeom prst="rect">
            <a:avLst/>
          </a:prstGeom>
          <a:noFill/>
        </p:spPr>
        <p:txBody>
          <a:bodyPr wrap="square" rtlCol="0">
            <a:spAutoFit/>
          </a:bodyPr>
          <a:lstStyle/>
          <a:p>
            <a:r>
              <a:rPr lang="fr-FR" dirty="0">
                <a:effectLst/>
                <a:latin typeface="Arial" panose="020B0604020202020204" pitchFamily="34" charset="0"/>
              </a:rPr>
              <a:t>- Assurer une bonne qualité de nos données métiers</a:t>
            </a:r>
            <a:endParaRPr lang="fr-FR" dirty="0"/>
          </a:p>
        </p:txBody>
      </p:sp>
      <p:sp>
        <p:nvSpPr>
          <p:cNvPr id="26" name="ZoneTexte 25">
            <a:extLst>
              <a:ext uri="{FF2B5EF4-FFF2-40B4-BE49-F238E27FC236}">
                <a16:creationId xmlns:a16="http://schemas.microsoft.com/office/drawing/2014/main" id="{5F80548E-0B92-4F75-A302-FB8FDD16D46A}"/>
              </a:ext>
            </a:extLst>
          </p:cNvPr>
          <p:cNvSpPr txBox="1"/>
          <p:nvPr/>
        </p:nvSpPr>
        <p:spPr>
          <a:xfrm>
            <a:off x="8545395" y="2905821"/>
            <a:ext cx="3475918" cy="646331"/>
          </a:xfrm>
          <a:prstGeom prst="rect">
            <a:avLst/>
          </a:prstGeom>
          <a:noFill/>
        </p:spPr>
        <p:txBody>
          <a:bodyPr wrap="square" rtlCol="0">
            <a:spAutoFit/>
          </a:bodyPr>
          <a:lstStyle/>
          <a:p>
            <a:r>
              <a:rPr lang="fr-FR" dirty="0">
                <a:effectLst/>
                <a:latin typeface="Arial" panose="020B0604020202020204" pitchFamily="34" charset="0"/>
              </a:rPr>
              <a:t>- Renforcer la motivation au sein de </a:t>
            </a:r>
            <a:r>
              <a:rPr lang="fr-FR" dirty="0" err="1">
                <a:effectLst/>
                <a:latin typeface="Arial" panose="020B0604020202020204" pitchFamily="34" charset="0"/>
              </a:rPr>
              <a:t>Rep’Aero</a:t>
            </a:r>
            <a:endParaRPr lang="fr-FR" dirty="0"/>
          </a:p>
        </p:txBody>
      </p:sp>
      <p:pic>
        <p:nvPicPr>
          <p:cNvPr id="4" name="Image 3">
            <a:extLst>
              <a:ext uri="{FF2B5EF4-FFF2-40B4-BE49-F238E27FC236}">
                <a16:creationId xmlns:a16="http://schemas.microsoft.com/office/drawing/2014/main" id="{A012733E-2892-4936-BDEF-D7A90480A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5976" y="2852655"/>
            <a:ext cx="824858" cy="824858"/>
          </a:xfrm>
          <a:prstGeom prst="rect">
            <a:avLst/>
          </a:prstGeom>
        </p:spPr>
      </p:pic>
      <p:cxnSp>
        <p:nvCxnSpPr>
          <p:cNvPr id="6" name="Connecteur droit 5">
            <a:extLst>
              <a:ext uri="{FF2B5EF4-FFF2-40B4-BE49-F238E27FC236}">
                <a16:creationId xmlns:a16="http://schemas.microsoft.com/office/drawing/2014/main" id="{B202D2D9-BDCF-45EC-8124-20081474F9AA}"/>
              </a:ext>
            </a:extLst>
          </p:cNvPr>
          <p:cNvCxnSpPr/>
          <p:nvPr/>
        </p:nvCxnSpPr>
        <p:spPr>
          <a:xfrm>
            <a:off x="5524777" y="2835787"/>
            <a:ext cx="826057" cy="8146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FD8CB4DF-C544-4046-A981-272EACB0EDA3}"/>
              </a:ext>
            </a:extLst>
          </p:cNvPr>
          <p:cNvCxnSpPr>
            <a:cxnSpLocks/>
          </p:cNvCxnSpPr>
          <p:nvPr/>
        </p:nvCxnSpPr>
        <p:spPr>
          <a:xfrm flipH="1">
            <a:off x="5524777" y="2808663"/>
            <a:ext cx="826057" cy="841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54EB70A7-EB9C-4249-8F03-9BCE4EE846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4861" y="2917464"/>
            <a:ext cx="706590" cy="706590"/>
          </a:xfrm>
          <a:prstGeom prst="rect">
            <a:avLst/>
          </a:prstGeom>
        </p:spPr>
      </p:pic>
      <p:pic>
        <p:nvPicPr>
          <p:cNvPr id="16" name="Image 15">
            <a:extLst>
              <a:ext uri="{FF2B5EF4-FFF2-40B4-BE49-F238E27FC236}">
                <a16:creationId xmlns:a16="http://schemas.microsoft.com/office/drawing/2014/main" id="{BDE3E34C-F058-4E55-8C3D-5568225455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7134" y="2869138"/>
            <a:ext cx="684988" cy="684988"/>
          </a:xfrm>
          <a:prstGeom prst="rect">
            <a:avLst/>
          </a:prstGeom>
        </p:spPr>
      </p:pic>
      <p:pic>
        <p:nvPicPr>
          <p:cNvPr id="19" name="Image 18">
            <a:extLst>
              <a:ext uri="{FF2B5EF4-FFF2-40B4-BE49-F238E27FC236}">
                <a16:creationId xmlns:a16="http://schemas.microsoft.com/office/drawing/2014/main" id="{620E0252-E6CD-412A-86AD-853D6F3EF0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7677" y="2927454"/>
            <a:ext cx="660272" cy="660272"/>
          </a:xfrm>
          <a:prstGeom prst="rect">
            <a:avLst/>
          </a:prstGeom>
        </p:spPr>
      </p:pic>
      <p:cxnSp>
        <p:nvCxnSpPr>
          <p:cNvPr id="21" name="Connecteur droit avec flèche 20">
            <a:extLst>
              <a:ext uri="{FF2B5EF4-FFF2-40B4-BE49-F238E27FC236}">
                <a16:creationId xmlns:a16="http://schemas.microsoft.com/office/drawing/2014/main" id="{CF20DD6A-B814-4F0A-8C21-AB203BF56A40}"/>
              </a:ext>
            </a:extLst>
          </p:cNvPr>
          <p:cNvCxnSpPr>
            <a:cxnSpLocks/>
            <a:stCxn id="27" idx="6"/>
            <a:endCxn id="19" idx="1"/>
          </p:cNvCxnSpPr>
          <p:nvPr/>
        </p:nvCxnSpPr>
        <p:spPr>
          <a:xfrm>
            <a:off x="3464034" y="3255045"/>
            <a:ext cx="603643" cy="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417E1D04-E73E-46F2-B0AC-16232ED78703}"/>
              </a:ext>
            </a:extLst>
          </p:cNvPr>
          <p:cNvCxnSpPr>
            <a:cxnSpLocks/>
            <a:stCxn id="19" idx="3"/>
            <a:endCxn id="4" idx="1"/>
          </p:cNvCxnSpPr>
          <p:nvPr/>
        </p:nvCxnSpPr>
        <p:spPr>
          <a:xfrm>
            <a:off x="4727949" y="3257590"/>
            <a:ext cx="798027" cy="7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Image 35">
            <a:extLst>
              <a:ext uri="{FF2B5EF4-FFF2-40B4-BE49-F238E27FC236}">
                <a16:creationId xmlns:a16="http://schemas.microsoft.com/office/drawing/2014/main" id="{E08569DA-4FAD-45C2-B5BC-6262F5CB13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5298" y="2897926"/>
            <a:ext cx="706590" cy="706590"/>
          </a:xfrm>
          <a:prstGeom prst="rect">
            <a:avLst/>
          </a:prstGeom>
        </p:spPr>
      </p:pic>
      <p:cxnSp>
        <p:nvCxnSpPr>
          <p:cNvPr id="56" name="Connecteur droit avec flèche 55">
            <a:extLst>
              <a:ext uri="{FF2B5EF4-FFF2-40B4-BE49-F238E27FC236}">
                <a16:creationId xmlns:a16="http://schemas.microsoft.com/office/drawing/2014/main" id="{E29CB7A0-EE82-4AD3-807A-C431BDD0B914}"/>
              </a:ext>
            </a:extLst>
          </p:cNvPr>
          <p:cNvCxnSpPr>
            <a:stCxn id="36" idx="3"/>
            <a:endCxn id="27" idx="2"/>
          </p:cNvCxnSpPr>
          <p:nvPr/>
        </p:nvCxnSpPr>
        <p:spPr>
          <a:xfrm>
            <a:off x="1661888" y="3251221"/>
            <a:ext cx="653334"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a:extLst>
              <a:ext uri="{FF2B5EF4-FFF2-40B4-BE49-F238E27FC236}">
                <a16:creationId xmlns:a16="http://schemas.microsoft.com/office/drawing/2014/main" id="{5E40C446-B364-41CB-B9CD-1B792D30B03C}"/>
              </a:ext>
            </a:extLst>
          </p:cNvPr>
          <p:cNvCxnSpPr>
            <a:cxnSpLocks/>
            <a:stCxn id="4" idx="3"/>
            <a:endCxn id="13" idx="1"/>
          </p:cNvCxnSpPr>
          <p:nvPr/>
        </p:nvCxnSpPr>
        <p:spPr>
          <a:xfrm>
            <a:off x="6350834" y="3265084"/>
            <a:ext cx="684027" cy="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3464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37">
            <a:extLst>
              <a:ext uri="{FF2B5EF4-FFF2-40B4-BE49-F238E27FC236}">
                <a16:creationId xmlns:a16="http://schemas.microsoft.com/office/drawing/2014/main" id="{C9660DDB-F7C9-4EB5-94B6-0137E8570FA2}"/>
              </a:ext>
            </a:extLst>
          </p:cNvPr>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36">
            <a:extLst>
              <a:ext uri="{FF2B5EF4-FFF2-40B4-BE49-F238E27FC236}">
                <a16:creationId xmlns:a16="http://schemas.microsoft.com/office/drawing/2014/main" id="{794AC913-3F08-4F79-9460-8BC8C1F336B3}"/>
              </a:ext>
            </a:extLst>
          </p:cNvPr>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4</a:t>
            </a:fld>
            <a:endParaRPr lang="en-US" dirty="0"/>
          </a:p>
        </p:txBody>
      </p:sp>
      <p:sp>
        <p:nvSpPr>
          <p:cNvPr id="41" name="Freeform 37">
            <a:extLst>
              <a:ext uri="{FF2B5EF4-FFF2-40B4-BE49-F238E27FC236}">
                <a16:creationId xmlns:a16="http://schemas.microsoft.com/office/drawing/2014/main" id="{59337808-60E6-4A49-BBAB-714F3B6BB75B}"/>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ZoneTexte 42">
            <a:extLst>
              <a:ext uri="{FF2B5EF4-FFF2-40B4-BE49-F238E27FC236}">
                <a16:creationId xmlns:a16="http://schemas.microsoft.com/office/drawing/2014/main" id="{9ED6B106-5E79-456D-81FC-62FE55E73672}"/>
              </a:ext>
            </a:extLst>
          </p:cNvPr>
          <p:cNvSpPr txBox="1"/>
          <p:nvPr/>
        </p:nvSpPr>
        <p:spPr>
          <a:xfrm>
            <a:off x="-53340" y="-6157"/>
            <a:ext cx="2151875" cy="523220"/>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en-US" sz="1400" dirty="0" err="1">
                <a:solidFill>
                  <a:schemeClr val="bg1"/>
                </a:solidFill>
                <a:latin typeface="Roboto Light" charset="0"/>
                <a:ea typeface="Roboto Light" charset="0"/>
                <a:cs typeface="Roboto Light" charset="0"/>
              </a:rPr>
              <a:t>Contexte</a:t>
            </a:r>
            <a:r>
              <a:rPr lang="en-US" sz="1400" dirty="0">
                <a:solidFill>
                  <a:schemeClr val="bg1"/>
                </a:solidFill>
                <a:latin typeface="Roboto Light" charset="0"/>
                <a:ea typeface="Roboto Light" charset="0"/>
                <a:cs typeface="Roboto Light" charset="0"/>
              </a:rPr>
              <a:t> et </a:t>
            </a:r>
            <a:r>
              <a:rPr lang="en-US" sz="1400" dirty="0" err="1">
                <a:solidFill>
                  <a:schemeClr val="bg1"/>
                </a:solidFill>
                <a:latin typeface="Roboto Light" charset="0"/>
                <a:ea typeface="Roboto Light" charset="0"/>
                <a:cs typeface="Roboto Light" charset="0"/>
              </a:rPr>
              <a:t>objectifs</a:t>
            </a:r>
            <a:r>
              <a:rPr lang="en-US" sz="1400" dirty="0">
                <a:solidFill>
                  <a:schemeClr val="bg1"/>
                </a:solidFill>
                <a:latin typeface="Roboto Light" charset="0"/>
                <a:ea typeface="Roboto Light" charset="0"/>
                <a:cs typeface="Roboto Light" charset="0"/>
              </a:rPr>
              <a:t> du </a:t>
            </a:r>
            <a:r>
              <a:rPr lang="en-US" sz="1400" dirty="0" err="1">
                <a:solidFill>
                  <a:schemeClr val="bg1"/>
                </a:solidFill>
                <a:latin typeface="Roboto Light" charset="0"/>
                <a:ea typeface="Roboto Light" charset="0"/>
                <a:cs typeface="Roboto Light" charset="0"/>
              </a:rPr>
              <a:t>projet</a:t>
            </a:r>
            <a:endParaRPr lang="en-US" sz="1400" dirty="0">
              <a:solidFill>
                <a:schemeClr val="bg1"/>
              </a:solidFill>
              <a:latin typeface="Roboto Light" charset="0"/>
              <a:ea typeface="Roboto Light" charset="0"/>
              <a:cs typeface="Roboto Light" charset="0"/>
            </a:endParaRPr>
          </a:p>
        </p:txBody>
      </p:sp>
      <p:sp>
        <p:nvSpPr>
          <p:cNvPr id="2" name="ZoneTexte 1">
            <a:extLst>
              <a:ext uri="{FF2B5EF4-FFF2-40B4-BE49-F238E27FC236}">
                <a16:creationId xmlns:a16="http://schemas.microsoft.com/office/drawing/2014/main" id="{342A8569-AA95-4063-88EC-81B67EE2B9EB}"/>
              </a:ext>
            </a:extLst>
          </p:cNvPr>
          <p:cNvSpPr txBox="1"/>
          <p:nvPr/>
        </p:nvSpPr>
        <p:spPr>
          <a:xfrm>
            <a:off x="2836286" y="3238447"/>
            <a:ext cx="5097806" cy="369332"/>
          </a:xfrm>
          <a:prstGeom prst="rect">
            <a:avLst/>
          </a:prstGeom>
          <a:noFill/>
        </p:spPr>
        <p:txBody>
          <a:bodyPr wrap="none" rtlCol="0">
            <a:spAutoFit/>
          </a:bodyPr>
          <a:lstStyle/>
          <a:p>
            <a:r>
              <a:rPr lang="fr-FR" dirty="0"/>
              <a:t>1) Déterminer la faisabilité de ce projet de migration</a:t>
            </a:r>
          </a:p>
        </p:txBody>
      </p:sp>
      <p:sp>
        <p:nvSpPr>
          <p:cNvPr id="15" name="ZoneTexte 14">
            <a:extLst>
              <a:ext uri="{FF2B5EF4-FFF2-40B4-BE49-F238E27FC236}">
                <a16:creationId xmlns:a16="http://schemas.microsoft.com/office/drawing/2014/main" id="{53A9FEC6-3BA4-40ED-8568-B6094CA97004}"/>
              </a:ext>
            </a:extLst>
          </p:cNvPr>
          <p:cNvSpPr txBox="1"/>
          <p:nvPr/>
        </p:nvSpPr>
        <p:spPr>
          <a:xfrm>
            <a:off x="2836286" y="3798472"/>
            <a:ext cx="3595280" cy="369332"/>
          </a:xfrm>
          <a:prstGeom prst="rect">
            <a:avLst/>
          </a:prstGeom>
          <a:noFill/>
        </p:spPr>
        <p:txBody>
          <a:bodyPr wrap="none" rtlCol="0">
            <a:spAutoFit/>
          </a:bodyPr>
          <a:lstStyle/>
          <a:p>
            <a:r>
              <a:rPr lang="fr-FR" dirty="0"/>
              <a:t>2) Déterminer la </a:t>
            </a:r>
            <a:r>
              <a:rPr lang="fr-FR" dirty="0" err="1"/>
              <a:t>RoadMap</a:t>
            </a:r>
            <a:r>
              <a:rPr lang="fr-FR" dirty="0"/>
              <a:t> du projet</a:t>
            </a:r>
          </a:p>
        </p:txBody>
      </p:sp>
      <p:sp>
        <p:nvSpPr>
          <p:cNvPr id="16" name="ZoneTexte 15">
            <a:extLst>
              <a:ext uri="{FF2B5EF4-FFF2-40B4-BE49-F238E27FC236}">
                <a16:creationId xmlns:a16="http://schemas.microsoft.com/office/drawing/2014/main" id="{7020A086-B7BC-4593-899E-15EC88661079}"/>
              </a:ext>
            </a:extLst>
          </p:cNvPr>
          <p:cNvSpPr txBox="1"/>
          <p:nvPr/>
        </p:nvSpPr>
        <p:spPr>
          <a:xfrm>
            <a:off x="2836286" y="4340598"/>
            <a:ext cx="7133491" cy="369332"/>
          </a:xfrm>
          <a:prstGeom prst="rect">
            <a:avLst/>
          </a:prstGeom>
          <a:noFill/>
        </p:spPr>
        <p:txBody>
          <a:bodyPr wrap="none" rtlCol="0">
            <a:spAutoFit/>
          </a:bodyPr>
          <a:lstStyle/>
          <a:p>
            <a:r>
              <a:rPr lang="fr-FR" dirty="0"/>
              <a:t>3) Un plan d’implémentation basé sur les éléments étudiés préalablement</a:t>
            </a:r>
          </a:p>
        </p:txBody>
      </p:sp>
      <p:sp>
        <p:nvSpPr>
          <p:cNvPr id="17" name="Rectangle 16">
            <a:extLst>
              <a:ext uri="{FF2B5EF4-FFF2-40B4-BE49-F238E27FC236}">
                <a16:creationId xmlns:a16="http://schemas.microsoft.com/office/drawing/2014/main" id="{395EA669-E1CE-4111-92F9-636441F6A6CD}"/>
              </a:ext>
            </a:extLst>
          </p:cNvPr>
          <p:cNvSpPr/>
          <p:nvPr/>
        </p:nvSpPr>
        <p:spPr>
          <a:xfrm>
            <a:off x="7196341" y="1189993"/>
            <a:ext cx="1533295" cy="1575678"/>
          </a:xfrm>
          <a:prstGeom prst="rect">
            <a:avLst/>
          </a:prstGeom>
          <a:solidFill>
            <a:schemeClr val="bg1">
              <a:lumMod val="95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New</a:t>
            </a:r>
          </a:p>
        </p:txBody>
      </p:sp>
      <p:pic>
        <p:nvPicPr>
          <p:cNvPr id="18" name="Image 17">
            <a:extLst>
              <a:ext uri="{FF2B5EF4-FFF2-40B4-BE49-F238E27FC236}">
                <a16:creationId xmlns:a16="http://schemas.microsoft.com/office/drawing/2014/main" id="{8E72CB9B-CB3C-4DA0-94AC-2CA76FBCB9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703" y="1354029"/>
            <a:ext cx="964569" cy="964569"/>
          </a:xfrm>
          <a:prstGeom prst="rect">
            <a:avLst/>
          </a:prstGeom>
        </p:spPr>
      </p:pic>
      <p:sp>
        <p:nvSpPr>
          <p:cNvPr id="3" name="ZoneTexte 2">
            <a:extLst>
              <a:ext uri="{FF2B5EF4-FFF2-40B4-BE49-F238E27FC236}">
                <a16:creationId xmlns:a16="http://schemas.microsoft.com/office/drawing/2014/main" id="{39EDAD91-EEA6-4554-B491-9FB7C21CDA97}"/>
              </a:ext>
            </a:extLst>
          </p:cNvPr>
          <p:cNvSpPr txBox="1"/>
          <p:nvPr/>
        </p:nvSpPr>
        <p:spPr>
          <a:xfrm>
            <a:off x="7627623" y="2357468"/>
            <a:ext cx="659155" cy="369332"/>
          </a:xfrm>
          <a:prstGeom prst="rect">
            <a:avLst/>
          </a:prstGeom>
          <a:noFill/>
        </p:spPr>
        <p:txBody>
          <a:bodyPr wrap="none" rtlCol="0">
            <a:spAutoFit/>
          </a:bodyPr>
          <a:lstStyle/>
          <a:p>
            <a:r>
              <a:rPr lang="fr-FR" b="1" dirty="0">
                <a:solidFill>
                  <a:srgbClr val="00B0F0"/>
                </a:solidFill>
              </a:rPr>
              <a:t>NEW</a:t>
            </a:r>
          </a:p>
        </p:txBody>
      </p:sp>
      <p:sp>
        <p:nvSpPr>
          <p:cNvPr id="19" name="Rectangle 18">
            <a:extLst>
              <a:ext uri="{FF2B5EF4-FFF2-40B4-BE49-F238E27FC236}">
                <a16:creationId xmlns:a16="http://schemas.microsoft.com/office/drawing/2014/main" id="{7158F786-4F15-442B-8672-451F4E290396}"/>
              </a:ext>
            </a:extLst>
          </p:cNvPr>
          <p:cNvSpPr/>
          <p:nvPr/>
        </p:nvSpPr>
        <p:spPr>
          <a:xfrm>
            <a:off x="2836286" y="1189993"/>
            <a:ext cx="1533295" cy="1575678"/>
          </a:xfrm>
          <a:prstGeom prst="rect">
            <a:avLst/>
          </a:prstGeom>
          <a:solidFill>
            <a:schemeClr val="bg1">
              <a:lumMod val="95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New</a:t>
            </a:r>
          </a:p>
        </p:txBody>
      </p:sp>
      <p:pic>
        <p:nvPicPr>
          <p:cNvPr id="20" name="Image 19">
            <a:extLst>
              <a:ext uri="{FF2B5EF4-FFF2-40B4-BE49-F238E27FC236}">
                <a16:creationId xmlns:a16="http://schemas.microsoft.com/office/drawing/2014/main" id="{D8E9DC74-3AD8-4266-997A-94E1AF4AC2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0648" y="1354029"/>
            <a:ext cx="964569" cy="964569"/>
          </a:xfrm>
          <a:prstGeom prst="rect">
            <a:avLst/>
          </a:prstGeom>
        </p:spPr>
      </p:pic>
      <p:sp>
        <p:nvSpPr>
          <p:cNvPr id="21" name="ZoneTexte 20">
            <a:extLst>
              <a:ext uri="{FF2B5EF4-FFF2-40B4-BE49-F238E27FC236}">
                <a16:creationId xmlns:a16="http://schemas.microsoft.com/office/drawing/2014/main" id="{E9522FD6-80E0-4135-904A-6D6A306D49EB}"/>
              </a:ext>
            </a:extLst>
          </p:cNvPr>
          <p:cNvSpPr txBox="1"/>
          <p:nvPr/>
        </p:nvSpPr>
        <p:spPr>
          <a:xfrm>
            <a:off x="3267568" y="2357468"/>
            <a:ext cx="583814" cy="369332"/>
          </a:xfrm>
          <a:prstGeom prst="rect">
            <a:avLst/>
          </a:prstGeom>
          <a:noFill/>
        </p:spPr>
        <p:txBody>
          <a:bodyPr wrap="none" rtlCol="0">
            <a:spAutoFit/>
          </a:bodyPr>
          <a:lstStyle/>
          <a:p>
            <a:r>
              <a:rPr lang="fr-FR" b="1" dirty="0">
                <a:solidFill>
                  <a:srgbClr val="F0BD40"/>
                </a:solidFill>
              </a:rPr>
              <a:t>OLD</a:t>
            </a:r>
          </a:p>
        </p:txBody>
      </p:sp>
      <p:cxnSp>
        <p:nvCxnSpPr>
          <p:cNvPr id="5" name="Connecteur droit avec flèche 4">
            <a:extLst>
              <a:ext uri="{FF2B5EF4-FFF2-40B4-BE49-F238E27FC236}">
                <a16:creationId xmlns:a16="http://schemas.microsoft.com/office/drawing/2014/main" id="{8D0B1BEE-5435-4AB1-9685-721842710411}"/>
              </a:ext>
            </a:extLst>
          </p:cNvPr>
          <p:cNvCxnSpPr>
            <a:cxnSpLocks/>
            <a:stCxn id="19" idx="3"/>
            <a:endCxn id="17" idx="1"/>
          </p:cNvCxnSpPr>
          <p:nvPr/>
        </p:nvCxnSpPr>
        <p:spPr>
          <a:xfrm>
            <a:off x="4369581" y="1977832"/>
            <a:ext cx="28267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1E8AB688-1D78-40B7-8529-A8FC446FC8F4}"/>
              </a:ext>
            </a:extLst>
          </p:cNvPr>
          <p:cNvSpPr txBox="1"/>
          <p:nvPr/>
        </p:nvSpPr>
        <p:spPr>
          <a:xfrm>
            <a:off x="5408180" y="841439"/>
            <a:ext cx="621641" cy="1200329"/>
          </a:xfrm>
          <a:prstGeom prst="rect">
            <a:avLst/>
          </a:prstGeom>
          <a:noFill/>
        </p:spPr>
        <p:txBody>
          <a:bodyPr wrap="square" rtlCol="0">
            <a:spAutoFit/>
          </a:bodyPr>
          <a:lstStyle/>
          <a:p>
            <a:r>
              <a:rPr lang="fr-FR" sz="7200" b="1" dirty="0">
                <a:solidFill>
                  <a:schemeClr val="bg2">
                    <a:lumMod val="25000"/>
                  </a:schemeClr>
                </a:solidFill>
              </a:rPr>
              <a:t>?</a:t>
            </a:r>
          </a:p>
        </p:txBody>
      </p:sp>
    </p:spTree>
    <p:extLst>
      <p:ext uri="{BB962C8B-B14F-4D97-AF65-F5344CB8AC3E}">
        <p14:creationId xmlns:p14="http://schemas.microsoft.com/office/powerpoint/2010/main" val="4671534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5</a:t>
            </a:fld>
            <a:endParaRPr lang="en-US" dirty="0"/>
          </a:p>
        </p:txBody>
      </p:sp>
      <p:sp>
        <p:nvSpPr>
          <p:cNvPr id="41" name="Freeform 37">
            <a:extLst>
              <a:ext uri="{FF2B5EF4-FFF2-40B4-BE49-F238E27FC236}">
                <a16:creationId xmlns:a16="http://schemas.microsoft.com/office/drawing/2014/main" id="{59337808-60E6-4A49-BBAB-714F3B6BB75B}"/>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ZoneTexte 42">
            <a:extLst>
              <a:ext uri="{FF2B5EF4-FFF2-40B4-BE49-F238E27FC236}">
                <a16:creationId xmlns:a16="http://schemas.microsoft.com/office/drawing/2014/main" id="{9ED6B106-5E79-456D-81FC-62FE55E73672}"/>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2. </a:t>
            </a:r>
            <a:r>
              <a:rPr lang="en-US" sz="1400" dirty="0" err="1">
                <a:solidFill>
                  <a:schemeClr val="bg1"/>
                </a:solidFill>
                <a:latin typeface="Roboto Light" charset="0"/>
                <a:ea typeface="Roboto Light" charset="0"/>
                <a:cs typeface="Roboto Light" charset="0"/>
              </a:rPr>
              <a:t>Contraintes</a:t>
            </a:r>
            <a:r>
              <a:rPr lang="en-US" sz="1400" dirty="0">
                <a:solidFill>
                  <a:schemeClr val="bg1"/>
                </a:solidFill>
                <a:latin typeface="Roboto Light" charset="0"/>
                <a:ea typeface="Roboto Light" charset="0"/>
                <a:cs typeface="Roboto Light" charset="0"/>
              </a:rPr>
              <a:t> </a:t>
            </a:r>
            <a:r>
              <a:rPr lang="en-US" sz="1400" dirty="0" err="1">
                <a:solidFill>
                  <a:schemeClr val="bg1"/>
                </a:solidFill>
                <a:latin typeface="Roboto Light" charset="0"/>
                <a:ea typeface="Roboto Light" charset="0"/>
                <a:cs typeface="Roboto Light" charset="0"/>
              </a:rPr>
              <a:t>imposés</a:t>
            </a:r>
            <a:endParaRPr lang="en-US" sz="1400" dirty="0">
              <a:solidFill>
                <a:schemeClr val="bg1"/>
              </a:solidFill>
              <a:latin typeface="Roboto Light" charset="0"/>
              <a:ea typeface="Roboto Light" charset="0"/>
              <a:cs typeface="Roboto Light" charset="0"/>
            </a:endParaRPr>
          </a:p>
        </p:txBody>
      </p:sp>
      <p:sp>
        <p:nvSpPr>
          <p:cNvPr id="9" name="ZoneTexte 8">
            <a:extLst>
              <a:ext uri="{FF2B5EF4-FFF2-40B4-BE49-F238E27FC236}">
                <a16:creationId xmlns:a16="http://schemas.microsoft.com/office/drawing/2014/main" id="{041B3D5C-E96A-44B4-9505-B2DAA6CD3EDD}"/>
              </a:ext>
            </a:extLst>
          </p:cNvPr>
          <p:cNvSpPr txBox="1"/>
          <p:nvPr/>
        </p:nvSpPr>
        <p:spPr>
          <a:xfrm>
            <a:off x="3335295" y="147731"/>
            <a:ext cx="5521409" cy="646331"/>
          </a:xfrm>
          <a:prstGeom prst="rect">
            <a:avLst/>
          </a:prstGeom>
          <a:noFill/>
        </p:spPr>
        <p:txBody>
          <a:bodyPr wrap="square" rtlCol="0">
            <a:spAutoFit/>
          </a:bodyPr>
          <a:lstStyle/>
          <a:p>
            <a:pPr algn="ctr"/>
            <a:r>
              <a:rPr lang="fr-FR" b="1" u="sng" dirty="0">
                <a:effectLst/>
                <a:latin typeface="Arial" panose="020B0604020202020204" pitchFamily="34" charset="0"/>
              </a:rPr>
              <a:t>Contraintes financières, technique et temporelles</a:t>
            </a:r>
            <a:endParaRPr lang="fr-FR" b="1" u="sng" dirty="0"/>
          </a:p>
        </p:txBody>
      </p:sp>
      <p:sp>
        <p:nvSpPr>
          <p:cNvPr id="10" name="ZoneTexte 9">
            <a:extLst>
              <a:ext uri="{FF2B5EF4-FFF2-40B4-BE49-F238E27FC236}">
                <a16:creationId xmlns:a16="http://schemas.microsoft.com/office/drawing/2014/main" id="{4EFA24F8-9A63-4E57-9C47-AAB5FE3E1A79}"/>
              </a:ext>
            </a:extLst>
          </p:cNvPr>
          <p:cNvSpPr txBox="1"/>
          <p:nvPr/>
        </p:nvSpPr>
        <p:spPr>
          <a:xfrm>
            <a:off x="1089473" y="2070882"/>
            <a:ext cx="10907455" cy="2862322"/>
          </a:xfrm>
          <a:prstGeom prst="rect">
            <a:avLst/>
          </a:prstGeom>
          <a:noFill/>
        </p:spPr>
        <p:txBody>
          <a:bodyPr wrap="square" rtlCol="0">
            <a:spAutoFit/>
          </a:bodyPr>
          <a:lstStyle/>
          <a:p>
            <a:pPr marL="285750" indent="-285750">
              <a:buFontTx/>
              <a:buChar char="-"/>
            </a:pPr>
            <a:r>
              <a:rPr lang="fr-FR" dirty="0">
                <a:effectLst/>
                <a:latin typeface="Arial" panose="020B0604020202020204" pitchFamily="34" charset="0"/>
              </a:rPr>
              <a:t>Budget de 50 000 €</a:t>
            </a:r>
          </a:p>
          <a:p>
            <a:endParaRPr lang="fr-FR" dirty="0">
              <a:effectLst/>
              <a:latin typeface="Arial" panose="020B0604020202020204" pitchFamily="34" charset="0"/>
            </a:endParaRPr>
          </a:p>
          <a:p>
            <a:br>
              <a:rPr lang="fr-FR" dirty="0">
                <a:effectLst/>
                <a:latin typeface="Arial" panose="020B0604020202020204" pitchFamily="34" charset="0"/>
              </a:rPr>
            </a:br>
            <a:r>
              <a:rPr lang="fr-FR" dirty="0">
                <a:effectLst/>
                <a:latin typeface="Arial" panose="020B0604020202020204" pitchFamily="34" charset="0"/>
              </a:rPr>
              <a:t>- 1 mois d’étude</a:t>
            </a:r>
          </a:p>
          <a:p>
            <a:endParaRPr lang="fr-FR" dirty="0">
              <a:latin typeface="Arial" panose="020B0604020202020204" pitchFamily="34" charset="0"/>
            </a:endParaRPr>
          </a:p>
          <a:p>
            <a:endParaRPr lang="fr-FR" dirty="0">
              <a:latin typeface="Arial" panose="020B0604020202020204" pitchFamily="34" charset="0"/>
            </a:endParaRPr>
          </a:p>
          <a:p>
            <a:pPr marL="285750" indent="-285750">
              <a:buFontTx/>
              <a:buChar char="-"/>
            </a:pPr>
            <a:r>
              <a:rPr lang="fr-FR" dirty="0">
                <a:latin typeface="Arial" panose="020B0604020202020204" pitchFamily="34" charset="0"/>
              </a:rPr>
              <a:t>Des modalités de migration de données et de réactivation </a:t>
            </a:r>
          </a:p>
          <a:p>
            <a:r>
              <a:rPr lang="fr-FR" dirty="0">
                <a:latin typeface="Arial" panose="020B0604020202020204" pitchFamily="34" charset="0"/>
              </a:rPr>
              <a:t>des services doivent-être spécifiées</a:t>
            </a:r>
          </a:p>
          <a:p>
            <a:pPr marL="285750" indent="-285750">
              <a:buFontTx/>
              <a:buChar char="-"/>
            </a:pPr>
            <a:endParaRPr lang="fr-FR" dirty="0">
              <a:latin typeface="Arial" panose="020B0604020202020204" pitchFamily="34" charset="0"/>
            </a:endParaRPr>
          </a:p>
          <a:p>
            <a:pPr marL="285750" indent="-285750">
              <a:buFontTx/>
              <a:buChar char="-"/>
            </a:pPr>
            <a:r>
              <a:rPr lang="fr-FR" dirty="0"/>
              <a:t>Assurer une continuité de service pendant et après la migration</a:t>
            </a:r>
          </a:p>
        </p:txBody>
      </p:sp>
      <p:pic>
        <p:nvPicPr>
          <p:cNvPr id="4" name="Image 3">
            <a:extLst>
              <a:ext uri="{FF2B5EF4-FFF2-40B4-BE49-F238E27FC236}">
                <a16:creationId xmlns:a16="http://schemas.microsoft.com/office/drawing/2014/main" id="{BF39EC8B-5ACB-4FDE-971C-70F346E26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569" y="1836833"/>
            <a:ext cx="743482" cy="743482"/>
          </a:xfrm>
          <a:prstGeom prst="rect">
            <a:avLst/>
          </a:prstGeom>
        </p:spPr>
      </p:pic>
      <p:pic>
        <p:nvPicPr>
          <p:cNvPr id="12" name="Image 11">
            <a:extLst>
              <a:ext uri="{FF2B5EF4-FFF2-40B4-BE49-F238E27FC236}">
                <a16:creationId xmlns:a16="http://schemas.microsoft.com/office/drawing/2014/main" id="{DB409DEC-BC53-48D0-AD41-98E91B1E2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7569" y="2651932"/>
            <a:ext cx="743482" cy="743482"/>
          </a:xfrm>
          <a:prstGeom prst="rect">
            <a:avLst/>
          </a:prstGeom>
        </p:spPr>
      </p:pic>
      <p:pic>
        <p:nvPicPr>
          <p:cNvPr id="14" name="Image 13">
            <a:extLst>
              <a:ext uri="{FF2B5EF4-FFF2-40B4-BE49-F238E27FC236}">
                <a16:creationId xmlns:a16="http://schemas.microsoft.com/office/drawing/2014/main" id="{54D1C65F-7780-4A0F-8499-644B04FD60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569" y="3502043"/>
            <a:ext cx="743482" cy="743482"/>
          </a:xfrm>
          <a:prstGeom prst="rect">
            <a:avLst/>
          </a:prstGeom>
        </p:spPr>
      </p:pic>
    </p:spTree>
    <p:extLst>
      <p:ext uri="{BB962C8B-B14F-4D97-AF65-F5344CB8AC3E}">
        <p14:creationId xmlns:p14="http://schemas.microsoft.com/office/powerpoint/2010/main" val="23120264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4176801" y="93771"/>
            <a:ext cx="6126586" cy="707886"/>
          </a:xfrm>
          <a:prstGeom prst="rect">
            <a:avLst/>
          </a:prstGeom>
        </p:spPr>
        <p:txBody>
          <a:bodyPr wrap="square">
            <a:spAutoFit/>
          </a:bodyPr>
          <a:lstStyle/>
          <a:p>
            <a:pPr algn="ctr"/>
            <a:r>
              <a:rPr lang="fr-FR" sz="4000" dirty="0">
                <a:latin typeface="Roboto Light" charset="0"/>
                <a:ea typeface="Roboto Light" charset="0"/>
                <a:cs typeface="Roboto Light" charset="0"/>
              </a:rPr>
              <a:t>Présentation de l’étude</a:t>
            </a:r>
          </a:p>
        </p:txBody>
      </p:sp>
      <p:sp>
        <p:nvSpPr>
          <p:cNvPr id="69" name="Freeform 37">
            <a:extLst>
              <a:ext uri="{FF2B5EF4-FFF2-40B4-BE49-F238E27FC236}">
                <a16:creationId xmlns:a16="http://schemas.microsoft.com/office/drawing/2014/main" id="{C9660DDB-F7C9-4EB5-94B6-0137E8570FA2}"/>
              </a:ext>
            </a:extLst>
          </p:cNvPr>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
            <a:extLst>
              <a:ext uri="{FF2B5EF4-FFF2-40B4-BE49-F238E27FC236}">
                <a16:creationId xmlns:a16="http://schemas.microsoft.com/office/drawing/2014/main" id="{746CCCF8-7718-4822-8303-1E34B10BED6C}"/>
              </a:ext>
            </a:extLst>
          </p:cNvPr>
          <p:cNvSpPr/>
          <p:nvPr/>
        </p:nvSpPr>
        <p:spPr>
          <a:xfrm>
            <a:off x="3438473" y="132042"/>
            <a:ext cx="684988" cy="684986"/>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2</a:t>
            </a:r>
          </a:p>
        </p:txBody>
      </p:sp>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6</a:t>
            </a:fld>
            <a:endParaRPr lang="en-US" dirty="0"/>
          </a:p>
        </p:txBody>
      </p:sp>
      <p:sp>
        <p:nvSpPr>
          <p:cNvPr id="41" name="Freeform 37">
            <a:extLst>
              <a:ext uri="{FF2B5EF4-FFF2-40B4-BE49-F238E27FC236}">
                <a16:creationId xmlns:a16="http://schemas.microsoft.com/office/drawing/2014/main" id="{59337808-60E6-4A49-BBAB-714F3B6BB75B}"/>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ZoneTexte 42">
            <a:extLst>
              <a:ext uri="{FF2B5EF4-FFF2-40B4-BE49-F238E27FC236}">
                <a16:creationId xmlns:a16="http://schemas.microsoft.com/office/drawing/2014/main" id="{9ED6B106-5E79-456D-81FC-62FE55E73672}"/>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sp>
        <p:nvSpPr>
          <p:cNvPr id="14" name="Freeform 36">
            <a:extLst>
              <a:ext uri="{FF2B5EF4-FFF2-40B4-BE49-F238E27FC236}">
                <a16:creationId xmlns:a16="http://schemas.microsoft.com/office/drawing/2014/main" id="{3100ACF2-C4B8-4793-A625-E92F2D67B61A}"/>
              </a:ext>
            </a:extLst>
          </p:cNvPr>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7AA303F8-71F3-07DF-668B-DBE606B86F68}"/>
              </a:ext>
            </a:extLst>
          </p:cNvPr>
          <p:cNvSpPr txBox="1"/>
          <p:nvPr/>
        </p:nvSpPr>
        <p:spPr>
          <a:xfrm>
            <a:off x="1183925" y="1073878"/>
            <a:ext cx="4370263" cy="369332"/>
          </a:xfrm>
          <a:prstGeom prst="rect">
            <a:avLst/>
          </a:prstGeom>
          <a:noFill/>
        </p:spPr>
        <p:txBody>
          <a:bodyPr wrap="square" rtlCol="0">
            <a:spAutoFit/>
          </a:bodyPr>
          <a:lstStyle/>
          <a:p>
            <a:pPr algn="l"/>
            <a:r>
              <a:rPr lang="fr-FR" b="1" u="sng" dirty="0"/>
              <a:t>Étude de l’architecture de base</a:t>
            </a:r>
          </a:p>
        </p:txBody>
      </p:sp>
      <p:pic>
        <p:nvPicPr>
          <p:cNvPr id="3" name="Image 3">
            <a:extLst>
              <a:ext uri="{FF2B5EF4-FFF2-40B4-BE49-F238E27FC236}">
                <a16:creationId xmlns:a16="http://schemas.microsoft.com/office/drawing/2014/main" id="{554A6578-713B-F348-202F-08DF67A238FD}"/>
              </a:ext>
            </a:extLst>
          </p:cNvPr>
          <p:cNvPicPr>
            <a:picLocks noChangeAspect="1"/>
          </p:cNvPicPr>
          <p:nvPr/>
        </p:nvPicPr>
        <p:blipFill>
          <a:blip r:embed="rId3"/>
          <a:srcRect/>
          <a:stretch/>
        </p:blipFill>
        <p:spPr>
          <a:xfrm>
            <a:off x="3619554" y="1484589"/>
            <a:ext cx="5612654" cy="5106711"/>
          </a:xfrm>
          <a:prstGeom prst="rect">
            <a:avLst/>
          </a:prstGeom>
        </p:spPr>
      </p:pic>
    </p:spTree>
    <p:extLst>
      <p:ext uri="{BB962C8B-B14F-4D97-AF65-F5344CB8AC3E}">
        <p14:creationId xmlns:p14="http://schemas.microsoft.com/office/powerpoint/2010/main" val="22472326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4176801" y="93771"/>
            <a:ext cx="6126586" cy="707886"/>
          </a:xfrm>
          <a:prstGeom prst="rect">
            <a:avLst/>
          </a:prstGeom>
        </p:spPr>
        <p:txBody>
          <a:bodyPr wrap="square">
            <a:spAutoFit/>
          </a:bodyPr>
          <a:lstStyle/>
          <a:p>
            <a:pPr algn="ctr"/>
            <a:r>
              <a:rPr lang="fr-FR" sz="4000" dirty="0">
                <a:latin typeface="Roboto Light" charset="0"/>
                <a:ea typeface="Roboto Light" charset="0"/>
                <a:cs typeface="Roboto Light" charset="0"/>
              </a:rPr>
              <a:t>Présentation de l’étude</a:t>
            </a:r>
          </a:p>
        </p:txBody>
      </p:sp>
      <p:sp>
        <p:nvSpPr>
          <p:cNvPr id="69" name="Freeform 37">
            <a:extLst>
              <a:ext uri="{FF2B5EF4-FFF2-40B4-BE49-F238E27FC236}">
                <a16:creationId xmlns:a16="http://schemas.microsoft.com/office/drawing/2014/main" id="{C9660DDB-F7C9-4EB5-94B6-0137E8570FA2}"/>
              </a:ext>
            </a:extLst>
          </p:cNvPr>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
            <a:extLst>
              <a:ext uri="{FF2B5EF4-FFF2-40B4-BE49-F238E27FC236}">
                <a16:creationId xmlns:a16="http://schemas.microsoft.com/office/drawing/2014/main" id="{746CCCF8-7718-4822-8303-1E34B10BED6C}"/>
              </a:ext>
            </a:extLst>
          </p:cNvPr>
          <p:cNvSpPr/>
          <p:nvPr/>
        </p:nvSpPr>
        <p:spPr>
          <a:xfrm>
            <a:off x="3438473" y="132042"/>
            <a:ext cx="684988" cy="684986"/>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2</a:t>
            </a:r>
          </a:p>
        </p:txBody>
      </p:sp>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7</a:t>
            </a:fld>
            <a:endParaRPr lang="en-US" dirty="0"/>
          </a:p>
        </p:txBody>
      </p:sp>
      <p:sp>
        <p:nvSpPr>
          <p:cNvPr id="41" name="Freeform 37">
            <a:extLst>
              <a:ext uri="{FF2B5EF4-FFF2-40B4-BE49-F238E27FC236}">
                <a16:creationId xmlns:a16="http://schemas.microsoft.com/office/drawing/2014/main" id="{59337808-60E6-4A49-BBAB-714F3B6BB75B}"/>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ZoneTexte 42">
            <a:extLst>
              <a:ext uri="{FF2B5EF4-FFF2-40B4-BE49-F238E27FC236}">
                <a16:creationId xmlns:a16="http://schemas.microsoft.com/office/drawing/2014/main" id="{9ED6B106-5E79-456D-81FC-62FE55E73672}"/>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sp>
        <p:nvSpPr>
          <p:cNvPr id="14" name="Freeform 36">
            <a:extLst>
              <a:ext uri="{FF2B5EF4-FFF2-40B4-BE49-F238E27FC236}">
                <a16:creationId xmlns:a16="http://schemas.microsoft.com/office/drawing/2014/main" id="{3100ACF2-C4B8-4793-A625-E92F2D67B61A}"/>
              </a:ext>
            </a:extLst>
          </p:cNvPr>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7AA303F8-71F3-07DF-668B-DBE606B86F68}"/>
              </a:ext>
            </a:extLst>
          </p:cNvPr>
          <p:cNvSpPr txBox="1"/>
          <p:nvPr/>
        </p:nvSpPr>
        <p:spPr>
          <a:xfrm>
            <a:off x="1183925" y="1073878"/>
            <a:ext cx="4370263" cy="369332"/>
          </a:xfrm>
          <a:prstGeom prst="rect">
            <a:avLst/>
          </a:prstGeom>
          <a:noFill/>
        </p:spPr>
        <p:txBody>
          <a:bodyPr wrap="square" rtlCol="0">
            <a:spAutoFit/>
          </a:bodyPr>
          <a:lstStyle/>
          <a:p>
            <a:pPr algn="l"/>
            <a:r>
              <a:rPr lang="fr-FR" b="1" u="sng" dirty="0"/>
              <a:t>Étude de l’architecture de base</a:t>
            </a:r>
          </a:p>
        </p:txBody>
      </p:sp>
      <p:pic>
        <p:nvPicPr>
          <p:cNvPr id="6" name="Image 7">
            <a:extLst>
              <a:ext uri="{FF2B5EF4-FFF2-40B4-BE49-F238E27FC236}">
                <a16:creationId xmlns:a16="http://schemas.microsoft.com/office/drawing/2014/main" id="{A6774907-51B4-B566-892F-77157AFC19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8966" y="1443210"/>
            <a:ext cx="8128000" cy="4015663"/>
          </a:xfrm>
          <a:prstGeom prst="rect">
            <a:avLst/>
          </a:prstGeom>
        </p:spPr>
      </p:pic>
    </p:spTree>
    <p:extLst>
      <p:ext uri="{BB962C8B-B14F-4D97-AF65-F5344CB8AC3E}">
        <p14:creationId xmlns:p14="http://schemas.microsoft.com/office/powerpoint/2010/main" val="8975419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4176801" y="93771"/>
            <a:ext cx="6126586" cy="707886"/>
          </a:xfrm>
          <a:prstGeom prst="rect">
            <a:avLst/>
          </a:prstGeom>
        </p:spPr>
        <p:txBody>
          <a:bodyPr wrap="square">
            <a:spAutoFit/>
          </a:bodyPr>
          <a:lstStyle/>
          <a:p>
            <a:pPr algn="ctr"/>
            <a:r>
              <a:rPr lang="fr-FR" sz="4000" dirty="0">
                <a:latin typeface="Roboto Light" charset="0"/>
                <a:ea typeface="Roboto Light" charset="0"/>
                <a:cs typeface="Roboto Light" charset="0"/>
              </a:rPr>
              <a:t>Présentation de l’étude</a:t>
            </a:r>
          </a:p>
        </p:txBody>
      </p:sp>
      <p:sp>
        <p:nvSpPr>
          <p:cNvPr id="69" name="Freeform 37">
            <a:extLst>
              <a:ext uri="{FF2B5EF4-FFF2-40B4-BE49-F238E27FC236}">
                <a16:creationId xmlns:a16="http://schemas.microsoft.com/office/drawing/2014/main" id="{C9660DDB-F7C9-4EB5-94B6-0137E8570FA2}"/>
              </a:ext>
            </a:extLst>
          </p:cNvPr>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
            <a:extLst>
              <a:ext uri="{FF2B5EF4-FFF2-40B4-BE49-F238E27FC236}">
                <a16:creationId xmlns:a16="http://schemas.microsoft.com/office/drawing/2014/main" id="{746CCCF8-7718-4822-8303-1E34B10BED6C}"/>
              </a:ext>
            </a:extLst>
          </p:cNvPr>
          <p:cNvSpPr/>
          <p:nvPr/>
        </p:nvSpPr>
        <p:spPr>
          <a:xfrm>
            <a:off x="3438473" y="132042"/>
            <a:ext cx="684988" cy="684986"/>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2</a:t>
            </a:r>
          </a:p>
        </p:txBody>
      </p:sp>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8</a:t>
            </a:fld>
            <a:endParaRPr lang="en-US" dirty="0"/>
          </a:p>
        </p:txBody>
      </p:sp>
      <p:sp>
        <p:nvSpPr>
          <p:cNvPr id="41" name="Freeform 37">
            <a:extLst>
              <a:ext uri="{FF2B5EF4-FFF2-40B4-BE49-F238E27FC236}">
                <a16:creationId xmlns:a16="http://schemas.microsoft.com/office/drawing/2014/main" id="{59337808-60E6-4A49-BBAB-714F3B6BB75B}"/>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ZoneTexte 42">
            <a:extLst>
              <a:ext uri="{FF2B5EF4-FFF2-40B4-BE49-F238E27FC236}">
                <a16:creationId xmlns:a16="http://schemas.microsoft.com/office/drawing/2014/main" id="{9ED6B106-5E79-456D-81FC-62FE55E73672}"/>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sp>
        <p:nvSpPr>
          <p:cNvPr id="14" name="Freeform 36">
            <a:extLst>
              <a:ext uri="{FF2B5EF4-FFF2-40B4-BE49-F238E27FC236}">
                <a16:creationId xmlns:a16="http://schemas.microsoft.com/office/drawing/2014/main" id="{3100ACF2-C4B8-4793-A625-E92F2D67B61A}"/>
              </a:ext>
            </a:extLst>
          </p:cNvPr>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7AA303F8-71F3-07DF-668B-DBE606B86F68}"/>
              </a:ext>
            </a:extLst>
          </p:cNvPr>
          <p:cNvSpPr txBox="1"/>
          <p:nvPr/>
        </p:nvSpPr>
        <p:spPr>
          <a:xfrm>
            <a:off x="1183925" y="1073877"/>
            <a:ext cx="3590945" cy="369332"/>
          </a:xfrm>
          <a:prstGeom prst="rect">
            <a:avLst/>
          </a:prstGeom>
          <a:noFill/>
        </p:spPr>
        <p:txBody>
          <a:bodyPr wrap="square" rtlCol="0">
            <a:spAutoFit/>
          </a:bodyPr>
          <a:lstStyle/>
          <a:p>
            <a:pPr algn="l"/>
            <a:r>
              <a:rPr lang="fr-FR" b="1" u="sng" dirty="0"/>
              <a:t>Étude de l’architecture cible</a:t>
            </a:r>
          </a:p>
        </p:txBody>
      </p:sp>
      <p:pic>
        <p:nvPicPr>
          <p:cNvPr id="3" name="Image 4">
            <a:extLst>
              <a:ext uri="{FF2B5EF4-FFF2-40B4-BE49-F238E27FC236}">
                <a16:creationId xmlns:a16="http://schemas.microsoft.com/office/drawing/2014/main" id="{0FAB8A7F-C1A2-F91F-11A8-51E01F307590}"/>
              </a:ext>
            </a:extLst>
          </p:cNvPr>
          <p:cNvPicPr>
            <a:picLocks noChangeAspect="1"/>
          </p:cNvPicPr>
          <p:nvPr/>
        </p:nvPicPr>
        <p:blipFill rotWithShape="1">
          <a:blip r:embed="rId3">
            <a:extLst>
              <a:ext uri="{28A0092B-C50C-407E-A947-70E740481C1C}">
                <a14:useLocalDpi xmlns:a14="http://schemas.microsoft.com/office/drawing/2010/main" val="0"/>
              </a:ext>
            </a:extLst>
          </a:blip>
          <a:srcRect r="772" b="673"/>
          <a:stretch/>
        </p:blipFill>
        <p:spPr>
          <a:xfrm>
            <a:off x="4123461" y="1382022"/>
            <a:ext cx="7103144" cy="5382207"/>
          </a:xfrm>
          <a:prstGeom prst="rect">
            <a:avLst/>
          </a:prstGeom>
        </p:spPr>
      </p:pic>
    </p:spTree>
    <p:extLst>
      <p:ext uri="{BB962C8B-B14F-4D97-AF65-F5344CB8AC3E}">
        <p14:creationId xmlns:p14="http://schemas.microsoft.com/office/powerpoint/2010/main" val="22754482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4176801" y="93771"/>
            <a:ext cx="6126586" cy="707886"/>
          </a:xfrm>
          <a:prstGeom prst="rect">
            <a:avLst/>
          </a:prstGeom>
        </p:spPr>
        <p:txBody>
          <a:bodyPr wrap="square">
            <a:spAutoFit/>
          </a:bodyPr>
          <a:lstStyle/>
          <a:p>
            <a:pPr algn="ctr"/>
            <a:r>
              <a:rPr lang="fr-FR" sz="4000" dirty="0">
                <a:latin typeface="Roboto Light" charset="0"/>
                <a:ea typeface="Roboto Light" charset="0"/>
                <a:cs typeface="Roboto Light" charset="0"/>
              </a:rPr>
              <a:t>Présentation de l’étude</a:t>
            </a:r>
          </a:p>
        </p:txBody>
      </p:sp>
      <p:sp>
        <p:nvSpPr>
          <p:cNvPr id="69" name="Freeform 37">
            <a:extLst>
              <a:ext uri="{FF2B5EF4-FFF2-40B4-BE49-F238E27FC236}">
                <a16:creationId xmlns:a16="http://schemas.microsoft.com/office/drawing/2014/main" id="{C9660DDB-F7C9-4EB5-94B6-0137E8570FA2}"/>
              </a:ext>
            </a:extLst>
          </p:cNvPr>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
            <a:extLst>
              <a:ext uri="{FF2B5EF4-FFF2-40B4-BE49-F238E27FC236}">
                <a16:creationId xmlns:a16="http://schemas.microsoft.com/office/drawing/2014/main" id="{746CCCF8-7718-4822-8303-1E34B10BED6C}"/>
              </a:ext>
            </a:extLst>
          </p:cNvPr>
          <p:cNvSpPr/>
          <p:nvPr/>
        </p:nvSpPr>
        <p:spPr>
          <a:xfrm>
            <a:off x="3438473" y="132042"/>
            <a:ext cx="684988" cy="684986"/>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2</a:t>
            </a:r>
          </a:p>
        </p:txBody>
      </p:sp>
      <p:sp>
        <p:nvSpPr>
          <p:cNvPr id="98" name="Slide Number Placeholder 3">
            <a:extLst>
              <a:ext uri="{FF2B5EF4-FFF2-40B4-BE49-F238E27FC236}">
                <a16:creationId xmlns:a16="http://schemas.microsoft.com/office/drawing/2014/main" id="{FA3F876B-DE5F-4D25-AFD4-E78C42F41159}"/>
              </a:ext>
            </a:extLst>
          </p:cNvPr>
          <p:cNvSpPr txBox="1">
            <a:spLocks/>
          </p:cNvSpPr>
          <p:nvPr/>
        </p:nvSpPr>
        <p:spPr>
          <a:xfrm>
            <a:off x="11637963" y="6226175"/>
            <a:ext cx="5540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6C95AE-7298-45E1-9514-94AFF5BED89B}" type="slidenum">
              <a:rPr lang="en-US" smtClean="0"/>
              <a:pPr/>
              <a:t>9</a:t>
            </a:fld>
            <a:endParaRPr lang="en-US" dirty="0"/>
          </a:p>
        </p:txBody>
      </p:sp>
      <p:sp>
        <p:nvSpPr>
          <p:cNvPr id="41" name="Freeform 37">
            <a:extLst>
              <a:ext uri="{FF2B5EF4-FFF2-40B4-BE49-F238E27FC236}">
                <a16:creationId xmlns:a16="http://schemas.microsoft.com/office/drawing/2014/main" id="{59337808-60E6-4A49-BBAB-714F3B6BB75B}"/>
              </a:ext>
            </a:extLst>
          </p:cNvPr>
          <p:cNvSpPr/>
          <p:nvPr/>
        </p:nvSpPr>
        <p:spPr>
          <a:xfrm rot="16200000">
            <a:off x="147169" y="-152373"/>
            <a:ext cx="1991288" cy="2285625"/>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ZoneTexte 42">
            <a:extLst>
              <a:ext uri="{FF2B5EF4-FFF2-40B4-BE49-F238E27FC236}">
                <a16:creationId xmlns:a16="http://schemas.microsoft.com/office/drawing/2014/main" id="{9ED6B106-5E79-456D-81FC-62FE55E73672}"/>
              </a:ext>
            </a:extLst>
          </p:cNvPr>
          <p:cNvSpPr txBox="1"/>
          <p:nvPr/>
        </p:nvSpPr>
        <p:spPr>
          <a:xfrm>
            <a:off x="-53340" y="-6157"/>
            <a:ext cx="2285626" cy="307777"/>
          </a:xfrm>
          <a:prstGeom prst="rect">
            <a:avLst/>
          </a:prstGeom>
          <a:noFill/>
        </p:spPr>
        <p:txBody>
          <a:bodyPr wrap="square" rtlCol="0">
            <a:spAutoFit/>
          </a:bodyPr>
          <a:lstStyle/>
          <a:p>
            <a:pPr>
              <a:buClr>
                <a:schemeClr val="accent2"/>
              </a:buClr>
            </a:pPr>
            <a:r>
              <a:rPr lang="en-US" sz="1400" dirty="0">
                <a:solidFill>
                  <a:schemeClr val="bg1"/>
                </a:solidFill>
                <a:latin typeface="Roboto Light" charset="0"/>
                <a:ea typeface="Roboto Light" charset="0"/>
                <a:cs typeface="Roboto Light" charset="0"/>
              </a:rPr>
              <a:t>1. </a:t>
            </a:r>
            <a:r>
              <a:rPr lang="fr-FR" sz="1400" dirty="0">
                <a:solidFill>
                  <a:schemeClr val="bg1"/>
                </a:solidFill>
                <a:latin typeface="Roboto Light" charset="0"/>
                <a:ea typeface="Roboto Light" charset="0"/>
                <a:cs typeface="Roboto Light" charset="0"/>
              </a:rPr>
              <a:t>Analyse de faisabilité</a:t>
            </a:r>
            <a:endParaRPr lang="en-US" sz="1400" dirty="0">
              <a:solidFill>
                <a:schemeClr val="bg1"/>
              </a:solidFill>
              <a:latin typeface="Roboto Light" charset="0"/>
              <a:ea typeface="Roboto Light" charset="0"/>
              <a:cs typeface="Roboto Light" charset="0"/>
            </a:endParaRPr>
          </a:p>
        </p:txBody>
      </p:sp>
      <p:sp>
        <p:nvSpPr>
          <p:cNvPr id="14" name="Freeform 36">
            <a:extLst>
              <a:ext uri="{FF2B5EF4-FFF2-40B4-BE49-F238E27FC236}">
                <a16:creationId xmlns:a16="http://schemas.microsoft.com/office/drawing/2014/main" id="{3100ACF2-C4B8-4793-A625-E92F2D67B61A}"/>
              </a:ext>
            </a:extLst>
          </p:cNvPr>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7AA303F8-71F3-07DF-668B-DBE606B86F68}"/>
              </a:ext>
            </a:extLst>
          </p:cNvPr>
          <p:cNvSpPr txBox="1"/>
          <p:nvPr/>
        </p:nvSpPr>
        <p:spPr>
          <a:xfrm>
            <a:off x="1183925" y="1073877"/>
            <a:ext cx="3590945" cy="369332"/>
          </a:xfrm>
          <a:prstGeom prst="rect">
            <a:avLst/>
          </a:prstGeom>
          <a:noFill/>
        </p:spPr>
        <p:txBody>
          <a:bodyPr wrap="square" rtlCol="0">
            <a:spAutoFit/>
          </a:bodyPr>
          <a:lstStyle/>
          <a:p>
            <a:pPr algn="l"/>
            <a:r>
              <a:rPr lang="fr-FR" b="1" u="sng" dirty="0"/>
              <a:t>Étude de l’architecture cible</a:t>
            </a:r>
          </a:p>
        </p:txBody>
      </p:sp>
      <p:sp>
        <p:nvSpPr>
          <p:cNvPr id="4" name="ZoneTexte 3">
            <a:extLst>
              <a:ext uri="{FF2B5EF4-FFF2-40B4-BE49-F238E27FC236}">
                <a16:creationId xmlns:a16="http://schemas.microsoft.com/office/drawing/2014/main" id="{DE17F3C6-03FB-692F-A100-916585DAF123}"/>
              </a:ext>
            </a:extLst>
          </p:cNvPr>
          <p:cNvSpPr txBox="1"/>
          <p:nvPr/>
        </p:nvSpPr>
        <p:spPr>
          <a:xfrm>
            <a:off x="1203180" y="1888972"/>
            <a:ext cx="3870860" cy="369332"/>
          </a:xfrm>
          <a:prstGeom prst="rect">
            <a:avLst/>
          </a:prstGeom>
          <a:noFill/>
        </p:spPr>
        <p:txBody>
          <a:bodyPr wrap="square" rtlCol="0">
            <a:spAutoFit/>
          </a:bodyPr>
          <a:lstStyle/>
          <a:p>
            <a:pPr algn="l"/>
            <a:r>
              <a:rPr lang="fr-FR" dirty="0"/>
              <a:t>- Service fournisseur : </a:t>
            </a:r>
            <a:r>
              <a:rPr lang="fr-FR" b="1" dirty="0">
                <a:solidFill>
                  <a:srgbClr val="FF5B5B"/>
                </a:solidFill>
              </a:rPr>
              <a:t>MODIFIÉ</a:t>
            </a:r>
            <a:r>
              <a:rPr lang="fr-FR" dirty="0"/>
              <a:t> </a:t>
            </a:r>
          </a:p>
        </p:txBody>
      </p:sp>
      <p:sp>
        <p:nvSpPr>
          <p:cNvPr id="5" name="ZoneTexte 4">
            <a:extLst>
              <a:ext uri="{FF2B5EF4-FFF2-40B4-BE49-F238E27FC236}">
                <a16:creationId xmlns:a16="http://schemas.microsoft.com/office/drawing/2014/main" id="{C7A41145-4100-E109-DA62-D39D0D5297B2}"/>
              </a:ext>
            </a:extLst>
          </p:cNvPr>
          <p:cNvSpPr txBox="1"/>
          <p:nvPr/>
        </p:nvSpPr>
        <p:spPr>
          <a:xfrm>
            <a:off x="1203180" y="1485670"/>
            <a:ext cx="2577787" cy="369332"/>
          </a:xfrm>
          <a:prstGeom prst="rect">
            <a:avLst/>
          </a:prstGeom>
          <a:noFill/>
        </p:spPr>
        <p:txBody>
          <a:bodyPr wrap="square" rtlCol="0">
            <a:spAutoFit/>
          </a:bodyPr>
          <a:lstStyle/>
          <a:p>
            <a:pPr algn="l"/>
            <a:r>
              <a:rPr lang="fr-FR" b="1" i="1" dirty="0"/>
              <a:t>Services d'architecture</a:t>
            </a:r>
          </a:p>
        </p:txBody>
      </p:sp>
      <p:sp>
        <p:nvSpPr>
          <p:cNvPr id="7" name="ZoneTexte 6">
            <a:extLst>
              <a:ext uri="{FF2B5EF4-FFF2-40B4-BE49-F238E27FC236}">
                <a16:creationId xmlns:a16="http://schemas.microsoft.com/office/drawing/2014/main" id="{554BA0CE-FBE3-E6A3-EDF1-267DCFAF91EA}"/>
              </a:ext>
            </a:extLst>
          </p:cNvPr>
          <p:cNvSpPr txBox="1"/>
          <p:nvPr/>
        </p:nvSpPr>
        <p:spPr>
          <a:xfrm>
            <a:off x="1203180" y="2345858"/>
            <a:ext cx="3870860" cy="369332"/>
          </a:xfrm>
          <a:prstGeom prst="rect">
            <a:avLst/>
          </a:prstGeom>
          <a:noFill/>
        </p:spPr>
        <p:txBody>
          <a:bodyPr wrap="square" rtlCol="0">
            <a:spAutoFit/>
          </a:bodyPr>
          <a:lstStyle/>
          <a:p>
            <a:pPr algn="l"/>
            <a:r>
              <a:rPr lang="fr-FR" dirty="0"/>
              <a:t>- Service de stock : </a:t>
            </a:r>
            <a:r>
              <a:rPr lang="fr-FR" b="1" dirty="0">
                <a:solidFill>
                  <a:srgbClr val="FF5B5B"/>
                </a:solidFill>
              </a:rPr>
              <a:t>MODIFIÉ</a:t>
            </a:r>
            <a:r>
              <a:rPr lang="fr-FR" dirty="0"/>
              <a:t> </a:t>
            </a:r>
          </a:p>
        </p:txBody>
      </p:sp>
      <p:sp>
        <p:nvSpPr>
          <p:cNvPr id="9" name="ZoneTexte 8">
            <a:extLst>
              <a:ext uri="{FF2B5EF4-FFF2-40B4-BE49-F238E27FC236}">
                <a16:creationId xmlns:a16="http://schemas.microsoft.com/office/drawing/2014/main" id="{B25753C4-1DBF-93A5-6D4B-FAED0F7D3CDD}"/>
              </a:ext>
            </a:extLst>
          </p:cNvPr>
          <p:cNvSpPr txBox="1"/>
          <p:nvPr/>
        </p:nvSpPr>
        <p:spPr>
          <a:xfrm>
            <a:off x="1210547" y="2802744"/>
            <a:ext cx="3870860" cy="369332"/>
          </a:xfrm>
          <a:prstGeom prst="rect">
            <a:avLst/>
          </a:prstGeom>
          <a:noFill/>
        </p:spPr>
        <p:txBody>
          <a:bodyPr wrap="square" rtlCol="0">
            <a:spAutoFit/>
          </a:bodyPr>
          <a:lstStyle/>
          <a:p>
            <a:pPr algn="l"/>
            <a:r>
              <a:rPr lang="fr-FR" dirty="0"/>
              <a:t>- Service de production : </a:t>
            </a:r>
            <a:r>
              <a:rPr lang="fr-FR" b="1" dirty="0">
                <a:solidFill>
                  <a:srgbClr val="FF5B5B"/>
                </a:solidFill>
              </a:rPr>
              <a:t>MODIFIÉ</a:t>
            </a:r>
            <a:r>
              <a:rPr lang="fr-FR" dirty="0"/>
              <a:t> </a:t>
            </a:r>
          </a:p>
        </p:txBody>
      </p:sp>
      <p:sp>
        <p:nvSpPr>
          <p:cNvPr id="11" name="ZoneTexte 10">
            <a:extLst>
              <a:ext uri="{FF2B5EF4-FFF2-40B4-BE49-F238E27FC236}">
                <a16:creationId xmlns:a16="http://schemas.microsoft.com/office/drawing/2014/main" id="{F5888DF9-2A70-ABB2-87B9-36E06AF91427}"/>
              </a:ext>
            </a:extLst>
          </p:cNvPr>
          <p:cNvSpPr txBox="1"/>
          <p:nvPr/>
        </p:nvSpPr>
        <p:spPr>
          <a:xfrm>
            <a:off x="1221113" y="3214311"/>
            <a:ext cx="3870860" cy="369332"/>
          </a:xfrm>
          <a:prstGeom prst="rect">
            <a:avLst/>
          </a:prstGeom>
          <a:noFill/>
        </p:spPr>
        <p:txBody>
          <a:bodyPr wrap="square" rtlCol="0">
            <a:spAutoFit/>
          </a:bodyPr>
          <a:lstStyle/>
          <a:p>
            <a:pPr algn="l"/>
            <a:r>
              <a:rPr lang="fr-FR" dirty="0"/>
              <a:t>- Service client : </a:t>
            </a:r>
            <a:r>
              <a:rPr lang="fr-FR" b="1" dirty="0">
                <a:solidFill>
                  <a:srgbClr val="FF5B5B"/>
                </a:solidFill>
              </a:rPr>
              <a:t>MODIFIÉ</a:t>
            </a:r>
            <a:r>
              <a:rPr lang="fr-FR" dirty="0"/>
              <a:t> </a:t>
            </a:r>
          </a:p>
        </p:txBody>
      </p:sp>
      <p:sp>
        <p:nvSpPr>
          <p:cNvPr id="13" name="ZoneTexte 12">
            <a:extLst>
              <a:ext uri="{FF2B5EF4-FFF2-40B4-BE49-F238E27FC236}">
                <a16:creationId xmlns:a16="http://schemas.microsoft.com/office/drawing/2014/main" id="{2A73134F-93CA-50F3-B4EE-93A3FC4CABCB}"/>
              </a:ext>
            </a:extLst>
          </p:cNvPr>
          <p:cNvSpPr txBox="1"/>
          <p:nvPr/>
        </p:nvSpPr>
        <p:spPr>
          <a:xfrm>
            <a:off x="1210547" y="3668612"/>
            <a:ext cx="4826076" cy="369332"/>
          </a:xfrm>
          <a:prstGeom prst="rect">
            <a:avLst/>
          </a:prstGeom>
          <a:noFill/>
        </p:spPr>
        <p:txBody>
          <a:bodyPr wrap="square" rtlCol="0">
            <a:spAutoFit/>
          </a:bodyPr>
          <a:lstStyle/>
          <a:p>
            <a:pPr algn="l"/>
            <a:r>
              <a:rPr lang="fr-FR" dirty="0"/>
              <a:t>- Service gestion des ressources : </a:t>
            </a:r>
            <a:r>
              <a:rPr lang="fr-FR" b="1" dirty="0">
                <a:solidFill>
                  <a:schemeClr val="accent6"/>
                </a:solidFill>
              </a:rPr>
              <a:t>NOUVEAU</a:t>
            </a:r>
          </a:p>
        </p:txBody>
      </p:sp>
      <p:sp>
        <p:nvSpPr>
          <p:cNvPr id="16" name="ZoneTexte 15">
            <a:extLst>
              <a:ext uri="{FF2B5EF4-FFF2-40B4-BE49-F238E27FC236}">
                <a16:creationId xmlns:a16="http://schemas.microsoft.com/office/drawing/2014/main" id="{0B99B2A7-D687-259F-F2D5-912575480135}"/>
              </a:ext>
            </a:extLst>
          </p:cNvPr>
          <p:cNvSpPr txBox="1"/>
          <p:nvPr/>
        </p:nvSpPr>
        <p:spPr>
          <a:xfrm>
            <a:off x="5720710" y="1430650"/>
            <a:ext cx="2577787" cy="1200329"/>
          </a:xfrm>
          <a:prstGeom prst="rect">
            <a:avLst/>
          </a:prstGeom>
          <a:noFill/>
        </p:spPr>
        <p:txBody>
          <a:bodyPr wrap="square" rtlCol="0">
            <a:spAutoFit/>
          </a:bodyPr>
          <a:lstStyle/>
          <a:p>
            <a:pPr algn="l"/>
            <a:r>
              <a:rPr lang="fr-FR" i="1" dirty="0"/>
              <a:t>Données similaires à l’architecture </a:t>
            </a:r>
            <a:r>
              <a:rPr lang="fr-FR" i="1" dirty="0" err="1"/>
              <a:t>baseline</a:t>
            </a:r>
            <a:r>
              <a:rPr lang="fr-FR" i="1" dirty="0"/>
              <a:t> uniformisées dans des bases Oracle</a:t>
            </a:r>
          </a:p>
        </p:txBody>
      </p:sp>
    </p:spTree>
    <p:extLst>
      <p:ext uri="{BB962C8B-B14F-4D97-AF65-F5344CB8AC3E}">
        <p14:creationId xmlns:p14="http://schemas.microsoft.com/office/powerpoint/2010/main" val="3594495578"/>
      </p:ext>
    </p:extLst>
  </p:cSld>
  <p:clrMapOvr>
    <a:masterClrMapping/>
  </p:clrMapOvr>
  <p:transition spd="slow">
    <p:push dir="u"/>
  </p:transition>
</p:sld>
</file>

<file path=ppt/theme/theme1.xml><?xml version="1.0" encoding="utf-8"?>
<a:theme xmlns:a="http://schemas.openxmlformats.org/drawingml/2006/main" name="Blank">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c with Circle">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eaderline">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48288</TotalTime>
  <Words>3586</Words>
  <Application>Microsoft Office PowerPoint</Application>
  <PresentationFormat>Grand écran</PresentationFormat>
  <Paragraphs>325</Paragraphs>
  <Slides>22</Slides>
  <Notes>22</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22</vt:i4>
      </vt:variant>
    </vt:vector>
  </HeadingPairs>
  <TitlesOfParts>
    <vt:vector size="31" baseType="lpstr">
      <vt:lpstr>Arial</vt:lpstr>
      <vt:lpstr>Calibri</vt:lpstr>
      <vt:lpstr>Noto Sans</vt:lpstr>
      <vt:lpstr>Roboto Light</vt:lpstr>
      <vt:lpstr>Roboto Medium</vt:lpstr>
      <vt:lpstr>Roboto Thin</vt:lpstr>
      <vt:lpstr>Blank</vt:lpstr>
      <vt:lpstr>Basic with Circle</vt:lpstr>
      <vt:lpstr>Headerline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Ergün Kayis</dc:creator>
  <cp:lastModifiedBy>Maxime Bentz Objectif PDA</cp:lastModifiedBy>
  <cp:revision>613</cp:revision>
  <dcterms:created xsi:type="dcterms:W3CDTF">2015-05-30T00:46:15Z</dcterms:created>
  <dcterms:modified xsi:type="dcterms:W3CDTF">2022-12-05T18:07:56Z</dcterms:modified>
</cp:coreProperties>
</file>