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C79BD-43FB-4EC4-8E98-1E63AAE61E4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2C2F8-92FD-49C3-AC66-FFC64B395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From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September 12,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Using API calls to gather data</a:t>
            </a:r>
          </a:p>
          <a:p>
            <a:pPr marL="0" lvl="0" indent="0">
              <a:buNone/>
            </a:pPr>
            <a:r>
              <a:t>In this example I’m using QUANDL package (www.quandl.com) to gather follwoing economic data</a:t>
            </a:r>
          </a:p>
          <a:p>
            <a:pPr lvl="1"/>
            <a:r>
              <a:t>GDP</a:t>
            </a:r>
          </a:p>
          <a:p>
            <a:pPr lvl="1"/>
            <a:r>
              <a:t>Unemployment</a:t>
            </a:r>
          </a:p>
          <a:p>
            <a:pPr lvl="1"/>
            <a:r>
              <a:t>NASDAQ</a:t>
            </a:r>
          </a:p>
          <a:p>
            <a:pPr marL="0" lvl="0" indent="0">
              <a:buNone/>
            </a:pPr>
            <a:r>
              <a:t>Then I’ll merge then in a single dataset and remove any NA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05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Setup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06" y="1580827"/>
            <a:ext cx="8229600" cy="38711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400" dirty="0" err="1">
                <a:latin typeface="Courier"/>
              </a:rPr>
              <a:t>startDate</a:t>
            </a:r>
            <a:r>
              <a:rPr sz="1400" dirty="0">
                <a:latin typeface="Courier"/>
              </a:rPr>
              <a:t>=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'2018/01/01'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 err="1">
                <a:latin typeface="Courier"/>
              </a:rPr>
              <a:t>allDates</a:t>
            </a:r>
            <a:r>
              <a:rPr sz="1400" dirty="0">
                <a:latin typeface="Courier"/>
              </a:rPr>
              <a:t> 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data.table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Date=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from=</a:t>
            </a:r>
            <a:r>
              <a:rPr sz="1400" dirty="0" err="1">
                <a:latin typeface="Courier"/>
              </a:rPr>
              <a:t>startDate,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to</a:t>
            </a:r>
            <a:r>
              <a:rPr sz="1400" dirty="0">
                <a:solidFill>
                  <a:srgbClr val="902000"/>
                </a:solidFill>
                <a:latin typeface="Courier"/>
              </a:rPr>
              <a:t>=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Sys.Date</a:t>
            </a:r>
            <a:r>
              <a:rPr sz="1400" dirty="0">
                <a:latin typeface="Courier"/>
              </a:rPr>
              <a:t>(),</a:t>
            </a:r>
            <a:r>
              <a:rPr sz="1400" dirty="0">
                <a:solidFill>
                  <a:srgbClr val="902000"/>
                </a:solidFill>
                <a:latin typeface="Courier"/>
              </a:rPr>
              <a:t>by=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))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#setting up QUANDL to download load economic indicato</a:t>
            </a:r>
            <a:r>
              <a:rPr lang="en-US" sz="1400" i="1" dirty="0">
                <a:solidFill>
                  <a:srgbClr val="60A0B0"/>
                </a:solidFill>
                <a:latin typeface="Courier"/>
              </a:rPr>
              <a:t>r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#https://www.quandl.com/searchr</a:t>
            </a:r>
            <a:br>
              <a:rPr sz="1400" dirty="0"/>
            </a:br>
            <a:r>
              <a:rPr sz="1400" b="1" dirty="0" err="1">
                <a:solidFill>
                  <a:srgbClr val="007020"/>
                </a:solidFill>
                <a:latin typeface="Courier"/>
              </a:rPr>
              <a:t>Quandl.api_key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'9d_xURs_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xxxxxxx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</a:t>
            </a:r>
            <a:r>
              <a:rPr sz="1400" dirty="0">
                <a:latin typeface="Courier"/>
              </a:rPr>
              <a:t>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#Max's API key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set_config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(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use_proxy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(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url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="http://proxy.micron.com",port=8080))  # setup proxy</a:t>
            </a:r>
            <a:br>
              <a:rPr sz="1400" dirty="0"/>
            </a:br>
            <a:r>
              <a:rPr sz="1400" dirty="0" err="1">
                <a:latin typeface="Courier"/>
              </a:rPr>
              <a:t>httr</a:t>
            </a:r>
            <a:r>
              <a:rPr sz="14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set_config</a:t>
            </a:r>
            <a:r>
              <a:rPr sz="1400" dirty="0">
                <a:latin typeface="Courier"/>
              </a:rPr>
              <a:t>(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config</a:t>
            </a:r>
            <a:r>
              <a:rPr sz="1400" dirty="0">
                <a:latin typeface="Courier"/>
              </a:rPr>
              <a:t>( 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ssl_verifypeer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0L ) )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#fixes issue with CURL and Micron Proxy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Getting GDP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200" dirty="0">
                <a:latin typeface="Courier"/>
              </a:rPr>
              <a:t>### GDP Data </a:t>
            </a:r>
            <a:r>
              <a:rPr sz="1200" b="1" dirty="0">
                <a:solidFill>
                  <a:srgbClr val="FF0000"/>
                </a:solidFill>
                <a:latin typeface="Courier"/>
              </a:rPr>
              <a:t>###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Get GDP Data from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Quandl</a:t>
            </a:r>
            <a:br>
              <a:rPr sz="1200" dirty="0"/>
            </a:br>
            <a:r>
              <a:rPr sz="1200" dirty="0">
                <a:latin typeface="Courier"/>
              </a:rPr>
              <a:t>GDP 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data.table</a:t>
            </a:r>
            <a:r>
              <a:rPr sz="1200" dirty="0">
                <a:latin typeface="Courier"/>
              </a:rPr>
              <a:t>(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Quandl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"FRED/GDP"</a:t>
            </a:r>
            <a:r>
              <a:rPr sz="1200" dirty="0">
                <a:latin typeface="Courier"/>
              </a:rPr>
              <a:t>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start_date</a:t>
            </a:r>
            <a:r>
              <a:rPr sz="12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startDate</a:t>
            </a:r>
            <a:r>
              <a:rPr sz="1200" dirty="0">
                <a:latin typeface="Courier"/>
              </a:rPr>
              <a:t>))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Select Columns</a:t>
            </a:r>
            <a:br>
              <a:rPr sz="1200" dirty="0"/>
            </a:br>
            <a:r>
              <a:rPr sz="1200" dirty="0">
                <a:latin typeface="Courier"/>
              </a:rPr>
              <a:t>GDP=GDP[,.(</a:t>
            </a:r>
            <a:r>
              <a:rPr sz="1200" dirty="0" err="1">
                <a:latin typeface="Courier"/>
              </a:rPr>
              <a:t>Date,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GDP</a:t>
            </a:r>
            <a:r>
              <a:rPr sz="12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200" dirty="0">
                <a:latin typeface="Courier"/>
              </a:rPr>
              <a:t> Value)][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sz="1200" dirty="0">
                <a:latin typeface="Courier"/>
              </a:rPr>
              <a:t>(Date)]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create all missing Dates</a:t>
            </a:r>
            <a:br>
              <a:rPr sz="1200" dirty="0"/>
            </a:br>
            <a:r>
              <a:rPr sz="1200" dirty="0">
                <a:latin typeface="Courier"/>
              </a:rPr>
              <a:t>GDP=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GDP,allDates,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sz="1200" dirty="0">
                <a:solidFill>
                  <a:srgbClr val="902000"/>
                </a:solidFill>
                <a:latin typeface="Courier"/>
              </a:rPr>
              <a:t>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'Date'</a:t>
            </a:r>
            <a:r>
              <a:rPr sz="1200" dirty="0">
                <a:latin typeface="Courier"/>
              </a:rPr>
              <a:t>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all.y</a:t>
            </a:r>
            <a:r>
              <a:rPr sz="1200" dirty="0">
                <a:solidFill>
                  <a:srgbClr val="902000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T)[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sz="1200" dirty="0">
                <a:latin typeface="Courier"/>
              </a:rPr>
              <a:t>(Date)]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# fill missing values</a:t>
            </a:r>
            <a:br>
              <a:rPr sz="1200" dirty="0"/>
            </a:br>
            <a:r>
              <a:rPr sz="1200" dirty="0">
                <a:latin typeface="Courier"/>
              </a:rPr>
              <a:t>GDP[,GDP 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:</a:t>
            </a:r>
            <a:r>
              <a:rPr sz="1200" b="1" dirty="0">
                <a:solidFill>
                  <a:srgbClr val="FF0000"/>
                </a:solidFill>
                <a:latin typeface="Courier"/>
              </a:rPr>
              <a:t>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</a:t>
            </a:r>
            <a:r>
              <a:rPr sz="1200" b="1" dirty="0" err="1">
                <a:solidFill>
                  <a:srgbClr val="007020"/>
                </a:solidFill>
                <a:latin typeface="Courier"/>
              </a:rPr>
              <a:t>na.locf</a:t>
            </a:r>
            <a:r>
              <a:rPr sz="1200" dirty="0">
                <a:latin typeface="Courier"/>
              </a:rPr>
              <a:t>(GDP ,</a:t>
            </a:r>
            <a:r>
              <a:rPr sz="12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200" dirty="0" err="1">
                <a:latin typeface="Courier"/>
              </a:rPr>
              <a:t>F,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fromLast</a:t>
            </a:r>
            <a:r>
              <a:rPr sz="1200" dirty="0">
                <a:solidFill>
                  <a:srgbClr val="902000"/>
                </a:solidFill>
                <a:latin typeface="Courier"/>
              </a:rPr>
              <a:t>=</a:t>
            </a:r>
            <a:r>
              <a:rPr sz="1200" dirty="0" err="1">
                <a:latin typeface="Courier"/>
              </a:rPr>
              <a:t>F,</a:t>
            </a:r>
            <a:r>
              <a:rPr sz="1200" dirty="0" err="1">
                <a:solidFill>
                  <a:srgbClr val="902000"/>
                </a:solidFill>
                <a:latin typeface="Courier"/>
              </a:rPr>
              <a:t>rule</a:t>
            </a:r>
            <a:r>
              <a:rPr sz="1200" dirty="0">
                <a:solidFill>
                  <a:srgbClr val="902000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)]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>
              <a:rPr sz="1200" dirty="0"/>
            </a:b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200" dirty="0">
                <a:latin typeface="Courier"/>
              </a:rPr>
              <a:t>(GDP)</a:t>
            </a:r>
          </a:p>
          <a:p>
            <a:pPr marL="0" lvl="0" indent="0">
              <a:buNone/>
            </a:pPr>
            <a:r>
              <a:rPr sz="1200" dirty="0">
                <a:latin typeface="Courier"/>
              </a:rPr>
              <a:t>##          Date      GDP
## 1: 2018-01-01 20041.05
## 2: 2018-01-02 20041.05
## 3: 2018-01-03 20041.05
## 4: 2018-01-04 20041.05
## 5: 2018-01-05 20041.05
## 6: 2018-01-06 20041.05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44" y="274638"/>
            <a:ext cx="8942522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Getting Unemployment</a:t>
            </a:r>
            <a:r>
              <a:rPr lang="en-US" dirty="0"/>
              <a:t> and NASDAQ</a:t>
            </a:r>
            <a:r>
              <a:rPr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600200"/>
            <a:ext cx="375059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100" dirty="0">
                <a:latin typeface="Courier"/>
              </a:rPr>
              <a:t>### Unemployment </a:t>
            </a:r>
            <a:r>
              <a:rPr sz="1100" b="1" dirty="0">
                <a:solidFill>
                  <a:srgbClr val="FF0000"/>
                </a:solidFill>
                <a:latin typeface="Courier"/>
              </a:rPr>
              <a:t>###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# get data</a:t>
            </a:r>
            <a:br>
              <a:rPr sz="1100" dirty="0"/>
            </a:b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 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 err="1">
                <a:solidFill>
                  <a:srgbClr val="007020"/>
                </a:solidFill>
                <a:latin typeface="Courier"/>
              </a:rPr>
              <a:t>data.table</a:t>
            </a:r>
            <a:r>
              <a:rPr sz="1100" dirty="0">
                <a:latin typeface="Courier"/>
              </a:rPr>
              <a:t>(</a:t>
            </a:r>
            <a:r>
              <a:rPr sz="1100" b="1" dirty="0" err="1">
                <a:solidFill>
                  <a:srgbClr val="007020"/>
                </a:solidFill>
                <a:latin typeface="Courier"/>
              </a:rPr>
              <a:t>Quandl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"FRED/UNRATE"</a:t>
            </a:r>
            <a:r>
              <a:rPr sz="1100" dirty="0">
                <a:latin typeface="Courier"/>
              </a:rPr>
              <a:t>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start_date</a:t>
            </a:r>
            <a:r>
              <a:rPr sz="11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startDate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# select columns</a:t>
            </a:r>
            <a:br>
              <a:rPr sz="1100" dirty="0"/>
            </a:b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=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[,.(</a:t>
            </a:r>
            <a:r>
              <a:rPr sz="1100" dirty="0" err="1">
                <a:latin typeface="Courier"/>
              </a:rPr>
              <a:t>Date,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Unemp</a:t>
            </a:r>
            <a:r>
              <a:rPr sz="11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100" dirty="0">
                <a:latin typeface="Courier"/>
              </a:rPr>
              <a:t> Value)]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# create all missing dates</a:t>
            </a:r>
            <a:br>
              <a:rPr sz="1100" dirty="0"/>
            </a:b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=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Unemp,allDates,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'Date'</a:t>
            </a:r>
            <a:r>
              <a:rPr sz="1100" dirty="0">
                <a:latin typeface="Courier"/>
              </a:rPr>
              <a:t>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all.y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T)[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sz="1100" dirty="0">
                <a:latin typeface="Courier"/>
              </a:rPr>
              <a:t>(Date)]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# fill missing values</a:t>
            </a:r>
            <a:br>
              <a:rPr sz="1100" dirty="0"/>
            </a:b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[,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 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:</a:t>
            </a:r>
            <a:r>
              <a:rPr sz="1100" b="1" dirty="0">
                <a:solidFill>
                  <a:srgbClr val="FF0000"/>
                </a:solidFill>
                <a:latin typeface="Courier"/>
              </a:rPr>
              <a:t>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 err="1">
                <a:solidFill>
                  <a:srgbClr val="007020"/>
                </a:solidFill>
                <a:latin typeface="Courier"/>
              </a:rPr>
              <a:t>na.locf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 ,</a:t>
            </a:r>
            <a:r>
              <a:rPr sz="11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100" dirty="0" err="1">
                <a:latin typeface="Courier"/>
              </a:rPr>
              <a:t>F,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fromLast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 err="1">
                <a:latin typeface="Courier"/>
              </a:rPr>
              <a:t>F,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rule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)]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sz="1100" dirty="0">
                <a:latin typeface="Courier"/>
              </a:rPr>
              <a:t>##          Date 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
## 1: 2018-01-01   4.1
## 2: 2018-01-02   4.1
## 3: 2018-01-03   4.1
## 4: 2018-01-04   4.1
## 5: 2018-01-05   4.1
## 6: 2018-01-06   4.1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463F45-91D1-4836-9682-9128FFA75635}"/>
              </a:ext>
            </a:extLst>
          </p:cNvPr>
          <p:cNvSpPr txBox="1">
            <a:spLocks/>
          </p:cNvSpPr>
          <p:nvPr/>
        </p:nvSpPr>
        <p:spPr>
          <a:xfrm>
            <a:off x="4300780" y="1600200"/>
            <a:ext cx="47657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>
                <a:latin typeface="Courier"/>
              </a:rPr>
              <a:t>### NASDAQ </a:t>
            </a:r>
            <a:r>
              <a:rPr lang="en-US" sz="1100" b="1" dirty="0">
                <a:solidFill>
                  <a:srgbClr val="FF0000"/>
                </a:solidFill>
                <a:latin typeface="Courier"/>
              </a:rPr>
              <a:t>###</a:t>
            </a:r>
            <a:br>
              <a:rPr lang="en-US" sz="1100" dirty="0"/>
            </a:br>
            <a:r>
              <a:rPr lang="en-US" sz="1100" i="1" dirty="0">
                <a:solidFill>
                  <a:srgbClr val="60A0B0"/>
                </a:solidFill>
                <a:latin typeface="Courier"/>
              </a:rPr>
              <a:t># get data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NASDAQ =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007020"/>
                </a:solidFill>
                <a:latin typeface="Courier"/>
              </a:rPr>
              <a:t>data.table</a:t>
            </a:r>
            <a:r>
              <a:rPr lang="en-US" sz="1100" dirty="0">
                <a:latin typeface="Courier"/>
              </a:rPr>
              <a:t>(</a:t>
            </a:r>
            <a:r>
              <a:rPr lang="en-US" sz="1100" b="1" dirty="0" err="1">
                <a:solidFill>
                  <a:srgbClr val="007020"/>
                </a:solidFill>
                <a:latin typeface="Courier"/>
              </a:rPr>
              <a:t>Quandl</a:t>
            </a:r>
            <a:r>
              <a:rPr lang="en-US" sz="1100" dirty="0">
                <a:latin typeface="Courier"/>
              </a:rPr>
              <a:t>(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"NASDAQOMX/NDX"</a:t>
            </a:r>
            <a:r>
              <a:rPr lang="en-US" sz="1100" dirty="0">
                <a:latin typeface="Courier"/>
              </a:rPr>
              <a:t>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start_date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startDate</a:t>
            </a:r>
            <a:r>
              <a:rPr lang="en-US" sz="1100" dirty="0">
                <a:latin typeface="Courier"/>
              </a:rPr>
              <a:t>))</a:t>
            </a:r>
            <a:br>
              <a:rPr lang="en-US" sz="1100" dirty="0"/>
            </a:br>
            <a:r>
              <a:rPr lang="en-US" sz="1100" i="1" dirty="0">
                <a:solidFill>
                  <a:srgbClr val="60A0B0"/>
                </a:solidFill>
                <a:latin typeface="Courier"/>
              </a:rPr>
              <a:t># select columns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NASDAQ=NASDAQ[,.(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Date 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`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Trade 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Date</a:t>
            </a:r>
            <a:r>
              <a:rPr lang="en-US" sz="1100" dirty="0" err="1">
                <a:solidFill>
                  <a:srgbClr val="4070A0"/>
                </a:solidFill>
                <a:latin typeface="Courier"/>
              </a:rPr>
              <a:t>`</a:t>
            </a:r>
            <a:r>
              <a:rPr lang="en-US" sz="1100" dirty="0" err="1">
                <a:latin typeface="Courier"/>
              </a:rPr>
              <a:t>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NASDAQ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`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Index Value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`</a:t>
            </a:r>
            <a:r>
              <a:rPr lang="en-US" sz="1100" dirty="0">
                <a:latin typeface="Courier"/>
              </a:rPr>
              <a:t>)]</a:t>
            </a:r>
            <a:br>
              <a:rPr lang="en-US" sz="1100" dirty="0"/>
            </a:br>
            <a:r>
              <a:rPr lang="en-US" sz="1100" i="1" dirty="0">
                <a:solidFill>
                  <a:srgbClr val="60A0B0"/>
                </a:solidFill>
                <a:latin typeface="Courier"/>
              </a:rPr>
              <a:t># create all missing dates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NASDAQ=</a:t>
            </a:r>
            <a:r>
              <a:rPr lang="en-US" sz="11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lang="en-US" sz="1100" dirty="0">
                <a:latin typeface="Courier"/>
              </a:rPr>
              <a:t>(</a:t>
            </a:r>
            <a:r>
              <a:rPr lang="en-US" sz="1100" dirty="0" err="1">
                <a:latin typeface="Courier"/>
              </a:rPr>
              <a:t>NASDAQ,allDates,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'Date'</a:t>
            </a:r>
            <a:r>
              <a:rPr lang="en-US" sz="1100" dirty="0">
                <a:latin typeface="Courier"/>
              </a:rPr>
              <a:t>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all.y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T)[</a:t>
            </a:r>
            <a:r>
              <a:rPr lang="en-US" sz="11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lang="en-US" sz="1100" dirty="0">
                <a:latin typeface="Courier"/>
              </a:rPr>
              <a:t>(Date)]</a:t>
            </a:r>
            <a:br>
              <a:rPr lang="en-US" sz="1100" dirty="0"/>
            </a:br>
            <a:br>
              <a:rPr lang="en-US" sz="1100" dirty="0"/>
            </a:br>
            <a:r>
              <a:rPr lang="en-US" sz="1100" i="1" dirty="0">
                <a:solidFill>
                  <a:srgbClr val="60A0B0"/>
                </a:solidFill>
                <a:latin typeface="Courier"/>
              </a:rPr>
              <a:t># fill missing values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NASDAQ[,NASDAQ  </a:t>
            </a:r>
            <a:r>
              <a:rPr lang="en-US" sz="11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US" sz="1100" b="1" dirty="0">
                <a:solidFill>
                  <a:srgbClr val="FF0000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007020"/>
                </a:solidFill>
                <a:latin typeface="Courier"/>
              </a:rPr>
              <a:t>na.locf</a:t>
            </a:r>
            <a:r>
              <a:rPr lang="en-US" sz="1100" dirty="0">
                <a:latin typeface="Courier"/>
              </a:rPr>
              <a:t>(NASDAQ ,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na.rm=</a:t>
            </a:r>
            <a:r>
              <a:rPr lang="en-US" sz="1100" dirty="0" err="1">
                <a:latin typeface="Courier"/>
              </a:rPr>
              <a:t>F,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fromLast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100" dirty="0" err="1">
                <a:latin typeface="Courier"/>
              </a:rPr>
              <a:t>F,</a:t>
            </a:r>
            <a:r>
              <a:rPr lang="en-US" sz="1100" dirty="0" err="1">
                <a:solidFill>
                  <a:srgbClr val="902000"/>
                </a:solidFill>
                <a:latin typeface="Courier"/>
              </a:rPr>
              <a:t>rule</a:t>
            </a:r>
            <a:r>
              <a:rPr lang="en-US"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100" dirty="0">
                <a:latin typeface="Courier"/>
              </a:rPr>
              <a:t>)] </a:t>
            </a:r>
            <a:r>
              <a:rPr lang="en-US" sz="1100" i="1" dirty="0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US" sz="1100" dirty="0">
                <a:latin typeface="Courier"/>
              </a:rPr>
              <a:t>(NASDAQ)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urier"/>
              </a:rPr>
              <a:t>##          Date  NASDAQ
## 1: 2018-01-01      NA
## 2: 2018-01-02 6511.34
## 3: 2018-01-03 6575.80
## 4: 2018-01-04 6584.58
## 5: 2018-01-05 6653.29
## 6: 2018-01-06 6653.29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FBA004-30E2-457C-9196-9F85895C5908}"/>
              </a:ext>
            </a:extLst>
          </p:cNvPr>
          <p:cNvCxnSpPr/>
          <p:nvPr/>
        </p:nvCxnSpPr>
        <p:spPr>
          <a:xfrm>
            <a:off x="4145795" y="1627323"/>
            <a:ext cx="0" cy="4467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Merge and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100" dirty="0">
                <a:latin typeface="Courier"/>
              </a:rPr>
              <a:t>dataset 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allDates,GDP,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'Date'</a:t>
            </a:r>
            <a:r>
              <a:rPr sz="1100" dirty="0">
                <a:latin typeface="Courier"/>
              </a:rPr>
              <a:t>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all.x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T)</a:t>
            </a:r>
            <a:br>
              <a:rPr sz="1100" dirty="0"/>
            </a:br>
            <a:r>
              <a:rPr sz="1100" dirty="0">
                <a:latin typeface="Courier"/>
              </a:rPr>
              <a:t>dataset 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dataset,Unemp,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'Date'</a:t>
            </a:r>
            <a:r>
              <a:rPr sz="1100" dirty="0">
                <a:latin typeface="Courier"/>
              </a:rPr>
              <a:t>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all.x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T)</a:t>
            </a:r>
            <a:br>
              <a:rPr sz="1100" dirty="0"/>
            </a:br>
            <a:r>
              <a:rPr sz="1100" dirty="0">
                <a:latin typeface="Courier"/>
              </a:rPr>
              <a:t>dataset 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merge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dataset,NASDAQ,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by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'Date'</a:t>
            </a:r>
            <a:r>
              <a:rPr sz="1100" dirty="0">
                <a:latin typeface="Courier"/>
              </a:rPr>
              <a:t>,</a:t>
            </a:r>
            <a:r>
              <a:rPr sz="1100" dirty="0" err="1">
                <a:solidFill>
                  <a:srgbClr val="902000"/>
                </a:solidFill>
                <a:latin typeface="Courier"/>
              </a:rPr>
              <a:t>all.x</a:t>
            </a:r>
            <a:r>
              <a:rPr sz="1100" dirty="0">
                <a:solidFill>
                  <a:srgbClr val="9020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T)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100" dirty="0">
                <a:latin typeface="Courier"/>
              </a:rPr>
              <a:t>(dataset)</a:t>
            </a:r>
          </a:p>
          <a:p>
            <a:pPr marL="0" lvl="0" indent="0">
              <a:buNone/>
            </a:pPr>
            <a:r>
              <a:rPr sz="1100" dirty="0">
                <a:latin typeface="Courier"/>
              </a:rPr>
              <a:t>##          Date      GDP 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  NASDAQ
## 1: 2018-01-01 20041.05   4.1      NA
## 2: 2018-01-02 20041.05   4.1 6511.34
## 3: 2018-01-03 20041.05   4.1 6575.80
## 4: 2018-01-04 20041.05   4.1 6584.58
## 5: 2018-01-05 20041.05   4.1 6653.29
## 6: 2018-01-06 20041.05   4.1 6653.29</a:t>
            </a:r>
          </a:p>
          <a:p>
            <a:pPr marL="0" lvl="0" indent="0">
              <a:buNone/>
            </a:pPr>
            <a:r>
              <a:rPr sz="1100" i="1" dirty="0">
                <a:solidFill>
                  <a:srgbClr val="60A0B0"/>
                </a:solidFill>
                <a:latin typeface="Courier"/>
              </a:rPr>
              <a:t># keep records </a:t>
            </a:r>
            <a:r>
              <a:rPr lang="en-US" sz="1100" i="1" dirty="0">
                <a:solidFill>
                  <a:srgbClr val="60A0B0"/>
                </a:solidFill>
                <a:latin typeface="Courier"/>
              </a:rPr>
              <a:t>that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do</a:t>
            </a:r>
            <a:r>
              <a:rPr lang="en-US" sz="1100" i="1" dirty="0">
                <a:solidFill>
                  <a:srgbClr val="60A0B0"/>
                </a:solidFill>
                <a:latin typeface="Courier"/>
              </a:rPr>
              <a:t>n’t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have NAs</a:t>
            </a:r>
            <a:br>
              <a:rPr sz="1100" dirty="0"/>
            </a:br>
            <a:r>
              <a:rPr sz="1100" dirty="0">
                <a:latin typeface="Courier"/>
              </a:rPr>
              <a:t>keep=</a:t>
            </a:r>
            <a:r>
              <a:rPr sz="1100" dirty="0">
                <a:solidFill>
                  <a:srgbClr val="4070A0"/>
                </a:solidFill>
                <a:latin typeface="Courier"/>
              </a:rPr>
              <a:t> </a:t>
            </a:r>
            <a:r>
              <a:rPr sz="1100" b="1" dirty="0" err="1">
                <a:solidFill>
                  <a:srgbClr val="007020"/>
                </a:solidFill>
                <a:latin typeface="Courier"/>
              </a:rPr>
              <a:t>complete.cases</a:t>
            </a:r>
            <a:r>
              <a:rPr sz="1100" dirty="0">
                <a:latin typeface="Courier"/>
              </a:rPr>
              <a:t>(dataset)</a:t>
            </a:r>
            <a:br>
              <a:rPr sz="1100" dirty="0"/>
            </a:br>
            <a:r>
              <a:rPr sz="1100" dirty="0">
                <a:latin typeface="Courier"/>
              </a:rPr>
              <a:t>dataset=dataset[keep,]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100" dirty="0">
                <a:latin typeface="Courier"/>
              </a:rPr>
              <a:t>(dataset)</a:t>
            </a:r>
          </a:p>
          <a:p>
            <a:pPr marL="0" lvl="0" indent="0">
              <a:buNone/>
            </a:pPr>
            <a:r>
              <a:rPr sz="1100" dirty="0">
                <a:latin typeface="Courier"/>
              </a:rPr>
              <a:t>##          Date      GDP </a:t>
            </a:r>
            <a:r>
              <a:rPr sz="1100" dirty="0" err="1">
                <a:latin typeface="Courier"/>
              </a:rPr>
              <a:t>Unemp</a:t>
            </a:r>
            <a:r>
              <a:rPr sz="1100" dirty="0">
                <a:latin typeface="Courier"/>
              </a:rPr>
              <a:t>  NASDAQ
## 1: 2018-01-02 20041.05   4.1 6511.34
## 2: 2018-01-03 20041.05   4.1 6575.80
## 3: 2018-01-04 20041.05   4.1 6584.58
## 4: 2018-01-05 20041.05   4.1 6653.29
## 5: 2018-01-06 20041.05   4.1 6653.29
## 6: 2018-01-07 20041.05   4.1 6653.29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Data From API</vt:lpstr>
      <vt:lpstr>Objective</vt:lpstr>
      <vt:lpstr>Setup Connection</vt:lpstr>
      <vt:lpstr>Getting GDP Data</vt:lpstr>
      <vt:lpstr>Getting Unemployment and NASDAQ Data</vt:lpstr>
      <vt:lpstr>Merge and Clean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API</dc:title>
  <dc:creator>Max</dc:creator>
  <cp:keywords/>
  <cp:lastModifiedBy>Max Moro (mmoro)</cp:lastModifiedBy>
  <cp:revision>2</cp:revision>
  <dcterms:created xsi:type="dcterms:W3CDTF">2018-09-12T21:58:40Z</dcterms:created>
  <dcterms:modified xsi:type="dcterms:W3CDTF">2018-09-17T15:56:15Z</dcterms:modified>
</cp:coreProperties>
</file>