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73" r:id="rId9"/>
    <p:sldId id="267" r:id="rId10"/>
    <p:sldId id="265" r:id="rId11"/>
    <p:sldId id="268" r:id="rId12"/>
    <p:sldId id="274" r:id="rId13"/>
    <p:sldId id="270" r:id="rId14"/>
    <p:sldId id="275" r:id="rId15"/>
    <p:sldId id="276" r:id="rId16"/>
    <p:sldId id="272" r:id="rId17"/>
    <p:sldId id="27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Weinstock" initials="SW" lastIdx="1" clrIdx="0">
    <p:extLst>
      <p:ext uri="{19B8F6BF-5375-455C-9EA6-DF929625EA0E}">
        <p15:presenceInfo xmlns:p15="http://schemas.microsoft.com/office/powerpoint/2012/main" userId="5bc421a4458ba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7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3182-461F-42D0-8C79-814584EF5F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A1B50-F7B7-493C-BF5C-C7A021B5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conditions and note frequencies for transformation. The data is not stationary.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explain more on the ensemble’s creation. What aspects we were trying to capture.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are</a:t>
            </a:r>
          </a:p>
          <a:p>
            <a:r>
              <a:rPr lang="en-US" dirty="0"/>
              <a:t>Model 1: Top Left – ARMA</a:t>
            </a:r>
          </a:p>
          <a:p>
            <a:r>
              <a:rPr lang="en-US" dirty="0"/>
              <a:t>Model 2: Top Right – VAR</a:t>
            </a:r>
          </a:p>
          <a:p>
            <a:r>
              <a:rPr lang="en-US" dirty="0"/>
              <a:t>Model 3: Bottom Left - NN</a:t>
            </a:r>
          </a:p>
          <a:p>
            <a:r>
              <a:rPr lang="en-US" dirty="0"/>
              <a:t>Model 4: Bottom Right – Ensemble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explain more on the ensemble’s creation. What aspects we were trying to capture.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Takeaway: AIC5 returned the ARMA(3,2) and ARMA(4,2) and with these we proceeded to our final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most significant correlations with the Attrition Rate are </a:t>
            </a:r>
            <a:r>
              <a:rPr lang="en-US" b="1" dirty="0"/>
              <a:t>Mean Age</a:t>
            </a:r>
            <a:r>
              <a:rPr lang="en-US" dirty="0"/>
              <a:t> with lags of 5 and -5, </a:t>
            </a:r>
            <a:r>
              <a:rPr lang="en-US" b="1" dirty="0"/>
              <a:t>tenure</a:t>
            </a:r>
            <a:r>
              <a:rPr lang="en-US" dirty="0"/>
              <a:t> with a significant correlation at lag 6, and lastly </a:t>
            </a:r>
            <a:r>
              <a:rPr lang="en-US" b="1" dirty="0"/>
              <a:t>workers per supervisor</a:t>
            </a:r>
            <a:r>
              <a:rPr lang="en-US" dirty="0"/>
              <a:t> with a correlation at lag 5. </a:t>
            </a:r>
            <a:r>
              <a:rPr lang="en-US" b="1" dirty="0"/>
              <a:t>Low Performers Ratio</a:t>
            </a:r>
            <a:r>
              <a:rPr lang="en-US" dirty="0"/>
              <a:t> is correlated with a lag of -2.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most significant correlations with the Attrition Rate are </a:t>
            </a:r>
            <a:r>
              <a:rPr lang="en-US" b="1" dirty="0"/>
              <a:t>Mean Age</a:t>
            </a:r>
            <a:r>
              <a:rPr lang="en-US" dirty="0"/>
              <a:t> with lags of 5 and -5, </a:t>
            </a:r>
            <a:r>
              <a:rPr lang="en-US" b="1" dirty="0"/>
              <a:t>tenure</a:t>
            </a:r>
            <a:r>
              <a:rPr lang="en-US" dirty="0"/>
              <a:t> with a significant correlation at lag 6, and lastly </a:t>
            </a:r>
            <a:r>
              <a:rPr lang="en-US" b="1" dirty="0"/>
              <a:t>workers per supervisor</a:t>
            </a:r>
            <a:r>
              <a:rPr lang="en-US" dirty="0"/>
              <a:t> with a correlation at lag 5. </a:t>
            </a:r>
            <a:r>
              <a:rPr lang="en-US" b="1" dirty="0"/>
              <a:t>Low Performers Ratio</a:t>
            </a:r>
            <a:r>
              <a:rPr lang="en-US" dirty="0"/>
              <a:t> is correlated with a lag of -2.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 did we use here to fit it?</a:t>
            </a:r>
          </a:p>
          <a:p>
            <a:r>
              <a:rPr lang="en-US" dirty="0"/>
              <a:t>Talk about CV and number of reps?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on NN? Extended forecast for NN?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aspects to include on ensemble? What did we cover in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explain more on the ensemble’s creation. What aspects we were trying to capture.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explain more on the ensemble’s creation. What aspects we were trying to capture.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A1B50-F7B7-493C-BF5C-C7A021B5D0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84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826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4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42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0DAAF85-A2F6-4820-8D72-CA4AFBB1F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BA8B8C1-A3CA-47A9-8FCD-685E87F8D9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4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6/comprehensive-guide-for-ensemble-mode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0C1C-C6F1-4C0B-A32F-B18D6D9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97064"/>
            <a:ext cx="8361229" cy="2098226"/>
          </a:xfrm>
        </p:spPr>
        <p:txBody>
          <a:bodyPr/>
          <a:lstStyle/>
          <a:p>
            <a:r>
              <a:rPr lang="en-US" dirty="0"/>
              <a:t>Employee Attrition Analysis at Company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939A9-BD87-45F5-89BF-C52EC936F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264889"/>
            <a:ext cx="6831673" cy="1086237"/>
          </a:xfrm>
        </p:spPr>
        <p:txBody>
          <a:bodyPr/>
          <a:lstStyle/>
          <a:p>
            <a:r>
              <a:rPr lang="en-US" dirty="0"/>
              <a:t>Max Moro and Shane Weinstock</a:t>
            </a:r>
          </a:p>
        </p:txBody>
      </p:sp>
    </p:spTree>
    <p:extLst>
      <p:ext uri="{BB962C8B-B14F-4D97-AF65-F5344CB8AC3E}">
        <p14:creationId xmlns:p14="http://schemas.microsoft.com/office/powerpoint/2010/main" val="120205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4F70-2B51-47ED-961D-4AAE5F5F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4" y="198967"/>
            <a:ext cx="9601200" cy="804333"/>
          </a:xfrm>
        </p:spPr>
        <p:txBody>
          <a:bodyPr/>
          <a:lstStyle/>
          <a:p>
            <a:r>
              <a:rPr lang="en-US" dirty="0"/>
              <a:t>Model 3 Neural Network - Fitting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808A9C-A475-45A2-81FF-4CB33BCE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134" y="2371529"/>
            <a:ext cx="4800600" cy="322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B42E04-B176-49F9-8133-DBBD9EFB6634}"/>
              </a:ext>
            </a:extLst>
          </p:cNvPr>
          <p:cNvSpPr/>
          <p:nvPr/>
        </p:nvSpPr>
        <p:spPr>
          <a:xfrm>
            <a:off x="1058182" y="880533"/>
            <a:ext cx="11108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Neural Network gives the power of modeling more complex relationships between variables. 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are using the same type of external variables used by the VAR model. Based on experience from the ARMA and VAR models, we used a seasonality of 3 and analyzed lags from 1 to 6.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AC8D4-1BA7-4570-BDA8-B83228172030}"/>
              </a:ext>
            </a:extLst>
          </p:cNvPr>
          <p:cNvSpPr/>
          <p:nvPr/>
        </p:nvSpPr>
        <p:spPr>
          <a:xfrm>
            <a:off x="5982027" y="2305625"/>
            <a:ext cx="6011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model used 5 regressors, 5 hidden nodes, seasonal components, and a different set of lags per each regressor. </a:t>
            </a:r>
          </a:p>
          <a:p>
            <a:endParaRPr lang="en-US" dirty="0"/>
          </a:p>
          <a:p>
            <a:r>
              <a:rPr lang="en-US" dirty="0"/>
              <a:t>We can see this model is more complex than the VAR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7FCE1-D391-471A-9EFF-CFDD0DF990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2"/>
          <a:stretch/>
        </p:blipFill>
        <p:spPr>
          <a:xfrm>
            <a:off x="5982027" y="3983352"/>
            <a:ext cx="4046173" cy="17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4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2E8F-E92D-4C79-9B3A-49BAC142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0623"/>
            <a:ext cx="9601200" cy="1485900"/>
          </a:xfrm>
        </p:spPr>
        <p:txBody>
          <a:bodyPr/>
          <a:lstStyle/>
          <a:p>
            <a:r>
              <a:rPr lang="en-US" dirty="0"/>
              <a:t>Model 3 Neural Network -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624E7-F859-4144-9D0A-805E2BD2B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017" y="981575"/>
            <a:ext cx="6099159" cy="3542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2634DE-2505-4D48-8132-A7DA1D42BEB7}"/>
              </a:ext>
            </a:extLst>
          </p:cNvPr>
          <p:cNvSpPr/>
          <p:nvPr/>
        </p:nvSpPr>
        <p:spPr>
          <a:xfrm>
            <a:off x="7000242" y="2383369"/>
            <a:ext cx="380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ASE of the model is 0.00000573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B7341-2BE9-400F-8938-B7C77FD8C8DC}"/>
              </a:ext>
            </a:extLst>
          </p:cNvPr>
          <p:cNvSpPr/>
          <p:nvPr/>
        </p:nvSpPr>
        <p:spPr>
          <a:xfrm>
            <a:off x="7000242" y="1124468"/>
            <a:ext cx="4980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This charts compare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model’s prediction (red)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and the </a:t>
            </a:r>
            <a:r>
              <a:rPr lang="en-US" b="1" dirty="0">
                <a:latin typeface="Helvetica Neue"/>
              </a:rPr>
              <a:t>Test data-set (black).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flexibility of the Neural Network produced a closer fit to the data.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907B5-F307-4422-A788-4B712D7CC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477" y="4812566"/>
            <a:ext cx="5585283" cy="1619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5BCD3-DD0E-4A4A-85B1-E17E20BB2135}"/>
              </a:ext>
            </a:extLst>
          </p:cNvPr>
          <p:cNvSpPr txBox="1"/>
          <p:nvPr/>
        </p:nvSpPr>
        <p:spPr>
          <a:xfrm>
            <a:off x="6659032" y="4770232"/>
            <a:ext cx="53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Residuals</a:t>
            </a:r>
            <a:r>
              <a:rPr lang="en-US" dirty="0"/>
              <a:t>: We can visually see we still have some correlation between residuals.</a:t>
            </a:r>
          </a:p>
          <a:p>
            <a:r>
              <a:rPr lang="en-US" dirty="0"/>
              <a:t>The model is not able to explain the entire behavior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74319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6DF3-F35D-4051-BEC2-EAE1288E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57150"/>
            <a:ext cx="9601200" cy="713317"/>
          </a:xfrm>
        </p:spPr>
        <p:txBody>
          <a:bodyPr/>
          <a:lstStyle/>
          <a:p>
            <a:r>
              <a:rPr lang="en-US" dirty="0"/>
              <a:t>Model 4 Ensemble -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526D-60E3-4453-A1A8-A49DF011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2504531"/>
            <a:ext cx="6666667" cy="41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B2E7E-73B3-4061-8CE0-33958A27DEFC}"/>
              </a:ext>
            </a:extLst>
          </p:cNvPr>
          <p:cNvSpPr txBox="1"/>
          <p:nvPr/>
        </p:nvSpPr>
        <p:spPr>
          <a:xfrm>
            <a:off x="7807120" y="2971981"/>
            <a:ext cx="4355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plot, we can observe two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VAR line (colored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) is very similar to the pattern of our prediction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ARMA model (colored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 depicts our mean more accurately.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Our goal is to combine the aspects of both of these to create the most predictive model.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3459A-B63A-472D-B271-05882F7A4CEE}"/>
              </a:ext>
            </a:extLst>
          </p:cNvPr>
          <p:cNvSpPr/>
          <p:nvPr/>
        </p:nvSpPr>
        <p:spPr>
          <a:xfrm>
            <a:off x="905933" y="800101"/>
            <a:ext cx="11188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Neural Network model has a great ASE performance, but it is not feasible for the business as we need to know the future values of the external variables to calculate the attrition rate prediction. </a:t>
            </a:r>
          </a:p>
          <a:p>
            <a:r>
              <a:rPr lang="en-US" dirty="0"/>
              <a:t>The best models for the business are VAR and ARMA(3,2). </a:t>
            </a:r>
          </a:p>
          <a:p>
            <a:endParaRPr lang="en-US" dirty="0"/>
          </a:p>
          <a:p>
            <a:r>
              <a:rPr lang="en-US" dirty="0"/>
              <a:t>We used a </a:t>
            </a:r>
            <a:r>
              <a:rPr lang="en-US" b="1" dirty="0"/>
              <a:t>Neural Network</a:t>
            </a:r>
            <a:r>
              <a:rPr lang="en-US" dirty="0"/>
              <a:t> algorithm to combine and improve the predictions of VAR and ARMA models.</a:t>
            </a:r>
          </a:p>
        </p:txBody>
      </p:sp>
    </p:spTree>
    <p:extLst>
      <p:ext uri="{BB962C8B-B14F-4D97-AF65-F5344CB8AC3E}">
        <p14:creationId xmlns:p14="http://schemas.microsoft.com/office/powerpoint/2010/main" val="23345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6D133E-A9E6-4910-BE26-DCF9D9DADE36}"/>
              </a:ext>
            </a:extLst>
          </p:cNvPr>
          <p:cNvSpPr txBox="1">
            <a:spLocks/>
          </p:cNvSpPr>
          <p:nvPr/>
        </p:nvSpPr>
        <p:spPr>
          <a:xfrm>
            <a:off x="804334" y="57150"/>
            <a:ext cx="9601200" cy="713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4 Ensemble – Model Fit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03A81-EF93-4050-956A-1A91569F8CFE}"/>
              </a:ext>
            </a:extLst>
          </p:cNvPr>
          <p:cNvSpPr/>
          <p:nvPr/>
        </p:nvSpPr>
        <p:spPr>
          <a:xfrm>
            <a:off x="845833" y="770467"/>
            <a:ext cx="11210699" cy="95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used the first 2/3 of the train dataset to fit the VAR </a:t>
            </a:r>
            <a:r>
              <a:rPr lang="en-US"/>
              <a:t>and ARMA </a:t>
            </a:r>
            <a:r>
              <a:rPr lang="en-US" dirty="0"/>
              <a:t>models, then the last 1/3 of the train dataset to fit the </a:t>
            </a:r>
            <a:r>
              <a:rPr lang="en-US" b="1" dirty="0"/>
              <a:t>Neural Network Model</a:t>
            </a:r>
            <a:r>
              <a:rPr lang="en-US" dirty="0"/>
              <a:t> based on the output of the first two models. We will then use the test dataset (12 months) to measure the performance of the ensemble model. This approach is called ‘</a:t>
            </a:r>
            <a:r>
              <a:rPr lang="en-US" i="1" dirty="0"/>
              <a:t>Blending</a:t>
            </a:r>
            <a:r>
              <a:rPr lang="en-US" dirty="0"/>
              <a:t>’.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76E1D-763A-4318-9E82-6B8700568CE8}"/>
              </a:ext>
            </a:extLst>
          </p:cNvPr>
          <p:cNvSpPr/>
          <p:nvPr/>
        </p:nvSpPr>
        <p:spPr>
          <a:xfrm>
            <a:off x="2700865" y="2734735"/>
            <a:ext cx="4106333" cy="2230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VAR and ARMA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1A3A4-D396-44DE-8A60-4AE9CFFAA108}"/>
              </a:ext>
            </a:extLst>
          </p:cNvPr>
          <p:cNvSpPr/>
          <p:nvPr/>
        </p:nvSpPr>
        <p:spPr>
          <a:xfrm>
            <a:off x="6769102" y="2734735"/>
            <a:ext cx="2032000" cy="2230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3571D-2119-4BD4-9E2E-BD91DA9DFCDC}"/>
              </a:ext>
            </a:extLst>
          </p:cNvPr>
          <p:cNvSpPr/>
          <p:nvPr/>
        </p:nvSpPr>
        <p:spPr>
          <a:xfrm>
            <a:off x="8771469" y="2734735"/>
            <a:ext cx="1219198" cy="2230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Ensemble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250276EA-B207-4A9C-BDDE-0DA67C0B7E56}"/>
              </a:ext>
            </a:extLst>
          </p:cNvPr>
          <p:cNvSpPr/>
          <p:nvPr/>
        </p:nvSpPr>
        <p:spPr>
          <a:xfrm>
            <a:off x="6498168" y="4315884"/>
            <a:ext cx="596900" cy="4487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805066BD-8799-4D59-B917-78DC81FBB531}"/>
              </a:ext>
            </a:extLst>
          </p:cNvPr>
          <p:cNvSpPr/>
          <p:nvPr/>
        </p:nvSpPr>
        <p:spPr>
          <a:xfrm>
            <a:off x="8500534" y="4315884"/>
            <a:ext cx="596900" cy="4487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F778A-468A-4C03-9D70-F939C330DAD1}"/>
              </a:ext>
            </a:extLst>
          </p:cNvPr>
          <p:cNvSpPr txBox="1"/>
          <p:nvPr/>
        </p:nvSpPr>
        <p:spPr>
          <a:xfrm>
            <a:off x="5638800" y="29019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CEDA7A8-F9C4-442D-9F4D-99FAF050A68E}"/>
              </a:ext>
            </a:extLst>
          </p:cNvPr>
          <p:cNvSpPr/>
          <p:nvPr/>
        </p:nvSpPr>
        <p:spPr>
          <a:xfrm rot="5400000">
            <a:off x="5579533" y="2188633"/>
            <a:ext cx="313268" cy="60706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A0F45-8802-41AE-93B3-CE9E5B95994B}"/>
              </a:ext>
            </a:extLst>
          </p:cNvPr>
          <p:cNvSpPr txBox="1"/>
          <p:nvPr/>
        </p:nvSpPr>
        <p:spPr>
          <a:xfrm>
            <a:off x="5109633" y="5427133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Dataset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C102994-A39A-4696-9454-279EEC3E0282}"/>
              </a:ext>
            </a:extLst>
          </p:cNvPr>
          <p:cNvSpPr/>
          <p:nvPr/>
        </p:nvSpPr>
        <p:spPr>
          <a:xfrm rot="5400000">
            <a:off x="9209617" y="4629154"/>
            <a:ext cx="313268" cy="11895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0BEEE-08D5-415D-BBCB-947A23CA94F5}"/>
              </a:ext>
            </a:extLst>
          </p:cNvPr>
          <p:cNvSpPr txBox="1"/>
          <p:nvPr/>
        </p:nvSpPr>
        <p:spPr>
          <a:xfrm>
            <a:off x="8750302" y="5482171"/>
            <a:ext cx="139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E451F-3FE7-4716-B15E-F3C72B2954AE}"/>
              </a:ext>
            </a:extLst>
          </p:cNvPr>
          <p:cNvSpPr/>
          <p:nvPr/>
        </p:nvSpPr>
        <p:spPr>
          <a:xfrm>
            <a:off x="711198" y="6546851"/>
            <a:ext cx="75946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https://www.analyticsvidhya.com/blog/2018/06/comprehensive-guide-for-ensemble-models/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261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FC195-F6E6-4A90-BE69-26791B0E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1" y="2322627"/>
            <a:ext cx="4542366" cy="2441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5426B2-FE80-41A1-AD3C-5F3505624E5D}"/>
              </a:ext>
            </a:extLst>
          </p:cNvPr>
          <p:cNvSpPr/>
          <p:nvPr/>
        </p:nvSpPr>
        <p:spPr>
          <a:xfrm>
            <a:off x="5676053" y="2355126"/>
            <a:ext cx="6092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neural network model has been able to detect lags between the base models and the target variable.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D133E-A9E6-4910-BE26-DCF9D9DADE36}"/>
              </a:ext>
            </a:extLst>
          </p:cNvPr>
          <p:cNvSpPr txBox="1">
            <a:spLocks/>
          </p:cNvSpPr>
          <p:nvPr/>
        </p:nvSpPr>
        <p:spPr>
          <a:xfrm>
            <a:off x="804334" y="57150"/>
            <a:ext cx="9601200" cy="713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4 Ensemble – Model 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03CBD-439C-4531-BA92-344AB3FF5D4C}"/>
              </a:ext>
            </a:extLst>
          </p:cNvPr>
          <p:cNvSpPr/>
          <p:nvPr/>
        </p:nvSpPr>
        <p:spPr>
          <a:xfrm>
            <a:off x="875303" y="1129407"/>
            <a:ext cx="1110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can see that the Neural Network model combines the output of the VAR and ARMA models in a network composed by 2 inputs, 1 regressor of lag 9, and 1 hidden layer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3373A-7395-4F11-A3B9-07EA36FAE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051"/>
          <a:stretch/>
        </p:blipFill>
        <p:spPr>
          <a:xfrm>
            <a:off x="5728264" y="3429000"/>
            <a:ext cx="4302122" cy="11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FC195-F6E6-4A90-BE69-26791B0E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420" y="952920"/>
            <a:ext cx="5588013" cy="3244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5426B2-FE80-41A1-AD3C-5F3505624E5D}"/>
              </a:ext>
            </a:extLst>
          </p:cNvPr>
          <p:cNvSpPr/>
          <p:nvPr/>
        </p:nvSpPr>
        <p:spPr>
          <a:xfrm>
            <a:off x="6514253" y="1003986"/>
            <a:ext cx="55126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This charts compare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model’s prediction (red)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vs the </a:t>
            </a:r>
            <a:r>
              <a:rPr lang="en-US" b="1" dirty="0">
                <a:latin typeface="Helvetica Neue"/>
              </a:rPr>
              <a:t>test data-set (black). </a:t>
            </a:r>
          </a:p>
          <a:p>
            <a:endParaRPr lang="en-US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can visually see we have much better fit than the individual VAR and ARMA models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ASE of the model is   </a:t>
            </a:r>
            <a:r>
              <a:rPr lang="en-US" dirty="0"/>
              <a:t>ASE 0.00000341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D133E-A9E6-4910-BE26-DCF9D9DADE36}"/>
              </a:ext>
            </a:extLst>
          </p:cNvPr>
          <p:cNvSpPr txBox="1">
            <a:spLocks/>
          </p:cNvSpPr>
          <p:nvPr/>
        </p:nvSpPr>
        <p:spPr>
          <a:xfrm>
            <a:off x="804334" y="57150"/>
            <a:ext cx="9601200" cy="713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4 Ensemble – Model 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4C998-FAEA-4F24-8B49-12D539E65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856" y="4770232"/>
            <a:ext cx="4910136" cy="1393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3E5AB-BD57-44D7-8930-CB020E02C9C9}"/>
              </a:ext>
            </a:extLst>
          </p:cNvPr>
          <p:cNvSpPr txBox="1"/>
          <p:nvPr/>
        </p:nvSpPr>
        <p:spPr>
          <a:xfrm>
            <a:off x="6659032" y="4770232"/>
            <a:ext cx="53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Residuals</a:t>
            </a:r>
            <a:r>
              <a:rPr lang="en-US" dirty="0"/>
              <a:t>: We can visually see we have no significant correlations between residuals.</a:t>
            </a:r>
          </a:p>
          <a:p>
            <a:r>
              <a:rPr lang="en-US" dirty="0"/>
              <a:t>The model is able to explain the entire behavior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239987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648B-2B52-4F8D-AA86-3410B57D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9" y="44830"/>
            <a:ext cx="9601200" cy="1485900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D9A5-4693-4302-A1A8-018F67FC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022" y="1407794"/>
            <a:ext cx="5534024" cy="5267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important to note that our ASEs are all quite close in relation to our studies.</a:t>
            </a:r>
          </a:p>
          <a:p>
            <a:r>
              <a:rPr lang="en-US" dirty="0"/>
              <a:t>Model 1 – ARMA(3,2)</a:t>
            </a:r>
            <a:br>
              <a:rPr lang="en-US" dirty="0"/>
            </a:br>
            <a:r>
              <a:rPr lang="en-US" dirty="0"/>
              <a:t>produced very safe results that hovered around the mean.</a:t>
            </a:r>
          </a:p>
          <a:p>
            <a:r>
              <a:rPr lang="en-US" dirty="0"/>
              <a:t>Model 2 – VAR – </a:t>
            </a:r>
            <a:br>
              <a:rPr lang="en-US" dirty="0"/>
            </a:br>
            <a:r>
              <a:rPr lang="en-US" dirty="0"/>
              <a:t>was able to capture our trend well.</a:t>
            </a:r>
          </a:p>
          <a:p>
            <a:r>
              <a:rPr lang="en-US" dirty="0"/>
              <a:t>Model 3 – Neural Network – </a:t>
            </a:r>
            <a:br>
              <a:rPr lang="en-US" dirty="0"/>
            </a:br>
            <a:r>
              <a:rPr lang="en-US" dirty="0"/>
              <a:t>enabled us to begin to apply the trend with the adjusted mean.</a:t>
            </a:r>
          </a:p>
          <a:p>
            <a:r>
              <a:rPr lang="en-US" dirty="0"/>
              <a:t>Model 4 – Ensemble -  </a:t>
            </a:r>
            <a:br>
              <a:rPr lang="en-US" dirty="0"/>
            </a:br>
            <a:r>
              <a:rPr lang="en-US" dirty="0"/>
              <a:t>allowed us to finally include all of these aspects so that our forecast includes the trend, mean, and pattern of our data moving forward in the most accurate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130C3-35F3-4D43-8DAE-9A1CE931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9" y="656889"/>
            <a:ext cx="5534025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9B055-44A5-4DB5-9F53-B96394D1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5487" y="5022936"/>
            <a:ext cx="2935319" cy="1706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14035-BC9A-4CEB-AD85-A1E9FE37E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80" y="5030742"/>
            <a:ext cx="2832116" cy="1747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7B7DB-4835-4630-A66B-A9C46CC2A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79" y="2719729"/>
            <a:ext cx="2712605" cy="1937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58913-78AD-4FEC-894F-7FC54C600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495" y="2719729"/>
            <a:ext cx="2935319" cy="1811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CCDBD-A89D-4F02-BF11-F88475E67B16}"/>
              </a:ext>
            </a:extLst>
          </p:cNvPr>
          <p:cNvSpPr txBox="1"/>
          <p:nvPr/>
        </p:nvSpPr>
        <p:spPr>
          <a:xfrm>
            <a:off x="628844" y="244869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ARMA(3,2)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561B4-C3C7-4F45-B48C-0F69F13FAC76}"/>
              </a:ext>
            </a:extLst>
          </p:cNvPr>
          <p:cNvSpPr txBox="1"/>
          <p:nvPr/>
        </p:nvSpPr>
        <p:spPr>
          <a:xfrm>
            <a:off x="3506305" y="2495417"/>
            <a:ext cx="438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4D657-06E3-4F0C-9DE9-A082B02C62C3}"/>
              </a:ext>
            </a:extLst>
          </p:cNvPr>
          <p:cNvSpPr txBox="1"/>
          <p:nvPr/>
        </p:nvSpPr>
        <p:spPr>
          <a:xfrm>
            <a:off x="649677" y="4766745"/>
            <a:ext cx="1192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92682-483F-478B-B669-32D6090B8CEE}"/>
              </a:ext>
            </a:extLst>
          </p:cNvPr>
          <p:cNvSpPr txBox="1"/>
          <p:nvPr/>
        </p:nvSpPr>
        <p:spPr>
          <a:xfrm>
            <a:off x="3610214" y="474593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Ensembe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209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FC195-F6E6-4A90-BE69-26791B0E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2" y="2498489"/>
            <a:ext cx="5892800" cy="36366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5426B2-FE80-41A1-AD3C-5F3505624E5D}"/>
              </a:ext>
            </a:extLst>
          </p:cNvPr>
          <p:cNvSpPr/>
          <p:nvPr/>
        </p:nvSpPr>
        <p:spPr>
          <a:xfrm>
            <a:off x="804333" y="722812"/>
            <a:ext cx="11116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market the company operates in is very dynamic and competitive, so is not realistic to create a forecast more than 1 year ahead.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Based on the performance and behavior of the models, we selected the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Ensemble Model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as the ideal for producing forecast for the next 12 months. 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D133E-A9E6-4910-BE26-DCF9D9DADE36}"/>
              </a:ext>
            </a:extLst>
          </p:cNvPr>
          <p:cNvSpPr txBox="1">
            <a:spLocks/>
          </p:cNvSpPr>
          <p:nvPr/>
        </p:nvSpPr>
        <p:spPr>
          <a:xfrm>
            <a:off x="804334" y="57150"/>
            <a:ext cx="9601200" cy="713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Forecast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E1EEFA-3048-4C00-9F6E-255374271DC7}"/>
              </a:ext>
            </a:extLst>
          </p:cNvPr>
          <p:cNvSpPr/>
          <p:nvPr/>
        </p:nvSpPr>
        <p:spPr>
          <a:xfrm>
            <a:off x="6968067" y="2539603"/>
            <a:ext cx="515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Blue Line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shows the forecast of the Attrition Rate for the next 12 months. We can see it shows the historical pattern and behavior of the data. 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see an overall reduction of attrition rate, with some peaks and valleys repeating at seasonal intervals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light blue area is showing the range of predictions the neural model is able to produce </a:t>
            </a:r>
            <a:r>
              <a:rPr lang="en-US" sz="1600" i="1" dirty="0">
                <a:solidFill>
                  <a:srgbClr val="333333"/>
                </a:solidFill>
                <a:latin typeface="Helvetica Neue"/>
              </a:rPr>
              <a:t>(based on 40 repetitions of the model)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069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073-9A57-4BE6-9ECC-1CDF22B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4DF2-B157-4950-9006-42F08D43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models show critical aspects of the attrition rate trend for the company:</a:t>
            </a:r>
          </a:p>
          <a:p>
            <a:pPr lvl="1"/>
            <a:r>
              <a:rPr lang="en-US" dirty="0"/>
              <a:t>It has a seasonal behavior every 3 and 12 months</a:t>
            </a:r>
          </a:p>
          <a:p>
            <a:pPr lvl="1"/>
            <a:r>
              <a:rPr lang="en-US" dirty="0"/>
              <a:t>It is correlated to other factors, like tenure, age, number of direct reporting, and performance of the workforce.</a:t>
            </a:r>
          </a:p>
          <a:p>
            <a:pPr lvl="1"/>
            <a:endParaRPr lang="en-US" dirty="0"/>
          </a:p>
          <a:p>
            <a:r>
              <a:rPr lang="en-US" dirty="0"/>
              <a:t>These are important factor the company can use to mitigate the risk of undesirable turnover, like:</a:t>
            </a:r>
          </a:p>
          <a:p>
            <a:pPr lvl="1"/>
            <a:r>
              <a:rPr lang="en-US" dirty="0"/>
              <a:t>Controlling the number of direct reporting. </a:t>
            </a:r>
          </a:p>
          <a:p>
            <a:pPr lvl="1"/>
            <a:r>
              <a:rPr lang="en-US" dirty="0"/>
              <a:t>Retention programs based on the age and tenure of the workers.</a:t>
            </a:r>
          </a:p>
          <a:p>
            <a:pPr lvl="1"/>
            <a:r>
              <a:rPr lang="en-US" dirty="0"/>
              <a:t>Anticipating the number of new hires needed to offset the future attrition rate.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421-F502-4366-93B7-5400E550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and 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09D95-95F3-44BC-9A53-DDCB4BA3DBFC}"/>
              </a:ext>
            </a:extLst>
          </p:cNvPr>
          <p:cNvSpPr txBox="1"/>
          <p:nvPr/>
        </p:nvSpPr>
        <p:spPr>
          <a:xfrm>
            <a:off x="1011936" y="2401824"/>
            <a:ext cx="10341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A has experienced and recorded attrition information in regard to its workforce. The data that is available to us covers the period of 2010 through 2019.</a:t>
            </a:r>
          </a:p>
          <a:p>
            <a:endParaRPr lang="en-US" dirty="0"/>
          </a:p>
          <a:p>
            <a:r>
              <a:rPr lang="en-US" dirty="0"/>
              <a:t>We have focused on the attrition rate for Company A and correlated variables to help us accurately forecast future attrition rates.</a:t>
            </a:r>
          </a:p>
          <a:p>
            <a:endParaRPr lang="en-US" dirty="0"/>
          </a:p>
          <a:p>
            <a:r>
              <a:rPr lang="en-US" dirty="0"/>
              <a:t>Some of the variables of interest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of employee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Tenure at Company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Annual performance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Monetary recognitions (bonuses)</a:t>
            </a:r>
          </a:p>
        </p:txBody>
      </p:sp>
    </p:spTree>
    <p:extLst>
      <p:ext uri="{BB962C8B-B14F-4D97-AF65-F5344CB8AC3E}">
        <p14:creationId xmlns:p14="http://schemas.microsoft.com/office/powerpoint/2010/main" val="119374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1D0-9FB1-4DF2-A6BE-E7C30A42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39" y="0"/>
            <a:ext cx="8160528" cy="909194"/>
          </a:xfrm>
        </p:spPr>
        <p:txBody>
          <a:bodyPr>
            <a:normAutofit/>
          </a:bodyPr>
          <a:lstStyle/>
          <a:p>
            <a:r>
              <a:rPr lang="en-US" dirty="0"/>
              <a:t>Model 1 Identification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DDCDD-6CBF-4CF8-86A1-9251B60B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39" y="755641"/>
            <a:ext cx="3081551" cy="1901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F9A05-8219-47D9-BB68-2B14D3D76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536" y="735999"/>
            <a:ext cx="3194972" cy="1971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E0A21-AA9F-44CB-91FA-29352F717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144" y="749640"/>
            <a:ext cx="3194972" cy="1971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20EAE-8550-4E7C-987A-ECB1B3322BD1}"/>
              </a:ext>
            </a:extLst>
          </p:cNvPr>
          <p:cNvSpPr txBox="1"/>
          <p:nvPr/>
        </p:nvSpPr>
        <p:spPr>
          <a:xfrm>
            <a:off x="927261" y="2703968"/>
            <a:ext cx="26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Realization of Full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F1870B-78A7-4527-871D-6CE3FB357753}"/>
              </a:ext>
            </a:extLst>
          </p:cNvPr>
          <p:cNvSpPr/>
          <p:nvPr/>
        </p:nvSpPr>
        <p:spPr>
          <a:xfrm>
            <a:off x="5099331" y="2687722"/>
            <a:ext cx="2335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Realization of First Half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E04E6-1EFE-4866-B3DA-0629980B6389}"/>
              </a:ext>
            </a:extLst>
          </p:cNvPr>
          <p:cNvSpPr/>
          <p:nvPr/>
        </p:nvSpPr>
        <p:spPr>
          <a:xfrm>
            <a:off x="9135169" y="2746796"/>
            <a:ext cx="2618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Realization of Second Half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49F69-3217-43BF-8F52-0B738A7491AB}"/>
              </a:ext>
            </a:extLst>
          </p:cNvPr>
          <p:cNvSpPr/>
          <p:nvPr/>
        </p:nvSpPr>
        <p:spPr>
          <a:xfrm>
            <a:off x="927261" y="4714112"/>
            <a:ext cx="9485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ACFs show quasi-cyclic behavior with some seasonality present.</a:t>
            </a:r>
          </a:p>
          <a:p>
            <a:r>
              <a:rPr lang="en-US" dirty="0"/>
              <a:t>Our Parzen-Window show peaks at frequencies of .17 and .34, approximately 3 and 6 months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DFA2-7F8F-46AD-80CA-7C1F8D2E7190}"/>
              </a:ext>
            </a:extLst>
          </p:cNvPr>
          <p:cNvSpPr/>
          <p:nvPr/>
        </p:nvSpPr>
        <p:spPr>
          <a:xfrm>
            <a:off x="933960" y="5549807"/>
            <a:ext cx="5612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Factor tables indicate that factors of s = 3 are present. </a:t>
            </a:r>
          </a:p>
          <a:p>
            <a:r>
              <a:rPr lang="en-US" dirty="0"/>
              <a:t>We also observed that the following factors were present:</a:t>
            </a:r>
          </a:p>
          <a:p>
            <a:r>
              <a:rPr lang="en-US" dirty="0"/>
              <a:t>They appeared in our data more specifically as: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87068E-B513-4765-8E16-47E9B411F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001" y="5888365"/>
            <a:ext cx="1990725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87FC6F-A634-437F-B57C-C41C4A018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785" y="6193165"/>
            <a:ext cx="3105150" cy="228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A42A8D-5B8C-445A-8046-E3403C591513}"/>
              </a:ext>
            </a:extLst>
          </p:cNvPr>
          <p:cNvSpPr/>
          <p:nvPr/>
        </p:nvSpPr>
        <p:spPr>
          <a:xfrm>
            <a:off x="933960" y="3729223"/>
            <a:ext cx="10394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Condition 1 and 2 for stationarity were not met as our mean and variance depend on time.</a:t>
            </a:r>
          </a:p>
          <a:p>
            <a:r>
              <a:rPr lang="en-US" dirty="0"/>
              <a:t>Condition 3 is not met as our ACF depends on time.</a:t>
            </a:r>
          </a:p>
        </p:txBody>
      </p:sp>
    </p:spTree>
    <p:extLst>
      <p:ext uri="{BB962C8B-B14F-4D97-AF65-F5344CB8AC3E}">
        <p14:creationId xmlns:p14="http://schemas.microsoft.com/office/powerpoint/2010/main" val="28323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463D-E4D7-4FEF-BA03-7725EF33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89" y="189919"/>
            <a:ext cx="10515600" cy="1325563"/>
          </a:xfrm>
        </p:spPr>
        <p:txBody>
          <a:bodyPr/>
          <a:lstStyle/>
          <a:p>
            <a:r>
              <a:rPr lang="en-US" dirty="0"/>
              <a:t>Model 1 Identification - Cont.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4B7908-00C1-40D2-B714-5EB094C8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8" y="1712337"/>
            <a:ext cx="4489704" cy="32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1B849-400C-477F-96A9-27933EDAA38F}"/>
              </a:ext>
            </a:extLst>
          </p:cNvPr>
          <p:cNvSpPr txBox="1"/>
          <p:nvPr/>
        </p:nvSpPr>
        <p:spPr>
          <a:xfrm>
            <a:off x="959359" y="5312977"/>
            <a:ext cx="44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continuing, we removed the s = 3 seasonality from the data.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638E648-698C-4483-ABE3-B05425AD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02" y="1493833"/>
            <a:ext cx="4795609" cy="342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DD947-3C52-469E-B490-B7A42B45ACB9}"/>
              </a:ext>
            </a:extLst>
          </p:cNvPr>
          <p:cNvSpPr/>
          <p:nvPr/>
        </p:nvSpPr>
        <p:spPr>
          <a:xfrm>
            <a:off x="6622541" y="5312976"/>
            <a:ext cx="4971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Above are the new plots with the adjusted frequency after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8462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C2EF-92F3-4AAE-BAB0-8805DF40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34" y="-2"/>
            <a:ext cx="10515600" cy="1325563"/>
          </a:xfrm>
        </p:spPr>
        <p:txBody>
          <a:bodyPr/>
          <a:lstStyle/>
          <a:p>
            <a:r>
              <a:rPr lang="en-US" dirty="0"/>
              <a:t>Model 1 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B77C-9B27-44B3-9A86-C853CFAF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65" y="681335"/>
            <a:ext cx="581025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57441-60BF-4EEA-8CB0-FD4416CB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0" y="690860"/>
            <a:ext cx="952500" cy="22764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ACBD69-CB53-4E3F-9C14-4CDD9E08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1" y="3666149"/>
            <a:ext cx="4204717" cy="30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74D72B-A293-4A46-8567-932591B8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1" y="662781"/>
            <a:ext cx="4204716" cy="3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7E93D-13B3-4B9E-8D81-E6528BC3FC2E}"/>
              </a:ext>
            </a:extLst>
          </p:cNvPr>
          <p:cNvSpPr txBox="1"/>
          <p:nvPr/>
        </p:nvSpPr>
        <p:spPr>
          <a:xfrm>
            <a:off x="5442966" y="2967335"/>
            <a:ext cx="6469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our plots and the PACF, we notice that there are erratic patterns up to AR(9), likely indicating that this is not a pure AR model.</a:t>
            </a:r>
          </a:p>
          <a:p>
            <a:endParaRPr lang="en-US" dirty="0"/>
          </a:p>
          <a:p>
            <a:r>
              <a:rPr lang="en-US" dirty="0"/>
              <a:t>Sample autocorrelations continue to portray a sinusoidal pattern past .5, which notions us against a pure MA model.</a:t>
            </a:r>
          </a:p>
          <a:p>
            <a:endParaRPr lang="en-US" dirty="0"/>
          </a:p>
          <a:p>
            <a:r>
              <a:rPr lang="en-US" dirty="0"/>
              <a:t>AIC5 returns an ARMA(3,2) and an ARMA(4,2). And thus, with our evidence, that is what we’ve proceeded to our final model with.</a:t>
            </a:r>
          </a:p>
        </p:txBody>
      </p:sp>
    </p:spTree>
    <p:extLst>
      <p:ext uri="{BB962C8B-B14F-4D97-AF65-F5344CB8AC3E}">
        <p14:creationId xmlns:p14="http://schemas.microsoft.com/office/powerpoint/2010/main" val="21959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8BA-CAC3-4752-82AB-F8D95C2B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3" y="193891"/>
            <a:ext cx="10515600" cy="1325563"/>
          </a:xfrm>
        </p:spPr>
        <p:txBody>
          <a:bodyPr/>
          <a:lstStyle/>
          <a:p>
            <a:r>
              <a:rPr lang="en-US" dirty="0"/>
              <a:t>Model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12F86-65D1-480D-9DD8-048C6BDB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86" y="365125"/>
            <a:ext cx="8684037" cy="994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9990D-8580-48BA-9A7F-679AFF7AF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966" y="1415077"/>
            <a:ext cx="5568115" cy="3199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31C9D-7933-411E-B959-CB7F3AD763F1}"/>
              </a:ext>
            </a:extLst>
          </p:cNvPr>
          <p:cNvSpPr txBox="1"/>
          <p:nvPr/>
        </p:nvSpPr>
        <p:spPr>
          <a:xfrm>
            <a:off x="6482663" y="1519454"/>
            <a:ext cx="526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above is depicted in the graph to the left.</a:t>
            </a:r>
          </a:p>
          <a:p>
            <a:endParaRPr lang="en-US" dirty="0"/>
          </a:p>
          <a:p>
            <a:r>
              <a:rPr lang="en-US" dirty="0"/>
              <a:t>The graph left shows predictions for the test dataset of 12 months based off the model above.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29174-1025-48B2-85DF-B2E4BC53EC0E}"/>
              </a:ext>
            </a:extLst>
          </p:cNvPr>
          <p:cNvSpPr txBox="1"/>
          <p:nvPr/>
        </p:nvSpPr>
        <p:spPr>
          <a:xfrm>
            <a:off x="753383" y="990711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ARMA(3,2) with s =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E4739-373C-4924-9D21-A4A3F7CDCBA1}"/>
              </a:ext>
            </a:extLst>
          </p:cNvPr>
          <p:cNvSpPr/>
          <p:nvPr/>
        </p:nvSpPr>
        <p:spPr>
          <a:xfrm>
            <a:off x="6560099" y="3502256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ASE of the model is 0.00000623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C9EFD-867E-47CF-BD94-81CD51D8F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383" y="4861996"/>
            <a:ext cx="5107894" cy="1413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CAC04-02C8-4043-A3C3-157F48C7BB68}"/>
              </a:ext>
            </a:extLst>
          </p:cNvPr>
          <p:cNvSpPr txBox="1"/>
          <p:nvPr/>
        </p:nvSpPr>
        <p:spPr>
          <a:xfrm>
            <a:off x="5935284" y="4861996"/>
            <a:ext cx="596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Residuals</a:t>
            </a:r>
            <a:r>
              <a:rPr lang="en-US" dirty="0"/>
              <a:t>: We can visually see we still have some correlation between residuals; hence the model can be improved. This hint has been also confirmed by the </a:t>
            </a:r>
            <a:r>
              <a:rPr lang="en-US" dirty="0" err="1"/>
              <a:t>Ljung</a:t>
            </a:r>
            <a:r>
              <a:rPr lang="en-US" dirty="0"/>
              <a:t>-Box statistical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C5BA42-1449-4B03-B875-5994FA15C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83" y="6319407"/>
            <a:ext cx="4970084" cy="4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8BA-CAC3-4752-82AB-F8D95C2B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3" y="193891"/>
            <a:ext cx="10515600" cy="1325563"/>
          </a:xfrm>
        </p:spPr>
        <p:txBody>
          <a:bodyPr/>
          <a:lstStyle/>
          <a:p>
            <a:r>
              <a:rPr lang="en-US" dirty="0"/>
              <a:t>Model 2 VAR – External Predictors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617DE-60E5-469B-A082-58B506A4B2FD}"/>
              </a:ext>
            </a:extLst>
          </p:cNvPr>
          <p:cNvSpPr txBox="1"/>
          <p:nvPr/>
        </p:nvSpPr>
        <p:spPr>
          <a:xfrm>
            <a:off x="907106" y="2117615"/>
            <a:ext cx="463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selected the following external predictors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4964D-0DF6-4C59-8BC2-0130A2DB7E1D}"/>
              </a:ext>
            </a:extLst>
          </p:cNvPr>
          <p:cNvSpPr/>
          <p:nvPr/>
        </p:nvSpPr>
        <p:spPr>
          <a:xfrm>
            <a:off x="753382" y="918633"/>
            <a:ext cx="1110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VAR model gives us the advantage of using external predictors to explain the behavior of the target variable (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attritionRate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).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FDCE36-067D-440C-83ED-FCB7097BD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73937"/>
              </p:ext>
            </p:extLst>
          </p:nvPr>
        </p:nvGraphicFramePr>
        <p:xfrm>
          <a:off x="1685302" y="2762599"/>
          <a:ext cx="86517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150477"/>
                    </a:ext>
                  </a:extLst>
                </a:gridCol>
                <a:gridCol w="5942428">
                  <a:extLst>
                    <a:ext uri="{9D8B030D-6E8A-4147-A177-3AD203B41FA5}">
                      <a16:colId xmlns:a16="http://schemas.microsoft.com/office/drawing/2014/main" val="1111731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6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ageMeanYears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age of the active workers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tenureMeanYrs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tenure of the active workers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workersPerSupervisor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number of workers reporting to each 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lowPerfRate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 of low performers for the entire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0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highPerfRate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 of high performers for the entire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1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05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8BA-CAC3-4752-82AB-F8D95C2B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3" y="193891"/>
            <a:ext cx="10515600" cy="1325563"/>
          </a:xfrm>
        </p:spPr>
        <p:txBody>
          <a:bodyPr/>
          <a:lstStyle/>
          <a:p>
            <a:r>
              <a:rPr lang="en-US" dirty="0"/>
              <a:t>Model 2 VAR – Lags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9D688-502C-4D93-A54E-4E9254D6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316" y="2289706"/>
            <a:ext cx="6635864" cy="3317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617DE-60E5-469B-A082-58B506A4B2FD}"/>
              </a:ext>
            </a:extLst>
          </p:cNvPr>
          <p:cNvSpPr txBox="1"/>
          <p:nvPr/>
        </p:nvSpPr>
        <p:spPr>
          <a:xfrm>
            <a:off x="3243906" y="1920374"/>
            <a:ext cx="39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Correlation of Included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D2B63-C87A-4E26-ABA8-59927F8F637D}"/>
              </a:ext>
            </a:extLst>
          </p:cNvPr>
          <p:cNvSpPr/>
          <p:nvPr/>
        </p:nvSpPr>
        <p:spPr>
          <a:xfrm>
            <a:off x="3056467" y="5822005"/>
            <a:ext cx="880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the above correlation plots, we can deduct the model may use lags up to 6.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4964D-0DF6-4C59-8BC2-0130A2DB7E1D}"/>
              </a:ext>
            </a:extLst>
          </p:cNvPr>
          <p:cNvSpPr/>
          <p:nvPr/>
        </p:nvSpPr>
        <p:spPr>
          <a:xfrm>
            <a:off x="753382" y="918633"/>
            <a:ext cx="1110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VAR model is flexible enough to automatically detect and use correlation between variables and across different points in time (lags)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293548-9C1F-48F2-9704-75C39C74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3" y="193891"/>
            <a:ext cx="10515600" cy="1325563"/>
          </a:xfrm>
        </p:spPr>
        <p:txBody>
          <a:bodyPr/>
          <a:lstStyle/>
          <a:p>
            <a:r>
              <a:rPr lang="en-US" dirty="0"/>
              <a:t>Model 2 VAR - 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24330-B670-40C3-AFD1-40442B01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9" y="1446395"/>
            <a:ext cx="5160861" cy="31849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5268B1-5CFF-45B0-B9EA-98C769C0DB2E}"/>
              </a:ext>
            </a:extLst>
          </p:cNvPr>
          <p:cNvSpPr/>
          <p:nvPr/>
        </p:nvSpPr>
        <p:spPr>
          <a:xfrm>
            <a:off x="6096000" y="2924194"/>
            <a:ext cx="377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ASE of the model is 0.00000711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1FE3C-E986-4FBF-A19A-E3748416231D}"/>
              </a:ext>
            </a:extLst>
          </p:cNvPr>
          <p:cNvSpPr/>
          <p:nvPr/>
        </p:nvSpPr>
        <p:spPr>
          <a:xfrm>
            <a:off x="839383" y="963818"/>
            <a:ext cx="11219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obtained a VAR model that uses a lag 6, with a total order of 60 predictors.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68081-5EFE-41F5-A783-028A9CC0A787}"/>
              </a:ext>
            </a:extLst>
          </p:cNvPr>
          <p:cNvSpPr/>
          <p:nvPr/>
        </p:nvSpPr>
        <p:spPr>
          <a:xfrm>
            <a:off x="6096000" y="1519454"/>
            <a:ext cx="5892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This charts compare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model’s prediction (red)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vs the </a:t>
            </a:r>
            <a:r>
              <a:rPr lang="en-US" b="1" dirty="0">
                <a:latin typeface="Helvetica Neue"/>
              </a:rPr>
              <a:t>Test data-set (black).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can see the complexity of the model produces a better fit than ARMA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6EA18-00E0-4B32-93BF-0A182C0A9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257" y="4698266"/>
            <a:ext cx="5560124" cy="1619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90A7DC-3844-45A2-9F18-E548AF7BB229}"/>
              </a:ext>
            </a:extLst>
          </p:cNvPr>
          <p:cNvSpPr txBox="1"/>
          <p:nvPr/>
        </p:nvSpPr>
        <p:spPr>
          <a:xfrm>
            <a:off x="6625166" y="4698266"/>
            <a:ext cx="5363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Residuals</a:t>
            </a:r>
            <a:r>
              <a:rPr lang="en-US" dirty="0"/>
              <a:t>: We can visually see 1 or 2 correlation between residuals, over a total of 24 lags.</a:t>
            </a:r>
          </a:p>
          <a:p>
            <a:endParaRPr lang="en-US" dirty="0"/>
          </a:p>
          <a:p>
            <a:r>
              <a:rPr lang="en-US" dirty="0"/>
              <a:t>We are confident the model is able to explain most of the behavior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546416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1098</TotalTime>
  <Words>1791</Words>
  <Application>Microsoft Office PowerPoint</Application>
  <PresentationFormat>Widescreen</PresentationFormat>
  <Paragraphs>171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Helvetica Neue</vt:lpstr>
      <vt:lpstr>Crop</vt:lpstr>
      <vt:lpstr>Employee Attrition Analysis at Company A</vt:lpstr>
      <vt:lpstr>Response and Scenario</vt:lpstr>
      <vt:lpstr>Model 1 Identification</vt:lpstr>
      <vt:lpstr>Model 1 Identification - Cont.</vt:lpstr>
      <vt:lpstr>Model 1 Fit</vt:lpstr>
      <vt:lpstr>Model 1</vt:lpstr>
      <vt:lpstr>Model 2 VAR – External Predictors</vt:lpstr>
      <vt:lpstr>Model 2 VAR – Lags</vt:lpstr>
      <vt:lpstr>Model 2 VAR - Fitting</vt:lpstr>
      <vt:lpstr>Model 3 Neural Network - Fitting</vt:lpstr>
      <vt:lpstr>Model 3 Neural Network - Performance</vt:lpstr>
      <vt:lpstr>Model 4 Ensemble - Approach</vt:lpstr>
      <vt:lpstr>PowerPoint Presentation</vt:lpstr>
      <vt:lpstr>PowerPoint Presentation</vt:lpstr>
      <vt:lpstr>PowerPoint Presentation</vt:lpstr>
      <vt:lpstr>Model Comparison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Analysis at Company A</dc:title>
  <dc:creator>Shane Weinstock</dc:creator>
  <cp:lastModifiedBy>Anna Maria Mancini</cp:lastModifiedBy>
  <cp:revision>44</cp:revision>
  <dcterms:created xsi:type="dcterms:W3CDTF">2020-03-19T15:44:07Z</dcterms:created>
  <dcterms:modified xsi:type="dcterms:W3CDTF">2020-04-11T20:27:57Z</dcterms:modified>
</cp:coreProperties>
</file>