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3" r:id="rId6"/>
    <p:sldId id="264" r:id="rId7"/>
    <p:sldId id="266" r:id="rId8"/>
    <p:sldId id="273" r:id="rId9"/>
    <p:sldId id="267" r:id="rId10"/>
    <p:sldId id="265" r:id="rId11"/>
    <p:sldId id="268" r:id="rId12"/>
    <p:sldId id="274" r:id="rId13"/>
    <p:sldId id="270" r:id="rId14"/>
    <p:sldId id="275" r:id="rId15"/>
    <p:sldId id="276" r:id="rId16"/>
    <p:sldId id="272" r:id="rId17"/>
    <p:sldId id="277"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ne Weinstock" initials="SW" lastIdx="1" clrIdx="0">
    <p:extLst>
      <p:ext uri="{19B8F6BF-5375-455C-9EA6-DF929625EA0E}">
        <p15:presenceInfo xmlns:p15="http://schemas.microsoft.com/office/powerpoint/2012/main" userId="5bc421a4458ba8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5" autoAdjust="0"/>
    <p:restoredTop sz="94660"/>
  </p:normalViewPr>
  <p:slideViewPr>
    <p:cSldViewPr snapToGrid="0">
      <p:cViewPr varScale="1">
        <p:scale>
          <a:sx n="129" d="100"/>
          <a:sy n="129" d="100"/>
        </p:scale>
        <p:origin x="778" y="75"/>
      </p:cViewPr>
      <p:guideLst/>
    </p:cSldViewPr>
  </p:slideViewPr>
  <p:notesTextViewPr>
    <p:cViewPr>
      <p:scale>
        <a:sx n="1" d="1"/>
        <a:sy n="1" d="1"/>
      </p:scale>
      <p:origin x="0" y="0"/>
    </p:cViewPr>
  </p:notesTextViewPr>
  <p:notesViewPr>
    <p:cSldViewPr snapToGrid="0">
      <p:cViewPr varScale="1">
        <p:scale>
          <a:sx n="124" d="100"/>
          <a:sy n="124" d="100"/>
        </p:scale>
        <p:origin x="495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43182-461F-42D0-8C79-814584EF5F0A}" type="datetimeFigureOut">
              <a:rPr lang="en-US" smtClean="0"/>
              <a:t>4/11/2020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A1B50-F7B7-493C-BF5C-C7A021B5D0F2}" type="slidenum">
              <a:rPr lang="en-US" smtClean="0"/>
              <a:t>‹#›</a:t>
            </a:fld>
            <a:endParaRPr lang="en-US"/>
          </a:p>
        </p:txBody>
      </p:sp>
    </p:spTree>
    <p:extLst>
      <p:ext uri="{BB962C8B-B14F-4D97-AF65-F5344CB8AC3E}">
        <p14:creationId xmlns:p14="http://schemas.microsoft.com/office/powerpoint/2010/main" val="2663517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conditions and note frequencies for transformation. The data is not stationary.</a:t>
            </a:r>
          </a:p>
        </p:txBody>
      </p:sp>
      <p:sp>
        <p:nvSpPr>
          <p:cNvPr id="4" name="Slide Number Placeholder 3"/>
          <p:cNvSpPr>
            <a:spLocks noGrp="1"/>
          </p:cNvSpPr>
          <p:nvPr>
            <p:ph type="sldNum" sz="quarter" idx="5"/>
          </p:nvPr>
        </p:nvSpPr>
        <p:spPr/>
        <p:txBody>
          <a:bodyPr/>
          <a:lstStyle/>
          <a:p>
            <a:fld id="{230A1B50-F7B7-493C-BF5C-C7A021B5D0F2}" type="slidenum">
              <a:rPr lang="en-US" smtClean="0"/>
              <a:t>3</a:t>
            </a:fld>
            <a:endParaRPr lang="en-US"/>
          </a:p>
        </p:txBody>
      </p:sp>
    </p:spTree>
    <p:extLst>
      <p:ext uri="{BB962C8B-B14F-4D97-AF65-F5344CB8AC3E}">
        <p14:creationId xmlns:p14="http://schemas.microsoft.com/office/powerpoint/2010/main" val="2294447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explain more on the ensemble’s creation. What aspects we were trying to capture.</a:t>
            </a:r>
          </a:p>
        </p:txBody>
      </p:sp>
      <p:sp>
        <p:nvSpPr>
          <p:cNvPr id="4" name="Slide Number Placeholder 3"/>
          <p:cNvSpPr>
            <a:spLocks noGrp="1"/>
          </p:cNvSpPr>
          <p:nvPr>
            <p:ph type="sldNum" sz="quarter" idx="5"/>
          </p:nvPr>
        </p:nvSpPr>
        <p:spPr/>
        <p:txBody>
          <a:bodyPr/>
          <a:lstStyle/>
          <a:p>
            <a:fld id="{230A1B50-F7B7-493C-BF5C-C7A021B5D0F2}" type="slidenum">
              <a:rPr lang="en-US" smtClean="0"/>
              <a:t>15</a:t>
            </a:fld>
            <a:endParaRPr lang="en-US"/>
          </a:p>
        </p:txBody>
      </p:sp>
    </p:spTree>
    <p:extLst>
      <p:ext uri="{BB962C8B-B14F-4D97-AF65-F5344CB8AC3E}">
        <p14:creationId xmlns:p14="http://schemas.microsoft.com/office/powerpoint/2010/main" val="3779009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Models are</a:t>
            </a:r>
          </a:p>
          <a:p>
            <a:r>
              <a:rPr lang="en-US" dirty="0"/>
              <a:t>Model 1: Top Left – ARMA</a:t>
            </a:r>
          </a:p>
          <a:p>
            <a:r>
              <a:rPr lang="en-US" dirty="0"/>
              <a:t>Model 2: Top Right – VAR</a:t>
            </a:r>
          </a:p>
          <a:p>
            <a:r>
              <a:rPr lang="en-US" dirty="0"/>
              <a:t>Model 3: Bottom Left - NN</a:t>
            </a:r>
          </a:p>
          <a:p>
            <a:r>
              <a:rPr lang="en-US" dirty="0"/>
              <a:t>Model 4: Bottom Right – Ensemble</a:t>
            </a:r>
          </a:p>
        </p:txBody>
      </p:sp>
      <p:sp>
        <p:nvSpPr>
          <p:cNvPr id="4" name="Slide Number Placeholder 3"/>
          <p:cNvSpPr>
            <a:spLocks noGrp="1"/>
          </p:cNvSpPr>
          <p:nvPr>
            <p:ph type="sldNum" sz="quarter" idx="5"/>
          </p:nvPr>
        </p:nvSpPr>
        <p:spPr/>
        <p:txBody>
          <a:bodyPr/>
          <a:lstStyle/>
          <a:p>
            <a:fld id="{230A1B50-F7B7-493C-BF5C-C7A021B5D0F2}" type="slidenum">
              <a:rPr lang="en-US" smtClean="0"/>
              <a:t>16</a:t>
            </a:fld>
            <a:endParaRPr lang="en-US"/>
          </a:p>
        </p:txBody>
      </p:sp>
    </p:spTree>
    <p:extLst>
      <p:ext uri="{BB962C8B-B14F-4D97-AF65-F5344CB8AC3E}">
        <p14:creationId xmlns:p14="http://schemas.microsoft.com/office/powerpoint/2010/main" val="3416457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explain more on the ensemble’s creation. What aspects we were trying to capture.</a:t>
            </a:r>
          </a:p>
        </p:txBody>
      </p:sp>
      <p:sp>
        <p:nvSpPr>
          <p:cNvPr id="4" name="Slide Number Placeholder 3"/>
          <p:cNvSpPr>
            <a:spLocks noGrp="1"/>
          </p:cNvSpPr>
          <p:nvPr>
            <p:ph type="sldNum" sz="quarter" idx="5"/>
          </p:nvPr>
        </p:nvSpPr>
        <p:spPr/>
        <p:txBody>
          <a:bodyPr/>
          <a:lstStyle/>
          <a:p>
            <a:fld id="{230A1B50-F7B7-493C-BF5C-C7A021B5D0F2}" type="slidenum">
              <a:rPr lang="en-US" smtClean="0"/>
              <a:t>17</a:t>
            </a:fld>
            <a:endParaRPr lang="en-US"/>
          </a:p>
        </p:txBody>
      </p:sp>
    </p:spTree>
    <p:extLst>
      <p:ext uri="{BB962C8B-B14F-4D97-AF65-F5344CB8AC3E}">
        <p14:creationId xmlns:p14="http://schemas.microsoft.com/office/powerpoint/2010/main" val="381826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Takeaway: AIC5 returned the ARMA(3,2) and ARMA(4,2) and with these we proceeded to our final models.</a:t>
            </a:r>
          </a:p>
        </p:txBody>
      </p:sp>
      <p:sp>
        <p:nvSpPr>
          <p:cNvPr id="4" name="Slide Number Placeholder 3"/>
          <p:cNvSpPr>
            <a:spLocks noGrp="1"/>
          </p:cNvSpPr>
          <p:nvPr>
            <p:ph type="sldNum" sz="quarter" idx="5"/>
          </p:nvPr>
        </p:nvSpPr>
        <p:spPr/>
        <p:txBody>
          <a:bodyPr/>
          <a:lstStyle/>
          <a:p>
            <a:fld id="{230A1B50-F7B7-493C-BF5C-C7A021B5D0F2}" type="slidenum">
              <a:rPr lang="en-US" smtClean="0"/>
              <a:t>5</a:t>
            </a:fld>
            <a:endParaRPr lang="en-US"/>
          </a:p>
        </p:txBody>
      </p:sp>
    </p:spTree>
    <p:extLst>
      <p:ext uri="{BB962C8B-B14F-4D97-AF65-F5344CB8AC3E}">
        <p14:creationId xmlns:p14="http://schemas.microsoft.com/office/powerpoint/2010/main" val="3662643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most significant correlations with the Attrition Rate are </a:t>
            </a:r>
            <a:r>
              <a:rPr lang="en-US" b="1" dirty="0"/>
              <a:t>Mean Age</a:t>
            </a:r>
            <a:r>
              <a:rPr lang="en-US" dirty="0"/>
              <a:t> with lags of 5 and -5, </a:t>
            </a:r>
            <a:r>
              <a:rPr lang="en-US" b="1" dirty="0"/>
              <a:t>tenure</a:t>
            </a:r>
            <a:r>
              <a:rPr lang="en-US" dirty="0"/>
              <a:t> with a significant correlation at lag 6, and lastly </a:t>
            </a:r>
            <a:r>
              <a:rPr lang="en-US" b="1" dirty="0"/>
              <a:t>workers per supervisor</a:t>
            </a:r>
            <a:r>
              <a:rPr lang="en-US" dirty="0"/>
              <a:t> with a correlation at lag 5. </a:t>
            </a:r>
            <a:r>
              <a:rPr lang="en-US" b="1" dirty="0"/>
              <a:t>Low Performers Ratio</a:t>
            </a:r>
            <a:r>
              <a:rPr lang="en-US" dirty="0"/>
              <a:t> is correlated with a lag of -2.</a:t>
            </a:r>
          </a:p>
          <a:p>
            <a:endParaRPr lang="en-US" dirty="0"/>
          </a:p>
        </p:txBody>
      </p:sp>
      <p:sp>
        <p:nvSpPr>
          <p:cNvPr id="4" name="Slide Number Placeholder 3"/>
          <p:cNvSpPr>
            <a:spLocks noGrp="1"/>
          </p:cNvSpPr>
          <p:nvPr>
            <p:ph type="sldNum" sz="quarter" idx="5"/>
          </p:nvPr>
        </p:nvSpPr>
        <p:spPr/>
        <p:txBody>
          <a:bodyPr/>
          <a:lstStyle/>
          <a:p>
            <a:fld id="{230A1B50-F7B7-493C-BF5C-C7A021B5D0F2}" type="slidenum">
              <a:rPr lang="en-US" smtClean="0"/>
              <a:t>7</a:t>
            </a:fld>
            <a:endParaRPr lang="en-US"/>
          </a:p>
        </p:txBody>
      </p:sp>
    </p:spTree>
    <p:extLst>
      <p:ext uri="{BB962C8B-B14F-4D97-AF65-F5344CB8AC3E}">
        <p14:creationId xmlns:p14="http://schemas.microsoft.com/office/powerpoint/2010/main" val="3735037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most significant correlations with the Attrition Rate are </a:t>
            </a:r>
            <a:r>
              <a:rPr lang="en-US" b="1" dirty="0"/>
              <a:t>Mean Age</a:t>
            </a:r>
            <a:r>
              <a:rPr lang="en-US" dirty="0"/>
              <a:t> with lags of 5 and -5, </a:t>
            </a:r>
            <a:r>
              <a:rPr lang="en-US" b="1" dirty="0"/>
              <a:t>tenure</a:t>
            </a:r>
            <a:r>
              <a:rPr lang="en-US" dirty="0"/>
              <a:t> with a significant correlation at lag 6, and lastly </a:t>
            </a:r>
            <a:r>
              <a:rPr lang="en-US" b="1" dirty="0"/>
              <a:t>workers per supervisor</a:t>
            </a:r>
            <a:r>
              <a:rPr lang="en-US" dirty="0"/>
              <a:t> with a correlation at lag 5. </a:t>
            </a:r>
            <a:r>
              <a:rPr lang="en-US" b="1" dirty="0"/>
              <a:t>Low Performers Ratio</a:t>
            </a:r>
            <a:r>
              <a:rPr lang="en-US" dirty="0"/>
              <a:t> is correlated with a lag of -2.</a:t>
            </a:r>
          </a:p>
          <a:p>
            <a:endParaRPr lang="en-US" dirty="0"/>
          </a:p>
        </p:txBody>
      </p:sp>
      <p:sp>
        <p:nvSpPr>
          <p:cNvPr id="4" name="Slide Number Placeholder 3"/>
          <p:cNvSpPr>
            <a:spLocks noGrp="1"/>
          </p:cNvSpPr>
          <p:nvPr>
            <p:ph type="sldNum" sz="quarter" idx="5"/>
          </p:nvPr>
        </p:nvSpPr>
        <p:spPr/>
        <p:txBody>
          <a:bodyPr/>
          <a:lstStyle/>
          <a:p>
            <a:fld id="{230A1B50-F7B7-493C-BF5C-C7A021B5D0F2}" type="slidenum">
              <a:rPr lang="en-US" smtClean="0"/>
              <a:t>8</a:t>
            </a:fld>
            <a:endParaRPr lang="en-US"/>
          </a:p>
        </p:txBody>
      </p:sp>
    </p:spTree>
    <p:extLst>
      <p:ext uri="{BB962C8B-B14F-4D97-AF65-F5344CB8AC3E}">
        <p14:creationId xmlns:p14="http://schemas.microsoft.com/office/powerpoint/2010/main" val="2644412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else did we use here to fit it?</a:t>
            </a:r>
          </a:p>
          <a:p>
            <a:r>
              <a:rPr lang="en-US" dirty="0"/>
              <a:t>Talk about CV and number of reps?</a:t>
            </a:r>
          </a:p>
        </p:txBody>
      </p:sp>
      <p:sp>
        <p:nvSpPr>
          <p:cNvPr id="4" name="Slide Number Placeholder 3"/>
          <p:cNvSpPr>
            <a:spLocks noGrp="1"/>
          </p:cNvSpPr>
          <p:nvPr>
            <p:ph type="sldNum" sz="quarter" idx="5"/>
          </p:nvPr>
        </p:nvSpPr>
        <p:spPr/>
        <p:txBody>
          <a:bodyPr/>
          <a:lstStyle/>
          <a:p>
            <a:fld id="{230A1B50-F7B7-493C-BF5C-C7A021B5D0F2}" type="slidenum">
              <a:rPr lang="en-US" smtClean="0"/>
              <a:t>10</a:t>
            </a:fld>
            <a:endParaRPr lang="en-US"/>
          </a:p>
        </p:txBody>
      </p:sp>
    </p:spTree>
    <p:extLst>
      <p:ext uri="{BB962C8B-B14F-4D97-AF65-F5344CB8AC3E}">
        <p14:creationId xmlns:p14="http://schemas.microsoft.com/office/powerpoint/2010/main" val="1910466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Notation on NN? Extended forecast for NN?</a:t>
            </a:r>
          </a:p>
        </p:txBody>
      </p:sp>
      <p:sp>
        <p:nvSpPr>
          <p:cNvPr id="4" name="Slide Number Placeholder 3"/>
          <p:cNvSpPr>
            <a:spLocks noGrp="1"/>
          </p:cNvSpPr>
          <p:nvPr>
            <p:ph type="sldNum" sz="quarter" idx="5"/>
          </p:nvPr>
        </p:nvSpPr>
        <p:spPr/>
        <p:txBody>
          <a:bodyPr/>
          <a:lstStyle/>
          <a:p>
            <a:fld id="{230A1B50-F7B7-493C-BF5C-C7A021B5D0F2}" type="slidenum">
              <a:rPr lang="en-US" smtClean="0"/>
              <a:t>11</a:t>
            </a:fld>
            <a:endParaRPr lang="en-US"/>
          </a:p>
        </p:txBody>
      </p:sp>
    </p:spTree>
    <p:extLst>
      <p:ext uri="{BB962C8B-B14F-4D97-AF65-F5344CB8AC3E}">
        <p14:creationId xmlns:p14="http://schemas.microsoft.com/office/powerpoint/2010/main" val="3970264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aspects to include on ensemble? What did we cover in class.</a:t>
            </a:r>
          </a:p>
        </p:txBody>
      </p:sp>
      <p:sp>
        <p:nvSpPr>
          <p:cNvPr id="4" name="Slide Number Placeholder 3"/>
          <p:cNvSpPr>
            <a:spLocks noGrp="1"/>
          </p:cNvSpPr>
          <p:nvPr>
            <p:ph type="sldNum" sz="quarter" idx="5"/>
          </p:nvPr>
        </p:nvSpPr>
        <p:spPr/>
        <p:txBody>
          <a:bodyPr/>
          <a:lstStyle/>
          <a:p>
            <a:fld id="{230A1B50-F7B7-493C-BF5C-C7A021B5D0F2}" type="slidenum">
              <a:rPr lang="en-US" smtClean="0"/>
              <a:t>12</a:t>
            </a:fld>
            <a:endParaRPr lang="en-US"/>
          </a:p>
        </p:txBody>
      </p:sp>
    </p:spTree>
    <p:extLst>
      <p:ext uri="{BB962C8B-B14F-4D97-AF65-F5344CB8AC3E}">
        <p14:creationId xmlns:p14="http://schemas.microsoft.com/office/powerpoint/2010/main" val="1960481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explain more on the ensemble’s creation. What aspects we were trying to capture.</a:t>
            </a:r>
          </a:p>
        </p:txBody>
      </p:sp>
      <p:sp>
        <p:nvSpPr>
          <p:cNvPr id="4" name="Slide Number Placeholder 3"/>
          <p:cNvSpPr>
            <a:spLocks noGrp="1"/>
          </p:cNvSpPr>
          <p:nvPr>
            <p:ph type="sldNum" sz="quarter" idx="5"/>
          </p:nvPr>
        </p:nvSpPr>
        <p:spPr/>
        <p:txBody>
          <a:bodyPr/>
          <a:lstStyle/>
          <a:p>
            <a:fld id="{230A1B50-F7B7-493C-BF5C-C7A021B5D0F2}" type="slidenum">
              <a:rPr lang="en-US" smtClean="0"/>
              <a:t>13</a:t>
            </a:fld>
            <a:endParaRPr lang="en-US"/>
          </a:p>
        </p:txBody>
      </p:sp>
    </p:spTree>
    <p:extLst>
      <p:ext uri="{BB962C8B-B14F-4D97-AF65-F5344CB8AC3E}">
        <p14:creationId xmlns:p14="http://schemas.microsoft.com/office/powerpoint/2010/main" val="2599868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explain more on the ensemble’s creation. What aspects we were trying to capture.</a:t>
            </a:r>
          </a:p>
        </p:txBody>
      </p:sp>
      <p:sp>
        <p:nvSpPr>
          <p:cNvPr id="4" name="Slide Number Placeholder 3"/>
          <p:cNvSpPr>
            <a:spLocks noGrp="1"/>
          </p:cNvSpPr>
          <p:nvPr>
            <p:ph type="sldNum" sz="quarter" idx="5"/>
          </p:nvPr>
        </p:nvSpPr>
        <p:spPr/>
        <p:txBody>
          <a:bodyPr/>
          <a:lstStyle/>
          <a:p>
            <a:fld id="{230A1B50-F7B7-493C-BF5C-C7A021B5D0F2}" type="slidenum">
              <a:rPr lang="en-US" smtClean="0"/>
              <a:t>14</a:t>
            </a:fld>
            <a:endParaRPr lang="en-US"/>
          </a:p>
        </p:txBody>
      </p:sp>
    </p:spTree>
    <p:extLst>
      <p:ext uri="{BB962C8B-B14F-4D97-AF65-F5344CB8AC3E}">
        <p14:creationId xmlns:p14="http://schemas.microsoft.com/office/powerpoint/2010/main" val="3022214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0DAAF85-A2F6-4820-8D72-CA4AFBB1FD12}" type="datetimeFigureOut">
              <a:rPr lang="en-US" smtClean="0"/>
              <a:t>4/11/2020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BA8B8C1-A3CA-47A9-8FCD-685E87F8D9C6}"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8842460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AAF85-A2F6-4820-8D72-CA4AFBB1FD12}"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8B8C1-A3CA-47A9-8FCD-685E87F8D9C6}" type="slidenum">
              <a:rPr lang="en-US" smtClean="0"/>
              <a:t>‹#›</a:t>
            </a:fld>
            <a:endParaRPr lang="en-US"/>
          </a:p>
        </p:txBody>
      </p:sp>
    </p:spTree>
    <p:extLst>
      <p:ext uri="{BB962C8B-B14F-4D97-AF65-F5344CB8AC3E}">
        <p14:creationId xmlns:p14="http://schemas.microsoft.com/office/powerpoint/2010/main" val="97228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AAF85-A2F6-4820-8D72-CA4AFBB1FD12}"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8B8C1-A3CA-47A9-8FCD-685E87F8D9C6}" type="slidenum">
              <a:rPr lang="en-US" smtClean="0"/>
              <a:t>‹#›</a:t>
            </a:fld>
            <a:endParaRPr lang="en-US"/>
          </a:p>
        </p:txBody>
      </p:sp>
    </p:spTree>
    <p:extLst>
      <p:ext uri="{BB962C8B-B14F-4D97-AF65-F5344CB8AC3E}">
        <p14:creationId xmlns:p14="http://schemas.microsoft.com/office/powerpoint/2010/main" val="42429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AAF85-A2F6-4820-8D72-CA4AFBB1FD12}"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8B8C1-A3CA-47A9-8FCD-685E87F8D9C6}" type="slidenum">
              <a:rPr lang="en-US" smtClean="0"/>
              <a:t>‹#›</a:t>
            </a:fld>
            <a:endParaRPr lang="en-US"/>
          </a:p>
        </p:txBody>
      </p:sp>
    </p:spTree>
    <p:extLst>
      <p:ext uri="{BB962C8B-B14F-4D97-AF65-F5344CB8AC3E}">
        <p14:creationId xmlns:p14="http://schemas.microsoft.com/office/powerpoint/2010/main" val="4131042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0DAAF85-A2F6-4820-8D72-CA4AFBB1FD12}" type="datetimeFigureOut">
              <a:rPr lang="en-US" smtClean="0"/>
              <a:t>4/11/2020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BA8B8C1-A3CA-47A9-8FCD-685E87F8D9C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882624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DAAF85-A2F6-4820-8D72-CA4AFBB1FD12}"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8B8C1-A3CA-47A9-8FCD-685E87F8D9C6}" type="slidenum">
              <a:rPr lang="en-US" smtClean="0"/>
              <a:t>‹#›</a:t>
            </a:fld>
            <a:endParaRPr lang="en-US"/>
          </a:p>
        </p:txBody>
      </p:sp>
    </p:spTree>
    <p:extLst>
      <p:ext uri="{BB962C8B-B14F-4D97-AF65-F5344CB8AC3E}">
        <p14:creationId xmlns:p14="http://schemas.microsoft.com/office/powerpoint/2010/main" val="102398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DAAF85-A2F6-4820-8D72-CA4AFBB1FD12}" type="datetimeFigureOut">
              <a:rPr lang="en-US" smtClean="0"/>
              <a:t>4/11/2020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A8B8C1-A3CA-47A9-8FCD-685E87F8D9C6}" type="slidenum">
              <a:rPr lang="en-US" smtClean="0"/>
              <a:t>‹#›</a:t>
            </a:fld>
            <a:endParaRPr lang="en-US"/>
          </a:p>
        </p:txBody>
      </p:sp>
    </p:spTree>
    <p:extLst>
      <p:ext uri="{BB962C8B-B14F-4D97-AF65-F5344CB8AC3E}">
        <p14:creationId xmlns:p14="http://schemas.microsoft.com/office/powerpoint/2010/main" val="318612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DAAF85-A2F6-4820-8D72-CA4AFBB1FD12}" type="datetimeFigureOut">
              <a:rPr lang="en-US" smtClean="0"/>
              <a:t>4/11/2020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A8B8C1-A3CA-47A9-8FCD-685E87F8D9C6}" type="slidenum">
              <a:rPr lang="en-US" smtClean="0"/>
              <a:t>‹#›</a:t>
            </a:fld>
            <a:endParaRPr lang="en-US"/>
          </a:p>
        </p:txBody>
      </p:sp>
    </p:spTree>
    <p:extLst>
      <p:ext uri="{BB962C8B-B14F-4D97-AF65-F5344CB8AC3E}">
        <p14:creationId xmlns:p14="http://schemas.microsoft.com/office/powerpoint/2010/main" val="270463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AAF85-A2F6-4820-8D72-CA4AFBB1FD12}" type="datetimeFigureOut">
              <a:rPr lang="en-US" smtClean="0"/>
              <a:t>4/11/2020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A8B8C1-A3CA-47A9-8FCD-685E87F8D9C6}" type="slidenum">
              <a:rPr lang="en-US" smtClean="0"/>
              <a:t>‹#›</a:t>
            </a:fld>
            <a:endParaRPr lang="en-US"/>
          </a:p>
        </p:txBody>
      </p:sp>
    </p:spTree>
    <p:extLst>
      <p:ext uri="{BB962C8B-B14F-4D97-AF65-F5344CB8AC3E}">
        <p14:creationId xmlns:p14="http://schemas.microsoft.com/office/powerpoint/2010/main" val="294407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0DAAF85-A2F6-4820-8D72-CA4AFBB1FD12}" type="datetimeFigureOut">
              <a:rPr lang="en-US" smtClean="0"/>
              <a:t>4/11/2020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BA8B8C1-A3CA-47A9-8FCD-685E87F8D9C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041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0DAAF85-A2F6-4820-8D72-CA4AFBB1FD12}" type="datetimeFigureOut">
              <a:rPr lang="en-US" smtClean="0"/>
              <a:t>4/11/2020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BA8B8C1-A3CA-47A9-8FCD-685E87F8D9C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842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0DAAF85-A2F6-4820-8D72-CA4AFBB1FD12}" type="datetimeFigureOut">
              <a:rPr lang="en-US" smtClean="0"/>
              <a:t>4/11/2020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BA8B8C1-A3CA-47A9-8FCD-685E87F8D9C6}"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3486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0C1C-C6F1-4C0B-A32F-B18D6D97DEA9}"/>
              </a:ext>
            </a:extLst>
          </p:cNvPr>
          <p:cNvSpPr>
            <a:spLocks noGrp="1"/>
          </p:cNvSpPr>
          <p:nvPr>
            <p:ph type="ctrTitle"/>
          </p:nvPr>
        </p:nvSpPr>
        <p:spPr>
          <a:xfrm>
            <a:off x="1915385" y="2097064"/>
            <a:ext cx="8361229" cy="2098226"/>
          </a:xfrm>
        </p:spPr>
        <p:txBody>
          <a:bodyPr/>
          <a:lstStyle/>
          <a:p>
            <a:r>
              <a:rPr lang="en-US" dirty="0"/>
              <a:t>Employee Attrition Analysis at Company A</a:t>
            </a:r>
          </a:p>
        </p:txBody>
      </p:sp>
      <p:sp>
        <p:nvSpPr>
          <p:cNvPr id="3" name="Subtitle 2">
            <a:extLst>
              <a:ext uri="{FF2B5EF4-FFF2-40B4-BE49-F238E27FC236}">
                <a16:creationId xmlns:a16="http://schemas.microsoft.com/office/drawing/2014/main" id="{0AB939A9-BD87-45F5-89BF-C52EC936F7AD}"/>
              </a:ext>
            </a:extLst>
          </p:cNvPr>
          <p:cNvSpPr>
            <a:spLocks noGrp="1"/>
          </p:cNvSpPr>
          <p:nvPr>
            <p:ph type="subTitle" idx="1"/>
          </p:nvPr>
        </p:nvSpPr>
        <p:spPr>
          <a:xfrm>
            <a:off x="2680163" y="4264889"/>
            <a:ext cx="6831673" cy="1086237"/>
          </a:xfrm>
        </p:spPr>
        <p:txBody>
          <a:bodyPr/>
          <a:lstStyle/>
          <a:p>
            <a:r>
              <a:rPr lang="en-US" dirty="0"/>
              <a:t>Max Moro and Shane Weinstock</a:t>
            </a:r>
          </a:p>
        </p:txBody>
      </p:sp>
    </p:spTree>
    <p:extLst>
      <p:ext uri="{BB962C8B-B14F-4D97-AF65-F5344CB8AC3E}">
        <p14:creationId xmlns:p14="http://schemas.microsoft.com/office/powerpoint/2010/main" val="1202054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4F70-2B51-47ED-961D-4AAE5F5F369F}"/>
              </a:ext>
            </a:extLst>
          </p:cNvPr>
          <p:cNvSpPr>
            <a:spLocks noGrp="1"/>
          </p:cNvSpPr>
          <p:nvPr>
            <p:ph type="title"/>
          </p:nvPr>
        </p:nvSpPr>
        <p:spPr>
          <a:xfrm>
            <a:off x="905934" y="198967"/>
            <a:ext cx="9601200" cy="804333"/>
          </a:xfrm>
        </p:spPr>
        <p:txBody>
          <a:bodyPr/>
          <a:lstStyle/>
          <a:p>
            <a:r>
              <a:rPr lang="en-US" dirty="0"/>
              <a:t>Model 3 Neural Network - Fitting</a:t>
            </a:r>
          </a:p>
        </p:txBody>
      </p:sp>
      <p:pic>
        <p:nvPicPr>
          <p:cNvPr id="2050" name="Picture 2">
            <a:extLst>
              <a:ext uri="{FF2B5EF4-FFF2-40B4-BE49-F238E27FC236}">
                <a16:creationId xmlns:a16="http://schemas.microsoft.com/office/drawing/2014/main" id="{BE808A9C-A475-45A2-81FF-4CB33BCE1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982134" y="2371529"/>
            <a:ext cx="4800600" cy="32236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4B42E04-B176-49F9-8133-DBBD9EFB6634}"/>
              </a:ext>
            </a:extLst>
          </p:cNvPr>
          <p:cNvSpPr/>
          <p:nvPr/>
        </p:nvSpPr>
        <p:spPr>
          <a:xfrm>
            <a:off x="1058182" y="880533"/>
            <a:ext cx="11108417" cy="1200329"/>
          </a:xfrm>
          <a:prstGeom prst="rect">
            <a:avLst/>
          </a:prstGeom>
        </p:spPr>
        <p:txBody>
          <a:bodyPr wrap="square">
            <a:spAutoFit/>
          </a:bodyPr>
          <a:lstStyle/>
          <a:p>
            <a:r>
              <a:rPr lang="en-US" dirty="0">
                <a:solidFill>
                  <a:srgbClr val="333333"/>
                </a:solidFill>
                <a:latin typeface="Helvetica Neue"/>
              </a:rPr>
              <a:t>The Neural Network gives the power of modeling more complex relationships between variables. </a:t>
            </a:r>
          </a:p>
          <a:p>
            <a:endParaRPr lang="en-US" dirty="0">
              <a:solidFill>
                <a:srgbClr val="333333"/>
              </a:solidFill>
              <a:latin typeface="Helvetica Neue"/>
            </a:endParaRPr>
          </a:p>
          <a:p>
            <a:r>
              <a:rPr lang="en-US" dirty="0">
                <a:solidFill>
                  <a:srgbClr val="333333"/>
                </a:solidFill>
                <a:latin typeface="Helvetica Neue"/>
              </a:rPr>
              <a:t>We are using the same type of external variables used by the VAR model. Based on experience from the ARMA and VAR models we used a seasonality of 3 and analyzed lags from 1 to 6. </a:t>
            </a:r>
            <a:endParaRPr lang="en-US" dirty="0"/>
          </a:p>
        </p:txBody>
      </p:sp>
      <p:sp>
        <p:nvSpPr>
          <p:cNvPr id="5" name="Rectangle 4">
            <a:extLst>
              <a:ext uri="{FF2B5EF4-FFF2-40B4-BE49-F238E27FC236}">
                <a16:creationId xmlns:a16="http://schemas.microsoft.com/office/drawing/2014/main" id="{E5EAC8D4-1BA7-4570-BDA8-B83228172030}"/>
              </a:ext>
            </a:extLst>
          </p:cNvPr>
          <p:cNvSpPr/>
          <p:nvPr/>
        </p:nvSpPr>
        <p:spPr>
          <a:xfrm>
            <a:off x="5782734" y="2330628"/>
            <a:ext cx="6028267" cy="1200329"/>
          </a:xfrm>
          <a:prstGeom prst="rect">
            <a:avLst/>
          </a:prstGeom>
        </p:spPr>
        <p:txBody>
          <a:bodyPr wrap="square">
            <a:spAutoFit/>
          </a:bodyPr>
          <a:lstStyle/>
          <a:p>
            <a:r>
              <a:rPr lang="en-US" dirty="0"/>
              <a:t>The model used 5 regressors, 5 hidden nodes, seasonal components, and a different set of lags per each regressor. </a:t>
            </a:r>
          </a:p>
          <a:p>
            <a:endParaRPr lang="en-US" dirty="0"/>
          </a:p>
          <a:p>
            <a:r>
              <a:rPr lang="en-US" dirty="0"/>
              <a:t>We can see this model is more complex than the VAR one.</a:t>
            </a:r>
          </a:p>
        </p:txBody>
      </p:sp>
      <p:pic>
        <p:nvPicPr>
          <p:cNvPr id="3" name="Picture 2">
            <a:extLst>
              <a:ext uri="{FF2B5EF4-FFF2-40B4-BE49-F238E27FC236}">
                <a16:creationId xmlns:a16="http://schemas.microsoft.com/office/drawing/2014/main" id="{EFF7FCE1-D391-471A-9EFF-CFDD0DF9907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884660" y="4176804"/>
            <a:ext cx="2840111" cy="1415198"/>
          </a:xfrm>
          <a:prstGeom prst="rect">
            <a:avLst/>
          </a:prstGeom>
        </p:spPr>
      </p:pic>
    </p:spTree>
    <p:extLst>
      <p:ext uri="{BB962C8B-B14F-4D97-AF65-F5344CB8AC3E}">
        <p14:creationId xmlns:p14="http://schemas.microsoft.com/office/powerpoint/2010/main" val="3227246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22E8F-E92D-4C79-9B3A-49BAC1425F38}"/>
              </a:ext>
            </a:extLst>
          </p:cNvPr>
          <p:cNvSpPr>
            <a:spLocks noGrp="1"/>
          </p:cNvSpPr>
          <p:nvPr>
            <p:ph type="title"/>
          </p:nvPr>
        </p:nvSpPr>
        <p:spPr>
          <a:xfrm>
            <a:off x="742950" y="70623"/>
            <a:ext cx="9601200" cy="1485900"/>
          </a:xfrm>
        </p:spPr>
        <p:txBody>
          <a:bodyPr/>
          <a:lstStyle/>
          <a:p>
            <a:r>
              <a:rPr lang="en-US" dirty="0"/>
              <a:t>Model 3 Neural Network - Performance</a:t>
            </a:r>
          </a:p>
        </p:txBody>
      </p:sp>
      <p:pic>
        <p:nvPicPr>
          <p:cNvPr id="4" name="Picture 3">
            <a:extLst>
              <a:ext uri="{FF2B5EF4-FFF2-40B4-BE49-F238E27FC236}">
                <a16:creationId xmlns:a16="http://schemas.microsoft.com/office/drawing/2014/main" id="{DF4624E7-F859-4144-9D0A-805E2BD2BB9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22017" y="981575"/>
            <a:ext cx="6099159" cy="3542252"/>
          </a:xfrm>
          <a:prstGeom prst="rect">
            <a:avLst/>
          </a:prstGeom>
        </p:spPr>
      </p:pic>
      <p:sp>
        <p:nvSpPr>
          <p:cNvPr id="5" name="Rectangle 4">
            <a:extLst>
              <a:ext uri="{FF2B5EF4-FFF2-40B4-BE49-F238E27FC236}">
                <a16:creationId xmlns:a16="http://schemas.microsoft.com/office/drawing/2014/main" id="{8F2634DE-2505-4D48-8132-A7DA1D42BEB7}"/>
              </a:ext>
            </a:extLst>
          </p:cNvPr>
          <p:cNvSpPr/>
          <p:nvPr/>
        </p:nvSpPr>
        <p:spPr>
          <a:xfrm>
            <a:off x="7000242" y="2383369"/>
            <a:ext cx="3800528" cy="369332"/>
          </a:xfrm>
          <a:prstGeom prst="rect">
            <a:avLst/>
          </a:prstGeom>
        </p:spPr>
        <p:txBody>
          <a:bodyPr wrap="none">
            <a:spAutoFit/>
          </a:bodyPr>
          <a:lstStyle/>
          <a:p>
            <a:r>
              <a:rPr lang="en-US" b="1" dirty="0"/>
              <a:t>The ASE of the model is 0.00000573</a:t>
            </a:r>
          </a:p>
        </p:txBody>
      </p:sp>
      <p:sp>
        <p:nvSpPr>
          <p:cNvPr id="6" name="Rectangle 5">
            <a:extLst>
              <a:ext uri="{FF2B5EF4-FFF2-40B4-BE49-F238E27FC236}">
                <a16:creationId xmlns:a16="http://schemas.microsoft.com/office/drawing/2014/main" id="{A04B7341-2BE9-400F-8938-B7C77FD8C8DC}"/>
              </a:ext>
            </a:extLst>
          </p:cNvPr>
          <p:cNvSpPr/>
          <p:nvPr/>
        </p:nvSpPr>
        <p:spPr>
          <a:xfrm>
            <a:off x="7000242" y="1124468"/>
            <a:ext cx="4980091" cy="1200329"/>
          </a:xfrm>
          <a:prstGeom prst="rect">
            <a:avLst/>
          </a:prstGeom>
        </p:spPr>
        <p:txBody>
          <a:bodyPr wrap="square">
            <a:spAutoFit/>
          </a:bodyPr>
          <a:lstStyle/>
          <a:p>
            <a:r>
              <a:rPr lang="en-US" dirty="0">
                <a:solidFill>
                  <a:srgbClr val="333333"/>
                </a:solidFill>
                <a:latin typeface="Helvetica Neue"/>
              </a:rPr>
              <a:t>This charts compare the </a:t>
            </a:r>
            <a:r>
              <a:rPr lang="en-US" b="1" dirty="0">
                <a:solidFill>
                  <a:schemeClr val="accent6">
                    <a:lumMod val="75000"/>
                  </a:schemeClr>
                </a:solidFill>
                <a:latin typeface="Helvetica Neue"/>
              </a:rPr>
              <a:t>model’s prediction (red) </a:t>
            </a:r>
            <a:r>
              <a:rPr lang="en-US" dirty="0">
                <a:solidFill>
                  <a:srgbClr val="333333"/>
                </a:solidFill>
                <a:latin typeface="Helvetica Neue"/>
              </a:rPr>
              <a:t>and the </a:t>
            </a:r>
            <a:r>
              <a:rPr lang="en-US" b="1" dirty="0">
                <a:latin typeface="Helvetica Neue"/>
              </a:rPr>
              <a:t>Test data-set (black).</a:t>
            </a:r>
            <a:r>
              <a:rPr lang="en-US" dirty="0">
                <a:solidFill>
                  <a:srgbClr val="333333"/>
                </a:solidFill>
                <a:latin typeface="Helvetica Neue"/>
              </a:rPr>
              <a:t>. </a:t>
            </a:r>
          </a:p>
          <a:p>
            <a:r>
              <a:rPr lang="en-US" dirty="0">
                <a:solidFill>
                  <a:srgbClr val="333333"/>
                </a:solidFill>
                <a:latin typeface="Helvetica Neue"/>
              </a:rPr>
              <a:t>The flexibility of the Neural Network produced a closer fit the </a:t>
            </a:r>
            <a:r>
              <a:rPr lang="en-US" dirty="0" err="1">
                <a:solidFill>
                  <a:srgbClr val="333333"/>
                </a:solidFill>
                <a:latin typeface="Helvetica Neue"/>
              </a:rPr>
              <a:t>the</a:t>
            </a:r>
            <a:r>
              <a:rPr lang="en-US" dirty="0">
                <a:solidFill>
                  <a:srgbClr val="333333"/>
                </a:solidFill>
                <a:latin typeface="Helvetica Neue"/>
              </a:rPr>
              <a:t> data.</a:t>
            </a:r>
            <a:endParaRPr lang="en-US" dirty="0"/>
          </a:p>
        </p:txBody>
      </p:sp>
      <p:pic>
        <p:nvPicPr>
          <p:cNvPr id="7" name="Picture 6">
            <a:extLst>
              <a:ext uri="{FF2B5EF4-FFF2-40B4-BE49-F238E27FC236}">
                <a16:creationId xmlns:a16="http://schemas.microsoft.com/office/drawing/2014/main" id="{8F3907B5-F307-4422-A788-4B712D7CCEF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86477" y="4812566"/>
            <a:ext cx="5585283" cy="1619879"/>
          </a:xfrm>
          <a:prstGeom prst="rect">
            <a:avLst/>
          </a:prstGeom>
        </p:spPr>
      </p:pic>
      <p:sp>
        <p:nvSpPr>
          <p:cNvPr id="8" name="TextBox 7">
            <a:extLst>
              <a:ext uri="{FF2B5EF4-FFF2-40B4-BE49-F238E27FC236}">
                <a16:creationId xmlns:a16="http://schemas.microsoft.com/office/drawing/2014/main" id="{AD75BCD3-DD0E-4A4A-85B1-E17E20BB2135}"/>
              </a:ext>
            </a:extLst>
          </p:cNvPr>
          <p:cNvSpPr txBox="1"/>
          <p:nvPr/>
        </p:nvSpPr>
        <p:spPr>
          <a:xfrm>
            <a:off x="6659032" y="4770232"/>
            <a:ext cx="5363633" cy="1200329"/>
          </a:xfrm>
          <a:prstGeom prst="rect">
            <a:avLst/>
          </a:prstGeom>
          <a:noFill/>
        </p:spPr>
        <p:txBody>
          <a:bodyPr wrap="square" rtlCol="0">
            <a:spAutoFit/>
          </a:bodyPr>
          <a:lstStyle/>
          <a:p>
            <a:r>
              <a:rPr lang="en-US" b="1" dirty="0"/>
              <a:t>Residuals</a:t>
            </a:r>
            <a:r>
              <a:rPr lang="en-US" dirty="0"/>
              <a:t>: We can visually see we still have some correlation between residuals.</a:t>
            </a:r>
          </a:p>
          <a:p>
            <a:r>
              <a:rPr lang="en-US" dirty="0"/>
              <a:t>The model is not able to explain the entire behavior of the target variable.</a:t>
            </a:r>
          </a:p>
        </p:txBody>
      </p:sp>
    </p:spTree>
    <p:extLst>
      <p:ext uri="{BB962C8B-B14F-4D97-AF65-F5344CB8AC3E}">
        <p14:creationId xmlns:p14="http://schemas.microsoft.com/office/powerpoint/2010/main" val="743198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6DF3-F35D-4051-BEC2-EAE1288EE5D4}"/>
              </a:ext>
            </a:extLst>
          </p:cNvPr>
          <p:cNvSpPr>
            <a:spLocks noGrp="1"/>
          </p:cNvSpPr>
          <p:nvPr>
            <p:ph type="title"/>
          </p:nvPr>
        </p:nvSpPr>
        <p:spPr>
          <a:xfrm>
            <a:off x="804334" y="57150"/>
            <a:ext cx="9601200" cy="713317"/>
          </a:xfrm>
        </p:spPr>
        <p:txBody>
          <a:bodyPr/>
          <a:lstStyle/>
          <a:p>
            <a:r>
              <a:rPr lang="en-US" dirty="0"/>
              <a:t>Model 4 Ensemble - Approach</a:t>
            </a:r>
          </a:p>
        </p:txBody>
      </p:sp>
      <p:pic>
        <p:nvPicPr>
          <p:cNvPr id="5" name="Picture 4">
            <a:extLst>
              <a:ext uri="{FF2B5EF4-FFF2-40B4-BE49-F238E27FC236}">
                <a16:creationId xmlns:a16="http://schemas.microsoft.com/office/drawing/2014/main" id="{294B526D-60E3-4453-A1A8-A49DF011D0C0}"/>
              </a:ext>
            </a:extLst>
          </p:cNvPr>
          <p:cNvPicPr>
            <a:picLocks noChangeAspect="1"/>
          </p:cNvPicPr>
          <p:nvPr/>
        </p:nvPicPr>
        <p:blipFill>
          <a:blip r:embed="rId3"/>
          <a:stretch>
            <a:fillRect/>
          </a:stretch>
        </p:blipFill>
        <p:spPr>
          <a:xfrm>
            <a:off x="905933" y="2504531"/>
            <a:ext cx="6666667" cy="4114286"/>
          </a:xfrm>
          <a:prstGeom prst="rect">
            <a:avLst/>
          </a:prstGeom>
        </p:spPr>
      </p:pic>
      <p:sp>
        <p:nvSpPr>
          <p:cNvPr id="6" name="TextBox 5">
            <a:extLst>
              <a:ext uri="{FF2B5EF4-FFF2-40B4-BE49-F238E27FC236}">
                <a16:creationId xmlns:a16="http://schemas.microsoft.com/office/drawing/2014/main" id="{B08B2E7E-73B3-4061-8CE0-33958A27DEFC}"/>
              </a:ext>
            </a:extLst>
          </p:cNvPr>
          <p:cNvSpPr txBox="1"/>
          <p:nvPr/>
        </p:nvSpPr>
        <p:spPr>
          <a:xfrm>
            <a:off x="7807120" y="2971981"/>
            <a:ext cx="4355247" cy="2862322"/>
          </a:xfrm>
          <a:prstGeom prst="rect">
            <a:avLst/>
          </a:prstGeom>
          <a:noFill/>
        </p:spPr>
        <p:txBody>
          <a:bodyPr wrap="square" rtlCol="0">
            <a:spAutoFit/>
          </a:bodyPr>
          <a:lstStyle/>
          <a:p>
            <a:r>
              <a:rPr lang="en-US" dirty="0"/>
              <a:t>In this plot, we can observe two things:</a:t>
            </a:r>
          </a:p>
          <a:p>
            <a:endParaRPr lang="en-US" dirty="0"/>
          </a:p>
          <a:p>
            <a:pPr marL="342900" indent="-342900">
              <a:buFont typeface="+mj-lt"/>
              <a:buAutoNum type="arabicPeriod"/>
            </a:pPr>
            <a:r>
              <a:rPr lang="en-US" dirty="0"/>
              <a:t>The VAR line (colored </a:t>
            </a:r>
            <a:r>
              <a:rPr lang="en-US" dirty="0">
                <a:solidFill>
                  <a:srgbClr val="00B0F0"/>
                </a:solidFill>
              </a:rPr>
              <a:t>blue</a:t>
            </a:r>
            <a:r>
              <a:rPr lang="en-US" dirty="0"/>
              <a:t>) is very similar to the pattern of our prediction</a:t>
            </a:r>
          </a:p>
          <a:p>
            <a:pPr marL="342900" indent="-342900">
              <a:buFont typeface="+mj-lt"/>
              <a:buAutoNum type="arabicPeriod"/>
            </a:pPr>
            <a:r>
              <a:rPr lang="en-US" dirty="0"/>
              <a:t>The ARIMA model (colored </a:t>
            </a:r>
            <a:r>
              <a:rPr lang="en-US" dirty="0">
                <a:solidFill>
                  <a:srgbClr val="FF0000"/>
                </a:solidFill>
              </a:rPr>
              <a:t>red</a:t>
            </a:r>
            <a:r>
              <a:rPr lang="en-US" dirty="0"/>
              <a:t>) depicts our mean more accurately.</a:t>
            </a:r>
          </a:p>
          <a:p>
            <a:pPr marL="342900" indent="-342900">
              <a:buFont typeface="+mj-lt"/>
              <a:buAutoNum type="arabicPeriod"/>
            </a:pPr>
            <a:endParaRPr lang="en-US" dirty="0"/>
          </a:p>
          <a:p>
            <a:r>
              <a:rPr lang="en-US" dirty="0"/>
              <a:t>Our goal is to combine the aspects of both of these to create the most predictive model.</a:t>
            </a:r>
          </a:p>
        </p:txBody>
      </p:sp>
      <p:sp>
        <p:nvSpPr>
          <p:cNvPr id="7" name="Rectangle 6">
            <a:extLst>
              <a:ext uri="{FF2B5EF4-FFF2-40B4-BE49-F238E27FC236}">
                <a16:creationId xmlns:a16="http://schemas.microsoft.com/office/drawing/2014/main" id="{67E3459A-B63A-472D-B271-05882F7A4CEE}"/>
              </a:ext>
            </a:extLst>
          </p:cNvPr>
          <p:cNvSpPr/>
          <p:nvPr/>
        </p:nvSpPr>
        <p:spPr>
          <a:xfrm>
            <a:off x="905933" y="800101"/>
            <a:ext cx="11188700" cy="1754326"/>
          </a:xfrm>
          <a:prstGeom prst="rect">
            <a:avLst/>
          </a:prstGeom>
        </p:spPr>
        <p:txBody>
          <a:bodyPr wrap="square">
            <a:spAutoFit/>
          </a:bodyPr>
          <a:lstStyle/>
          <a:p>
            <a:r>
              <a:rPr lang="en-US" dirty="0">
                <a:solidFill>
                  <a:srgbClr val="333333"/>
                </a:solidFill>
                <a:latin typeface="Helvetica Neue"/>
              </a:rPr>
              <a:t>The Neural Network model has a great ASE performance, but it is not feasible for the business as we need to know the future values of the exogenous variables to calculate the attrition rate prediction. </a:t>
            </a:r>
          </a:p>
          <a:p>
            <a:r>
              <a:rPr lang="en-US" dirty="0"/>
              <a:t>The best models for the business are VAR and ARMA(3,2). </a:t>
            </a:r>
          </a:p>
          <a:p>
            <a:endParaRPr lang="en-US" dirty="0"/>
          </a:p>
          <a:p>
            <a:r>
              <a:rPr lang="en-US" dirty="0"/>
              <a:t>We used a </a:t>
            </a:r>
            <a:r>
              <a:rPr lang="en-US" b="1" dirty="0"/>
              <a:t>Neural Network</a:t>
            </a:r>
            <a:r>
              <a:rPr lang="en-US" dirty="0"/>
              <a:t> algorithm to combine and improve the predictions of VAR and ARMA models, </a:t>
            </a:r>
          </a:p>
          <a:p>
            <a:endParaRPr lang="en-US" dirty="0"/>
          </a:p>
        </p:txBody>
      </p:sp>
    </p:spTree>
    <p:extLst>
      <p:ext uri="{BB962C8B-B14F-4D97-AF65-F5344CB8AC3E}">
        <p14:creationId xmlns:p14="http://schemas.microsoft.com/office/powerpoint/2010/main" val="233457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16D133E-A9E6-4910-BE26-DCF9D9DADE36}"/>
              </a:ext>
            </a:extLst>
          </p:cNvPr>
          <p:cNvSpPr txBox="1">
            <a:spLocks/>
          </p:cNvSpPr>
          <p:nvPr/>
        </p:nvSpPr>
        <p:spPr>
          <a:xfrm>
            <a:off x="804334" y="57150"/>
            <a:ext cx="9601200" cy="713317"/>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Model 4 Ensemble – Model Fit Strategy</a:t>
            </a:r>
          </a:p>
        </p:txBody>
      </p:sp>
      <p:sp>
        <p:nvSpPr>
          <p:cNvPr id="9" name="Rectangle 8">
            <a:extLst>
              <a:ext uri="{FF2B5EF4-FFF2-40B4-BE49-F238E27FC236}">
                <a16:creationId xmlns:a16="http://schemas.microsoft.com/office/drawing/2014/main" id="{9CB03A81-EF93-4050-956A-1A91569F8CFE}"/>
              </a:ext>
            </a:extLst>
          </p:cNvPr>
          <p:cNvSpPr/>
          <p:nvPr/>
        </p:nvSpPr>
        <p:spPr>
          <a:xfrm>
            <a:off x="845833" y="770467"/>
            <a:ext cx="11210699" cy="956733"/>
          </a:xfrm>
          <a:prstGeom prst="rect">
            <a:avLst/>
          </a:prstGeom>
        </p:spPr>
        <p:txBody>
          <a:bodyPr wrap="square">
            <a:spAutoFit/>
          </a:bodyPr>
          <a:lstStyle/>
          <a:p>
            <a:r>
              <a:rPr lang="en-US" dirty="0"/>
              <a:t>We used the first 2/3 of the train dataset to fit the VAR and ARIMA models, then the last 1/3 of the train dataset to fit the </a:t>
            </a:r>
            <a:r>
              <a:rPr lang="en-US" b="1" dirty="0"/>
              <a:t>Neural Network Model</a:t>
            </a:r>
            <a:r>
              <a:rPr lang="en-US" dirty="0"/>
              <a:t> based on the output of the first two models. We will then use the test dataset (12 months) to measure the performance of the ensemble model. This approach is called ‘Blending’</a:t>
            </a:r>
          </a:p>
        </p:txBody>
      </p:sp>
      <p:sp>
        <p:nvSpPr>
          <p:cNvPr id="10" name="Rectangle 9">
            <a:extLst>
              <a:ext uri="{FF2B5EF4-FFF2-40B4-BE49-F238E27FC236}">
                <a16:creationId xmlns:a16="http://schemas.microsoft.com/office/drawing/2014/main" id="{FBC76E1D-763A-4318-9E82-6B8700568CE8}"/>
              </a:ext>
            </a:extLst>
          </p:cNvPr>
          <p:cNvSpPr/>
          <p:nvPr/>
        </p:nvSpPr>
        <p:spPr>
          <a:xfrm>
            <a:off x="2700865" y="2734735"/>
            <a:ext cx="4106333" cy="22309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Training VAR and ARIMA</a:t>
            </a:r>
          </a:p>
        </p:txBody>
      </p:sp>
      <p:sp>
        <p:nvSpPr>
          <p:cNvPr id="11" name="Rectangle 10">
            <a:extLst>
              <a:ext uri="{FF2B5EF4-FFF2-40B4-BE49-F238E27FC236}">
                <a16:creationId xmlns:a16="http://schemas.microsoft.com/office/drawing/2014/main" id="{8DB1A3A4-D396-44DE-8A60-4AE9CFFAA108}"/>
              </a:ext>
            </a:extLst>
          </p:cNvPr>
          <p:cNvSpPr/>
          <p:nvPr/>
        </p:nvSpPr>
        <p:spPr>
          <a:xfrm>
            <a:off x="6769102" y="2734735"/>
            <a:ext cx="2032000" cy="22309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Training Neural Network</a:t>
            </a:r>
          </a:p>
        </p:txBody>
      </p:sp>
      <p:sp>
        <p:nvSpPr>
          <p:cNvPr id="12" name="Rectangle 11">
            <a:extLst>
              <a:ext uri="{FF2B5EF4-FFF2-40B4-BE49-F238E27FC236}">
                <a16:creationId xmlns:a16="http://schemas.microsoft.com/office/drawing/2014/main" id="{89B3571D-2119-4BD4-9E2E-BD91DA9DFCDC}"/>
              </a:ext>
            </a:extLst>
          </p:cNvPr>
          <p:cNvSpPr/>
          <p:nvPr/>
        </p:nvSpPr>
        <p:spPr>
          <a:xfrm>
            <a:off x="8771469" y="2734735"/>
            <a:ext cx="1219198" cy="22309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Testing Ensemble</a:t>
            </a:r>
          </a:p>
        </p:txBody>
      </p:sp>
      <p:sp>
        <p:nvSpPr>
          <p:cNvPr id="15" name="Arrow: Notched Right 14">
            <a:extLst>
              <a:ext uri="{FF2B5EF4-FFF2-40B4-BE49-F238E27FC236}">
                <a16:creationId xmlns:a16="http://schemas.microsoft.com/office/drawing/2014/main" id="{250276EA-B207-4A9C-BDDE-0DA67C0B7E56}"/>
              </a:ext>
            </a:extLst>
          </p:cNvPr>
          <p:cNvSpPr/>
          <p:nvPr/>
        </p:nvSpPr>
        <p:spPr>
          <a:xfrm>
            <a:off x="6498168" y="4315884"/>
            <a:ext cx="596900" cy="44873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Notched Right 15">
            <a:extLst>
              <a:ext uri="{FF2B5EF4-FFF2-40B4-BE49-F238E27FC236}">
                <a16:creationId xmlns:a16="http://schemas.microsoft.com/office/drawing/2014/main" id="{805066BD-8799-4D59-B917-78DC81FBB531}"/>
              </a:ext>
            </a:extLst>
          </p:cNvPr>
          <p:cNvSpPr/>
          <p:nvPr/>
        </p:nvSpPr>
        <p:spPr>
          <a:xfrm>
            <a:off x="8500534" y="4315884"/>
            <a:ext cx="596900" cy="44873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2611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5FC195-F6E6-4A90-BE69-26791B0E0E3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90601" y="2322627"/>
            <a:ext cx="4542366" cy="2441160"/>
          </a:xfrm>
          <a:prstGeom prst="rect">
            <a:avLst/>
          </a:prstGeom>
        </p:spPr>
      </p:pic>
      <p:sp>
        <p:nvSpPr>
          <p:cNvPr id="7" name="Rectangle 6">
            <a:extLst>
              <a:ext uri="{FF2B5EF4-FFF2-40B4-BE49-F238E27FC236}">
                <a16:creationId xmlns:a16="http://schemas.microsoft.com/office/drawing/2014/main" id="{575426B2-FE80-41A1-AD3C-5F3505624E5D}"/>
              </a:ext>
            </a:extLst>
          </p:cNvPr>
          <p:cNvSpPr/>
          <p:nvPr/>
        </p:nvSpPr>
        <p:spPr>
          <a:xfrm>
            <a:off x="5676053" y="2355126"/>
            <a:ext cx="6092614" cy="923330"/>
          </a:xfrm>
          <a:prstGeom prst="rect">
            <a:avLst/>
          </a:prstGeom>
        </p:spPr>
        <p:txBody>
          <a:bodyPr wrap="square">
            <a:spAutoFit/>
          </a:bodyPr>
          <a:lstStyle/>
          <a:p>
            <a:r>
              <a:rPr lang="en-US" dirty="0">
                <a:solidFill>
                  <a:srgbClr val="333333"/>
                </a:solidFill>
                <a:latin typeface="Helvetica Neue"/>
              </a:rPr>
              <a:t>The neural network model has been able to detect lags between the base models and the target variable.</a:t>
            </a:r>
          </a:p>
          <a:p>
            <a:endParaRPr lang="en-US" dirty="0">
              <a:solidFill>
                <a:srgbClr val="333333"/>
              </a:solidFill>
              <a:latin typeface="Helvetica Neue"/>
            </a:endParaRPr>
          </a:p>
        </p:txBody>
      </p:sp>
      <p:sp>
        <p:nvSpPr>
          <p:cNvPr id="8" name="Title 1">
            <a:extLst>
              <a:ext uri="{FF2B5EF4-FFF2-40B4-BE49-F238E27FC236}">
                <a16:creationId xmlns:a16="http://schemas.microsoft.com/office/drawing/2014/main" id="{716D133E-A9E6-4910-BE26-DCF9D9DADE36}"/>
              </a:ext>
            </a:extLst>
          </p:cNvPr>
          <p:cNvSpPr txBox="1">
            <a:spLocks/>
          </p:cNvSpPr>
          <p:nvPr/>
        </p:nvSpPr>
        <p:spPr>
          <a:xfrm>
            <a:off x="804334" y="57150"/>
            <a:ext cx="9601200" cy="713317"/>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Model 4 Ensemble – Model Fit</a:t>
            </a:r>
          </a:p>
        </p:txBody>
      </p:sp>
      <p:sp>
        <p:nvSpPr>
          <p:cNvPr id="10" name="Rectangle 9">
            <a:extLst>
              <a:ext uri="{FF2B5EF4-FFF2-40B4-BE49-F238E27FC236}">
                <a16:creationId xmlns:a16="http://schemas.microsoft.com/office/drawing/2014/main" id="{FB603CBD-439C-4531-BA92-344AB3FF5D4C}"/>
              </a:ext>
            </a:extLst>
          </p:cNvPr>
          <p:cNvSpPr/>
          <p:nvPr/>
        </p:nvSpPr>
        <p:spPr>
          <a:xfrm>
            <a:off x="875303" y="1129407"/>
            <a:ext cx="11108417" cy="646331"/>
          </a:xfrm>
          <a:prstGeom prst="rect">
            <a:avLst/>
          </a:prstGeom>
        </p:spPr>
        <p:txBody>
          <a:bodyPr wrap="square">
            <a:spAutoFit/>
          </a:bodyPr>
          <a:lstStyle/>
          <a:p>
            <a:r>
              <a:rPr lang="en-US" dirty="0">
                <a:solidFill>
                  <a:srgbClr val="333333"/>
                </a:solidFill>
                <a:latin typeface="Helvetica Neue"/>
              </a:rPr>
              <a:t>We can see that the Neural Network model combines the output of the VAR and ARMA models in a network composed by 2 inputs, 1 regressor of lag 9, and 1 hidden layer</a:t>
            </a:r>
            <a:endParaRPr lang="en-US" dirty="0"/>
          </a:p>
        </p:txBody>
      </p:sp>
      <p:pic>
        <p:nvPicPr>
          <p:cNvPr id="2" name="Picture 1">
            <a:extLst>
              <a:ext uri="{FF2B5EF4-FFF2-40B4-BE49-F238E27FC236}">
                <a16:creationId xmlns:a16="http://schemas.microsoft.com/office/drawing/2014/main" id="{D1B3373A-7395-4F11-A3B9-07EA36FAED8D}"/>
              </a:ext>
            </a:extLst>
          </p:cNvPr>
          <p:cNvPicPr>
            <a:picLocks noChangeAspect="1"/>
          </p:cNvPicPr>
          <p:nvPr/>
        </p:nvPicPr>
        <p:blipFill>
          <a:blip r:embed="rId4"/>
          <a:stretch>
            <a:fillRect/>
          </a:stretch>
        </p:blipFill>
        <p:spPr>
          <a:xfrm>
            <a:off x="1842064" y="5082263"/>
            <a:ext cx="3453250" cy="1071414"/>
          </a:xfrm>
          <a:prstGeom prst="rect">
            <a:avLst/>
          </a:prstGeom>
        </p:spPr>
      </p:pic>
    </p:spTree>
    <p:extLst>
      <p:ext uri="{BB962C8B-B14F-4D97-AF65-F5344CB8AC3E}">
        <p14:creationId xmlns:p14="http://schemas.microsoft.com/office/powerpoint/2010/main" val="2492744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5FC195-F6E6-4A90-BE69-26791B0E0E3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2420" y="952920"/>
            <a:ext cx="5588013" cy="3244411"/>
          </a:xfrm>
          <a:prstGeom prst="rect">
            <a:avLst/>
          </a:prstGeom>
        </p:spPr>
      </p:pic>
      <p:sp>
        <p:nvSpPr>
          <p:cNvPr id="7" name="Rectangle 6">
            <a:extLst>
              <a:ext uri="{FF2B5EF4-FFF2-40B4-BE49-F238E27FC236}">
                <a16:creationId xmlns:a16="http://schemas.microsoft.com/office/drawing/2014/main" id="{575426B2-FE80-41A1-AD3C-5F3505624E5D}"/>
              </a:ext>
            </a:extLst>
          </p:cNvPr>
          <p:cNvSpPr/>
          <p:nvPr/>
        </p:nvSpPr>
        <p:spPr>
          <a:xfrm>
            <a:off x="6514253" y="1003986"/>
            <a:ext cx="5512647" cy="2862322"/>
          </a:xfrm>
          <a:prstGeom prst="rect">
            <a:avLst/>
          </a:prstGeom>
        </p:spPr>
        <p:txBody>
          <a:bodyPr wrap="square">
            <a:spAutoFit/>
          </a:bodyPr>
          <a:lstStyle/>
          <a:p>
            <a:r>
              <a:rPr lang="en-US" dirty="0">
                <a:solidFill>
                  <a:srgbClr val="333333"/>
                </a:solidFill>
                <a:latin typeface="Helvetica Neue"/>
              </a:rPr>
              <a:t>This charts compare the </a:t>
            </a:r>
            <a:r>
              <a:rPr lang="en-US" b="1" dirty="0">
                <a:solidFill>
                  <a:schemeClr val="accent6">
                    <a:lumMod val="75000"/>
                  </a:schemeClr>
                </a:solidFill>
                <a:latin typeface="Helvetica Neue"/>
              </a:rPr>
              <a:t>model’s prediction (red) </a:t>
            </a:r>
            <a:r>
              <a:rPr lang="en-US" dirty="0">
                <a:solidFill>
                  <a:srgbClr val="333333"/>
                </a:solidFill>
                <a:latin typeface="Helvetica Neue"/>
              </a:rPr>
              <a:t>vs the </a:t>
            </a:r>
            <a:r>
              <a:rPr lang="en-US" b="1" dirty="0">
                <a:latin typeface="Helvetica Neue"/>
              </a:rPr>
              <a:t>Test data-set (black). </a:t>
            </a:r>
          </a:p>
          <a:p>
            <a:endParaRPr lang="en-US" b="1" dirty="0">
              <a:solidFill>
                <a:srgbClr val="333333"/>
              </a:solidFill>
              <a:latin typeface="Helvetica Neue"/>
            </a:endParaRPr>
          </a:p>
          <a:p>
            <a:r>
              <a:rPr lang="en-US" dirty="0">
                <a:solidFill>
                  <a:srgbClr val="333333"/>
                </a:solidFill>
                <a:latin typeface="Helvetica Neue"/>
              </a:rPr>
              <a:t>We can visually see we have much better fit than the individual VAR and ARMA models</a:t>
            </a:r>
          </a:p>
          <a:p>
            <a:endParaRPr lang="en-US" dirty="0">
              <a:solidFill>
                <a:srgbClr val="333333"/>
              </a:solidFill>
              <a:latin typeface="Helvetica Neue"/>
            </a:endParaRPr>
          </a:p>
          <a:p>
            <a:endParaRPr lang="en-US" dirty="0">
              <a:solidFill>
                <a:srgbClr val="333333"/>
              </a:solidFill>
              <a:latin typeface="Helvetica Neue"/>
            </a:endParaRPr>
          </a:p>
          <a:p>
            <a:r>
              <a:rPr lang="en-US" dirty="0">
                <a:solidFill>
                  <a:srgbClr val="333333"/>
                </a:solidFill>
                <a:latin typeface="Helvetica Neue"/>
              </a:rPr>
              <a:t>The ASE of the model is   </a:t>
            </a:r>
            <a:r>
              <a:rPr lang="en-US" dirty="0"/>
              <a:t>ASE 0.00000341</a:t>
            </a:r>
          </a:p>
          <a:p>
            <a:endParaRPr lang="en-US" dirty="0"/>
          </a:p>
          <a:p>
            <a:r>
              <a:rPr lang="en-US" dirty="0">
                <a:solidFill>
                  <a:srgbClr val="333333"/>
                </a:solidFill>
                <a:latin typeface="Helvetica Neue"/>
              </a:rPr>
              <a:t> </a:t>
            </a:r>
            <a:endParaRPr lang="en-US" dirty="0"/>
          </a:p>
        </p:txBody>
      </p:sp>
      <p:sp>
        <p:nvSpPr>
          <p:cNvPr id="8" name="Title 1">
            <a:extLst>
              <a:ext uri="{FF2B5EF4-FFF2-40B4-BE49-F238E27FC236}">
                <a16:creationId xmlns:a16="http://schemas.microsoft.com/office/drawing/2014/main" id="{716D133E-A9E6-4910-BE26-DCF9D9DADE36}"/>
              </a:ext>
            </a:extLst>
          </p:cNvPr>
          <p:cNvSpPr txBox="1">
            <a:spLocks/>
          </p:cNvSpPr>
          <p:nvPr/>
        </p:nvSpPr>
        <p:spPr>
          <a:xfrm>
            <a:off x="804334" y="57150"/>
            <a:ext cx="9601200" cy="713317"/>
          </a:xfrm>
          <a:prstGeom prst="rect">
            <a:avLst/>
          </a:prstGeom>
        </p:spPr>
        <p:txBody>
          <a:bodyPr vert="horz" lIns="91440" tIns="45720" rIns="91440" bIns="45720" rtlCol="0" anchor="t">
            <a:normAutofit fontScale="92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Model 4 Ensemble – Model Performance</a:t>
            </a:r>
          </a:p>
        </p:txBody>
      </p:sp>
      <p:pic>
        <p:nvPicPr>
          <p:cNvPr id="2" name="Picture 1">
            <a:extLst>
              <a:ext uri="{FF2B5EF4-FFF2-40B4-BE49-F238E27FC236}">
                <a16:creationId xmlns:a16="http://schemas.microsoft.com/office/drawing/2014/main" id="{7644C998-FAEA-4F24-8B49-12D539E659F9}"/>
              </a:ext>
            </a:extLst>
          </p:cNvPr>
          <p:cNvPicPr>
            <a:picLocks noChangeAspect="1"/>
          </p:cNvPicPr>
          <p:nvPr/>
        </p:nvPicPr>
        <p:blipFill>
          <a:blip r:embed="rId4"/>
          <a:stretch>
            <a:fillRect/>
          </a:stretch>
        </p:blipFill>
        <p:spPr>
          <a:xfrm>
            <a:off x="1409856" y="4770232"/>
            <a:ext cx="4910136" cy="1393287"/>
          </a:xfrm>
          <a:prstGeom prst="rect">
            <a:avLst/>
          </a:prstGeom>
        </p:spPr>
      </p:pic>
      <p:sp>
        <p:nvSpPr>
          <p:cNvPr id="9" name="TextBox 8">
            <a:extLst>
              <a:ext uri="{FF2B5EF4-FFF2-40B4-BE49-F238E27FC236}">
                <a16:creationId xmlns:a16="http://schemas.microsoft.com/office/drawing/2014/main" id="{F603E5AB-BD57-44D7-8930-CB020E02C9C9}"/>
              </a:ext>
            </a:extLst>
          </p:cNvPr>
          <p:cNvSpPr txBox="1"/>
          <p:nvPr/>
        </p:nvSpPr>
        <p:spPr>
          <a:xfrm>
            <a:off x="6659032" y="4770232"/>
            <a:ext cx="5363633" cy="1200329"/>
          </a:xfrm>
          <a:prstGeom prst="rect">
            <a:avLst/>
          </a:prstGeom>
          <a:noFill/>
        </p:spPr>
        <p:txBody>
          <a:bodyPr wrap="square" rtlCol="0">
            <a:spAutoFit/>
          </a:bodyPr>
          <a:lstStyle/>
          <a:p>
            <a:r>
              <a:rPr lang="en-US" b="1" dirty="0"/>
              <a:t>Residuals</a:t>
            </a:r>
            <a:r>
              <a:rPr lang="en-US" dirty="0"/>
              <a:t>: We can visually see we have no significant correlations between residuals.</a:t>
            </a:r>
          </a:p>
          <a:p>
            <a:r>
              <a:rPr lang="en-US" dirty="0"/>
              <a:t>The model is able to explain the entire behavior of the target variable.</a:t>
            </a:r>
          </a:p>
        </p:txBody>
      </p:sp>
    </p:spTree>
    <p:extLst>
      <p:ext uri="{BB962C8B-B14F-4D97-AF65-F5344CB8AC3E}">
        <p14:creationId xmlns:p14="http://schemas.microsoft.com/office/powerpoint/2010/main" val="239987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C648B-2B52-4F8D-AA86-3410B57D3F81}"/>
              </a:ext>
            </a:extLst>
          </p:cNvPr>
          <p:cNvSpPr>
            <a:spLocks noGrp="1"/>
          </p:cNvSpPr>
          <p:nvPr>
            <p:ph type="title"/>
          </p:nvPr>
        </p:nvSpPr>
        <p:spPr>
          <a:xfrm>
            <a:off x="734379" y="44830"/>
            <a:ext cx="9601200" cy="1485900"/>
          </a:xfrm>
        </p:spPr>
        <p:txBody>
          <a:bodyPr/>
          <a:lstStyle/>
          <a:p>
            <a:r>
              <a:rPr lang="en-US" dirty="0"/>
              <a:t>Model Comparison</a:t>
            </a:r>
          </a:p>
        </p:txBody>
      </p:sp>
      <p:sp>
        <p:nvSpPr>
          <p:cNvPr id="3" name="Content Placeholder 2">
            <a:extLst>
              <a:ext uri="{FF2B5EF4-FFF2-40B4-BE49-F238E27FC236}">
                <a16:creationId xmlns:a16="http://schemas.microsoft.com/office/drawing/2014/main" id="{080AD9A5-4693-4302-A1A8-018F67FC83B0}"/>
              </a:ext>
            </a:extLst>
          </p:cNvPr>
          <p:cNvSpPr>
            <a:spLocks noGrp="1"/>
          </p:cNvSpPr>
          <p:nvPr>
            <p:ph idx="1"/>
          </p:nvPr>
        </p:nvSpPr>
        <p:spPr>
          <a:xfrm>
            <a:off x="6657022" y="1407794"/>
            <a:ext cx="5534024" cy="5267325"/>
          </a:xfrm>
        </p:spPr>
        <p:txBody>
          <a:bodyPr>
            <a:normAutofit/>
          </a:bodyPr>
          <a:lstStyle/>
          <a:p>
            <a:pPr marL="0" indent="0">
              <a:buNone/>
            </a:pPr>
            <a:r>
              <a:rPr lang="en-US" dirty="0"/>
              <a:t>It’s important to note that our ASEs are all quite close in relation to our studies.</a:t>
            </a:r>
          </a:p>
          <a:p>
            <a:r>
              <a:rPr lang="en-US" dirty="0"/>
              <a:t>Model 1 – ARMA(3,2)</a:t>
            </a:r>
            <a:br>
              <a:rPr lang="en-US" dirty="0"/>
            </a:br>
            <a:r>
              <a:rPr lang="en-US" dirty="0"/>
              <a:t>produced very safe results that hovered around the mean.</a:t>
            </a:r>
          </a:p>
          <a:p>
            <a:r>
              <a:rPr lang="en-US" dirty="0"/>
              <a:t>Model 2 – VAR – </a:t>
            </a:r>
            <a:br>
              <a:rPr lang="en-US" dirty="0"/>
            </a:br>
            <a:r>
              <a:rPr lang="en-US" dirty="0"/>
              <a:t>was able to capture our trend well.</a:t>
            </a:r>
          </a:p>
          <a:p>
            <a:r>
              <a:rPr lang="en-US" dirty="0"/>
              <a:t>Model 3 – Neural Network – </a:t>
            </a:r>
            <a:br>
              <a:rPr lang="en-US" dirty="0"/>
            </a:br>
            <a:r>
              <a:rPr lang="en-US" dirty="0"/>
              <a:t>enabled us to begin to apply the trend with the adjusted mean.</a:t>
            </a:r>
          </a:p>
          <a:p>
            <a:r>
              <a:rPr lang="en-US" dirty="0"/>
              <a:t>Model 4 – Ensemble -  </a:t>
            </a:r>
            <a:br>
              <a:rPr lang="en-US" dirty="0"/>
            </a:br>
            <a:r>
              <a:rPr lang="en-US" dirty="0"/>
              <a:t>allowed us to finally include all of these aspects so that our forecast includes the trend, mean, and pattern of our data moving forward in the most accurate prediction.</a:t>
            </a:r>
          </a:p>
        </p:txBody>
      </p:sp>
      <p:pic>
        <p:nvPicPr>
          <p:cNvPr id="5" name="Picture 4">
            <a:extLst>
              <a:ext uri="{FF2B5EF4-FFF2-40B4-BE49-F238E27FC236}">
                <a16:creationId xmlns:a16="http://schemas.microsoft.com/office/drawing/2014/main" id="{FDE130C3-35F3-4D43-8DAE-9A1CE93106EA}"/>
              </a:ext>
            </a:extLst>
          </p:cNvPr>
          <p:cNvPicPr>
            <a:picLocks noChangeAspect="1"/>
          </p:cNvPicPr>
          <p:nvPr/>
        </p:nvPicPr>
        <p:blipFill>
          <a:blip r:embed="rId3"/>
          <a:stretch>
            <a:fillRect/>
          </a:stretch>
        </p:blipFill>
        <p:spPr>
          <a:xfrm>
            <a:off x="734379" y="656889"/>
            <a:ext cx="5534025" cy="1676400"/>
          </a:xfrm>
          <a:prstGeom prst="rect">
            <a:avLst/>
          </a:prstGeom>
        </p:spPr>
      </p:pic>
      <p:pic>
        <p:nvPicPr>
          <p:cNvPr id="6" name="Picture 5">
            <a:extLst>
              <a:ext uri="{FF2B5EF4-FFF2-40B4-BE49-F238E27FC236}">
                <a16:creationId xmlns:a16="http://schemas.microsoft.com/office/drawing/2014/main" id="{DE79B055-44A5-4DB5-9F53-B96394D139C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25487" y="5022936"/>
            <a:ext cx="2935319" cy="1706134"/>
          </a:xfrm>
          <a:prstGeom prst="rect">
            <a:avLst/>
          </a:prstGeom>
        </p:spPr>
      </p:pic>
      <p:pic>
        <p:nvPicPr>
          <p:cNvPr id="7" name="Picture 6">
            <a:extLst>
              <a:ext uri="{FF2B5EF4-FFF2-40B4-BE49-F238E27FC236}">
                <a16:creationId xmlns:a16="http://schemas.microsoft.com/office/drawing/2014/main" id="{F4E14035-BC9A-4CEB-AD85-A1E9FE37E2C9}"/>
              </a:ext>
            </a:extLst>
          </p:cNvPr>
          <p:cNvPicPr>
            <a:picLocks noChangeAspect="1"/>
          </p:cNvPicPr>
          <p:nvPr/>
        </p:nvPicPr>
        <p:blipFill>
          <a:blip r:embed="rId5"/>
          <a:stretch>
            <a:fillRect/>
          </a:stretch>
        </p:blipFill>
        <p:spPr>
          <a:xfrm>
            <a:off x="734380" y="5030742"/>
            <a:ext cx="2832116" cy="1747820"/>
          </a:xfrm>
          <a:prstGeom prst="rect">
            <a:avLst/>
          </a:prstGeom>
        </p:spPr>
      </p:pic>
      <p:pic>
        <p:nvPicPr>
          <p:cNvPr id="8" name="Picture 7">
            <a:extLst>
              <a:ext uri="{FF2B5EF4-FFF2-40B4-BE49-F238E27FC236}">
                <a16:creationId xmlns:a16="http://schemas.microsoft.com/office/drawing/2014/main" id="{9A87B7DB-4835-4630-A66B-A9C46CC2A0FF}"/>
              </a:ext>
            </a:extLst>
          </p:cNvPr>
          <p:cNvPicPr>
            <a:picLocks noChangeAspect="1"/>
          </p:cNvPicPr>
          <p:nvPr/>
        </p:nvPicPr>
        <p:blipFill>
          <a:blip r:embed="rId6"/>
          <a:stretch>
            <a:fillRect/>
          </a:stretch>
        </p:blipFill>
        <p:spPr>
          <a:xfrm>
            <a:off x="734379" y="2719729"/>
            <a:ext cx="2712605" cy="1937575"/>
          </a:xfrm>
          <a:prstGeom prst="rect">
            <a:avLst/>
          </a:prstGeom>
        </p:spPr>
      </p:pic>
      <p:pic>
        <p:nvPicPr>
          <p:cNvPr id="9" name="Picture 8">
            <a:extLst>
              <a:ext uri="{FF2B5EF4-FFF2-40B4-BE49-F238E27FC236}">
                <a16:creationId xmlns:a16="http://schemas.microsoft.com/office/drawing/2014/main" id="{92058913-78AD-4FEC-894F-7FC54C600514}"/>
              </a:ext>
            </a:extLst>
          </p:cNvPr>
          <p:cNvPicPr>
            <a:picLocks noChangeAspect="1"/>
          </p:cNvPicPr>
          <p:nvPr/>
        </p:nvPicPr>
        <p:blipFill>
          <a:blip r:embed="rId7"/>
          <a:stretch>
            <a:fillRect/>
          </a:stretch>
        </p:blipFill>
        <p:spPr>
          <a:xfrm>
            <a:off x="3566495" y="2719729"/>
            <a:ext cx="2935319" cy="1811511"/>
          </a:xfrm>
          <a:prstGeom prst="rect">
            <a:avLst/>
          </a:prstGeom>
        </p:spPr>
      </p:pic>
      <p:sp>
        <p:nvSpPr>
          <p:cNvPr id="4" name="TextBox 3">
            <a:extLst>
              <a:ext uri="{FF2B5EF4-FFF2-40B4-BE49-F238E27FC236}">
                <a16:creationId xmlns:a16="http://schemas.microsoft.com/office/drawing/2014/main" id="{B93CCDBD-A89D-4F02-BF11-F88475E67B16}"/>
              </a:ext>
            </a:extLst>
          </p:cNvPr>
          <p:cNvSpPr txBox="1"/>
          <p:nvPr/>
        </p:nvSpPr>
        <p:spPr>
          <a:xfrm>
            <a:off x="628844" y="2448698"/>
            <a:ext cx="875561" cy="276999"/>
          </a:xfrm>
          <a:prstGeom prst="rect">
            <a:avLst/>
          </a:prstGeom>
          <a:noFill/>
        </p:spPr>
        <p:txBody>
          <a:bodyPr wrap="none" rtlCol="0">
            <a:spAutoFit/>
          </a:bodyPr>
          <a:lstStyle/>
          <a:p>
            <a:r>
              <a:rPr lang="en-US" sz="1200" dirty="0"/>
              <a:t>ARMA(3,2)</a:t>
            </a:r>
          </a:p>
        </p:txBody>
      </p:sp>
      <p:sp>
        <p:nvSpPr>
          <p:cNvPr id="10" name="TextBox 9">
            <a:extLst>
              <a:ext uri="{FF2B5EF4-FFF2-40B4-BE49-F238E27FC236}">
                <a16:creationId xmlns:a16="http://schemas.microsoft.com/office/drawing/2014/main" id="{C4D561B4-C3C7-4F45-B48C-0F69F13FAC76}"/>
              </a:ext>
            </a:extLst>
          </p:cNvPr>
          <p:cNvSpPr txBox="1"/>
          <p:nvPr/>
        </p:nvSpPr>
        <p:spPr>
          <a:xfrm>
            <a:off x="3506305" y="2495417"/>
            <a:ext cx="438774" cy="276999"/>
          </a:xfrm>
          <a:prstGeom prst="rect">
            <a:avLst/>
          </a:prstGeom>
          <a:noFill/>
        </p:spPr>
        <p:txBody>
          <a:bodyPr wrap="none" rtlCol="0">
            <a:spAutoFit/>
          </a:bodyPr>
          <a:lstStyle/>
          <a:p>
            <a:r>
              <a:rPr lang="en-US" sz="1200" dirty="0"/>
              <a:t>VAR</a:t>
            </a:r>
          </a:p>
        </p:txBody>
      </p:sp>
      <p:sp>
        <p:nvSpPr>
          <p:cNvPr id="11" name="TextBox 10">
            <a:extLst>
              <a:ext uri="{FF2B5EF4-FFF2-40B4-BE49-F238E27FC236}">
                <a16:creationId xmlns:a16="http://schemas.microsoft.com/office/drawing/2014/main" id="{A984D657-06E3-4F0C-9DE9-A082B02C62C3}"/>
              </a:ext>
            </a:extLst>
          </p:cNvPr>
          <p:cNvSpPr txBox="1"/>
          <p:nvPr/>
        </p:nvSpPr>
        <p:spPr>
          <a:xfrm>
            <a:off x="649677" y="4766745"/>
            <a:ext cx="1192762" cy="276999"/>
          </a:xfrm>
          <a:prstGeom prst="rect">
            <a:avLst/>
          </a:prstGeom>
          <a:noFill/>
        </p:spPr>
        <p:txBody>
          <a:bodyPr wrap="none" rtlCol="0">
            <a:spAutoFit/>
          </a:bodyPr>
          <a:lstStyle/>
          <a:p>
            <a:r>
              <a:rPr lang="en-US" sz="1200" dirty="0"/>
              <a:t>Neural Network</a:t>
            </a:r>
          </a:p>
        </p:txBody>
      </p:sp>
      <p:sp>
        <p:nvSpPr>
          <p:cNvPr id="12" name="TextBox 11">
            <a:extLst>
              <a:ext uri="{FF2B5EF4-FFF2-40B4-BE49-F238E27FC236}">
                <a16:creationId xmlns:a16="http://schemas.microsoft.com/office/drawing/2014/main" id="{B7692682-483F-478B-B669-32D6090B8CEE}"/>
              </a:ext>
            </a:extLst>
          </p:cNvPr>
          <p:cNvSpPr txBox="1"/>
          <p:nvPr/>
        </p:nvSpPr>
        <p:spPr>
          <a:xfrm>
            <a:off x="3610214" y="4745937"/>
            <a:ext cx="793807" cy="276999"/>
          </a:xfrm>
          <a:prstGeom prst="rect">
            <a:avLst/>
          </a:prstGeom>
          <a:noFill/>
        </p:spPr>
        <p:txBody>
          <a:bodyPr wrap="none" rtlCol="0">
            <a:spAutoFit/>
          </a:bodyPr>
          <a:lstStyle/>
          <a:p>
            <a:r>
              <a:rPr lang="en-US" sz="1200" dirty="0" err="1"/>
              <a:t>Ensembe</a:t>
            </a:r>
            <a:endParaRPr lang="en-US" sz="1200" dirty="0"/>
          </a:p>
        </p:txBody>
      </p:sp>
    </p:spTree>
    <p:extLst>
      <p:ext uri="{BB962C8B-B14F-4D97-AF65-F5344CB8AC3E}">
        <p14:creationId xmlns:p14="http://schemas.microsoft.com/office/powerpoint/2010/main" val="2392097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5FC195-F6E6-4A90-BE69-26791B0E0E35}"/>
              </a:ext>
            </a:extLst>
          </p:cNvPr>
          <p:cNvPicPr>
            <a:picLocks noChangeAspect="1"/>
          </p:cNvPicPr>
          <p:nvPr/>
        </p:nvPicPr>
        <p:blipFill>
          <a:blip r:embed="rId3"/>
          <a:stretch>
            <a:fillRect/>
          </a:stretch>
        </p:blipFill>
        <p:spPr>
          <a:xfrm>
            <a:off x="1041402" y="2498489"/>
            <a:ext cx="5892800" cy="3636699"/>
          </a:xfrm>
          <a:prstGeom prst="rect">
            <a:avLst/>
          </a:prstGeom>
        </p:spPr>
      </p:pic>
      <p:sp>
        <p:nvSpPr>
          <p:cNvPr id="7" name="Rectangle 6">
            <a:extLst>
              <a:ext uri="{FF2B5EF4-FFF2-40B4-BE49-F238E27FC236}">
                <a16:creationId xmlns:a16="http://schemas.microsoft.com/office/drawing/2014/main" id="{575426B2-FE80-41A1-AD3C-5F3505624E5D}"/>
              </a:ext>
            </a:extLst>
          </p:cNvPr>
          <p:cNvSpPr/>
          <p:nvPr/>
        </p:nvSpPr>
        <p:spPr>
          <a:xfrm>
            <a:off x="804333" y="722812"/>
            <a:ext cx="9905999" cy="1477328"/>
          </a:xfrm>
          <a:prstGeom prst="rect">
            <a:avLst/>
          </a:prstGeom>
        </p:spPr>
        <p:txBody>
          <a:bodyPr wrap="square">
            <a:spAutoFit/>
          </a:bodyPr>
          <a:lstStyle/>
          <a:p>
            <a:r>
              <a:rPr lang="en-US" dirty="0">
                <a:solidFill>
                  <a:srgbClr val="333333"/>
                </a:solidFill>
                <a:latin typeface="Helvetica Neue"/>
              </a:rPr>
              <a:t>The market the company operates in is very dynamic and competitive, so is not realistic to create a forecast more than 1 year </a:t>
            </a:r>
            <a:r>
              <a:rPr lang="en-US" dirty="0" err="1">
                <a:solidFill>
                  <a:srgbClr val="333333"/>
                </a:solidFill>
                <a:latin typeface="Helvetica Neue"/>
              </a:rPr>
              <a:t>ahed</a:t>
            </a:r>
            <a:r>
              <a:rPr lang="en-US" dirty="0">
                <a:solidFill>
                  <a:srgbClr val="333333"/>
                </a:solidFill>
                <a:latin typeface="Helvetica Neue"/>
              </a:rPr>
              <a:t>.</a:t>
            </a:r>
          </a:p>
          <a:p>
            <a:endParaRPr lang="en-US" dirty="0">
              <a:solidFill>
                <a:srgbClr val="333333"/>
              </a:solidFill>
              <a:latin typeface="Helvetica Neue"/>
            </a:endParaRPr>
          </a:p>
          <a:p>
            <a:r>
              <a:rPr lang="en-US" dirty="0">
                <a:solidFill>
                  <a:srgbClr val="333333"/>
                </a:solidFill>
                <a:latin typeface="Helvetica Neue"/>
              </a:rPr>
              <a:t>Based on the performance and behavior of the models, we selected the Ensemble Model as the ideal for producing forecast for the next 12 months. </a:t>
            </a:r>
            <a:endParaRPr lang="en-US" dirty="0"/>
          </a:p>
        </p:txBody>
      </p:sp>
      <p:sp>
        <p:nvSpPr>
          <p:cNvPr id="8" name="Title 1">
            <a:extLst>
              <a:ext uri="{FF2B5EF4-FFF2-40B4-BE49-F238E27FC236}">
                <a16:creationId xmlns:a16="http://schemas.microsoft.com/office/drawing/2014/main" id="{716D133E-A9E6-4910-BE26-DCF9D9DADE36}"/>
              </a:ext>
            </a:extLst>
          </p:cNvPr>
          <p:cNvSpPr txBox="1">
            <a:spLocks/>
          </p:cNvSpPr>
          <p:nvPr/>
        </p:nvSpPr>
        <p:spPr>
          <a:xfrm>
            <a:off x="804334" y="57150"/>
            <a:ext cx="9601200" cy="713317"/>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err="1"/>
              <a:t>Forecase</a:t>
            </a:r>
            <a:endParaRPr lang="en-US" dirty="0"/>
          </a:p>
        </p:txBody>
      </p:sp>
      <p:sp>
        <p:nvSpPr>
          <p:cNvPr id="2" name="Rectangle 1">
            <a:extLst>
              <a:ext uri="{FF2B5EF4-FFF2-40B4-BE49-F238E27FC236}">
                <a16:creationId xmlns:a16="http://schemas.microsoft.com/office/drawing/2014/main" id="{70E1EEFA-3048-4C00-9F6E-255374271DC7}"/>
              </a:ext>
            </a:extLst>
          </p:cNvPr>
          <p:cNvSpPr/>
          <p:nvPr/>
        </p:nvSpPr>
        <p:spPr>
          <a:xfrm>
            <a:off x="6968067" y="2539603"/>
            <a:ext cx="4864101" cy="3416320"/>
          </a:xfrm>
          <a:prstGeom prst="rect">
            <a:avLst/>
          </a:prstGeom>
        </p:spPr>
        <p:txBody>
          <a:bodyPr wrap="square">
            <a:spAutoFit/>
          </a:bodyPr>
          <a:lstStyle/>
          <a:p>
            <a:r>
              <a:rPr lang="en-US" dirty="0">
                <a:solidFill>
                  <a:srgbClr val="333333"/>
                </a:solidFill>
                <a:latin typeface="Helvetica Neue"/>
              </a:rPr>
              <a:t>The Blue Line shows the forecast of the Attrition Rate for the next 12 months. We can see it shows pattern and behavior of the past months. </a:t>
            </a:r>
          </a:p>
          <a:p>
            <a:endParaRPr lang="en-US" dirty="0">
              <a:solidFill>
                <a:srgbClr val="333333"/>
              </a:solidFill>
              <a:latin typeface="Helvetica Neue"/>
            </a:endParaRPr>
          </a:p>
          <a:p>
            <a:r>
              <a:rPr lang="en-US" dirty="0">
                <a:solidFill>
                  <a:srgbClr val="333333"/>
                </a:solidFill>
                <a:latin typeface="Helvetica Neue"/>
              </a:rPr>
              <a:t>We see an overall reduction of attrition rate, with some </a:t>
            </a:r>
            <a:r>
              <a:rPr lang="en-US" dirty="0" err="1">
                <a:solidFill>
                  <a:srgbClr val="333333"/>
                </a:solidFill>
                <a:latin typeface="Helvetica Neue"/>
              </a:rPr>
              <a:t>peack</a:t>
            </a:r>
            <a:r>
              <a:rPr lang="en-US" dirty="0">
                <a:solidFill>
                  <a:srgbClr val="333333"/>
                </a:solidFill>
                <a:latin typeface="Helvetica Neue"/>
              </a:rPr>
              <a:t> and valley repeating at seasonal intervals</a:t>
            </a:r>
          </a:p>
          <a:p>
            <a:endParaRPr lang="en-US" dirty="0">
              <a:solidFill>
                <a:srgbClr val="333333"/>
              </a:solidFill>
              <a:latin typeface="Helvetica Neue"/>
            </a:endParaRPr>
          </a:p>
          <a:p>
            <a:r>
              <a:rPr lang="en-US" dirty="0">
                <a:solidFill>
                  <a:srgbClr val="333333"/>
                </a:solidFill>
                <a:latin typeface="Helvetica Neue"/>
              </a:rPr>
              <a:t>We can see the light blue showing the confidence range the neural model is able to produce </a:t>
            </a:r>
            <a:r>
              <a:rPr lang="en-US" sz="1600" i="1" dirty="0">
                <a:solidFill>
                  <a:srgbClr val="333333"/>
                </a:solidFill>
                <a:latin typeface="Helvetica Neue"/>
              </a:rPr>
              <a:t>(based on 40 repetitions of the model)</a:t>
            </a:r>
            <a:endParaRPr lang="en-US" i="1" dirty="0"/>
          </a:p>
        </p:txBody>
      </p:sp>
    </p:spTree>
    <p:extLst>
      <p:ext uri="{BB962C8B-B14F-4D97-AF65-F5344CB8AC3E}">
        <p14:creationId xmlns:p14="http://schemas.microsoft.com/office/powerpoint/2010/main" val="3750697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55073-9A57-4BE6-9ECC-1CDF22BF5F1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21D4DF2-B157-4950-9006-42F08D431451}"/>
              </a:ext>
            </a:extLst>
          </p:cNvPr>
          <p:cNvSpPr>
            <a:spLocks noGrp="1"/>
          </p:cNvSpPr>
          <p:nvPr>
            <p:ph idx="1"/>
          </p:nvPr>
        </p:nvSpPr>
        <p:spPr/>
        <p:txBody>
          <a:bodyPr/>
          <a:lstStyle/>
          <a:p>
            <a:r>
              <a:rPr lang="en-US" dirty="0"/>
              <a:t>The models shows critical aspect of the attrition rate trend for the company</a:t>
            </a:r>
          </a:p>
          <a:p>
            <a:pPr lvl="1"/>
            <a:r>
              <a:rPr lang="en-US" dirty="0"/>
              <a:t>It has seasonal behavior every 3 months</a:t>
            </a:r>
          </a:p>
          <a:p>
            <a:pPr lvl="1"/>
            <a:r>
              <a:rPr lang="en-US" dirty="0"/>
              <a:t>It is correlated to other factors: Tenure, Age, </a:t>
            </a:r>
            <a:r>
              <a:rPr lang="en-US" dirty="0" err="1"/>
              <a:t>numer</a:t>
            </a:r>
            <a:r>
              <a:rPr lang="en-US" dirty="0"/>
              <a:t> of Direct Reporting , and Performance of the workforce.</a:t>
            </a:r>
          </a:p>
          <a:p>
            <a:pPr lvl="1"/>
            <a:endParaRPr lang="en-US" dirty="0"/>
          </a:p>
          <a:p>
            <a:r>
              <a:rPr lang="en-US" dirty="0"/>
              <a:t>These are important factor the company can use to mitigate the risk of undesirable turnover, like:</a:t>
            </a:r>
          </a:p>
          <a:p>
            <a:pPr lvl="1"/>
            <a:r>
              <a:rPr lang="en-US" dirty="0"/>
              <a:t>Controlling the number of direct reporting. </a:t>
            </a:r>
          </a:p>
          <a:p>
            <a:pPr lvl="1"/>
            <a:r>
              <a:rPr lang="en-US" dirty="0"/>
              <a:t>Retention programs based on the age and tenure of the workers.</a:t>
            </a:r>
          </a:p>
          <a:p>
            <a:pPr lvl="1"/>
            <a:endParaRPr lang="en-US" dirty="0"/>
          </a:p>
          <a:p>
            <a:pPr lvl="1"/>
            <a:endParaRPr lang="en-US" dirty="0"/>
          </a:p>
        </p:txBody>
      </p:sp>
    </p:spTree>
    <p:extLst>
      <p:ext uri="{BB962C8B-B14F-4D97-AF65-F5344CB8AC3E}">
        <p14:creationId xmlns:p14="http://schemas.microsoft.com/office/powerpoint/2010/main" val="3519468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2421-F502-4366-93B7-5400E550CA59}"/>
              </a:ext>
            </a:extLst>
          </p:cNvPr>
          <p:cNvSpPr>
            <a:spLocks noGrp="1"/>
          </p:cNvSpPr>
          <p:nvPr>
            <p:ph type="title"/>
          </p:nvPr>
        </p:nvSpPr>
        <p:spPr/>
        <p:txBody>
          <a:bodyPr/>
          <a:lstStyle/>
          <a:p>
            <a:r>
              <a:rPr lang="en-US" dirty="0"/>
              <a:t>Response and Scenario</a:t>
            </a:r>
          </a:p>
        </p:txBody>
      </p:sp>
      <p:sp>
        <p:nvSpPr>
          <p:cNvPr id="4" name="TextBox 3">
            <a:extLst>
              <a:ext uri="{FF2B5EF4-FFF2-40B4-BE49-F238E27FC236}">
                <a16:creationId xmlns:a16="http://schemas.microsoft.com/office/drawing/2014/main" id="{69E09D95-95F3-44BC-9A53-DDCB4BA3DBFC}"/>
              </a:ext>
            </a:extLst>
          </p:cNvPr>
          <p:cNvSpPr txBox="1"/>
          <p:nvPr/>
        </p:nvSpPr>
        <p:spPr>
          <a:xfrm>
            <a:off x="1011936" y="2401824"/>
            <a:ext cx="10341864" cy="3693319"/>
          </a:xfrm>
          <a:prstGeom prst="rect">
            <a:avLst/>
          </a:prstGeom>
          <a:noFill/>
        </p:spPr>
        <p:txBody>
          <a:bodyPr wrap="square" rtlCol="0">
            <a:spAutoFit/>
          </a:bodyPr>
          <a:lstStyle/>
          <a:p>
            <a:r>
              <a:rPr lang="en-US" dirty="0"/>
              <a:t>Company A has experienced and recorded attrition information in regards to it’s workforce. The data that is available to us covers the period of 2010 through 2019.</a:t>
            </a:r>
          </a:p>
          <a:p>
            <a:endParaRPr lang="en-US" dirty="0"/>
          </a:p>
          <a:p>
            <a:r>
              <a:rPr lang="en-US" dirty="0"/>
              <a:t>We have focused on the attrition rate for Company A and correlated variables to help us accurately forecast future attrition rates.</a:t>
            </a:r>
          </a:p>
          <a:p>
            <a:endParaRPr lang="en-US" dirty="0"/>
          </a:p>
          <a:p>
            <a:r>
              <a:rPr lang="en-US" dirty="0"/>
              <a:t>Some of the variables of interest are:</a:t>
            </a:r>
          </a:p>
          <a:p>
            <a:pPr marL="742950" lvl="1" indent="-285750">
              <a:buFont typeface="Arial" panose="020B0604020202020204" pitchFamily="34" charset="0"/>
              <a:buChar char="•"/>
            </a:pPr>
            <a:r>
              <a:rPr lang="en-US" dirty="0"/>
              <a:t>Age of employee</a:t>
            </a:r>
          </a:p>
          <a:p>
            <a:pPr marL="742950" lvl="1" indent="-285750">
              <a:buFont typeface="Arial" panose="020B0604020202020204" pitchFamily="34" charset="0"/>
              <a:buChar char="•"/>
            </a:pPr>
            <a:r>
              <a:rPr lang="en-US" dirty="0"/>
              <a:t>Tenure at Company A</a:t>
            </a:r>
          </a:p>
          <a:p>
            <a:pPr marL="742950" lvl="1" indent="-285750">
              <a:buFont typeface="Arial" panose="020B0604020202020204" pitchFamily="34" charset="0"/>
              <a:buChar char="•"/>
            </a:pPr>
            <a:r>
              <a:rPr lang="en-US" dirty="0"/>
              <a:t>Satisfaction</a:t>
            </a:r>
          </a:p>
          <a:p>
            <a:pPr marL="742950" lvl="1" indent="-285750">
              <a:buFont typeface="Arial" panose="020B0604020202020204" pitchFamily="34" charset="0"/>
              <a:buChar char="•"/>
            </a:pPr>
            <a:r>
              <a:rPr lang="en-US" dirty="0"/>
              <a:t>Annual performance ratings</a:t>
            </a:r>
          </a:p>
          <a:p>
            <a:pPr marL="742950" lvl="1" indent="-285750">
              <a:buFont typeface="Arial" panose="020B0604020202020204" pitchFamily="34" charset="0"/>
              <a:buChar char="•"/>
            </a:pPr>
            <a:r>
              <a:rPr lang="en-US" dirty="0"/>
              <a:t>Salary</a:t>
            </a:r>
          </a:p>
          <a:p>
            <a:pPr marL="742950" lvl="1" indent="-285750">
              <a:buFont typeface="Arial" panose="020B0604020202020204" pitchFamily="34" charset="0"/>
              <a:buChar char="•"/>
            </a:pPr>
            <a:r>
              <a:rPr lang="en-US" dirty="0"/>
              <a:t>Monetary recognitions (bonuses)</a:t>
            </a:r>
          </a:p>
        </p:txBody>
      </p:sp>
    </p:spTree>
    <p:extLst>
      <p:ext uri="{BB962C8B-B14F-4D97-AF65-F5344CB8AC3E}">
        <p14:creationId xmlns:p14="http://schemas.microsoft.com/office/powerpoint/2010/main" val="119374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71D0-9FB1-4DF2-A6BE-E7C30A42B3BE}"/>
              </a:ext>
            </a:extLst>
          </p:cNvPr>
          <p:cNvSpPr>
            <a:spLocks noGrp="1"/>
          </p:cNvSpPr>
          <p:nvPr>
            <p:ph type="title"/>
          </p:nvPr>
        </p:nvSpPr>
        <p:spPr>
          <a:xfrm>
            <a:off x="776039" y="0"/>
            <a:ext cx="3772246" cy="909194"/>
          </a:xfrm>
        </p:spPr>
        <p:txBody>
          <a:bodyPr/>
          <a:lstStyle/>
          <a:p>
            <a:r>
              <a:rPr lang="en-US" dirty="0"/>
              <a:t>Fitted Models</a:t>
            </a:r>
          </a:p>
        </p:txBody>
      </p:sp>
      <p:pic>
        <p:nvPicPr>
          <p:cNvPr id="4" name="Picture 3">
            <a:extLst>
              <a:ext uri="{FF2B5EF4-FFF2-40B4-BE49-F238E27FC236}">
                <a16:creationId xmlns:a16="http://schemas.microsoft.com/office/drawing/2014/main" id="{0A9DDCDD-6CBF-4CF8-86A1-9251B60BD9E7}"/>
              </a:ext>
            </a:extLst>
          </p:cNvPr>
          <p:cNvPicPr>
            <a:picLocks noChangeAspect="1"/>
          </p:cNvPicPr>
          <p:nvPr/>
        </p:nvPicPr>
        <p:blipFill>
          <a:blip r:embed="rId3"/>
          <a:stretch>
            <a:fillRect/>
          </a:stretch>
        </p:blipFill>
        <p:spPr>
          <a:xfrm>
            <a:off x="776039" y="755641"/>
            <a:ext cx="3081551" cy="1901757"/>
          </a:xfrm>
          <a:prstGeom prst="rect">
            <a:avLst/>
          </a:prstGeom>
        </p:spPr>
      </p:pic>
      <p:pic>
        <p:nvPicPr>
          <p:cNvPr id="5" name="Picture 4">
            <a:extLst>
              <a:ext uri="{FF2B5EF4-FFF2-40B4-BE49-F238E27FC236}">
                <a16:creationId xmlns:a16="http://schemas.microsoft.com/office/drawing/2014/main" id="{091F9A05-8219-47D9-BB68-2B14D3D7693C}"/>
              </a:ext>
            </a:extLst>
          </p:cNvPr>
          <p:cNvPicPr>
            <a:picLocks noChangeAspect="1"/>
          </p:cNvPicPr>
          <p:nvPr/>
        </p:nvPicPr>
        <p:blipFill>
          <a:blip r:embed="rId4"/>
          <a:stretch>
            <a:fillRect/>
          </a:stretch>
        </p:blipFill>
        <p:spPr>
          <a:xfrm>
            <a:off x="4669536" y="735999"/>
            <a:ext cx="3194972" cy="1971754"/>
          </a:xfrm>
          <a:prstGeom prst="rect">
            <a:avLst/>
          </a:prstGeom>
        </p:spPr>
      </p:pic>
      <p:pic>
        <p:nvPicPr>
          <p:cNvPr id="6" name="Picture 5">
            <a:extLst>
              <a:ext uri="{FF2B5EF4-FFF2-40B4-BE49-F238E27FC236}">
                <a16:creationId xmlns:a16="http://schemas.microsoft.com/office/drawing/2014/main" id="{951E0A21-AA9F-44CB-91FA-29352F717A0D}"/>
              </a:ext>
            </a:extLst>
          </p:cNvPr>
          <p:cNvPicPr>
            <a:picLocks noChangeAspect="1"/>
          </p:cNvPicPr>
          <p:nvPr/>
        </p:nvPicPr>
        <p:blipFill>
          <a:blip r:embed="rId5"/>
          <a:stretch>
            <a:fillRect/>
          </a:stretch>
        </p:blipFill>
        <p:spPr>
          <a:xfrm>
            <a:off x="8847144" y="749640"/>
            <a:ext cx="3194972" cy="1971754"/>
          </a:xfrm>
          <a:prstGeom prst="rect">
            <a:avLst/>
          </a:prstGeom>
        </p:spPr>
      </p:pic>
      <p:sp>
        <p:nvSpPr>
          <p:cNvPr id="7" name="TextBox 6">
            <a:extLst>
              <a:ext uri="{FF2B5EF4-FFF2-40B4-BE49-F238E27FC236}">
                <a16:creationId xmlns:a16="http://schemas.microsoft.com/office/drawing/2014/main" id="{EEB20EAE-8550-4E7C-987A-ECB1B3322BD1}"/>
              </a:ext>
            </a:extLst>
          </p:cNvPr>
          <p:cNvSpPr txBox="1"/>
          <p:nvPr/>
        </p:nvSpPr>
        <p:spPr>
          <a:xfrm>
            <a:off x="927261" y="2703968"/>
            <a:ext cx="2608278" cy="369332"/>
          </a:xfrm>
          <a:prstGeom prst="rect">
            <a:avLst/>
          </a:prstGeom>
          <a:noFill/>
        </p:spPr>
        <p:txBody>
          <a:bodyPr wrap="none" rtlCol="0">
            <a:spAutoFit/>
          </a:bodyPr>
          <a:lstStyle/>
          <a:p>
            <a:r>
              <a:rPr lang="en-US" dirty="0"/>
              <a:t>Realization of Full Dataset</a:t>
            </a:r>
          </a:p>
        </p:txBody>
      </p:sp>
      <p:sp>
        <p:nvSpPr>
          <p:cNvPr id="8" name="Rectangle 7">
            <a:extLst>
              <a:ext uri="{FF2B5EF4-FFF2-40B4-BE49-F238E27FC236}">
                <a16:creationId xmlns:a16="http://schemas.microsoft.com/office/drawing/2014/main" id="{ADF1870B-78A7-4527-871D-6CE3FB357753}"/>
              </a:ext>
            </a:extLst>
          </p:cNvPr>
          <p:cNvSpPr/>
          <p:nvPr/>
        </p:nvSpPr>
        <p:spPr>
          <a:xfrm>
            <a:off x="5099331" y="2687722"/>
            <a:ext cx="2335383" cy="369332"/>
          </a:xfrm>
          <a:prstGeom prst="rect">
            <a:avLst/>
          </a:prstGeom>
        </p:spPr>
        <p:txBody>
          <a:bodyPr wrap="none">
            <a:spAutoFit/>
          </a:bodyPr>
          <a:lstStyle/>
          <a:p>
            <a:r>
              <a:rPr lang="en-US" dirty="0"/>
              <a:t>Realization of First Half</a:t>
            </a:r>
          </a:p>
        </p:txBody>
      </p:sp>
      <p:sp>
        <p:nvSpPr>
          <p:cNvPr id="9" name="Rectangle 8">
            <a:extLst>
              <a:ext uri="{FF2B5EF4-FFF2-40B4-BE49-F238E27FC236}">
                <a16:creationId xmlns:a16="http://schemas.microsoft.com/office/drawing/2014/main" id="{0DAE04E6-1EFE-4866-B3DA-0629980B6389}"/>
              </a:ext>
            </a:extLst>
          </p:cNvPr>
          <p:cNvSpPr/>
          <p:nvPr/>
        </p:nvSpPr>
        <p:spPr>
          <a:xfrm>
            <a:off x="9135169" y="2746796"/>
            <a:ext cx="2618922" cy="369332"/>
          </a:xfrm>
          <a:prstGeom prst="rect">
            <a:avLst/>
          </a:prstGeom>
        </p:spPr>
        <p:txBody>
          <a:bodyPr wrap="none">
            <a:spAutoFit/>
          </a:bodyPr>
          <a:lstStyle/>
          <a:p>
            <a:r>
              <a:rPr lang="en-US" dirty="0"/>
              <a:t>Realization of Second Half</a:t>
            </a:r>
          </a:p>
        </p:txBody>
      </p:sp>
      <p:sp>
        <p:nvSpPr>
          <p:cNvPr id="10" name="Rectangle 9">
            <a:extLst>
              <a:ext uri="{FF2B5EF4-FFF2-40B4-BE49-F238E27FC236}">
                <a16:creationId xmlns:a16="http://schemas.microsoft.com/office/drawing/2014/main" id="{BF649F69-3217-43BF-8F52-0B738A7491AB}"/>
              </a:ext>
            </a:extLst>
          </p:cNvPr>
          <p:cNvSpPr/>
          <p:nvPr/>
        </p:nvSpPr>
        <p:spPr>
          <a:xfrm>
            <a:off x="914816" y="4766469"/>
            <a:ext cx="9485583" cy="646331"/>
          </a:xfrm>
          <a:prstGeom prst="rect">
            <a:avLst/>
          </a:prstGeom>
        </p:spPr>
        <p:txBody>
          <a:bodyPr wrap="square">
            <a:spAutoFit/>
          </a:bodyPr>
          <a:lstStyle/>
          <a:p>
            <a:r>
              <a:rPr lang="en-US" dirty="0"/>
              <a:t>The ACFs show quasi-cyclic behavior with some seasonality present.</a:t>
            </a:r>
          </a:p>
          <a:p>
            <a:r>
              <a:rPr lang="en-US" dirty="0"/>
              <a:t>Our </a:t>
            </a:r>
            <a:r>
              <a:rPr lang="en-US" dirty="0" err="1"/>
              <a:t>Parzen</a:t>
            </a:r>
            <a:r>
              <a:rPr lang="en-US" dirty="0"/>
              <a:t> Windows show peaks at frequencies of .71 and .34, approximately 3 and 6 months</a:t>
            </a:r>
          </a:p>
        </p:txBody>
      </p:sp>
      <p:sp>
        <p:nvSpPr>
          <p:cNvPr id="11" name="Rectangle 10">
            <a:extLst>
              <a:ext uri="{FF2B5EF4-FFF2-40B4-BE49-F238E27FC236}">
                <a16:creationId xmlns:a16="http://schemas.microsoft.com/office/drawing/2014/main" id="{E87FDFA2-7F8F-46AD-80CA-7C1F8D2E7190}"/>
              </a:ext>
            </a:extLst>
          </p:cNvPr>
          <p:cNvSpPr/>
          <p:nvPr/>
        </p:nvSpPr>
        <p:spPr>
          <a:xfrm>
            <a:off x="933960" y="5549807"/>
            <a:ext cx="5612370" cy="923330"/>
          </a:xfrm>
          <a:prstGeom prst="rect">
            <a:avLst/>
          </a:prstGeom>
        </p:spPr>
        <p:txBody>
          <a:bodyPr wrap="none">
            <a:spAutoFit/>
          </a:bodyPr>
          <a:lstStyle/>
          <a:p>
            <a:r>
              <a:rPr lang="en-US" dirty="0"/>
              <a:t>Factor tables indicate that factors of s = 3 are present. </a:t>
            </a:r>
          </a:p>
          <a:p>
            <a:r>
              <a:rPr lang="en-US" dirty="0"/>
              <a:t>We also observed that the following factors were present:</a:t>
            </a:r>
          </a:p>
          <a:p>
            <a:r>
              <a:rPr lang="en-US" dirty="0"/>
              <a:t>They appeared in our data more specifically as: </a:t>
            </a:r>
          </a:p>
        </p:txBody>
      </p:sp>
      <p:pic>
        <p:nvPicPr>
          <p:cNvPr id="17" name="Picture 16">
            <a:extLst>
              <a:ext uri="{FF2B5EF4-FFF2-40B4-BE49-F238E27FC236}">
                <a16:creationId xmlns:a16="http://schemas.microsoft.com/office/drawing/2014/main" id="{C487068E-B513-4765-8E16-47E9B411FA94}"/>
              </a:ext>
            </a:extLst>
          </p:cNvPr>
          <p:cNvPicPr>
            <a:picLocks noChangeAspect="1"/>
          </p:cNvPicPr>
          <p:nvPr/>
        </p:nvPicPr>
        <p:blipFill>
          <a:blip r:embed="rId6"/>
          <a:stretch>
            <a:fillRect/>
          </a:stretch>
        </p:blipFill>
        <p:spPr>
          <a:xfrm>
            <a:off x="6469001" y="5888365"/>
            <a:ext cx="1990725" cy="304800"/>
          </a:xfrm>
          <a:prstGeom prst="rect">
            <a:avLst/>
          </a:prstGeom>
        </p:spPr>
      </p:pic>
      <p:pic>
        <p:nvPicPr>
          <p:cNvPr id="18" name="Picture 17">
            <a:extLst>
              <a:ext uri="{FF2B5EF4-FFF2-40B4-BE49-F238E27FC236}">
                <a16:creationId xmlns:a16="http://schemas.microsoft.com/office/drawing/2014/main" id="{0287FC6F-A634-437F-B57C-C41C4A018943}"/>
              </a:ext>
            </a:extLst>
          </p:cNvPr>
          <p:cNvPicPr>
            <a:picLocks noChangeAspect="1"/>
          </p:cNvPicPr>
          <p:nvPr/>
        </p:nvPicPr>
        <p:blipFill>
          <a:blip r:embed="rId7"/>
          <a:stretch>
            <a:fillRect/>
          </a:stretch>
        </p:blipFill>
        <p:spPr>
          <a:xfrm>
            <a:off x="5489785" y="6193165"/>
            <a:ext cx="3105150" cy="228600"/>
          </a:xfrm>
          <a:prstGeom prst="rect">
            <a:avLst/>
          </a:prstGeom>
        </p:spPr>
      </p:pic>
      <p:sp>
        <p:nvSpPr>
          <p:cNvPr id="19" name="Rectangle 18">
            <a:extLst>
              <a:ext uri="{FF2B5EF4-FFF2-40B4-BE49-F238E27FC236}">
                <a16:creationId xmlns:a16="http://schemas.microsoft.com/office/drawing/2014/main" id="{C7A42A8D-5B8C-445A-8046-E3403C591513}"/>
              </a:ext>
            </a:extLst>
          </p:cNvPr>
          <p:cNvSpPr/>
          <p:nvPr/>
        </p:nvSpPr>
        <p:spPr>
          <a:xfrm>
            <a:off x="933960" y="3729223"/>
            <a:ext cx="8835713" cy="646331"/>
          </a:xfrm>
          <a:prstGeom prst="rect">
            <a:avLst/>
          </a:prstGeom>
        </p:spPr>
        <p:txBody>
          <a:bodyPr wrap="square">
            <a:spAutoFit/>
          </a:bodyPr>
          <a:lstStyle/>
          <a:p>
            <a:r>
              <a:rPr lang="en-US" dirty="0"/>
              <a:t>Condition 1 and 2 for stationarity were not met as our mean and variance depend on time.</a:t>
            </a:r>
          </a:p>
          <a:p>
            <a:r>
              <a:rPr lang="en-US" dirty="0"/>
              <a:t>And condition 3 not met as our ACF depends on time (as shown above).</a:t>
            </a:r>
          </a:p>
        </p:txBody>
      </p:sp>
    </p:spTree>
    <p:extLst>
      <p:ext uri="{BB962C8B-B14F-4D97-AF65-F5344CB8AC3E}">
        <p14:creationId xmlns:p14="http://schemas.microsoft.com/office/powerpoint/2010/main" val="283235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463D-E4D7-4FEF-BA03-7725EF33FF79}"/>
              </a:ext>
            </a:extLst>
          </p:cNvPr>
          <p:cNvSpPr>
            <a:spLocks noGrp="1"/>
          </p:cNvSpPr>
          <p:nvPr>
            <p:ph type="title"/>
          </p:nvPr>
        </p:nvSpPr>
        <p:spPr>
          <a:xfrm>
            <a:off x="712889" y="189919"/>
            <a:ext cx="10515600" cy="1325563"/>
          </a:xfrm>
        </p:spPr>
        <p:txBody>
          <a:bodyPr/>
          <a:lstStyle/>
          <a:p>
            <a:r>
              <a:rPr lang="en-US" dirty="0"/>
              <a:t>Fitted Models Cont.</a:t>
            </a:r>
          </a:p>
        </p:txBody>
      </p:sp>
      <p:pic>
        <p:nvPicPr>
          <p:cNvPr id="2050" name="Picture 2">
            <a:extLst>
              <a:ext uri="{FF2B5EF4-FFF2-40B4-BE49-F238E27FC236}">
                <a16:creationId xmlns:a16="http://schemas.microsoft.com/office/drawing/2014/main" id="{DF4B7908-00C1-40D2-B714-5EB094C88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358" y="1712337"/>
            <a:ext cx="4489704" cy="32069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21B849-400C-477F-96A9-27933EDAA38F}"/>
              </a:ext>
            </a:extLst>
          </p:cNvPr>
          <p:cNvSpPr txBox="1"/>
          <p:nvPr/>
        </p:nvSpPr>
        <p:spPr>
          <a:xfrm>
            <a:off x="959359" y="5312977"/>
            <a:ext cx="4489704" cy="646331"/>
          </a:xfrm>
          <a:prstGeom prst="rect">
            <a:avLst/>
          </a:prstGeom>
          <a:noFill/>
        </p:spPr>
        <p:txBody>
          <a:bodyPr wrap="square" rtlCol="0">
            <a:spAutoFit/>
          </a:bodyPr>
          <a:lstStyle/>
          <a:p>
            <a:r>
              <a:rPr lang="en-US" dirty="0"/>
              <a:t>Before continuing, we removed the s = 3 seasonality from the data.</a:t>
            </a:r>
          </a:p>
        </p:txBody>
      </p:sp>
      <p:pic>
        <p:nvPicPr>
          <p:cNvPr id="2054" name="Picture 6">
            <a:extLst>
              <a:ext uri="{FF2B5EF4-FFF2-40B4-BE49-F238E27FC236}">
                <a16:creationId xmlns:a16="http://schemas.microsoft.com/office/drawing/2014/main" id="{B638E648-698C-4483-ABE3-B05425AD5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502" y="1493833"/>
            <a:ext cx="4795609" cy="34254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D7DD947-3C52-469E-B490-B7A42B45ACB9}"/>
              </a:ext>
            </a:extLst>
          </p:cNvPr>
          <p:cNvSpPr/>
          <p:nvPr/>
        </p:nvSpPr>
        <p:spPr>
          <a:xfrm>
            <a:off x="6622541" y="5312976"/>
            <a:ext cx="4971289" cy="646331"/>
          </a:xfrm>
          <a:prstGeom prst="rect">
            <a:avLst/>
          </a:prstGeom>
        </p:spPr>
        <p:txBody>
          <a:bodyPr wrap="square">
            <a:spAutoFit/>
          </a:bodyPr>
          <a:lstStyle/>
          <a:p>
            <a:r>
              <a:rPr lang="en-US" dirty="0"/>
              <a:t>Above are the new plots with the adjusted frequency after the transformation.</a:t>
            </a:r>
          </a:p>
        </p:txBody>
      </p:sp>
    </p:spTree>
    <p:extLst>
      <p:ext uri="{BB962C8B-B14F-4D97-AF65-F5344CB8AC3E}">
        <p14:creationId xmlns:p14="http://schemas.microsoft.com/office/powerpoint/2010/main" val="8462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C2EF-92F3-4AAE-BAB0-8805DF4013DB}"/>
              </a:ext>
            </a:extLst>
          </p:cNvPr>
          <p:cNvSpPr>
            <a:spLocks noGrp="1"/>
          </p:cNvSpPr>
          <p:nvPr>
            <p:ph type="title"/>
          </p:nvPr>
        </p:nvSpPr>
        <p:spPr>
          <a:xfrm>
            <a:off x="805434" y="-2"/>
            <a:ext cx="10515600" cy="1325563"/>
          </a:xfrm>
        </p:spPr>
        <p:txBody>
          <a:bodyPr/>
          <a:lstStyle/>
          <a:p>
            <a:r>
              <a:rPr lang="en-US" dirty="0"/>
              <a:t>Fitted Models Cont.</a:t>
            </a:r>
          </a:p>
        </p:txBody>
      </p:sp>
      <p:pic>
        <p:nvPicPr>
          <p:cNvPr id="5" name="Picture 4">
            <a:extLst>
              <a:ext uri="{FF2B5EF4-FFF2-40B4-BE49-F238E27FC236}">
                <a16:creationId xmlns:a16="http://schemas.microsoft.com/office/drawing/2014/main" id="{EECCB77C-9B27-44B3-9A86-C853CFAF76AA}"/>
              </a:ext>
            </a:extLst>
          </p:cNvPr>
          <p:cNvPicPr>
            <a:picLocks noChangeAspect="1"/>
          </p:cNvPicPr>
          <p:nvPr/>
        </p:nvPicPr>
        <p:blipFill>
          <a:blip r:embed="rId3"/>
          <a:stretch>
            <a:fillRect/>
          </a:stretch>
        </p:blipFill>
        <p:spPr>
          <a:xfrm>
            <a:off x="5538978" y="384138"/>
            <a:ext cx="5810250" cy="2286000"/>
          </a:xfrm>
          <a:prstGeom prst="rect">
            <a:avLst/>
          </a:prstGeom>
        </p:spPr>
      </p:pic>
      <p:pic>
        <p:nvPicPr>
          <p:cNvPr id="6" name="Picture 5">
            <a:extLst>
              <a:ext uri="{FF2B5EF4-FFF2-40B4-BE49-F238E27FC236}">
                <a16:creationId xmlns:a16="http://schemas.microsoft.com/office/drawing/2014/main" id="{C0B57441-60BF-4EEA-8CB0-FD4416CBD100}"/>
              </a:ext>
            </a:extLst>
          </p:cNvPr>
          <p:cNvPicPr>
            <a:picLocks noChangeAspect="1"/>
          </p:cNvPicPr>
          <p:nvPr/>
        </p:nvPicPr>
        <p:blipFill>
          <a:blip r:embed="rId4"/>
          <a:stretch>
            <a:fillRect/>
          </a:stretch>
        </p:blipFill>
        <p:spPr>
          <a:xfrm>
            <a:off x="11239500" y="393663"/>
            <a:ext cx="952500" cy="2276475"/>
          </a:xfrm>
          <a:prstGeom prst="rect">
            <a:avLst/>
          </a:prstGeom>
        </p:spPr>
      </p:pic>
      <p:pic>
        <p:nvPicPr>
          <p:cNvPr id="3074" name="Picture 2">
            <a:extLst>
              <a:ext uri="{FF2B5EF4-FFF2-40B4-BE49-F238E27FC236}">
                <a16:creationId xmlns:a16="http://schemas.microsoft.com/office/drawing/2014/main" id="{A5ACBD69-CB53-4E3F-9C14-4CDD9E08D9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491" y="3666149"/>
            <a:ext cx="4204717" cy="300336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774D72B-A293-4A46-8567-932591B82F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2491" y="662781"/>
            <a:ext cx="4204716" cy="300336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C97E93D-13B3-4B9E-8D81-E6528BC3FC2E}"/>
              </a:ext>
            </a:extLst>
          </p:cNvPr>
          <p:cNvSpPr txBox="1"/>
          <p:nvPr/>
        </p:nvSpPr>
        <p:spPr>
          <a:xfrm>
            <a:off x="5442966" y="2967335"/>
            <a:ext cx="6083808" cy="2862322"/>
          </a:xfrm>
          <a:prstGeom prst="rect">
            <a:avLst/>
          </a:prstGeom>
          <a:noFill/>
        </p:spPr>
        <p:txBody>
          <a:bodyPr wrap="square" rtlCol="0">
            <a:spAutoFit/>
          </a:bodyPr>
          <a:lstStyle/>
          <a:p>
            <a:r>
              <a:rPr lang="en-US" dirty="0"/>
              <a:t>Between our plots and the PACF, we notice that there are erratic patterns up to AR(9), likely indicating that this is not a pure AR model.</a:t>
            </a:r>
          </a:p>
          <a:p>
            <a:endParaRPr lang="en-US" dirty="0"/>
          </a:p>
          <a:p>
            <a:r>
              <a:rPr lang="en-US" dirty="0"/>
              <a:t>Sample autocorrelations continue to portray a sinusoidal pattern past .5, which notions us against a pure MA model.</a:t>
            </a:r>
          </a:p>
          <a:p>
            <a:endParaRPr lang="en-US" dirty="0"/>
          </a:p>
          <a:p>
            <a:r>
              <a:rPr lang="en-US" dirty="0"/>
              <a:t>AIC5 returns an ARMA(3,2) and an ARMA(4,2). And thus, with our evidence, that is what we’ve proceeded to our final model with.</a:t>
            </a:r>
          </a:p>
        </p:txBody>
      </p:sp>
    </p:spTree>
    <p:extLst>
      <p:ext uri="{BB962C8B-B14F-4D97-AF65-F5344CB8AC3E}">
        <p14:creationId xmlns:p14="http://schemas.microsoft.com/office/powerpoint/2010/main" val="219597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78BA-CAC3-4752-82AB-F8D95C2BC1C5}"/>
              </a:ext>
            </a:extLst>
          </p:cNvPr>
          <p:cNvSpPr>
            <a:spLocks noGrp="1"/>
          </p:cNvSpPr>
          <p:nvPr>
            <p:ph type="title"/>
          </p:nvPr>
        </p:nvSpPr>
        <p:spPr>
          <a:xfrm>
            <a:off x="753383" y="193891"/>
            <a:ext cx="10515600" cy="1325563"/>
          </a:xfrm>
        </p:spPr>
        <p:txBody>
          <a:bodyPr/>
          <a:lstStyle/>
          <a:p>
            <a:r>
              <a:rPr lang="en-US" dirty="0"/>
              <a:t>Model 1</a:t>
            </a:r>
          </a:p>
        </p:txBody>
      </p:sp>
      <p:pic>
        <p:nvPicPr>
          <p:cNvPr id="4" name="Picture 3">
            <a:extLst>
              <a:ext uri="{FF2B5EF4-FFF2-40B4-BE49-F238E27FC236}">
                <a16:creationId xmlns:a16="http://schemas.microsoft.com/office/drawing/2014/main" id="{7BD12F86-65D1-480D-9DD8-048C6BDB6511}"/>
              </a:ext>
            </a:extLst>
          </p:cNvPr>
          <p:cNvPicPr>
            <a:picLocks noChangeAspect="1"/>
          </p:cNvPicPr>
          <p:nvPr/>
        </p:nvPicPr>
        <p:blipFill>
          <a:blip r:embed="rId2"/>
          <a:stretch>
            <a:fillRect/>
          </a:stretch>
        </p:blipFill>
        <p:spPr>
          <a:xfrm>
            <a:off x="3010186" y="365125"/>
            <a:ext cx="8684037" cy="994918"/>
          </a:xfrm>
          <a:prstGeom prst="rect">
            <a:avLst/>
          </a:prstGeom>
        </p:spPr>
      </p:pic>
      <p:pic>
        <p:nvPicPr>
          <p:cNvPr id="5" name="Picture 4">
            <a:extLst>
              <a:ext uri="{FF2B5EF4-FFF2-40B4-BE49-F238E27FC236}">
                <a16:creationId xmlns:a16="http://schemas.microsoft.com/office/drawing/2014/main" id="{B739990D-8580-48BA-9A7F-679AFF7AFF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3966" y="1415077"/>
            <a:ext cx="6187701" cy="3555250"/>
          </a:xfrm>
          <a:prstGeom prst="rect">
            <a:avLst/>
          </a:prstGeom>
        </p:spPr>
      </p:pic>
      <p:sp>
        <p:nvSpPr>
          <p:cNvPr id="6" name="TextBox 5">
            <a:extLst>
              <a:ext uri="{FF2B5EF4-FFF2-40B4-BE49-F238E27FC236}">
                <a16:creationId xmlns:a16="http://schemas.microsoft.com/office/drawing/2014/main" id="{47D31C9D-7933-411E-B959-CB7F3AD763F1}"/>
              </a:ext>
            </a:extLst>
          </p:cNvPr>
          <p:cNvSpPr txBox="1"/>
          <p:nvPr/>
        </p:nvSpPr>
        <p:spPr>
          <a:xfrm>
            <a:off x="7038359" y="1531277"/>
            <a:ext cx="4230624" cy="1754326"/>
          </a:xfrm>
          <a:prstGeom prst="rect">
            <a:avLst/>
          </a:prstGeom>
          <a:noFill/>
        </p:spPr>
        <p:txBody>
          <a:bodyPr wrap="square" rtlCol="0">
            <a:spAutoFit/>
          </a:bodyPr>
          <a:lstStyle/>
          <a:p>
            <a:r>
              <a:rPr lang="en-US" dirty="0"/>
              <a:t>The model above is depicted in the graph to the left.</a:t>
            </a:r>
          </a:p>
          <a:p>
            <a:endParaRPr lang="en-US" dirty="0"/>
          </a:p>
          <a:p>
            <a:r>
              <a:rPr lang="en-US" dirty="0"/>
              <a:t>The graph left shows predictions for the test dataset of 12 months based off the model above.</a:t>
            </a:r>
          </a:p>
        </p:txBody>
      </p:sp>
      <p:sp>
        <p:nvSpPr>
          <p:cNvPr id="7" name="TextBox 6">
            <a:extLst>
              <a:ext uri="{FF2B5EF4-FFF2-40B4-BE49-F238E27FC236}">
                <a16:creationId xmlns:a16="http://schemas.microsoft.com/office/drawing/2014/main" id="{F7E29174-1025-48B2-85DF-B2E4BC53EC0E}"/>
              </a:ext>
            </a:extLst>
          </p:cNvPr>
          <p:cNvSpPr txBox="1"/>
          <p:nvPr/>
        </p:nvSpPr>
        <p:spPr>
          <a:xfrm>
            <a:off x="753383" y="990711"/>
            <a:ext cx="2156360" cy="369332"/>
          </a:xfrm>
          <a:prstGeom prst="rect">
            <a:avLst/>
          </a:prstGeom>
          <a:noFill/>
        </p:spPr>
        <p:txBody>
          <a:bodyPr wrap="none" rtlCol="0">
            <a:spAutoFit/>
          </a:bodyPr>
          <a:lstStyle/>
          <a:p>
            <a:r>
              <a:rPr lang="en-US" dirty="0"/>
              <a:t>ARMA(3,2) with s = 3</a:t>
            </a:r>
          </a:p>
        </p:txBody>
      </p:sp>
      <p:sp>
        <p:nvSpPr>
          <p:cNvPr id="8" name="Rectangle 7">
            <a:extLst>
              <a:ext uri="{FF2B5EF4-FFF2-40B4-BE49-F238E27FC236}">
                <a16:creationId xmlns:a16="http://schemas.microsoft.com/office/drawing/2014/main" id="{189E4739-373C-4924-9D21-A4A3F7CDCBA1}"/>
              </a:ext>
            </a:extLst>
          </p:cNvPr>
          <p:cNvSpPr/>
          <p:nvPr/>
        </p:nvSpPr>
        <p:spPr>
          <a:xfrm>
            <a:off x="7141194" y="3802054"/>
            <a:ext cx="3868367" cy="369332"/>
          </a:xfrm>
          <a:prstGeom prst="rect">
            <a:avLst/>
          </a:prstGeom>
        </p:spPr>
        <p:txBody>
          <a:bodyPr wrap="none">
            <a:spAutoFit/>
          </a:bodyPr>
          <a:lstStyle/>
          <a:p>
            <a:r>
              <a:rPr lang="en-US" b="1" dirty="0"/>
              <a:t>The ASE of the model is 0.00000623 </a:t>
            </a:r>
          </a:p>
        </p:txBody>
      </p:sp>
      <p:pic>
        <p:nvPicPr>
          <p:cNvPr id="3" name="Picture 2">
            <a:extLst>
              <a:ext uri="{FF2B5EF4-FFF2-40B4-BE49-F238E27FC236}">
                <a16:creationId xmlns:a16="http://schemas.microsoft.com/office/drawing/2014/main" id="{21DC9EFD-867E-47CF-BD94-81CD51D8F24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78039" y="5185099"/>
            <a:ext cx="5852960" cy="1619879"/>
          </a:xfrm>
          <a:prstGeom prst="rect">
            <a:avLst/>
          </a:prstGeom>
        </p:spPr>
      </p:pic>
      <p:sp>
        <p:nvSpPr>
          <p:cNvPr id="9" name="TextBox 8">
            <a:extLst>
              <a:ext uri="{FF2B5EF4-FFF2-40B4-BE49-F238E27FC236}">
                <a16:creationId xmlns:a16="http://schemas.microsoft.com/office/drawing/2014/main" id="{A4DCAC04-02C8-4043-A3C3-157F48C7BB68}"/>
              </a:ext>
            </a:extLst>
          </p:cNvPr>
          <p:cNvSpPr txBox="1"/>
          <p:nvPr/>
        </p:nvSpPr>
        <p:spPr>
          <a:xfrm>
            <a:off x="6730999" y="5185099"/>
            <a:ext cx="5363633" cy="1200329"/>
          </a:xfrm>
          <a:prstGeom prst="rect">
            <a:avLst/>
          </a:prstGeom>
          <a:noFill/>
        </p:spPr>
        <p:txBody>
          <a:bodyPr wrap="square" rtlCol="0">
            <a:spAutoFit/>
          </a:bodyPr>
          <a:lstStyle/>
          <a:p>
            <a:r>
              <a:rPr lang="en-US" dirty="0"/>
              <a:t>Residuals: We can visually see we still have some correlation between residuals; hence the model can be improved. This hint has been also confirmed by the </a:t>
            </a:r>
            <a:r>
              <a:rPr lang="en-US" dirty="0" err="1"/>
              <a:t>Ljung</a:t>
            </a:r>
            <a:r>
              <a:rPr lang="en-US" dirty="0"/>
              <a:t>-Box statistical test</a:t>
            </a:r>
          </a:p>
        </p:txBody>
      </p:sp>
    </p:spTree>
    <p:extLst>
      <p:ext uri="{BB962C8B-B14F-4D97-AF65-F5344CB8AC3E}">
        <p14:creationId xmlns:p14="http://schemas.microsoft.com/office/powerpoint/2010/main" val="3805351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78BA-CAC3-4752-82AB-F8D95C2BC1C5}"/>
              </a:ext>
            </a:extLst>
          </p:cNvPr>
          <p:cNvSpPr>
            <a:spLocks noGrp="1"/>
          </p:cNvSpPr>
          <p:nvPr>
            <p:ph type="title"/>
          </p:nvPr>
        </p:nvSpPr>
        <p:spPr>
          <a:xfrm>
            <a:off x="753383" y="193891"/>
            <a:ext cx="10515600" cy="1325563"/>
          </a:xfrm>
        </p:spPr>
        <p:txBody>
          <a:bodyPr/>
          <a:lstStyle/>
          <a:p>
            <a:r>
              <a:rPr lang="en-US" dirty="0"/>
              <a:t>Model 2 VAR – External Predictors</a:t>
            </a:r>
          </a:p>
        </p:txBody>
      </p:sp>
      <p:sp>
        <p:nvSpPr>
          <p:cNvPr id="11" name="TextBox 10">
            <a:extLst>
              <a:ext uri="{FF2B5EF4-FFF2-40B4-BE49-F238E27FC236}">
                <a16:creationId xmlns:a16="http://schemas.microsoft.com/office/drawing/2014/main" id="{74D617DE-60E5-469B-A082-58B506A4B2FD}"/>
              </a:ext>
            </a:extLst>
          </p:cNvPr>
          <p:cNvSpPr txBox="1"/>
          <p:nvPr/>
        </p:nvSpPr>
        <p:spPr>
          <a:xfrm>
            <a:off x="907106" y="2117615"/>
            <a:ext cx="4632358" cy="369332"/>
          </a:xfrm>
          <a:prstGeom prst="rect">
            <a:avLst/>
          </a:prstGeom>
          <a:noFill/>
        </p:spPr>
        <p:txBody>
          <a:bodyPr wrap="none" rtlCol="0">
            <a:spAutoFit/>
          </a:bodyPr>
          <a:lstStyle/>
          <a:p>
            <a:r>
              <a:rPr lang="en-US" dirty="0"/>
              <a:t>We selected the following external predictors  </a:t>
            </a:r>
          </a:p>
        </p:txBody>
      </p:sp>
      <p:sp>
        <p:nvSpPr>
          <p:cNvPr id="9" name="Rectangle 8">
            <a:extLst>
              <a:ext uri="{FF2B5EF4-FFF2-40B4-BE49-F238E27FC236}">
                <a16:creationId xmlns:a16="http://schemas.microsoft.com/office/drawing/2014/main" id="{B684964D-0DF6-4C59-8BC2-0130A2DB7E1D}"/>
              </a:ext>
            </a:extLst>
          </p:cNvPr>
          <p:cNvSpPr/>
          <p:nvPr/>
        </p:nvSpPr>
        <p:spPr>
          <a:xfrm>
            <a:off x="753382" y="918633"/>
            <a:ext cx="11108417" cy="646331"/>
          </a:xfrm>
          <a:prstGeom prst="rect">
            <a:avLst/>
          </a:prstGeom>
        </p:spPr>
        <p:txBody>
          <a:bodyPr wrap="square">
            <a:spAutoFit/>
          </a:bodyPr>
          <a:lstStyle/>
          <a:p>
            <a:r>
              <a:rPr lang="en-US" dirty="0">
                <a:solidFill>
                  <a:srgbClr val="333333"/>
                </a:solidFill>
                <a:latin typeface="Helvetica Neue"/>
              </a:rPr>
              <a:t>The VAR model gives us the advantage of using external predictors to explain the behavior of the target variable (</a:t>
            </a:r>
            <a:r>
              <a:rPr lang="en-US" dirty="0" err="1">
                <a:solidFill>
                  <a:srgbClr val="333333"/>
                </a:solidFill>
                <a:latin typeface="Helvetica Neue"/>
              </a:rPr>
              <a:t>attritionRate</a:t>
            </a:r>
            <a:r>
              <a:rPr lang="en-US" dirty="0">
                <a:solidFill>
                  <a:srgbClr val="333333"/>
                </a:solidFill>
                <a:latin typeface="Helvetica Neue"/>
              </a:rPr>
              <a:t>). </a:t>
            </a:r>
            <a:endParaRPr lang="en-US" dirty="0"/>
          </a:p>
        </p:txBody>
      </p:sp>
      <p:graphicFrame>
        <p:nvGraphicFramePr>
          <p:cNvPr id="3" name="Table 3">
            <a:extLst>
              <a:ext uri="{FF2B5EF4-FFF2-40B4-BE49-F238E27FC236}">
                <a16:creationId xmlns:a16="http://schemas.microsoft.com/office/drawing/2014/main" id="{5FFDCE36-067D-440C-83ED-FCB7097BD6D4}"/>
              </a:ext>
            </a:extLst>
          </p:cNvPr>
          <p:cNvGraphicFramePr>
            <a:graphicFrameLocks noGrp="1"/>
          </p:cNvGraphicFramePr>
          <p:nvPr>
            <p:extLst>
              <p:ext uri="{D42A27DB-BD31-4B8C-83A1-F6EECF244321}">
                <p14:modId xmlns:p14="http://schemas.microsoft.com/office/powerpoint/2010/main" val="2458658108"/>
              </p:ext>
            </p:extLst>
          </p:nvPr>
        </p:nvGraphicFramePr>
        <p:xfrm>
          <a:off x="1685302" y="2762599"/>
          <a:ext cx="8651761"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150477"/>
                    </a:ext>
                  </a:extLst>
                </a:gridCol>
                <a:gridCol w="5942428">
                  <a:extLst>
                    <a:ext uri="{9D8B030D-6E8A-4147-A177-3AD203B41FA5}">
                      <a16:colId xmlns:a16="http://schemas.microsoft.com/office/drawing/2014/main" val="1111731220"/>
                    </a:ext>
                  </a:extLst>
                </a:gridCol>
              </a:tblGrid>
              <a:tr h="370840">
                <a:tc>
                  <a:txBody>
                    <a:bodyPr/>
                    <a:lstStyle/>
                    <a:p>
                      <a:r>
                        <a:rPr lang="en-US" dirty="0"/>
                        <a:t>Predictors</a:t>
                      </a:r>
                    </a:p>
                  </a:txBody>
                  <a:tcPr/>
                </a:tc>
                <a:tc>
                  <a:txBody>
                    <a:bodyPr/>
                    <a:lstStyle/>
                    <a:p>
                      <a:r>
                        <a:rPr lang="en-US" dirty="0"/>
                        <a:t>Meaning</a:t>
                      </a:r>
                    </a:p>
                  </a:txBody>
                  <a:tcPr/>
                </a:tc>
                <a:extLst>
                  <a:ext uri="{0D108BD9-81ED-4DB2-BD59-A6C34878D82A}">
                    <a16:rowId xmlns:a16="http://schemas.microsoft.com/office/drawing/2014/main" val="2910060037"/>
                  </a:ext>
                </a:extLst>
              </a:tr>
              <a:tr h="370840">
                <a:tc>
                  <a:txBody>
                    <a:bodyPr/>
                    <a:lstStyle/>
                    <a:p>
                      <a:r>
                        <a:rPr lang="en-US" dirty="0" err="1"/>
                        <a:t>ageMeanYears</a:t>
                      </a:r>
                      <a:endParaRPr lang="en-US" dirty="0"/>
                    </a:p>
                  </a:txBody>
                  <a:tcPr/>
                </a:tc>
                <a:tc>
                  <a:txBody>
                    <a:bodyPr/>
                    <a:lstStyle/>
                    <a:p>
                      <a:r>
                        <a:rPr lang="en-US" dirty="0"/>
                        <a:t>average age of the active workers</a:t>
                      </a:r>
                    </a:p>
                  </a:txBody>
                  <a:tcPr/>
                </a:tc>
                <a:extLst>
                  <a:ext uri="{0D108BD9-81ED-4DB2-BD59-A6C34878D82A}">
                    <a16:rowId xmlns:a16="http://schemas.microsoft.com/office/drawing/2014/main" val="4236146039"/>
                  </a:ext>
                </a:extLst>
              </a:tr>
              <a:tr h="370840">
                <a:tc>
                  <a:txBody>
                    <a:bodyPr/>
                    <a:lstStyle/>
                    <a:p>
                      <a:r>
                        <a:rPr lang="en-US" dirty="0" err="1"/>
                        <a:t>tenureMeanYrs</a:t>
                      </a:r>
                      <a:endParaRPr lang="en-US" dirty="0"/>
                    </a:p>
                  </a:txBody>
                  <a:tcPr/>
                </a:tc>
                <a:tc>
                  <a:txBody>
                    <a:bodyPr/>
                    <a:lstStyle/>
                    <a:p>
                      <a:r>
                        <a:rPr lang="en-US" dirty="0"/>
                        <a:t>average tenure of the active workers</a:t>
                      </a:r>
                    </a:p>
                  </a:txBody>
                  <a:tcPr/>
                </a:tc>
                <a:extLst>
                  <a:ext uri="{0D108BD9-81ED-4DB2-BD59-A6C34878D82A}">
                    <a16:rowId xmlns:a16="http://schemas.microsoft.com/office/drawing/2014/main" val="331580602"/>
                  </a:ext>
                </a:extLst>
              </a:tr>
              <a:tr h="370840">
                <a:tc>
                  <a:txBody>
                    <a:bodyPr/>
                    <a:lstStyle/>
                    <a:p>
                      <a:r>
                        <a:rPr lang="en-US" dirty="0" err="1"/>
                        <a:t>workersPerSupervisor</a:t>
                      </a:r>
                      <a:endParaRPr lang="en-US" dirty="0"/>
                    </a:p>
                  </a:txBody>
                  <a:tcPr/>
                </a:tc>
                <a:tc>
                  <a:txBody>
                    <a:bodyPr/>
                    <a:lstStyle/>
                    <a:p>
                      <a:r>
                        <a:rPr lang="en-US" dirty="0"/>
                        <a:t>average number of workers reporting to each supervisor</a:t>
                      </a:r>
                    </a:p>
                  </a:txBody>
                  <a:tcPr/>
                </a:tc>
                <a:extLst>
                  <a:ext uri="{0D108BD9-81ED-4DB2-BD59-A6C34878D82A}">
                    <a16:rowId xmlns:a16="http://schemas.microsoft.com/office/drawing/2014/main" val="3786911754"/>
                  </a:ext>
                </a:extLst>
              </a:tr>
              <a:tr h="370840">
                <a:tc>
                  <a:txBody>
                    <a:bodyPr/>
                    <a:lstStyle/>
                    <a:p>
                      <a:r>
                        <a:rPr lang="en-US" dirty="0" err="1"/>
                        <a:t>lowPerfRate</a:t>
                      </a:r>
                      <a:endParaRPr lang="en-US" dirty="0"/>
                    </a:p>
                  </a:txBody>
                  <a:tcPr/>
                </a:tc>
                <a:tc>
                  <a:txBody>
                    <a:bodyPr/>
                    <a:lstStyle/>
                    <a:p>
                      <a:r>
                        <a:rPr lang="en-US" dirty="0"/>
                        <a:t>rate of low performers for the entire organization</a:t>
                      </a:r>
                    </a:p>
                  </a:txBody>
                  <a:tcPr/>
                </a:tc>
                <a:extLst>
                  <a:ext uri="{0D108BD9-81ED-4DB2-BD59-A6C34878D82A}">
                    <a16:rowId xmlns:a16="http://schemas.microsoft.com/office/drawing/2014/main" val="3925900651"/>
                  </a:ext>
                </a:extLst>
              </a:tr>
              <a:tr h="370840">
                <a:tc>
                  <a:txBody>
                    <a:bodyPr/>
                    <a:lstStyle/>
                    <a:p>
                      <a:r>
                        <a:rPr lang="en-US" dirty="0" err="1"/>
                        <a:t>highPerfRate</a:t>
                      </a:r>
                      <a:endParaRPr lang="en-US" dirty="0"/>
                    </a:p>
                  </a:txBody>
                  <a:tcPr/>
                </a:tc>
                <a:tc>
                  <a:txBody>
                    <a:bodyPr/>
                    <a:lstStyle/>
                    <a:p>
                      <a:r>
                        <a:rPr lang="en-US" dirty="0"/>
                        <a:t>rate of high performers for the entire organization</a:t>
                      </a:r>
                    </a:p>
                  </a:txBody>
                  <a:tcPr/>
                </a:tc>
                <a:extLst>
                  <a:ext uri="{0D108BD9-81ED-4DB2-BD59-A6C34878D82A}">
                    <a16:rowId xmlns:a16="http://schemas.microsoft.com/office/drawing/2014/main" val="1804818290"/>
                  </a:ext>
                </a:extLst>
              </a:tr>
            </a:tbl>
          </a:graphicData>
        </a:graphic>
      </p:graphicFrame>
    </p:spTree>
    <p:extLst>
      <p:ext uri="{BB962C8B-B14F-4D97-AF65-F5344CB8AC3E}">
        <p14:creationId xmlns:p14="http://schemas.microsoft.com/office/powerpoint/2010/main" val="1196050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78BA-CAC3-4752-82AB-F8D95C2BC1C5}"/>
              </a:ext>
            </a:extLst>
          </p:cNvPr>
          <p:cNvSpPr>
            <a:spLocks noGrp="1"/>
          </p:cNvSpPr>
          <p:nvPr>
            <p:ph type="title"/>
          </p:nvPr>
        </p:nvSpPr>
        <p:spPr>
          <a:xfrm>
            <a:off x="753383" y="193891"/>
            <a:ext cx="10515600" cy="1325563"/>
          </a:xfrm>
        </p:spPr>
        <p:txBody>
          <a:bodyPr/>
          <a:lstStyle/>
          <a:p>
            <a:r>
              <a:rPr lang="en-US" dirty="0"/>
              <a:t>Model 2 VAR – Lags</a:t>
            </a:r>
          </a:p>
        </p:txBody>
      </p:sp>
      <p:pic>
        <p:nvPicPr>
          <p:cNvPr id="10" name="Picture 9">
            <a:extLst>
              <a:ext uri="{FF2B5EF4-FFF2-40B4-BE49-F238E27FC236}">
                <a16:creationId xmlns:a16="http://schemas.microsoft.com/office/drawing/2014/main" id="{E769D688-502C-4D93-A54E-4E9254D69DD4}"/>
              </a:ext>
            </a:extLst>
          </p:cNvPr>
          <p:cNvPicPr>
            <a:picLocks noChangeAspect="1"/>
          </p:cNvPicPr>
          <p:nvPr/>
        </p:nvPicPr>
        <p:blipFill>
          <a:blip r:embed="rId3"/>
          <a:stretch>
            <a:fillRect/>
          </a:stretch>
        </p:blipFill>
        <p:spPr>
          <a:xfrm>
            <a:off x="3310316" y="2289706"/>
            <a:ext cx="6635864" cy="3317932"/>
          </a:xfrm>
          <a:prstGeom prst="rect">
            <a:avLst/>
          </a:prstGeom>
        </p:spPr>
      </p:pic>
      <p:sp>
        <p:nvSpPr>
          <p:cNvPr id="11" name="TextBox 10">
            <a:extLst>
              <a:ext uri="{FF2B5EF4-FFF2-40B4-BE49-F238E27FC236}">
                <a16:creationId xmlns:a16="http://schemas.microsoft.com/office/drawing/2014/main" id="{74D617DE-60E5-469B-A082-58B506A4B2FD}"/>
              </a:ext>
            </a:extLst>
          </p:cNvPr>
          <p:cNvSpPr txBox="1"/>
          <p:nvPr/>
        </p:nvSpPr>
        <p:spPr>
          <a:xfrm>
            <a:off x="3180406" y="1997857"/>
            <a:ext cx="3998980" cy="369332"/>
          </a:xfrm>
          <a:prstGeom prst="rect">
            <a:avLst/>
          </a:prstGeom>
          <a:noFill/>
        </p:spPr>
        <p:txBody>
          <a:bodyPr wrap="none" rtlCol="0">
            <a:spAutoFit/>
          </a:bodyPr>
          <a:lstStyle/>
          <a:p>
            <a:r>
              <a:rPr lang="en-US" dirty="0"/>
              <a:t>Cross Correlation of Included Variables</a:t>
            </a:r>
          </a:p>
        </p:txBody>
      </p:sp>
      <p:sp>
        <p:nvSpPr>
          <p:cNvPr id="12" name="Rectangle 11">
            <a:extLst>
              <a:ext uri="{FF2B5EF4-FFF2-40B4-BE49-F238E27FC236}">
                <a16:creationId xmlns:a16="http://schemas.microsoft.com/office/drawing/2014/main" id="{A62D2B63-C87A-4E26-ABA8-59927F8F637D}"/>
              </a:ext>
            </a:extLst>
          </p:cNvPr>
          <p:cNvSpPr/>
          <p:nvPr/>
        </p:nvSpPr>
        <p:spPr>
          <a:xfrm>
            <a:off x="3056467" y="5822005"/>
            <a:ext cx="8805331" cy="369332"/>
          </a:xfrm>
          <a:prstGeom prst="rect">
            <a:avLst/>
          </a:prstGeom>
        </p:spPr>
        <p:txBody>
          <a:bodyPr wrap="square">
            <a:spAutoFit/>
          </a:bodyPr>
          <a:lstStyle/>
          <a:p>
            <a:r>
              <a:rPr lang="en-US" dirty="0"/>
              <a:t>From the above correlation plots, we can deduct the model may use lags up to 6.</a:t>
            </a:r>
          </a:p>
        </p:txBody>
      </p:sp>
      <p:sp>
        <p:nvSpPr>
          <p:cNvPr id="9" name="Rectangle 8">
            <a:extLst>
              <a:ext uri="{FF2B5EF4-FFF2-40B4-BE49-F238E27FC236}">
                <a16:creationId xmlns:a16="http://schemas.microsoft.com/office/drawing/2014/main" id="{B684964D-0DF6-4C59-8BC2-0130A2DB7E1D}"/>
              </a:ext>
            </a:extLst>
          </p:cNvPr>
          <p:cNvSpPr/>
          <p:nvPr/>
        </p:nvSpPr>
        <p:spPr>
          <a:xfrm>
            <a:off x="753382" y="918633"/>
            <a:ext cx="11108417" cy="646331"/>
          </a:xfrm>
          <a:prstGeom prst="rect">
            <a:avLst/>
          </a:prstGeom>
        </p:spPr>
        <p:txBody>
          <a:bodyPr wrap="square">
            <a:spAutoFit/>
          </a:bodyPr>
          <a:lstStyle/>
          <a:p>
            <a:r>
              <a:rPr lang="en-US" dirty="0">
                <a:solidFill>
                  <a:srgbClr val="333333"/>
                </a:solidFill>
                <a:latin typeface="Helvetica Neue"/>
              </a:rPr>
              <a:t>The VAR model is flexible enough to automatically detect and use correlation between variables and across different points in time (lags)</a:t>
            </a:r>
            <a:endParaRPr lang="en-US" dirty="0"/>
          </a:p>
        </p:txBody>
      </p:sp>
    </p:spTree>
    <p:extLst>
      <p:ext uri="{BB962C8B-B14F-4D97-AF65-F5344CB8AC3E}">
        <p14:creationId xmlns:p14="http://schemas.microsoft.com/office/powerpoint/2010/main" val="2451360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5293548-9C1F-48F2-9704-75C39C748717}"/>
              </a:ext>
            </a:extLst>
          </p:cNvPr>
          <p:cNvSpPr>
            <a:spLocks noGrp="1"/>
          </p:cNvSpPr>
          <p:nvPr>
            <p:ph type="title"/>
          </p:nvPr>
        </p:nvSpPr>
        <p:spPr>
          <a:xfrm>
            <a:off x="753383" y="193891"/>
            <a:ext cx="10515600" cy="1325563"/>
          </a:xfrm>
        </p:spPr>
        <p:txBody>
          <a:bodyPr/>
          <a:lstStyle/>
          <a:p>
            <a:r>
              <a:rPr lang="en-US" dirty="0"/>
              <a:t>Model 2 VAR - Fitting</a:t>
            </a:r>
          </a:p>
        </p:txBody>
      </p:sp>
      <p:pic>
        <p:nvPicPr>
          <p:cNvPr id="5" name="Picture 4">
            <a:extLst>
              <a:ext uri="{FF2B5EF4-FFF2-40B4-BE49-F238E27FC236}">
                <a16:creationId xmlns:a16="http://schemas.microsoft.com/office/drawing/2014/main" id="{09D24330-B670-40C3-AFD1-40442B01608F}"/>
              </a:ext>
            </a:extLst>
          </p:cNvPr>
          <p:cNvPicPr>
            <a:picLocks noChangeAspect="1"/>
          </p:cNvPicPr>
          <p:nvPr/>
        </p:nvPicPr>
        <p:blipFill>
          <a:blip r:embed="rId2"/>
          <a:stretch>
            <a:fillRect/>
          </a:stretch>
        </p:blipFill>
        <p:spPr>
          <a:xfrm>
            <a:off x="878039" y="1446395"/>
            <a:ext cx="5160861" cy="3184988"/>
          </a:xfrm>
          <a:prstGeom prst="rect">
            <a:avLst/>
          </a:prstGeom>
        </p:spPr>
      </p:pic>
      <p:sp>
        <p:nvSpPr>
          <p:cNvPr id="7" name="Rectangle 6">
            <a:extLst>
              <a:ext uri="{FF2B5EF4-FFF2-40B4-BE49-F238E27FC236}">
                <a16:creationId xmlns:a16="http://schemas.microsoft.com/office/drawing/2014/main" id="{F15268B1-5CFF-45B0-B9EA-98C769C0DB2E}"/>
              </a:ext>
            </a:extLst>
          </p:cNvPr>
          <p:cNvSpPr/>
          <p:nvPr/>
        </p:nvSpPr>
        <p:spPr>
          <a:xfrm>
            <a:off x="6096000" y="2924194"/>
            <a:ext cx="3774367" cy="369332"/>
          </a:xfrm>
          <a:prstGeom prst="rect">
            <a:avLst/>
          </a:prstGeom>
        </p:spPr>
        <p:txBody>
          <a:bodyPr wrap="none">
            <a:spAutoFit/>
          </a:bodyPr>
          <a:lstStyle/>
          <a:p>
            <a:r>
              <a:rPr lang="en-US" b="1" dirty="0"/>
              <a:t>The ASE of the model is 0.00000711</a:t>
            </a:r>
          </a:p>
        </p:txBody>
      </p:sp>
      <p:sp>
        <p:nvSpPr>
          <p:cNvPr id="9" name="Rectangle 8">
            <a:extLst>
              <a:ext uri="{FF2B5EF4-FFF2-40B4-BE49-F238E27FC236}">
                <a16:creationId xmlns:a16="http://schemas.microsoft.com/office/drawing/2014/main" id="{3AA1FE3C-E986-4FBF-A19A-E3748416231D}"/>
              </a:ext>
            </a:extLst>
          </p:cNvPr>
          <p:cNvSpPr/>
          <p:nvPr/>
        </p:nvSpPr>
        <p:spPr>
          <a:xfrm>
            <a:off x="839383" y="963818"/>
            <a:ext cx="11219282" cy="369332"/>
          </a:xfrm>
          <a:prstGeom prst="rect">
            <a:avLst/>
          </a:prstGeom>
        </p:spPr>
        <p:txBody>
          <a:bodyPr wrap="square">
            <a:spAutoFit/>
          </a:bodyPr>
          <a:lstStyle/>
          <a:p>
            <a:r>
              <a:rPr lang="en-US" dirty="0">
                <a:solidFill>
                  <a:srgbClr val="333333"/>
                </a:solidFill>
                <a:latin typeface="Helvetica Neue"/>
              </a:rPr>
              <a:t>We obtained a VAR model that uses a correlation uses a lag 6, with a total order of 60 predictors.</a:t>
            </a:r>
          </a:p>
        </p:txBody>
      </p:sp>
      <p:sp>
        <p:nvSpPr>
          <p:cNvPr id="2" name="Rectangle 1">
            <a:extLst>
              <a:ext uri="{FF2B5EF4-FFF2-40B4-BE49-F238E27FC236}">
                <a16:creationId xmlns:a16="http://schemas.microsoft.com/office/drawing/2014/main" id="{3E068081-5EFE-41F5-A783-028A9CC0A787}"/>
              </a:ext>
            </a:extLst>
          </p:cNvPr>
          <p:cNvSpPr/>
          <p:nvPr/>
        </p:nvSpPr>
        <p:spPr>
          <a:xfrm>
            <a:off x="6096000" y="1519454"/>
            <a:ext cx="5892799" cy="1200329"/>
          </a:xfrm>
          <a:prstGeom prst="rect">
            <a:avLst/>
          </a:prstGeom>
        </p:spPr>
        <p:txBody>
          <a:bodyPr wrap="square">
            <a:spAutoFit/>
          </a:bodyPr>
          <a:lstStyle/>
          <a:p>
            <a:r>
              <a:rPr lang="en-US" dirty="0">
                <a:solidFill>
                  <a:srgbClr val="333333"/>
                </a:solidFill>
                <a:latin typeface="Helvetica Neue"/>
              </a:rPr>
              <a:t>This charts compare the </a:t>
            </a:r>
            <a:r>
              <a:rPr lang="en-US" b="1" dirty="0">
                <a:solidFill>
                  <a:schemeClr val="accent6">
                    <a:lumMod val="75000"/>
                  </a:schemeClr>
                </a:solidFill>
                <a:latin typeface="Helvetica Neue"/>
              </a:rPr>
              <a:t>model’s prediction (red) </a:t>
            </a:r>
            <a:r>
              <a:rPr lang="en-US" dirty="0">
                <a:solidFill>
                  <a:srgbClr val="333333"/>
                </a:solidFill>
                <a:latin typeface="Helvetica Neue"/>
              </a:rPr>
              <a:t>vs the </a:t>
            </a:r>
            <a:r>
              <a:rPr lang="en-US" b="1" dirty="0">
                <a:latin typeface="Helvetica Neue"/>
              </a:rPr>
              <a:t>Test data-set (black).</a:t>
            </a:r>
            <a:r>
              <a:rPr lang="en-US" dirty="0">
                <a:solidFill>
                  <a:srgbClr val="333333"/>
                </a:solidFill>
                <a:latin typeface="Helvetica Neue"/>
              </a:rPr>
              <a:t> </a:t>
            </a:r>
          </a:p>
          <a:p>
            <a:r>
              <a:rPr lang="en-US" dirty="0" err="1">
                <a:solidFill>
                  <a:srgbClr val="333333"/>
                </a:solidFill>
                <a:latin typeface="Helvetica Neue"/>
              </a:rPr>
              <a:t>Wnd</a:t>
            </a:r>
            <a:r>
              <a:rPr lang="en-US" dirty="0">
                <a:solidFill>
                  <a:srgbClr val="333333"/>
                </a:solidFill>
                <a:latin typeface="Helvetica Neue"/>
              </a:rPr>
              <a:t> we can see the complexity of the model produces a better fit</a:t>
            </a:r>
            <a:endParaRPr lang="en-US" dirty="0"/>
          </a:p>
        </p:txBody>
      </p:sp>
      <p:pic>
        <p:nvPicPr>
          <p:cNvPr id="10" name="Picture 9">
            <a:extLst>
              <a:ext uri="{FF2B5EF4-FFF2-40B4-BE49-F238E27FC236}">
                <a16:creationId xmlns:a16="http://schemas.microsoft.com/office/drawing/2014/main" id="{0E86EA18-00E0-4B32-93BF-0A182C0A99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48257" y="4698266"/>
            <a:ext cx="5560124" cy="1619879"/>
          </a:xfrm>
          <a:prstGeom prst="rect">
            <a:avLst/>
          </a:prstGeom>
        </p:spPr>
      </p:pic>
      <p:sp>
        <p:nvSpPr>
          <p:cNvPr id="11" name="TextBox 10">
            <a:extLst>
              <a:ext uri="{FF2B5EF4-FFF2-40B4-BE49-F238E27FC236}">
                <a16:creationId xmlns:a16="http://schemas.microsoft.com/office/drawing/2014/main" id="{F790A7DC-3844-45A2-9F18-E548AF7BB229}"/>
              </a:ext>
            </a:extLst>
          </p:cNvPr>
          <p:cNvSpPr txBox="1"/>
          <p:nvPr/>
        </p:nvSpPr>
        <p:spPr>
          <a:xfrm>
            <a:off x="6625166" y="4698266"/>
            <a:ext cx="5363633" cy="1477328"/>
          </a:xfrm>
          <a:prstGeom prst="rect">
            <a:avLst/>
          </a:prstGeom>
          <a:noFill/>
        </p:spPr>
        <p:txBody>
          <a:bodyPr wrap="square" rtlCol="0">
            <a:spAutoFit/>
          </a:bodyPr>
          <a:lstStyle/>
          <a:p>
            <a:r>
              <a:rPr lang="en-US" b="1" dirty="0"/>
              <a:t>Residuals</a:t>
            </a:r>
            <a:r>
              <a:rPr lang="en-US" dirty="0"/>
              <a:t>: We can visually see 1 or 2 correlation between residuals, over a total of 24 lags.</a:t>
            </a:r>
          </a:p>
          <a:p>
            <a:endParaRPr lang="en-US" dirty="0"/>
          </a:p>
          <a:p>
            <a:r>
              <a:rPr lang="en-US" dirty="0"/>
              <a:t>We are confident the model is able to explain most of the behavior of the target variable.</a:t>
            </a:r>
          </a:p>
        </p:txBody>
      </p:sp>
    </p:spTree>
    <p:extLst>
      <p:ext uri="{BB962C8B-B14F-4D97-AF65-F5344CB8AC3E}">
        <p14:creationId xmlns:p14="http://schemas.microsoft.com/office/powerpoint/2010/main" val="54641675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912</TotalTime>
  <Words>1758</Words>
  <Application>Microsoft Office PowerPoint</Application>
  <PresentationFormat>Widescreen</PresentationFormat>
  <Paragraphs>167</Paragraphs>
  <Slides>18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Franklin Gothic Book</vt:lpstr>
      <vt:lpstr>Helvetica Neue</vt:lpstr>
      <vt:lpstr>Crop</vt:lpstr>
      <vt:lpstr>Employee Attrition Analysis at Company A</vt:lpstr>
      <vt:lpstr>Response and Scenario</vt:lpstr>
      <vt:lpstr>Fitted Models</vt:lpstr>
      <vt:lpstr>Fitted Models Cont.</vt:lpstr>
      <vt:lpstr>Fitted Models Cont.</vt:lpstr>
      <vt:lpstr>Model 1</vt:lpstr>
      <vt:lpstr>Model 2 VAR – External Predictors</vt:lpstr>
      <vt:lpstr>Model 2 VAR – Lags</vt:lpstr>
      <vt:lpstr>Model 2 VAR - Fitting</vt:lpstr>
      <vt:lpstr>Model 3 Neural Network - Fitting</vt:lpstr>
      <vt:lpstr>Model 3 Neural Network - Performance</vt:lpstr>
      <vt:lpstr>Model 4 Ensemble - Approach</vt:lpstr>
      <vt:lpstr>PowerPoint Presentation</vt:lpstr>
      <vt:lpstr>PowerPoint Presentation</vt:lpstr>
      <vt:lpstr>PowerPoint Presentation</vt:lpstr>
      <vt:lpstr>Model Comparison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Retention Analysis at Company A</dc:title>
  <dc:creator>Shane Weinstock</dc:creator>
  <cp:lastModifiedBy>Anna Maria Mancini</cp:lastModifiedBy>
  <cp:revision>33</cp:revision>
  <dcterms:created xsi:type="dcterms:W3CDTF">2020-03-19T15:44:07Z</dcterms:created>
  <dcterms:modified xsi:type="dcterms:W3CDTF">2020-04-11T17:21:33Z</dcterms:modified>
</cp:coreProperties>
</file>