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2829" autoAdjust="0"/>
  </p:normalViewPr>
  <p:slideViewPr>
    <p:cSldViewPr snapToGrid="0">
      <p:cViewPr varScale="1">
        <p:scale>
          <a:sx n="127" d="100"/>
          <a:sy n="127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BE9E6-AA06-4553-802A-31A1021F273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837C-5562-4F7C-B482-B6FCC509D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1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6837C-5562-4F7C-B482-B6FCC509D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Q and Price… use Price </a:t>
            </a:r>
            <a:r>
              <a:rPr lang="en-US" dirty="0" err="1"/>
              <a:t>insteof</a:t>
            </a:r>
            <a:r>
              <a:rPr lang="en-US" dirty="0"/>
              <a:t> </a:t>
            </a:r>
            <a:r>
              <a:rPr lang="en-US" dirty="0" err="1"/>
              <a:t>femand</a:t>
            </a:r>
            <a:r>
              <a:rPr lang="en-US" dirty="0"/>
              <a:t>.. Color code</a:t>
            </a:r>
          </a:p>
          <a:p>
            <a:r>
              <a:rPr lang="en-US" dirty="0"/>
              <a:t>Different curves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6837C-5562-4F7C-B482-B6FCC509D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4E5C-6EFF-4B00-87B1-CAF68D10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5AB69-17BB-458F-B8AC-25179764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59C0-5B8A-4ADC-A7BF-95CDCAA6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D385-2F95-421A-B184-C1B18933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F3DB-D659-46B5-B123-DE156837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DCA9-388A-46C0-A6BE-92991702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9C296-01B1-4E78-AC83-6E228123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E4CA-21CE-4E17-A953-BBC7E793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923C-B116-47FA-A731-F151C82A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32D6-5C9C-4C30-B1DA-A5EB0C7D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2A46F-F0E2-43C7-A7EB-3627AC3D1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268A6-0CFA-470D-8A9D-DADE9EF2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7CD2-3B1F-4872-8653-4C9DE3DC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2745-EEAE-47AA-A456-684904A0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54F0-13BF-4C3A-B722-3F683299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1D20-D9AF-4B1C-97FC-A52E78FF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D618-5B20-4B96-9C86-2987E22A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5BDF-F3E2-4E4F-93DB-152A007D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8C76-728F-4FF5-89E6-A2DA95D7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47E6-9A5E-4F8D-8B6A-66B92C89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A4C3-4813-4003-84B0-BB5D3329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AC6D-B516-479F-ADB6-7715720FE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D510-695D-4525-BBAC-ABDB4F1E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A5D2-4917-4505-A049-5B354EEE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CDB6-B106-4092-B6EB-F91AE3AF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135A-B74F-44A2-B0FD-A7D0181C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303E-52C3-4A6C-8C46-95C10655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9C9D8-C992-4B58-BAE8-E5941E32D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B83D-4983-4FED-B5D9-C168312C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37C93-9E87-4C52-92EE-0E49F7D6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5838-718C-41FF-83A3-8F3CC8E9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0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4A15-F497-403B-AC47-59D8336F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A581-7593-4E0F-8E18-08DD12E2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FB97F-7EE1-4A07-B347-28BB4187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6337-68F6-4745-BDB1-2B6C960D4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B7047-2419-4A93-9D33-9AE075CDE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53DEC-9C36-45A3-9B3E-4046E74E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CD438-5837-410D-B405-950E2E8C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0C07-5E1D-459D-A02E-BF3CA557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D9F2-B290-4C00-9416-D958E5AF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8AE36-73AB-4425-BD33-D19BE5E6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976D6-C637-4B10-B44D-0F4AA586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4B5E-EE1B-49B9-9C80-7A6B41F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4F128-43A8-4D58-AC51-E902841A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CD1CC-5EE8-4614-964A-294A9227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69A4-A2D3-4FF9-9515-A79DA605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33BF-D3D1-434B-B1E9-28111643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4A96-1AAC-4C7A-9B36-CA4C03E1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E561A-C5D7-4A15-AFC4-D9036A017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9013-223A-4844-B1AD-399F5037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FE603-59E6-4E36-8AB3-9D500C98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7A351-A1AC-4E2F-9761-058C0F8B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452B-E096-4EDD-BAE0-DF26BB8B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C8D2E-AFA7-4D99-A21F-4C9562852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09533-9DD3-43A5-9F2C-39521902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E891E-1160-4736-BF8C-758757F0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CF4FF-143C-47D2-9E8C-570F2B43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9CE06-666E-4FF7-BF3F-C6AB6F3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EB710-709D-4BEE-8E1D-B5934B32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CB5C6-C567-410D-A1C3-88D58D1C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1754-A7F3-4ADE-93A6-211344819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0C7B-493D-4D5D-8A56-212D33ED0DF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C3DE-2897-4558-B3AC-7C94644DB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6B6A-F577-4D28-82F3-6F5B1C4E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F739696-A53E-4A63-B129-38BCE24AA662}"/>
              </a:ext>
            </a:extLst>
          </p:cNvPr>
          <p:cNvGrpSpPr/>
          <p:nvPr/>
        </p:nvGrpSpPr>
        <p:grpSpPr>
          <a:xfrm>
            <a:off x="7826703" y="893638"/>
            <a:ext cx="4106579" cy="3294714"/>
            <a:chOff x="7826703" y="1073107"/>
            <a:chExt cx="4106579" cy="32947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DEAA07-E831-4A22-B82F-8C7052F09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26703" y="1073107"/>
              <a:ext cx="4106579" cy="3195881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2D63EE78-F247-44A6-8426-0E2FFCF1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35539">
              <a:off x="11017746" y="3121374"/>
              <a:ext cx="217720" cy="1246447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FD7D98F-2317-4EBD-93C8-57263DC8A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03376">
              <a:off x="8500966" y="3855577"/>
              <a:ext cx="1371636" cy="22860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C77E00-7ACD-4648-9C15-4BB65D50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0" y="523833"/>
            <a:ext cx="6867220" cy="54927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Multivariate Demand Elasticity </a:t>
            </a:r>
            <a:r>
              <a:rPr lang="en-US" sz="2400" dirty="0"/>
              <a:t>| Concept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E80F723-4F11-4718-B573-41B305C61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347" y="1015049"/>
            <a:ext cx="2968525" cy="2542775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F3EA76A5-D9B7-45C7-B52A-3050E303DB89}"/>
              </a:ext>
            </a:extLst>
          </p:cNvPr>
          <p:cNvGrpSpPr/>
          <p:nvPr/>
        </p:nvGrpSpPr>
        <p:grpSpPr>
          <a:xfrm>
            <a:off x="1789458" y="1373986"/>
            <a:ext cx="1343711" cy="760795"/>
            <a:chOff x="4237258" y="965843"/>
            <a:chExt cx="1343711" cy="76079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9ABFE9-8A23-406B-A50B-05E515236959}"/>
                </a:ext>
              </a:extLst>
            </p:cNvPr>
            <p:cNvSpPr/>
            <p:nvPr/>
          </p:nvSpPr>
          <p:spPr>
            <a:xfrm>
              <a:off x="4237258" y="1195772"/>
              <a:ext cx="128789" cy="140449"/>
            </a:xfrm>
            <a:prstGeom prst="ellipse">
              <a:avLst/>
            </a:prstGeom>
            <a:solidFill>
              <a:srgbClr val="0DFB46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45560C76-F08B-4B80-98EE-6211BF4649D3}"/>
                </a:ext>
              </a:extLst>
            </p:cNvPr>
            <p:cNvGrpSpPr/>
            <p:nvPr/>
          </p:nvGrpSpPr>
          <p:grpSpPr>
            <a:xfrm>
              <a:off x="4706230" y="965843"/>
              <a:ext cx="874739" cy="760795"/>
              <a:chOff x="4706230" y="965843"/>
              <a:chExt cx="874739" cy="760795"/>
            </a:xfrm>
          </p:grpSpPr>
          <p:pic>
            <p:nvPicPr>
              <p:cNvPr id="1026" name="Picture 2" descr="Buy COORS LIGHT BEER - BOTTLE | American Food Shop">
                <a:extLst>
                  <a:ext uri="{FF2B5EF4-FFF2-40B4-BE49-F238E27FC236}">
                    <a16:creationId xmlns:a16="http://schemas.microsoft.com/office/drawing/2014/main" id="{80127249-B49E-4912-A6F1-CE8BE0E53E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9" r="32675"/>
              <a:stretch/>
            </p:blipFill>
            <p:spPr bwMode="auto">
              <a:xfrm>
                <a:off x="5288854" y="965843"/>
                <a:ext cx="292115" cy="760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Flowchart: Off-page Connector 45">
                <a:extLst>
                  <a:ext uri="{FF2B5EF4-FFF2-40B4-BE49-F238E27FC236}">
                    <a16:creationId xmlns:a16="http://schemas.microsoft.com/office/drawing/2014/main" id="{4F6A89E1-19DA-4F0E-9DC0-29DA17C53F74}"/>
                  </a:ext>
                </a:extLst>
              </p:cNvPr>
              <p:cNvSpPr/>
              <p:nvPr/>
            </p:nvSpPr>
            <p:spPr>
              <a:xfrm rot="16200000">
                <a:off x="4916514" y="893819"/>
                <a:ext cx="220756" cy="641324"/>
              </a:xfrm>
              <a:prstGeom prst="flowChartOffpage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$50</a:t>
                </a:r>
              </a:p>
            </p:txBody>
          </p:sp>
        </p:grpSp>
      </p:grpSp>
      <p:sp>
        <p:nvSpPr>
          <p:cNvPr id="99" name="Title 1">
            <a:extLst>
              <a:ext uri="{FF2B5EF4-FFF2-40B4-BE49-F238E27FC236}">
                <a16:creationId xmlns:a16="http://schemas.microsoft.com/office/drawing/2014/main" id="{DD132970-6F22-4B47-9DDA-23DB78BACB99}"/>
              </a:ext>
            </a:extLst>
          </p:cNvPr>
          <p:cNvSpPr txBox="1">
            <a:spLocks/>
          </p:cNvSpPr>
          <p:nvPr/>
        </p:nvSpPr>
        <p:spPr>
          <a:xfrm>
            <a:off x="157990" y="3426389"/>
            <a:ext cx="5422979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Global Price Optimization </a:t>
            </a:r>
            <a:r>
              <a:rPr lang="en-US" sz="2400" dirty="0"/>
              <a:t>| This Work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10A4F6-2E8E-41FE-B3C6-0FB567605609}"/>
              </a:ext>
            </a:extLst>
          </p:cNvPr>
          <p:cNvSpPr/>
          <p:nvPr/>
        </p:nvSpPr>
        <p:spPr>
          <a:xfrm>
            <a:off x="119767" y="24911"/>
            <a:ext cx="11739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Global Price Optimization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Revenue Maximization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at </a:t>
            </a:r>
            <a:r>
              <a:rPr lang="en-US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Scale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7A68FF5-C37D-4D16-956D-9975B6AE89EB}"/>
              </a:ext>
            </a:extLst>
          </p:cNvPr>
          <p:cNvGrpSpPr/>
          <p:nvPr/>
        </p:nvGrpSpPr>
        <p:grpSpPr>
          <a:xfrm>
            <a:off x="4544716" y="995032"/>
            <a:ext cx="2597515" cy="1803861"/>
            <a:chOff x="5915162" y="700550"/>
            <a:chExt cx="2597515" cy="1803861"/>
          </a:xfrm>
        </p:grpSpPr>
        <p:sp>
          <p:nvSpPr>
            <p:cNvPr id="113" name="Title 1">
              <a:extLst>
                <a:ext uri="{FF2B5EF4-FFF2-40B4-BE49-F238E27FC236}">
                  <a16:creationId xmlns:a16="http://schemas.microsoft.com/office/drawing/2014/main" id="{AE624BFA-9C89-4726-9C12-CE2C388402DE}"/>
                </a:ext>
              </a:extLst>
            </p:cNvPr>
            <p:cNvSpPr txBox="1">
              <a:spLocks/>
            </p:cNvSpPr>
            <p:nvPr/>
          </p:nvSpPr>
          <p:spPr>
            <a:xfrm>
              <a:off x="5915162" y="700550"/>
              <a:ext cx="2597515" cy="549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/>
                <a:t>Cross Cannibalization</a:t>
              </a:r>
            </a:p>
          </p:txBody>
        </p:sp>
        <p:pic>
          <p:nvPicPr>
            <p:cNvPr id="118" name="Picture 2" descr="Buy COORS LIGHT BEER - BOTTLE | American Food Shop">
              <a:extLst>
                <a:ext uri="{FF2B5EF4-FFF2-40B4-BE49-F238E27FC236}">
                  <a16:creationId xmlns:a16="http://schemas.microsoft.com/office/drawing/2014/main" id="{0CBB27B5-DFD2-4C5B-A555-EFB02C531F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5109"/>
            <a:stretch/>
          </p:blipFill>
          <p:spPr bwMode="auto">
            <a:xfrm>
              <a:off x="6261069" y="1607479"/>
              <a:ext cx="424293" cy="858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>
              <a:extLst>
                <a:ext uri="{FF2B5EF4-FFF2-40B4-BE49-F238E27FC236}">
                  <a16:creationId xmlns:a16="http://schemas.microsoft.com/office/drawing/2014/main" id="{0B2A5255-1870-40A3-9F33-2A1549475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9719" y="1607479"/>
              <a:ext cx="610045" cy="896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Arrow: Left-Right 79">
              <a:extLst>
                <a:ext uri="{FF2B5EF4-FFF2-40B4-BE49-F238E27FC236}">
                  <a16:creationId xmlns:a16="http://schemas.microsoft.com/office/drawing/2014/main" id="{8436C04B-1B14-4A45-9376-014C63F4A2EF}"/>
                </a:ext>
              </a:extLst>
            </p:cNvPr>
            <p:cNvSpPr/>
            <p:nvPr/>
          </p:nvSpPr>
          <p:spPr>
            <a:xfrm>
              <a:off x="6738953" y="1780790"/>
              <a:ext cx="1140150" cy="45434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E51A15-A303-4CB1-BF3E-3D78A9B3EA9D}"/>
              </a:ext>
            </a:extLst>
          </p:cNvPr>
          <p:cNvGrpSpPr/>
          <p:nvPr/>
        </p:nvGrpSpPr>
        <p:grpSpPr>
          <a:xfrm>
            <a:off x="4275559" y="4188352"/>
            <a:ext cx="2354890" cy="2301098"/>
            <a:chOff x="4378185" y="3915131"/>
            <a:chExt cx="2756646" cy="258149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6EAB64D-8D2F-4583-97D6-D439AB4584F2}"/>
                </a:ext>
              </a:extLst>
            </p:cNvPr>
            <p:cNvGrpSpPr/>
            <p:nvPr/>
          </p:nvGrpSpPr>
          <p:grpSpPr>
            <a:xfrm>
              <a:off x="5102268" y="3915131"/>
              <a:ext cx="2032563" cy="2581499"/>
              <a:chOff x="5102268" y="3915131"/>
              <a:chExt cx="2032563" cy="2581499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8F024C53-D165-4768-841C-FEBE71305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59750" y="4521549"/>
                <a:ext cx="1975081" cy="1975081"/>
              </a:xfrm>
              <a:prstGeom prst="rect">
                <a:avLst/>
              </a:prstGeom>
            </p:spPr>
          </p:pic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5EF8510-839A-4B01-BC63-8D16ADE3CB12}"/>
                  </a:ext>
                </a:extLst>
              </p:cNvPr>
              <p:cNvSpPr/>
              <p:nvPr/>
            </p:nvSpPr>
            <p:spPr>
              <a:xfrm>
                <a:off x="5102268" y="3915131"/>
                <a:ext cx="17887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Price Optimizer</a:t>
                </a:r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4623605-0817-46B5-BD02-3F3250F7E301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85" y="4734915"/>
              <a:ext cx="642241" cy="174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BD42678-EBD6-48DE-BC2B-5A74EBE131FE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85" y="5205111"/>
              <a:ext cx="642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FF0F16A-CF45-4CA8-8215-49744CE20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85" y="5509090"/>
              <a:ext cx="642241" cy="22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3A96491-0FF1-49E9-9F15-69B00DDD4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85" y="5804986"/>
              <a:ext cx="642241" cy="523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DC7CB5-F194-44F8-85D5-C91AC7E32560}"/>
              </a:ext>
            </a:extLst>
          </p:cNvPr>
          <p:cNvGrpSpPr/>
          <p:nvPr/>
        </p:nvGrpSpPr>
        <p:grpSpPr>
          <a:xfrm>
            <a:off x="6685362" y="5472823"/>
            <a:ext cx="2822013" cy="400110"/>
            <a:chOff x="6634144" y="5437001"/>
            <a:chExt cx="323209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10D8B5A-6643-4436-8C27-298DC6FBA8F8}"/>
                    </a:ext>
                  </a:extLst>
                </p:cNvPr>
                <p:cNvSpPr txBox="1"/>
                <p:nvPr/>
              </p:nvSpPr>
              <p:spPr>
                <a:xfrm>
                  <a:off x="6685363" y="5437001"/>
                  <a:ext cx="31808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10D8B5A-6643-4436-8C27-298DC6FBA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363" y="5437001"/>
                  <a:ext cx="3180880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B042E29-F791-4A41-B9B6-1962CD685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144" y="5646938"/>
              <a:ext cx="3037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C752B0F-F50C-41A5-9F27-DAA4C18C9302}"/>
              </a:ext>
            </a:extLst>
          </p:cNvPr>
          <p:cNvGrpSpPr/>
          <p:nvPr/>
        </p:nvGrpSpPr>
        <p:grpSpPr>
          <a:xfrm>
            <a:off x="258718" y="3912354"/>
            <a:ext cx="4285998" cy="2973650"/>
            <a:chOff x="258718" y="3912354"/>
            <a:chExt cx="4285998" cy="297365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447101E-5BCA-4298-96C3-62D6ADFD9CB9}"/>
                </a:ext>
              </a:extLst>
            </p:cNvPr>
            <p:cNvGrpSpPr/>
            <p:nvPr/>
          </p:nvGrpSpPr>
          <p:grpSpPr>
            <a:xfrm>
              <a:off x="258718" y="3912354"/>
              <a:ext cx="4119469" cy="2973650"/>
              <a:chOff x="258718" y="3912354"/>
              <a:chExt cx="4119469" cy="297365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60958C9-A242-474F-9F77-7779B7FA1842}"/>
                  </a:ext>
                </a:extLst>
              </p:cNvPr>
              <p:cNvSpPr/>
              <p:nvPr/>
            </p:nvSpPr>
            <p:spPr>
              <a:xfrm>
                <a:off x="258718" y="3912354"/>
                <a:ext cx="20223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Revenue Forecast</a:t>
                </a: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B874C39A-F824-4CA5-AD55-72B6BD8C6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24580" y="4198026"/>
                <a:ext cx="4053607" cy="2687978"/>
              </a:xfrm>
              <a:prstGeom prst="rect">
                <a:avLst/>
              </a:prstGeom>
            </p:spPr>
          </p:pic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FC5D927-2E15-45AA-8110-CB130EA30C6F}"/>
                </a:ext>
              </a:extLst>
            </p:cNvPr>
            <p:cNvSpPr/>
            <p:nvPr/>
          </p:nvSpPr>
          <p:spPr>
            <a:xfrm>
              <a:off x="3459419" y="4088789"/>
              <a:ext cx="10852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Revenue</a:t>
              </a:r>
            </a:p>
          </p:txBody>
        </p:sp>
      </p:grpSp>
      <p:sp>
        <p:nvSpPr>
          <p:cNvPr id="156" name="Title 1">
            <a:extLst>
              <a:ext uri="{FF2B5EF4-FFF2-40B4-BE49-F238E27FC236}">
                <a16:creationId xmlns:a16="http://schemas.microsoft.com/office/drawing/2014/main" id="{6C764EA1-1643-4C03-9C64-8F510C6BFB24}"/>
              </a:ext>
            </a:extLst>
          </p:cNvPr>
          <p:cNvSpPr txBox="1">
            <a:spLocks/>
          </p:cNvSpPr>
          <p:nvPr/>
        </p:nvSpPr>
        <p:spPr>
          <a:xfrm>
            <a:off x="8398935" y="710429"/>
            <a:ext cx="3218332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Multivariate Revenue Model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7AC7C86-98E6-4378-BD1C-8A186A546233}"/>
              </a:ext>
            </a:extLst>
          </p:cNvPr>
          <p:cNvGrpSpPr/>
          <p:nvPr/>
        </p:nvGrpSpPr>
        <p:grpSpPr>
          <a:xfrm>
            <a:off x="9328724" y="4217832"/>
            <a:ext cx="2863276" cy="2509981"/>
            <a:chOff x="9328724" y="4217832"/>
            <a:chExt cx="2863276" cy="250998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E6B2134-A890-43B3-B8DE-DE755C48763E}"/>
                </a:ext>
              </a:extLst>
            </p:cNvPr>
            <p:cNvSpPr txBox="1"/>
            <p:nvPr/>
          </p:nvSpPr>
          <p:spPr>
            <a:xfrm>
              <a:off x="9467275" y="4708408"/>
              <a:ext cx="2724725" cy="1985159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r>
                <a:rPr lang="en-US" b="1" dirty="0"/>
                <a:t>Our Contribution: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Modeling Cannibalization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High Dimensionality</a:t>
              </a:r>
              <a:br>
                <a:rPr lang="en-US" dirty="0"/>
              </a:br>
              <a:r>
                <a:rPr lang="en-US" dirty="0"/>
                <a:t>(4k products)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Limited/Sparse Data</a:t>
              </a:r>
              <a:br>
                <a:rPr lang="en-US" dirty="0"/>
              </a:br>
              <a:r>
                <a:rPr lang="en-US" dirty="0"/>
                <a:t>(max 84 </a:t>
              </a:r>
              <a:r>
                <a:rPr lang="en-US" dirty="0" err="1"/>
                <a:t>obs</a:t>
              </a:r>
              <a:r>
                <a:rPr lang="en-US" dirty="0"/>
                <a:t>/product)</a:t>
              </a:r>
            </a:p>
            <a:p>
              <a:endParaRPr lang="en-US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4A5153A-1A3A-4019-8A30-6B989F52250E}"/>
                </a:ext>
              </a:extLst>
            </p:cNvPr>
            <p:cNvCxnSpPr/>
            <p:nvPr/>
          </p:nvCxnSpPr>
          <p:spPr>
            <a:xfrm>
              <a:off x="9328724" y="4217832"/>
              <a:ext cx="0" cy="25099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DE475C6-C475-47D0-B102-7B8C55BDF547}"/>
              </a:ext>
            </a:extLst>
          </p:cNvPr>
          <p:cNvSpPr/>
          <p:nvPr/>
        </p:nvSpPr>
        <p:spPr>
          <a:xfrm>
            <a:off x="6275131" y="6316715"/>
            <a:ext cx="3053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Revenue is Maximized!</a:t>
            </a:r>
          </a:p>
        </p:txBody>
      </p:sp>
    </p:spTree>
    <p:extLst>
      <p:ext uri="{BB962C8B-B14F-4D97-AF65-F5344CB8AC3E}">
        <p14:creationId xmlns:p14="http://schemas.microsoft.com/office/powerpoint/2010/main" val="3628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56" grpId="0"/>
      <p:bldP spid="1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FE84-9527-4ACC-8773-84C35023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877A-6104-45D5-ABEC-CDD969F3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take into account Cross-Cannibalization</a:t>
            </a:r>
          </a:p>
          <a:p>
            <a:r>
              <a:rPr lang="en-US" dirty="0"/>
              <a:t>Needs to consider hundreds of similar products</a:t>
            </a:r>
          </a:p>
          <a:p>
            <a:r>
              <a:rPr lang="en-US" dirty="0"/>
              <a:t>Sparse Customer data need to be clustered appropriately</a:t>
            </a:r>
          </a:p>
        </p:txBody>
      </p:sp>
    </p:spTree>
    <p:extLst>
      <p:ext uri="{BB962C8B-B14F-4D97-AF65-F5344CB8AC3E}">
        <p14:creationId xmlns:p14="http://schemas.microsoft.com/office/powerpoint/2010/main" val="411403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E00-7ACD-4648-9C15-4BB65D50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0" y="523833"/>
            <a:ext cx="6867220" cy="54927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Multivariate Demand Elasticity </a:t>
            </a:r>
            <a:r>
              <a:rPr lang="en-US" sz="2400" dirty="0"/>
              <a:t>| Concept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2B5CEAC-62CA-43B7-916F-4A939A823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" y="1007938"/>
            <a:ext cx="3046426" cy="2418451"/>
          </a:xfrm>
          <a:prstGeom prst="rect">
            <a:avLst/>
          </a:prstGeom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80F723-4F11-4718-B573-41B305C61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7575" y="1015049"/>
            <a:ext cx="2968525" cy="25427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EAA07-E831-4A22-B82F-8C7052F09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3643" y="849248"/>
            <a:ext cx="3614554" cy="2812970"/>
          </a:xfrm>
          <a:prstGeom prst="rect">
            <a:avLst/>
          </a:prstGeom>
        </p:spPr>
      </p:pic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F3EA76A5-D9B7-45C7-B52A-3050E303DB89}"/>
              </a:ext>
            </a:extLst>
          </p:cNvPr>
          <p:cNvGrpSpPr/>
          <p:nvPr/>
        </p:nvGrpSpPr>
        <p:grpSpPr>
          <a:xfrm>
            <a:off x="4606549" y="1354393"/>
            <a:ext cx="1343711" cy="760795"/>
            <a:chOff x="4237258" y="965843"/>
            <a:chExt cx="1343711" cy="76079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9ABFE9-8A23-406B-A50B-05E515236959}"/>
                </a:ext>
              </a:extLst>
            </p:cNvPr>
            <p:cNvSpPr/>
            <p:nvPr/>
          </p:nvSpPr>
          <p:spPr>
            <a:xfrm>
              <a:off x="4237258" y="1195772"/>
              <a:ext cx="128789" cy="140449"/>
            </a:xfrm>
            <a:prstGeom prst="ellipse">
              <a:avLst/>
            </a:prstGeom>
            <a:solidFill>
              <a:srgbClr val="0DFB46">
                <a:alpha val="5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45560C76-F08B-4B80-98EE-6211BF4649D3}"/>
                </a:ext>
              </a:extLst>
            </p:cNvPr>
            <p:cNvGrpSpPr/>
            <p:nvPr/>
          </p:nvGrpSpPr>
          <p:grpSpPr>
            <a:xfrm>
              <a:off x="4706230" y="965843"/>
              <a:ext cx="874739" cy="760795"/>
              <a:chOff x="4706230" y="965843"/>
              <a:chExt cx="874739" cy="760795"/>
            </a:xfrm>
          </p:grpSpPr>
          <p:pic>
            <p:nvPicPr>
              <p:cNvPr id="1026" name="Picture 2" descr="Buy COORS LIGHT BEER - BOTTLE | American Food Shop">
                <a:extLst>
                  <a:ext uri="{FF2B5EF4-FFF2-40B4-BE49-F238E27FC236}">
                    <a16:creationId xmlns:a16="http://schemas.microsoft.com/office/drawing/2014/main" id="{80127249-B49E-4912-A6F1-CE8BE0E53E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29" r="32675"/>
              <a:stretch/>
            </p:blipFill>
            <p:spPr bwMode="auto">
              <a:xfrm>
                <a:off x="5288854" y="965843"/>
                <a:ext cx="292115" cy="760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Flowchart: Off-page Connector 45">
                <a:extLst>
                  <a:ext uri="{FF2B5EF4-FFF2-40B4-BE49-F238E27FC236}">
                    <a16:creationId xmlns:a16="http://schemas.microsoft.com/office/drawing/2014/main" id="{4F6A89E1-19DA-4F0E-9DC0-29DA17C53F74}"/>
                  </a:ext>
                </a:extLst>
              </p:cNvPr>
              <p:cNvSpPr/>
              <p:nvPr/>
            </p:nvSpPr>
            <p:spPr>
              <a:xfrm rot="16200000">
                <a:off x="4916514" y="893819"/>
                <a:ext cx="220756" cy="641324"/>
              </a:xfrm>
              <a:prstGeom prst="flowChartOffpageConnector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$50</a:t>
                </a:r>
              </a:p>
            </p:txBody>
          </p:sp>
        </p:grpSp>
      </p:grpSp>
      <p:sp>
        <p:nvSpPr>
          <p:cNvPr id="99" name="Title 1">
            <a:extLst>
              <a:ext uri="{FF2B5EF4-FFF2-40B4-BE49-F238E27FC236}">
                <a16:creationId xmlns:a16="http://schemas.microsoft.com/office/drawing/2014/main" id="{DD132970-6F22-4B47-9DDA-23DB78BACB99}"/>
              </a:ext>
            </a:extLst>
          </p:cNvPr>
          <p:cNvSpPr txBox="1">
            <a:spLocks/>
          </p:cNvSpPr>
          <p:nvPr/>
        </p:nvSpPr>
        <p:spPr>
          <a:xfrm>
            <a:off x="157990" y="3426389"/>
            <a:ext cx="5422979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Global Price Optimization </a:t>
            </a:r>
            <a:r>
              <a:rPr lang="en-US" sz="2400" dirty="0"/>
              <a:t>| This Work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10A4F6-2E8E-41FE-B3C6-0FB567605609}"/>
              </a:ext>
            </a:extLst>
          </p:cNvPr>
          <p:cNvSpPr/>
          <p:nvPr/>
        </p:nvSpPr>
        <p:spPr>
          <a:xfrm>
            <a:off x="119767" y="24911"/>
            <a:ext cx="11739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Price Optimization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 </a:t>
            </a:r>
            <a:r>
              <a:rPr lang="en-US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Revenue Maximization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at </a:t>
            </a:r>
            <a:r>
              <a:rPr lang="en-US" sz="28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Scale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7A68FF5-C37D-4D16-956D-9975B6AE89EB}"/>
              </a:ext>
            </a:extLst>
          </p:cNvPr>
          <p:cNvGrpSpPr/>
          <p:nvPr/>
        </p:nvGrpSpPr>
        <p:grpSpPr>
          <a:xfrm>
            <a:off x="5915162" y="700550"/>
            <a:ext cx="2597515" cy="1803861"/>
            <a:chOff x="5915162" y="700550"/>
            <a:chExt cx="2597515" cy="1803861"/>
          </a:xfrm>
        </p:grpSpPr>
        <p:sp>
          <p:nvSpPr>
            <p:cNvPr id="113" name="Title 1">
              <a:extLst>
                <a:ext uri="{FF2B5EF4-FFF2-40B4-BE49-F238E27FC236}">
                  <a16:creationId xmlns:a16="http://schemas.microsoft.com/office/drawing/2014/main" id="{AE624BFA-9C89-4726-9C12-CE2C388402DE}"/>
                </a:ext>
              </a:extLst>
            </p:cNvPr>
            <p:cNvSpPr txBox="1">
              <a:spLocks/>
            </p:cNvSpPr>
            <p:nvPr/>
          </p:nvSpPr>
          <p:spPr>
            <a:xfrm>
              <a:off x="5915162" y="700550"/>
              <a:ext cx="2597515" cy="54927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/>
                <a:t>Cross Cannibalization</a:t>
              </a:r>
            </a:p>
          </p:txBody>
        </p:sp>
        <p:pic>
          <p:nvPicPr>
            <p:cNvPr id="118" name="Picture 2" descr="Buy COORS LIGHT BEER - BOTTLE | American Food Shop">
              <a:extLst>
                <a:ext uri="{FF2B5EF4-FFF2-40B4-BE49-F238E27FC236}">
                  <a16:creationId xmlns:a16="http://schemas.microsoft.com/office/drawing/2014/main" id="{0CBB27B5-DFD2-4C5B-A555-EFB02C531F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1" r="25109"/>
            <a:stretch/>
          </p:blipFill>
          <p:spPr bwMode="auto">
            <a:xfrm>
              <a:off x="6261069" y="1607479"/>
              <a:ext cx="424293" cy="858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4">
              <a:extLst>
                <a:ext uri="{FF2B5EF4-FFF2-40B4-BE49-F238E27FC236}">
                  <a16:creationId xmlns:a16="http://schemas.microsoft.com/office/drawing/2014/main" id="{0B2A5255-1870-40A3-9F33-2A1549475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9719" y="1607479"/>
              <a:ext cx="610045" cy="896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Arrow: Left-Right 79">
              <a:extLst>
                <a:ext uri="{FF2B5EF4-FFF2-40B4-BE49-F238E27FC236}">
                  <a16:creationId xmlns:a16="http://schemas.microsoft.com/office/drawing/2014/main" id="{8436C04B-1B14-4A45-9376-014C63F4A2EF}"/>
                </a:ext>
              </a:extLst>
            </p:cNvPr>
            <p:cNvSpPr/>
            <p:nvPr/>
          </p:nvSpPr>
          <p:spPr>
            <a:xfrm>
              <a:off x="6738953" y="1780790"/>
              <a:ext cx="1140150" cy="45434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9E51A15-A303-4CB1-BF3E-3D78A9B3EA9D}"/>
              </a:ext>
            </a:extLst>
          </p:cNvPr>
          <p:cNvGrpSpPr/>
          <p:nvPr/>
        </p:nvGrpSpPr>
        <p:grpSpPr>
          <a:xfrm>
            <a:off x="4275559" y="4188352"/>
            <a:ext cx="2354890" cy="2301098"/>
            <a:chOff x="4378185" y="3915131"/>
            <a:chExt cx="2756646" cy="2581499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56EAB64D-8D2F-4583-97D6-D439AB4584F2}"/>
                </a:ext>
              </a:extLst>
            </p:cNvPr>
            <p:cNvGrpSpPr/>
            <p:nvPr/>
          </p:nvGrpSpPr>
          <p:grpSpPr>
            <a:xfrm>
              <a:off x="5102268" y="3915131"/>
              <a:ext cx="2032563" cy="2581499"/>
              <a:chOff x="5102268" y="3915131"/>
              <a:chExt cx="2032563" cy="2581499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8F024C53-D165-4768-841C-FEBE71305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159750" y="4521549"/>
                <a:ext cx="1975081" cy="1975081"/>
              </a:xfrm>
              <a:prstGeom prst="rect">
                <a:avLst/>
              </a:prstGeom>
            </p:spPr>
          </p:pic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5EF8510-839A-4B01-BC63-8D16ADE3CB12}"/>
                  </a:ext>
                </a:extLst>
              </p:cNvPr>
              <p:cNvSpPr/>
              <p:nvPr/>
            </p:nvSpPr>
            <p:spPr>
              <a:xfrm>
                <a:off x="5102268" y="3915131"/>
                <a:ext cx="17887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Price Optimizer</a:t>
                </a:r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4623605-0817-46B5-BD02-3F3250F7E301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85" y="4734915"/>
              <a:ext cx="642241" cy="174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BD42678-EBD6-48DE-BC2B-5A74EBE131FE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85" y="5205111"/>
              <a:ext cx="642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5FF0F16A-CF45-4CA8-8215-49744CE20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85" y="5509090"/>
              <a:ext cx="642241" cy="224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3A96491-0FF1-49E9-9F15-69B00DDD4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8185" y="5804986"/>
              <a:ext cx="642241" cy="523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DC7CB5-F194-44F8-85D5-C91AC7E32560}"/>
              </a:ext>
            </a:extLst>
          </p:cNvPr>
          <p:cNvGrpSpPr/>
          <p:nvPr/>
        </p:nvGrpSpPr>
        <p:grpSpPr>
          <a:xfrm>
            <a:off x="6685362" y="5472823"/>
            <a:ext cx="2822013" cy="400110"/>
            <a:chOff x="6634144" y="5437001"/>
            <a:chExt cx="323209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10D8B5A-6643-4436-8C27-298DC6FBA8F8}"/>
                    </a:ext>
                  </a:extLst>
                </p:cNvPr>
                <p:cNvSpPr txBox="1"/>
                <p:nvPr/>
              </p:nvSpPr>
              <p:spPr>
                <a:xfrm>
                  <a:off x="6685363" y="5437001"/>
                  <a:ext cx="318088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510D8B5A-6643-4436-8C27-298DC6FBA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363" y="5437001"/>
                  <a:ext cx="3180880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B042E29-F791-4A41-B9B6-1962CD685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144" y="5646938"/>
              <a:ext cx="30377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C752B0F-F50C-41A5-9F27-DAA4C18C9302}"/>
              </a:ext>
            </a:extLst>
          </p:cNvPr>
          <p:cNvGrpSpPr/>
          <p:nvPr/>
        </p:nvGrpSpPr>
        <p:grpSpPr>
          <a:xfrm>
            <a:off x="258718" y="3912354"/>
            <a:ext cx="4285998" cy="2973651"/>
            <a:chOff x="258718" y="3912354"/>
            <a:chExt cx="4285998" cy="297365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447101E-5BCA-4298-96C3-62D6ADFD9CB9}"/>
                </a:ext>
              </a:extLst>
            </p:cNvPr>
            <p:cNvGrpSpPr/>
            <p:nvPr/>
          </p:nvGrpSpPr>
          <p:grpSpPr>
            <a:xfrm>
              <a:off x="258718" y="3912354"/>
              <a:ext cx="4119469" cy="2973651"/>
              <a:chOff x="258718" y="3912354"/>
              <a:chExt cx="4119469" cy="297365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60958C9-A242-474F-9F77-7779B7FA1842}"/>
                  </a:ext>
                </a:extLst>
              </p:cNvPr>
              <p:cNvSpPr/>
              <p:nvPr/>
            </p:nvSpPr>
            <p:spPr>
              <a:xfrm>
                <a:off x="258718" y="3912354"/>
                <a:ext cx="20049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Demand Forecast</a:t>
                </a:r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B874C39A-F824-4CA5-AD55-72B6BD8C6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580" y="4198026"/>
                <a:ext cx="4053607" cy="2687979"/>
              </a:xfrm>
              <a:prstGeom prst="rect">
                <a:avLst/>
              </a:prstGeom>
            </p:spPr>
          </p:pic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FC5D927-2E15-45AA-8110-CB130EA30C6F}"/>
                </a:ext>
              </a:extLst>
            </p:cNvPr>
            <p:cNvSpPr/>
            <p:nvPr/>
          </p:nvSpPr>
          <p:spPr>
            <a:xfrm>
              <a:off x="3459419" y="4088789"/>
              <a:ext cx="10852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Revenue</a:t>
              </a:r>
            </a:p>
          </p:txBody>
        </p:sp>
      </p:grpSp>
      <p:sp>
        <p:nvSpPr>
          <p:cNvPr id="156" name="Title 1">
            <a:extLst>
              <a:ext uri="{FF2B5EF4-FFF2-40B4-BE49-F238E27FC236}">
                <a16:creationId xmlns:a16="http://schemas.microsoft.com/office/drawing/2014/main" id="{6C764EA1-1643-4C03-9C64-8F510C6BFB24}"/>
              </a:ext>
            </a:extLst>
          </p:cNvPr>
          <p:cNvSpPr txBox="1">
            <a:spLocks/>
          </p:cNvSpPr>
          <p:nvPr/>
        </p:nvSpPr>
        <p:spPr>
          <a:xfrm>
            <a:off x="8869758" y="695750"/>
            <a:ext cx="3218332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Multivariate Revenue Model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7AC7C86-98E6-4378-BD1C-8A186A546233}"/>
              </a:ext>
            </a:extLst>
          </p:cNvPr>
          <p:cNvGrpSpPr/>
          <p:nvPr/>
        </p:nvGrpSpPr>
        <p:grpSpPr>
          <a:xfrm>
            <a:off x="9328724" y="4217832"/>
            <a:ext cx="2863276" cy="2509981"/>
            <a:chOff x="9328724" y="4217832"/>
            <a:chExt cx="2863276" cy="250998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E6B2134-A890-43B3-B8DE-DE755C48763E}"/>
                </a:ext>
              </a:extLst>
            </p:cNvPr>
            <p:cNvSpPr txBox="1"/>
            <p:nvPr/>
          </p:nvSpPr>
          <p:spPr>
            <a:xfrm>
              <a:off x="9467275" y="4708408"/>
              <a:ext cx="2724725" cy="1154162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r>
                <a:rPr lang="en-US" b="1" dirty="0"/>
                <a:t>Our Contribution: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Modeling Cannibalization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Across 100s of products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Handling sparse data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4A5153A-1A3A-4019-8A30-6B989F52250E}"/>
                </a:ext>
              </a:extLst>
            </p:cNvPr>
            <p:cNvCxnSpPr/>
            <p:nvPr/>
          </p:nvCxnSpPr>
          <p:spPr>
            <a:xfrm>
              <a:off x="9328724" y="4217832"/>
              <a:ext cx="0" cy="25099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34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E00-7ACD-4648-9C15-4BB65D50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5492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Revenue Optimization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83122FB-AE30-464B-9E9C-164EA4AFF25E}"/>
              </a:ext>
            </a:extLst>
          </p:cNvPr>
          <p:cNvGraphicFramePr>
            <a:graphicFrameLocks noGrp="1"/>
          </p:cNvGraphicFramePr>
          <p:nvPr/>
        </p:nvGraphicFramePr>
        <p:xfrm>
          <a:off x="217414" y="1583619"/>
          <a:ext cx="5302542" cy="444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797">
                  <a:extLst>
                    <a:ext uri="{9D8B030D-6E8A-4147-A177-3AD203B41FA5}">
                      <a16:colId xmlns:a16="http://schemas.microsoft.com/office/drawing/2014/main" val="1855244899"/>
                    </a:ext>
                  </a:extLst>
                </a:gridCol>
                <a:gridCol w="952015">
                  <a:extLst>
                    <a:ext uri="{9D8B030D-6E8A-4147-A177-3AD203B41FA5}">
                      <a16:colId xmlns:a16="http://schemas.microsoft.com/office/drawing/2014/main" val="1115450632"/>
                    </a:ext>
                  </a:extLst>
                </a:gridCol>
                <a:gridCol w="790408">
                  <a:extLst>
                    <a:ext uri="{9D8B030D-6E8A-4147-A177-3AD203B41FA5}">
                      <a16:colId xmlns:a16="http://schemas.microsoft.com/office/drawing/2014/main" val="4157043496"/>
                    </a:ext>
                  </a:extLst>
                </a:gridCol>
                <a:gridCol w="1029302">
                  <a:extLst>
                    <a:ext uri="{9D8B030D-6E8A-4147-A177-3AD203B41FA5}">
                      <a16:colId xmlns:a16="http://schemas.microsoft.com/office/drawing/2014/main" val="374471669"/>
                    </a:ext>
                  </a:extLst>
                </a:gridCol>
                <a:gridCol w="405434">
                  <a:extLst>
                    <a:ext uri="{9D8B030D-6E8A-4147-A177-3AD203B41FA5}">
                      <a16:colId xmlns:a16="http://schemas.microsoft.com/office/drawing/2014/main" val="107684434"/>
                    </a:ext>
                  </a:extLst>
                </a:gridCol>
                <a:gridCol w="1083586">
                  <a:extLst>
                    <a:ext uri="{9D8B030D-6E8A-4147-A177-3AD203B41FA5}">
                      <a16:colId xmlns:a16="http://schemas.microsoft.com/office/drawing/2014/main" val="563505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9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6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4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 ’19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 ‘19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6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 ‘19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7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 ‘19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2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 ‘19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81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250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DAFC93C-5DC9-4C94-8F61-A31AC681C58F}"/>
              </a:ext>
            </a:extLst>
          </p:cNvPr>
          <p:cNvSpPr/>
          <p:nvPr/>
        </p:nvSpPr>
        <p:spPr>
          <a:xfrm>
            <a:off x="5622022" y="3692868"/>
            <a:ext cx="321578" cy="226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13523DA-4008-45D0-8532-DE49930B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32340"/>
              </p:ext>
            </p:extLst>
          </p:nvPr>
        </p:nvGraphicFramePr>
        <p:xfrm>
          <a:off x="5943601" y="2074888"/>
          <a:ext cx="3558208" cy="33575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5162">
                  <a:extLst>
                    <a:ext uri="{9D8B030D-6E8A-4147-A177-3AD203B41FA5}">
                      <a16:colId xmlns:a16="http://schemas.microsoft.com/office/drawing/2014/main" val="3245464860"/>
                    </a:ext>
                  </a:extLst>
                </a:gridCol>
                <a:gridCol w="973085">
                  <a:extLst>
                    <a:ext uri="{9D8B030D-6E8A-4147-A177-3AD203B41FA5}">
                      <a16:colId xmlns:a16="http://schemas.microsoft.com/office/drawing/2014/main" val="4065394958"/>
                    </a:ext>
                  </a:extLst>
                </a:gridCol>
                <a:gridCol w="1509961">
                  <a:extLst>
                    <a:ext uri="{9D8B030D-6E8A-4147-A177-3AD203B41FA5}">
                      <a16:colId xmlns:a16="http://schemas.microsoft.com/office/drawing/2014/main" val="1136883000"/>
                    </a:ext>
                  </a:extLst>
                </a:gridCol>
              </a:tblGrid>
              <a:tr h="449651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74884"/>
                  </a:ext>
                </a:extLst>
              </a:tr>
              <a:tr h="57567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P1,P3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1237"/>
                  </a:ext>
                </a:extLst>
              </a:tr>
              <a:tr h="57567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P2,P4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97550"/>
                  </a:ext>
                </a:extLst>
              </a:tr>
              <a:tr h="605172">
                <a:tc>
                  <a:txBody>
                    <a:bodyPr/>
                    <a:lstStyle/>
                    <a:p>
                      <a:r>
                        <a:rPr lang="en-US" dirty="0"/>
                        <a:t>3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P3,P2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06269"/>
                  </a:ext>
                </a:extLst>
              </a:tr>
              <a:tr h="57567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P4,P5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45073"/>
                  </a:ext>
                </a:extLst>
              </a:tr>
              <a:tr h="575674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420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551937-1544-438C-836B-12357EFFC189}"/>
              </a:ext>
            </a:extLst>
          </p:cNvPr>
          <p:cNvSpPr txBox="1"/>
          <p:nvPr/>
        </p:nvSpPr>
        <p:spPr>
          <a:xfrm>
            <a:off x="6045665" y="1705556"/>
            <a:ext cx="588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Demand Modeling (Customer + Products + Price =&gt; Demand)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26AF8A-CDAA-4B38-9628-673AB3A94CEE}"/>
              </a:ext>
            </a:extLst>
          </p:cNvPr>
          <p:cNvSpPr txBox="1"/>
          <p:nvPr/>
        </p:nvSpPr>
        <p:spPr>
          <a:xfrm>
            <a:off x="519419" y="1169013"/>
            <a:ext cx="442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Hypothetical Example: 3 Chains, 2 Products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4588C6-A1BB-4F43-AB0E-3A2845B3B624}"/>
              </a:ext>
            </a:extLst>
          </p:cNvPr>
          <p:cNvSpPr txBox="1"/>
          <p:nvPr/>
        </p:nvSpPr>
        <p:spPr>
          <a:xfrm>
            <a:off x="1626641" y="6156457"/>
            <a:ext cx="935652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Scale using </a:t>
            </a:r>
            <a:r>
              <a:rPr lang="en-US" sz="3600" dirty="0" err="1">
                <a:solidFill>
                  <a:srgbClr val="00B050"/>
                </a:solidFill>
              </a:rPr>
              <a:t>AutoML</a:t>
            </a:r>
            <a:r>
              <a:rPr lang="en-US" sz="3600" dirty="0">
                <a:solidFill>
                  <a:srgbClr val="00B050"/>
                </a:solidFill>
              </a:rPr>
              <a:t> to all Chains and Products!!!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37E139B-44A3-4E10-9C6C-33FF8BFF4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2331" y="2407238"/>
            <a:ext cx="840829" cy="65449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6F58149-DE86-4655-9791-087CBE5D0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2332" y="3067708"/>
            <a:ext cx="840829" cy="65449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2454A78-EE88-46EB-854B-6EED3B2089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2332" y="3716218"/>
            <a:ext cx="840829" cy="65449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99057D3-8B2E-4D02-B51E-F629CBBA1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2332" y="4370708"/>
            <a:ext cx="840829" cy="65449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1C6439-9B7E-4AC8-9F8C-E4AE23EC9966}"/>
              </a:ext>
            </a:extLst>
          </p:cNvPr>
          <p:cNvCxnSpPr>
            <a:endCxn id="38" idx="1"/>
          </p:cNvCxnSpPr>
          <p:nvPr/>
        </p:nvCxnSpPr>
        <p:spPr>
          <a:xfrm flipV="1">
            <a:off x="9457083" y="2734483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AC6B99-4B46-491F-A57D-EB89AF072A1F}"/>
              </a:ext>
            </a:extLst>
          </p:cNvPr>
          <p:cNvCxnSpPr/>
          <p:nvPr/>
        </p:nvCxnSpPr>
        <p:spPr>
          <a:xfrm flipV="1">
            <a:off x="9501809" y="3379609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0C73E8A-09F4-47B9-A98C-10DBDD0FE0CE}"/>
              </a:ext>
            </a:extLst>
          </p:cNvPr>
          <p:cNvCxnSpPr/>
          <p:nvPr/>
        </p:nvCxnSpPr>
        <p:spPr>
          <a:xfrm flipV="1">
            <a:off x="9501809" y="4000066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4412B4-3B51-4D32-9005-497A8A16F563}"/>
              </a:ext>
            </a:extLst>
          </p:cNvPr>
          <p:cNvCxnSpPr/>
          <p:nvPr/>
        </p:nvCxnSpPr>
        <p:spPr>
          <a:xfrm flipV="1">
            <a:off x="9501809" y="4616292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9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31" grpId="0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00A350CC6324D82DC9282A0038118" ma:contentTypeVersion="15" ma:contentTypeDescription="Create a new document." ma:contentTypeScope="" ma:versionID="9d94f4077288f7c70ea355586b38170f">
  <xsd:schema xmlns:xsd="http://www.w3.org/2001/XMLSchema" xmlns:xs="http://www.w3.org/2001/XMLSchema" xmlns:p="http://schemas.microsoft.com/office/2006/metadata/properties" xmlns:ns1="http://schemas.microsoft.com/sharepoint/v3" xmlns:ns3="589ac885-bad4-4eac-89be-ec2338c06621" xmlns:ns4="8190c6ef-338c-48dd-84b7-b08ad1d527aa" targetNamespace="http://schemas.microsoft.com/office/2006/metadata/properties" ma:root="true" ma:fieldsID="5b1fd8e5bbbce311c23d1e8d6c73ce17" ns1:_="" ns3:_="" ns4:_="">
    <xsd:import namespace="http://schemas.microsoft.com/sharepoint/v3"/>
    <xsd:import namespace="589ac885-bad4-4eac-89be-ec2338c06621"/>
    <xsd:import namespace="8190c6ef-338c-48dd-84b7-b08ad1d527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ac885-bad4-4eac-89be-ec2338c06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0c6ef-338c-48dd-84b7-b08ad1d527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F6A5F4-89FE-47E9-8CAB-37C91E7FF8DA}">
  <ds:schemaRefs>
    <ds:schemaRef ds:uri="http://purl.org/dc/elements/1.1/"/>
    <ds:schemaRef ds:uri="http://schemas.microsoft.com/office/2006/metadata/properties"/>
    <ds:schemaRef ds:uri="589ac885-bad4-4eac-89be-ec2338c06621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190c6ef-338c-48dd-84b7-b08ad1d527a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3B4514-266D-4BE8-806D-FBA819A17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6EEBEC-5FC9-4334-BDCF-23B71B710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89ac885-bad4-4eac-89be-ec2338c06621"/>
    <ds:schemaRef ds:uri="8190c6ef-338c-48dd-84b7-b08ad1d527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302</Words>
  <Application>Microsoft Office PowerPoint</Application>
  <PresentationFormat>Widescreen</PresentationFormat>
  <Paragraphs>130</Paragraphs>
  <Slides>4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Cambria Math</vt:lpstr>
      <vt:lpstr>Office Theme</vt:lpstr>
      <vt:lpstr>Multivariate Demand Elasticity | Concept</vt:lpstr>
      <vt:lpstr>Uniqueness of this work</vt:lpstr>
      <vt:lpstr>Multivariate Demand Elasticity | Concept</vt:lpstr>
      <vt:lpstr>Revenue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Nikhil</dc:creator>
  <cp:lastModifiedBy>Moro, Max</cp:lastModifiedBy>
  <cp:revision>35</cp:revision>
  <dcterms:created xsi:type="dcterms:W3CDTF">2020-05-21T23:05:02Z</dcterms:created>
  <dcterms:modified xsi:type="dcterms:W3CDTF">2020-05-26T01:28:54Z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0x0101000BA00A350CC6324D82DC9282A0038118</vt:lpwstr>
  </property>
</Properties>
</file>