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FC52-2616-ABDB-65E6-7D0671C62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E3C89-DE87-F5B2-512E-32444266B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7A4D1-9443-7B53-A501-2373E0890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4B34-3940-944A-6972-A5E176AF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C4E7E-2AC4-4C05-CB7F-47C20B16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1602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50FAB-4E8F-AF68-A48F-68ACB502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FFAC4-E778-2BD3-AE0C-5A1ECDA3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4262A-214B-CE30-EEFD-E1FD3E9A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821AB-383B-C43F-1283-C57E372D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C2CF-FE91-136C-4BBA-09B2B7FB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323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C8F347-D61B-D204-D559-BAC46784A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665DA-DC5F-2F54-CFD7-C9E3080D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35F12-AABB-57BF-B8BC-C24F4EFA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729ED-DCC9-3583-6C16-FD1DF6B4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2A40A-0713-CCBA-BCCD-3BF2927D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924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EAFC-9B63-7241-7E3D-3C0418CC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643A-A17B-D781-94F9-E262EDBB0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44279-CB55-B7FD-FCB9-5AD45FCE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E1E4-68D9-88B6-7B1C-1AA57225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9EBB5-A515-3D33-414F-09648A63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16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CC43F-A72B-0370-1B2B-922F10414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62DF2-61EE-AAC6-C73D-E92F6563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CDE3D-BDE6-9917-7BC7-8E7DE1E8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66A39-C7E7-DF04-E8ED-C1A2CD36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7F2FE-2770-80D7-A5D6-F9C806B16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1612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2EB9-B43C-F755-E73D-84E1881C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EDA6-F15A-A2C6-0013-39578FA5A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A0AB7-F3D2-6549-068C-A10D3CFFD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DC84A-22F5-06FD-F04E-7791DC0E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3F0E3-3683-A8F6-CF35-9044F9E9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B3063-5A5F-BD1C-C0D9-4B66EA94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4531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0B92-ED88-50A7-F53A-A72ECD4A1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C743C-6A0B-98F7-B3C6-AD942F3EF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18A43-1699-94BA-A168-4439B9F2F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33787-35AB-FB2A-BDA2-05C727AE7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FFAEC-2A1A-D78A-ED1D-5659E7839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544BC-ACE5-21F9-EEDD-A1EE4264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C3B64-E0AE-0AD1-43A6-949138DF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02643-EE55-9DC1-39BC-5CEA0E2D1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484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80EF-6447-195D-4066-A74F0496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E6096-896C-12BB-E1B3-B1BCA6C3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E9A9C-E9A3-E70F-B8F7-69E1CA10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31138-B658-59EA-D1C7-FBD2AB80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092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EA7B4-7340-5C7A-5127-B4B7F810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41C67-BCD0-EB47-5980-630A8DA8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02847-1D38-D2F4-9DC3-B132B265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0866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E7D4-F420-5E1D-2067-7C46620E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1577E-C5F3-56C2-6B7C-CB64125A5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200A5-AF2F-2E82-8C0A-A88244F42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36B4D-65C9-9E32-1BE4-AB3A7A31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95E0A-831C-258B-2B8C-64969B6B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835B7-5DD0-F086-567A-D689D904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67104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C438-2D7B-9387-0868-F54A14F1D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663E4-F162-0CD7-5B30-BED50C583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46E37-0EB8-ADC9-7D2E-4D933DB7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21991-6C02-9846-86B9-579CE9E1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48208-EE6D-5782-42E3-887BD890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76728-D7EE-62B2-DD96-BEC0FB17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91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4F800-9F67-BE88-55D8-57B2E7BE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0BDF3-7D75-4179-F26F-0C5093AC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58919-3037-9125-CA78-7CA9F6F61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6ABD64-CAFD-4093-9681-02B966B57EAF}" type="datetimeFigureOut">
              <a:rPr lang="de-AT" smtClean="0"/>
              <a:t>23.10.2025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31D4B-4CC8-0876-D363-AEA1AD015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9C1AD-A6FB-A7BA-809D-4D9B6C76D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56F50-AEE1-4485-B6A8-2874126689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989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E0DE-C7B7-0CA5-D151-7D8F91E64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noProof="0" dirty="0" err="1"/>
              <a:t>Where-Clause</a:t>
            </a:r>
            <a:r>
              <a:rPr lang="de-AT" noProof="0" dirty="0"/>
              <a:t> </a:t>
            </a:r>
            <a:r>
              <a:rPr lang="de-AT" noProof="0" dirty="0" err="1"/>
              <a:t>Optimization</a:t>
            </a:r>
            <a:endParaRPr lang="de-AT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88DFA-4375-F396-40DA-7B4BC64E2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6369" y="1576787"/>
            <a:ext cx="3820058" cy="130510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A14E72-7B51-9ED3-5569-C695C0C97D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06975"/>
              </p:ext>
            </p:extLst>
          </p:nvPr>
        </p:nvGraphicFramePr>
        <p:xfrm>
          <a:off x="408650" y="1576787"/>
          <a:ext cx="6584260" cy="4801016"/>
        </p:xfrm>
        <a:graphic>
          <a:graphicData uri="http://schemas.openxmlformats.org/drawingml/2006/table">
            <a:tbl>
              <a:tblPr/>
              <a:tblGrid>
                <a:gridCol w="1316852">
                  <a:extLst>
                    <a:ext uri="{9D8B030D-6E8A-4147-A177-3AD203B41FA5}">
                      <a16:colId xmlns:a16="http://schemas.microsoft.com/office/drawing/2014/main" val="3744391335"/>
                    </a:ext>
                  </a:extLst>
                </a:gridCol>
                <a:gridCol w="1316852">
                  <a:extLst>
                    <a:ext uri="{9D8B030D-6E8A-4147-A177-3AD203B41FA5}">
                      <a16:colId xmlns:a16="http://schemas.microsoft.com/office/drawing/2014/main" val="589885290"/>
                    </a:ext>
                  </a:extLst>
                </a:gridCol>
                <a:gridCol w="1316852">
                  <a:extLst>
                    <a:ext uri="{9D8B030D-6E8A-4147-A177-3AD203B41FA5}">
                      <a16:colId xmlns:a16="http://schemas.microsoft.com/office/drawing/2014/main" val="949182470"/>
                    </a:ext>
                  </a:extLst>
                </a:gridCol>
                <a:gridCol w="1316852">
                  <a:extLst>
                    <a:ext uri="{9D8B030D-6E8A-4147-A177-3AD203B41FA5}">
                      <a16:colId xmlns:a16="http://schemas.microsoft.com/office/drawing/2014/main" val="2886006015"/>
                    </a:ext>
                  </a:extLst>
                </a:gridCol>
                <a:gridCol w="1316852">
                  <a:extLst>
                    <a:ext uri="{9D8B030D-6E8A-4147-A177-3AD203B41FA5}">
                      <a16:colId xmlns:a16="http://schemas.microsoft.com/office/drawing/2014/main" val="421833852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Typ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SQL-Beispiel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Erklärung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Index-Nutzung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Performance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702492"/>
                  </a:ext>
                </a:extLst>
              </a:tr>
              <a:tr h="14313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❌ </a:t>
                      </a:r>
                      <a:r>
                        <a:rPr lang="de-AT" sz="1200" b="1" noProof="0" dirty="0" err="1"/>
                        <a:t>Unoptimiert</a:t>
                      </a:r>
                      <a:endParaRPr lang="de-AT" sz="1200" noProof="0" dirty="0"/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SELECT * FROM </a:t>
                      </a:r>
                      <a:r>
                        <a:rPr lang="de-AT" sz="1200" noProof="0" dirty="0" err="1">
                          <a:latin typeface="Courier New" panose="02070309020205020404" pitchFamily="49" charset="0"/>
                        </a:rPr>
                        <a:t>emps</a:t>
                      </a: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 WHERE YEAR(HIREDATE) = 1981;</a:t>
                      </a:r>
                      <a:endParaRPr lang="de-AT" sz="1200" noProof="0" dirty="0"/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Die Funktion </a:t>
                      </a: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YEAR()</a:t>
                      </a:r>
                      <a:r>
                        <a:rPr lang="de-AT" sz="1200" noProof="0" dirty="0"/>
                        <a:t> wird auf der Spalte angewendet → MySQL kann den Index auf </a:t>
                      </a: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HIREDATE</a:t>
                      </a:r>
                      <a:r>
                        <a:rPr lang="de-AT" sz="1200" noProof="0" dirty="0"/>
                        <a:t> </a:t>
                      </a:r>
                      <a:r>
                        <a:rPr lang="de-AT" sz="1200" b="1" noProof="0" dirty="0"/>
                        <a:t>nicht verwenden</a:t>
                      </a:r>
                      <a:r>
                        <a:rPr lang="de-AT" sz="1200" noProof="0" dirty="0"/>
                        <a:t>.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❌ Nein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🐢 Langsam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901010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⚙️ </a:t>
                      </a:r>
                      <a:r>
                        <a:rPr lang="de-AT" sz="1200" b="1" noProof="0" dirty="0"/>
                        <a:t>Optimiert</a:t>
                      </a:r>
                      <a:endParaRPr lang="de-AT" sz="1200" noProof="0" dirty="0"/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SELECT * FROM </a:t>
                      </a:r>
                      <a:r>
                        <a:rPr lang="de-AT" sz="1200" noProof="0" dirty="0" err="1">
                          <a:latin typeface="Courier New" panose="02070309020205020404" pitchFamily="49" charset="0"/>
                        </a:rPr>
                        <a:t>emps</a:t>
                      </a: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 WHERE HIREDATE &gt;= '1981-01-01' AND HIREDATE &lt; '1982-01-01';</a:t>
                      </a:r>
                      <a:endParaRPr lang="de-AT" sz="1200" noProof="0" dirty="0"/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Keine Funktion auf der Spalte → MySQL kann den Index auf </a:t>
                      </a: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HIREDATE</a:t>
                      </a:r>
                      <a:r>
                        <a:rPr lang="de-AT" sz="1200" noProof="0" dirty="0"/>
                        <a:t> </a:t>
                      </a:r>
                      <a:r>
                        <a:rPr lang="de-AT" sz="1200" b="1" noProof="0" dirty="0"/>
                        <a:t>direkt nutzen</a:t>
                      </a:r>
                      <a:r>
                        <a:rPr lang="de-AT" sz="1200" noProof="0" dirty="0"/>
                        <a:t>.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✅ Ja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🚀 Schnell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948911"/>
                  </a:ext>
                </a:extLst>
              </a:tr>
              <a:tr h="16031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🧠 </a:t>
                      </a:r>
                      <a:r>
                        <a:rPr lang="de-AT" sz="1200" b="1" noProof="0" dirty="0"/>
                        <a:t>Mit Funktionsindex</a:t>
                      </a:r>
                      <a:endParaRPr lang="de-AT" sz="1200" noProof="0" dirty="0"/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CREATE INDEX </a:t>
                      </a:r>
                      <a:r>
                        <a:rPr lang="de-AT" sz="1200" noProof="0" dirty="0" err="1">
                          <a:latin typeface="Courier New" panose="02070309020205020404" pitchFamily="49" charset="0"/>
                        </a:rPr>
                        <a:t>idx_year_hiredate</a:t>
                      </a: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 ON </a:t>
                      </a:r>
                      <a:r>
                        <a:rPr lang="de-AT" sz="1200" noProof="0" dirty="0" err="1">
                          <a:latin typeface="Courier New" panose="02070309020205020404" pitchFamily="49" charset="0"/>
                        </a:rPr>
                        <a:t>emps</a:t>
                      </a: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((YEAR(HIREDATE)));SELECT * FROM </a:t>
                      </a:r>
                      <a:r>
                        <a:rPr lang="de-AT" sz="1200" noProof="0" dirty="0" err="1">
                          <a:latin typeface="Courier New" panose="02070309020205020404" pitchFamily="49" charset="0"/>
                        </a:rPr>
                        <a:t>emps</a:t>
                      </a: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 WHERE YEAR(HIREDATE) = 1981;</a:t>
                      </a:r>
                      <a:endParaRPr lang="de-AT" sz="1200" noProof="0" dirty="0"/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Ein spezieller Index wird auf dem Ausdruck </a:t>
                      </a:r>
                      <a:r>
                        <a:rPr lang="de-AT" sz="1200" noProof="0" dirty="0">
                          <a:latin typeface="Courier New" panose="02070309020205020404" pitchFamily="49" charset="0"/>
                        </a:rPr>
                        <a:t>YEAR(HIREDATE)</a:t>
                      </a:r>
                      <a:r>
                        <a:rPr lang="de-AT" sz="1200" noProof="0" dirty="0"/>
                        <a:t> erstellt → Funktion bleibt, aber Index ist vorhanden.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✅ Ja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AT" sz="1200" noProof="0" dirty="0"/>
                        <a:t>⚡ Sehr schnell</a:t>
                      </a:r>
                    </a:p>
                  </a:txBody>
                  <a:tcPr marL="57254" marR="57254" marT="28627" marB="286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84696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39CE37D5-510E-1B35-5FBC-10F8949C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16" b="3521"/>
          <a:stretch>
            <a:fillRect/>
          </a:stretch>
        </p:blipFill>
        <p:spPr>
          <a:xfrm>
            <a:off x="7426369" y="3232867"/>
            <a:ext cx="3820058" cy="1305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030D33-B1FF-CA87-D34A-311B096882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837" b="5517"/>
          <a:stretch>
            <a:fillRect/>
          </a:stretch>
        </p:blipFill>
        <p:spPr>
          <a:xfrm>
            <a:off x="7426369" y="4888947"/>
            <a:ext cx="382005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5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F1B2AA65FE3DD45AFA897EAF96B1F70" ma:contentTypeVersion="16" ma:contentTypeDescription="Ein neues Dokument erstellen." ma:contentTypeScope="" ma:versionID="93a8e0edfe4d4f9539dbd3a71aa880f5">
  <xsd:schema xmlns:xsd="http://www.w3.org/2001/XMLSchema" xmlns:xs="http://www.w3.org/2001/XMLSchema" xmlns:p="http://schemas.microsoft.com/office/2006/metadata/properties" xmlns:ns3="a82b4f07-0289-48ee-b88c-e1276eaf8830" xmlns:ns4="010484f2-6105-45b3-a3c6-f699d433655f" targetNamespace="http://schemas.microsoft.com/office/2006/metadata/properties" ma:root="true" ma:fieldsID="eefc3e0c29b90ffb6c457e0a5ab51662" ns3:_="" ns4:_="">
    <xsd:import namespace="a82b4f07-0289-48ee-b88c-e1276eaf8830"/>
    <xsd:import namespace="010484f2-6105-45b3-a3c6-f699d43365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b4f07-0289-48ee-b88c-e1276eaf88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0484f2-6105-45b3-a3c6-f699d433655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82b4f07-0289-48ee-b88c-e1276eaf8830" xsi:nil="true"/>
  </documentManagement>
</p:properties>
</file>

<file path=customXml/itemProps1.xml><?xml version="1.0" encoding="utf-8"?>
<ds:datastoreItem xmlns:ds="http://schemas.openxmlformats.org/officeDocument/2006/customXml" ds:itemID="{69611B6D-2756-4D8F-83B4-2F7A31DD8E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2b4f07-0289-48ee-b88c-e1276eaf8830"/>
    <ds:schemaRef ds:uri="010484f2-6105-45b3-a3c6-f699d43365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84196A-37AA-465A-90C3-5C2DF72914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EEFF03-7E2F-44A6-9DAE-94C396FC75DE}">
  <ds:schemaRefs>
    <ds:schemaRef ds:uri="a82b4f07-0289-48ee-b88c-e1276eaf8830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010484f2-6105-45b3-a3c6-f699d433655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Where-Clause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Moser Maximilian Constantin</dc:creator>
  <cp:lastModifiedBy>Moser Maximilian Constantin</cp:lastModifiedBy>
  <cp:revision>1</cp:revision>
  <dcterms:created xsi:type="dcterms:W3CDTF">2025-10-23T07:59:40Z</dcterms:created>
  <dcterms:modified xsi:type="dcterms:W3CDTF">2025-10-23T08:05:09Z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0x010100DF1B2AA65FE3DD45AFA897EAF96B1F70</vt:lpwstr>
  </property>
</Properties>
</file>