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d3bb59d2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d3bb59d2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d3bb59d2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d3bb59d2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3bb59d2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d3bb59d2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3bb59d2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3bb59d2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d3bb59d2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d3bb59d2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3bb59d2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d3bb59d2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a40b3dc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a40b3dc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a40b3dc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a40b3dc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3bb59d2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3bb59d2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3bb59d2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d3bb59d2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d3bb59d2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d3bb59d2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3bb59d2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3bb59d2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d3bb59d2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d3bb59d2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d3bb59d2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d3bb59d2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d3bb59d2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d3bb59d2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3bb59d2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3bb59d2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973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Cognitive Radios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004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Simulazione di Sistemi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Massimiliano Gualtieri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mat. 843625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Lunghezza media coda (Primaria)</a:t>
            </a:r>
            <a:endParaRPr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" y="1522800"/>
            <a:ext cx="4320250" cy="30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00" y="1522800"/>
            <a:ext cx="432000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Lunghezza media coda (Secondaria)</a:t>
            </a:r>
            <a:endParaRPr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" y="1522800"/>
            <a:ext cx="4331468" cy="30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933" y="1522800"/>
            <a:ext cx="4331467" cy="30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attesa medio (coda Primaria)</a:t>
            </a:r>
            <a:endParaRPr/>
          </a:p>
        </p:txBody>
      </p:sp>
      <p:pic>
        <p:nvPicPr>
          <p:cNvPr id="395" name="Google Shape;3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800"/>
            <a:ext cx="4320001" cy="30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801" y="1522800"/>
            <a:ext cx="4319999" cy="30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1303800" y="598575"/>
            <a:ext cx="733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attesa medio (coda Secondaria)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800"/>
            <a:ext cx="4319999" cy="3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99" y="1522800"/>
            <a:ext cx="4320000" cy="30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medio di soggiorno nel sistema</a:t>
            </a:r>
            <a:endParaRPr/>
          </a:p>
        </p:txBody>
      </p:sp>
      <p:pic>
        <p:nvPicPr>
          <p:cNvPr id="409" name="Google Shape;4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675"/>
            <a:ext cx="4320000" cy="3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800" y="1521675"/>
            <a:ext cx="4319999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Lunghezza code</a:t>
            </a:r>
            <a:br>
              <a:rPr lang="it"/>
            </a:br>
            <a:r>
              <a:rPr b="0" lang="it"/>
              <a:t>configurazioni</a:t>
            </a:r>
            <a:r>
              <a:rPr lang="it"/>
              <a:t> </a:t>
            </a:r>
            <a:r>
              <a:rPr lang="it">
                <a:solidFill>
                  <a:srgbClr val="222222"/>
                </a:solidFill>
                <a:highlight>
                  <a:srgbClr val="FFFFFF"/>
                </a:highlight>
              </a:rPr>
              <a:t>λp</a:t>
            </a:r>
            <a:r>
              <a:rPr b="0" lang="it">
                <a:solidFill>
                  <a:srgbClr val="222222"/>
                </a:solidFill>
                <a:highlight>
                  <a:srgbClr val="FFFFFF"/>
                </a:highlight>
              </a:rPr>
              <a:t>,</a:t>
            </a:r>
            <a:r>
              <a:rPr lang="it">
                <a:solidFill>
                  <a:srgbClr val="222222"/>
                </a:solidFill>
                <a:highlight>
                  <a:srgbClr val="FFFFFF"/>
                </a:highlight>
              </a:rPr>
              <a:t> λs</a:t>
            </a:r>
            <a:endParaRPr/>
          </a:p>
        </p:txBody>
      </p:sp>
      <p:pic>
        <p:nvPicPr>
          <p:cNvPr id="416" name="Google Shape;4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371599"/>
            <a:ext cx="3476423" cy="14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" y="1944000"/>
            <a:ext cx="432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000" y="1944000"/>
            <a:ext cx="4320001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attesa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it"/>
              <a:t>configurazioni</a:t>
            </a:r>
            <a:r>
              <a:rPr lang="it"/>
              <a:t> </a:t>
            </a:r>
            <a:r>
              <a:rPr lang="it">
                <a:solidFill>
                  <a:srgbClr val="222222"/>
                </a:solidFill>
                <a:highlight>
                  <a:srgbClr val="FFFFFF"/>
                </a:highlight>
              </a:rPr>
              <a:t>λp</a:t>
            </a:r>
            <a:r>
              <a:rPr b="0" lang="it">
                <a:solidFill>
                  <a:srgbClr val="222222"/>
                </a:solidFill>
                <a:highlight>
                  <a:srgbClr val="FFFFFF"/>
                </a:highlight>
              </a:rPr>
              <a:t>,</a:t>
            </a:r>
            <a:r>
              <a:rPr lang="it">
                <a:solidFill>
                  <a:srgbClr val="222222"/>
                </a:solidFill>
                <a:highlight>
                  <a:srgbClr val="FFFFFF"/>
                </a:highlight>
              </a:rPr>
              <a:t> λs</a:t>
            </a:r>
            <a:endParaRPr/>
          </a:p>
        </p:txBody>
      </p:sp>
      <p:pic>
        <p:nvPicPr>
          <p:cNvPr id="424" name="Google Shape;4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371599"/>
            <a:ext cx="3476423" cy="14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4000"/>
            <a:ext cx="432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800" y="1944000"/>
            <a:ext cx="432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432" name="Google Shape;432;p29"/>
          <p:cNvSpPr txBox="1"/>
          <p:nvPr>
            <p:ph idx="1" type="body"/>
          </p:nvPr>
        </p:nvSpPr>
        <p:spPr>
          <a:xfrm>
            <a:off x="541800" y="1837650"/>
            <a:ext cx="826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it" sz="1800">
                <a:solidFill>
                  <a:srgbClr val="434343"/>
                </a:solidFill>
              </a:rPr>
              <a:t>Isameldin Suliman, Janne Lehtomaki : “Queueing Analysis of Opportunistic Access in Cognitive Radios” (2009).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it" sz="1800">
                <a:solidFill>
                  <a:srgbClr val="434343"/>
                </a:solidFill>
              </a:rPr>
              <a:t>OMNeT++ [ https://omnetpp.org/intro ]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it" sz="1800">
                <a:solidFill>
                  <a:srgbClr val="434343"/>
                </a:solidFill>
              </a:rPr>
              <a:t>R [ https://www.r-project.org/ ]</a:t>
            </a:r>
            <a:endParaRPr sz="18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734775" y="979725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911925" y="1917250"/>
            <a:ext cx="74223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M/D/1                           λ/μ/1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tempi di interarrivo esponenziali, λp e λs 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Tempo di servizio deterministico μ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Unico server presente nel sistema (1)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Coda a capacità illimitata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Politica di scelta nella coda  FIFO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 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903700" y="889600"/>
            <a:ext cx="3430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Il seguente progetto presenta un modello M/D/1 con due sorgenti e due relative code</a:t>
            </a:r>
            <a:r>
              <a:rPr lang="it"/>
              <a:t>   </a:t>
            </a:r>
            <a:endParaRPr/>
          </a:p>
        </p:txBody>
      </p:sp>
      <p:cxnSp>
        <p:nvCxnSpPr>
          <p:cNvPr id="287" name="Google Shape;287;p14"/>
          <p:cNvCxnSpPr/>
          <p:nvPr/>
        </p:nvCxnSpPr>
        <p:spPr>
          <a:xfrm flipH="1" rot="10800000">
            <a:off x="3759650" y="2198875"/>
            <a:ext cx="18981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32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Funzionamento Modello (sorgente, coda)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891275" y="15396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Nel sistema sono presenti 2 sorgenti e 2 relative code: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2109100" y="2362489"/>
            <a:ext cx="854700" cy="8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2109100" y="3707195"/>
            <a:ext cx="854700" cy="84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62" y="2422150"/>
            <a:ext cx="1235670" cy="74178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5026206" y="2067325"/>
            <a:ext cx="1445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primary queue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62" y="3759461"/>
            <a:ext cx="1235670" cy="7417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5026206" y="3404635"/>
            <a:ext cx="1755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second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ary queue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5"/>
          <p:cNvCxnSpPr>
            <a:stCxn id="294" idx="6"/>
            <a:endCxn id="296" idx="1"/>
          </p:cNvCxnSpPr>
          <p:nvPr/>
        </p:nvCxnSpPr>
        <p:spPr>
          <a:xfrm>
            <a:off x="2963800" y="2785639"/>
            <a:ext cx="21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5"/>
          <p:cNvCxnSpPr>
            <a:stCxn id="295" idx="6"/>
            <a:endCxn id="298" idx="1"/>
          </p:cNvCxnSpPr>
          <p:nvPr/>
        </p:nvCxnSpPr>
        <p:spPr>
          <a:xfrm>
            <a:off x="2963800" y="4130345"/>
            <a:ext cx="21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 txBox="1"/>
          <p:nvPr/>
        </p:nvSpPr>
        <p:spPr>
          <a:xfrm>
            <a:off x="891275" y="2103675"/>
            <a:ext cx="11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sng">
                <a:latin typeface="Nunito"/>
                <a:ea typeface="Nunito"/>
                <a:cs typeface="Nunito"/>
                <a:sym typeface="Nunito"/>
              </a:rPr>
              <a:t>Priorità 1</a:t>
            </a:r>
            <a:endParaRPr i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850475" y="3471175"/>
            <a:ext cx="11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sng">
                <a:latin typeface="Nunito"/>
                <a:ea typeface="Nunito"/>
                <a:cs typeface="Nunito"/>
                <a:sym typeface="Nunito"/>
              </a:rPr>
              <a:t>Priorità 2</a:t>
            </a:r>
            <a:endParaRPr i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1579800" y="3539225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7269000" y="3165150"/>
            <a:ext cx="1141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Capacità </a:t>
            </a:r>
            <a:br>
              <a:rPr b="1" lang="it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it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Illimitata</a:t>
            </a:r>
            <a:endParaRPr b="1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6" name="Google Shape;306;p15"/>
          <p:cNvCxnSpPr>
            <a:stCxn id="303" idx="2"/>
          </p:cNvCxnSpPr>
          <p:nvPr/>
        </p:nvCxnSpPr>
        <p:spPr>
          <a:xfrm flipH="1" rot="-5400000">
            <a:off x="1662425" y="3584575"/>
            <a:ext cx="202800" cy="6852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5"/>
          <p:cNvCxnSpPr>
            <a:stCxn id="302" idx="2"/>
            <a:endCxn id="294" idx="2"/>
          </p:cNvCxnSpPr>
          <p:nvPr/>
        </p:nvCxnSpPr>
        <p:spPr>
          <a:xfrm flipH="1" rot="-5400000">
            <a:off x="1621925" y="2298375"/>
            <a:ext cx="327300" cy="6471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5"/>
          <p:cNvCxnSpPr>
            <a:stCxn id="305" idx="0"/>
            <a:endCxn id="296" idx="3"/>
          </p:cNvCxnSpPr>
          <p:nvPr/>
        </p:nvCxnSpPr>
        <p:spPr>
          <a:xfrm flipH="1" rot="5400000">
            <a:off x="6906300" y="2231700"/>
            <a:ext cx="372000" cy="14949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5"/>
          <p:cNvCxnSpPr>
            <a:stCxn id="305" idx="2"/>
          </p:cNvCxnSpPr>
          <p:nvPr/>
        </p:nvCxnSpPr>
        <p:spPr>
          <a:xfrm rot="5400000">
            <a:off x="6846000" y="3222000"/>
            <a:ext cx="516000" cy="14715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Funzionamento Modello (server)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028700" y="1360725"/>
            <a:ext cx="7360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L’unico server presente nel sistema ha il compito di servire sempre gli utenti presenti nella coda 1 cioè quelli aventi maggiore priorità, solo nel momento in cui la coda primaria è vuota può servire utenti presenti nella coda secondaria quindi con una priorità minore.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771900" y="2942075"/>
            <a:ext cx="1298100" cy="184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Nunito"/>
                <a:ea typeface="Nunito"/>
                <a:cs typeface="Nunito"/>
                <a:sym typeface="Nunito"/>
              </a:rPr>
              <a:t>Server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7" name="Google Shape;317;p16"/>
          <p:cNvCxnSpPr>
            <a:stCxn id="316" idx="1"/>
          </p:cNvCxnSpPr>
          <p:nvPr/>
        </p:nvCxnSpPr>
        <p:spPr>
          <a:xfrm rot="10800000">
            <a:off x="1803000" y="3865775"/>
            <a:ext cx="1968900" cy="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18" name="Google Shape;318;p16"/>
          <p:cNvSpPr txBox="1"/>
          <p:nvPr/>
        </p:nvSpPr>
        <p:spPr>
          <a:xfrm>
            <a:off x="5310775" y="2638425"/>
            <a:ext cx="206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Algoritmo</a:t>
            </a:r>
            <a:br>
              <a:rPr lang="it" sz="1800">
                <a:latin typeface="Nunito"/>
                <a:ea typeface="Nunito"/>
                <a:cs typeface="Nunito"/>
                <a:sym typeface="Nunito"/>
              </a:rPr>
            </a:br>
            <a:r>
              <a:rPr lang="it" sz="1800">
                <a:latin typeface="Nunito"/>
                <a:ea typeface="Nunito"/>
                <a:cs typeface="Nunito"/>
                <a:sym typeface="Nunito"/>
              </a:rPr>
              <a:t>fetching </a:t>
            </a:r>
            <a:r>
              <a:rPr b="1" lang="it" sz="1800">
                <a:latin typeface="Nunito"/>
                <a:ea typeface="Nunito"/>
                <a:cs typeface="Nunito"/>
                <a:sym typeface="Nunito"/>
              </a:rPr>
              <a:t>priorità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1896850" y="3350625"/>
            <a:ext cx="1114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request</a:t>
            </a:r>
            <a:r>
              <a:rPr lang="it" sz="1800"/>
              <a:t>()</a:t>
            </a:r>
            <a:endParaRPr sz="1800"/>
          </a:p>
        </p:txBody>
      </p:sp>
      <p:cxnSp>
        <p:nvCxnSpPr>
          <p:cNvPr id="320" name="Google Shape;320;p16"/>
          <p:cNvCxnSpPr>
            <a:stCxn id="316" idx="0"/>
            <a:endCxn id="318" idx="0"/>
          </p:cNvCxnSpPr>
          <p:nvPr/>
        </p:nvCxnSpPr>
        <p:spPr>
          <a:xfrm rot="-5400000">
            <a:off x="5231550" y="1827875"/>
            <a:ext cx="303600" cy="1924800"/>
          </a:xfrm>
          <a:prstGeom prst="curvedConnector3">
            <a:avLst>
              <a:gd fmla="val 17845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16"/>
          <p:cNvCxnSpPr>
            <a:stCxn id="318" idx="2"/>
            <a:endCxn id="316" idx="3"/>
          </p:cNvCxnSpPr>
          <p:nvPr/>
        </p:nvCxnSpPr>
        <p:spPr>
          <a:xfrm rot="5400000">
            <a:off x="5449825" y="2970825"/>
            <a:ext cx="516000" cy="12756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1567355" y="1599411"/>
            <a:ext cx="7462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1303900" y="1794075"/>
            <a:ext cx="947400" cy="95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7" y="1846459"/>
            <a:ext cx="1307219" cy="840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3331884" y="1444300"/>
            <a:ext cx="185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 primary queue (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1" name="Google Shape;331;p17"/>
          <p:cNvCxnSpPr>
            <a:stCxn id="328" idx="6"/>
            <a:endCxn id="329" idx="1"/>
          </p:cNvCxnSpPr>
          <p:nvPr/>
        </p:nvCxnSpPr>
        <p:spPr>
          <a:xfrm flipH="1" rot="10800000">
            <a:off x="2251300" y="2266725"/>
            <a:ext cx="1168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17"/>
          <p:cNvSpPr/>
          <p:nvPr/>
        </p:nvSpPr>
        <p:spPr>
          <a:xfrm>
            <a:off x="1303800" y="3404575"/>
            <a:ext cx="947400" cy="9591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7" y="3463800"/>
            <a:ext cx="1307219" cy="840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/>
        </p:nvSpPr>
        <p:spPr>
          <a:xfrm>
            <a:off x="3238604" y="3061655"/>
            <a:ext cx="1981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secondary queue (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5" name="Google Shape;335;p17"/>
          <p:cNvCxnSpPr>
            <a:stCxn id="332" idx="6"/>
            <a:endCxn id="333" idx="1"/>
          </p:cNvCxnSpPr>
          <p:nvPr/>
        </p:nvCxnSpPr>
        <p:spPr>
          <a:xfrm>
            <a:off x="2251200" y="3884125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17"/>
          <p:cNvSpPr/>
          <p:nvPr/>
        </p:nvSpPr>
        <p:spPr>
          <a:xfrm>
            <a:off x="6966947" y="2273691"/>
            <a:ext cx="819000" cy="1323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Server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7"/>
          <p:cNvCxnSpPr>
            <a:stCxn id="336" idx="1"/>
            <a:endCxn id="329" idx="3"/>
          </p:cNvCxnSpPr>
          <p:nvPr/>
        </p:nvCxnSpPr>
        <p:spPr>
          <a:xfrm rot="10800000">
            <a:off x="4726847" y="2266941"/>
            <a:ext cx="2240100" cy="66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7"/>
          <p:cNvCxnSpPr>
            <a:stCxn id="336" idx="1"/>
            <a:endCxn id="333" idx="3"/>
          </p:cNvCxnSpPr>
          <p:nvPr/>
        </p:nvCxnSpPr>
        <p:spPr>
          <a:xfrm flipH="1">
            <a:off x="4726847" y="2935341"/>
            <a:ext cx="2240100" cy="94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9" name="Google Shape;339;p17"/>
          <p:cNvSpPr txBox="1"/>
          <p:nvPr/>
        </p:nvSpPr>
        <p:spPr>
          <a:xfrm rot="973800">
            <a:off x="5233841" y="2212889"/>
            <a:ext cx="1866588" cy="528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if (</a:t>
            </a:r>
            <a:r>
              <a:rPr b="1" lang="it" sz="1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lang="it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P.isEmpty())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 rot="-1386791">
            <a:off x="5464536" y="3148509"/>
            <a:ext cx="1876200" cy="52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if (P.isEmpty()) </a:t>
            </a:r>
            <a:endParaRPr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Omnet++</a:t>
            </a:r>
            <a:endParaRPr/>
          </a:p>
        </p:txBody>
      </p:sp>
      <p:pic>
        <p:nvPicPr>
          <p:cNvPr id="346" name="Google Shape;3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350" y="2840675"/>
            <a:ext cx="4562850" cy="21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 txBox="1"/>
          <p:nvPr/>
        </p:nvSpPr>
        <p:spPr>
          <a:xfrm>
            <a:off x="869500" y="3387750"/>
            <a:ext cx="201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Primary queue vuota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869500" y="1597875"/>
            <a:ext cx="253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Primary queue </a:t>
            </a:r>
            <a:r>
              <a:rPr b="1" lang="it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NON</a:t>
            </a:r>
            <a:r>
              <a:rPr b="1" lang="it">
                <a:latin typeface="Nunito"/>
                <a:ea typeface="Nunito"/>
                <a:cs typeface="Nunito"/>
                <a:sym typeface="Nunito"/>
              </a:rPr>
              <a:t> vuota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348" y="584167"/>
            <a:ext cx="4562850" cy="2111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8"/>
          <p:cNvCxnSpPr>
            <a:stCxn id="348" idx="2"/>
            <a:endCxn id="349" idx="1"/>
          </p:cNvCxnSpPr>
          <p:nvPr/>
        </p:nvCxnSpPr>
        <p:spPr>
          <a:xfrm rot="-5400000">
            <a:off x="3008050" y="768825"/>
            <a:ext cx="276300" cy="2018400"/>
          </a:xfrm>
          <a:prstGeom prst="curvedConnector4">
            <a:avLst>
              <a:gd fmla="val -99864" name="adj1"/>
              <a:gd fmla="val 813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8"/>
          <p:cNvCxnSpPr>
            <a:stCxn id="347" idx="0"/>
            <a:endCxn id="346" idx="1"/>
          </p:cNvCxnSpPr>
          <p:nvPr/>
        </p:nvCxnSpPr>
        <p:spPr>
          <a:xfrm flipH="1" rot="-5400000">
            <a:off x="2744650" y="2521800"/>
            <a:ext cx="544800" cy="2276700"/>
          </a:xfrm>
          <a:prstGeom prst="curvedConnector4">
            <a:avLst>
              <a:gd fmla="val -43709" name="adj1"/>
              <a:gd fmla="val 7216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statistica</a:t>
            </a:r>
            <a:endParaRPr/>
          </a:p>
        </p:txBody>
      </p:sp>
      <p:sp>
        <p:nvSpPr>
          <p:cNvPr id="357" name="Google Shape;357;p19"/>
          <p:cNvSpPr txBox="1"/>
          <p:nvPr>
            <p:ph idx="1" type="body"/>
          </p:nvPr>
        </p:nvSpPr>
        <p:spPr>
          <a:xfrm>
            <a:off x="1080650" y="1445475"/>
            <a:ext cx="70305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Sono state analizzate le </a:t>
            </a:r>
            <a:r>
              <a:rPr b="1" i="1" lang="it" sz="1400"/>
              <a:t>lunghezze medie</a:t>
            </a:r>
            <a:r>
              <a:rPr lang="it" sz="1400"/>
              <a:t> e i </a:t>
            </a:r>
            <a:r>
              <a:rPr b="1" i="1" lang="it" sz="1400"/>
              <a:t>tempi di attesa medii</a:t>
            </a:r>
            <a:r>
              <a:rPr lang="it" sz="1400"/>
              <a:t> dei job per: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Coda primaria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Coda secondaria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Con i relativi intervalli di confidenza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Tempo di permanenza medio nel sistema di un singolo job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815725" y="3092900"/>
            <a:ext cx="155100" cy="162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815725" y="1568900"/>
            <a:ext cx="155100" cy="162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 txBox="1"/>
          <p:nvPr/>
        </p:nvSpPr>
        <p:spPr>
          <a:xfrm>
            <a:off x="734800" y="3491600"/>
            <a:ext cx="4090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Tempo di simulazione: </a:t>
            </a:r>
            <a:r>
              <a:rPr b="1"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25000</a:t>
            </a:r>
            <a:br>
              <a:rPr b="1"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Considerando sia le configurazioni stabili (</a:t>
            </a:r>
            <a:r>
              <a:rPr b="1" lang="it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23</a:t>
            </a:r>
            <a: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) che quelle che rendono il sistema instabile (</a:t>
            </a:r>
            <a:r>
              <a:rPr b="1" lang="it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30</a:t>
            </a:r>
            <a: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). 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Configurazioni presenti nel file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it">
                <a:latin typeface="Nunito"/>
                <a:ea typeface="Nunito"/>
                <a:cs typeface="Nunito"/>
                <a:sym typeface="Nunito"/>
              </a:rPr>
              <a:t>omnetpp.ini</a:t>
            </a:r>
            <a:endParaRPr i="1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5743600" y="3642200"/>
            <a:ext cx="3196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Rimosso il </a:t>
            </a:r>
            <a:r>
              <a:rPr i="1" lang="it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transiente iniziale</a:t>
            </a:r>
            <a:br>
              <a:rPr lang="it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t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(3600s)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2" name="Google Shape;362;p19"/>
          <p:cNvCxnSpPr>
            <a:stCxn id="360" idx="3"/>
            <a:endCxn id="361" idx="1"/>
          </p:cNvCxnSpPr>
          <p:nvPr/>
        </p:nvCxnSpPr>
        <p:spPr>
          <a:xfrm>
            <a:off x="4825000" y="3991250"/>
            <a:ext cx="91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3" name="Google Shape;363;p19"/>
          <p:cNvSpPr txBox="1"/>
          <p:nvPr/>
        </p:nvSpPr>
        <p:spPr>
          <a:xfrm>
            <a:off x="5498650" y="2172375"/>
            <a:ext cx="30615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Dataset (vettoriali, scalari)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Transiente iniziale</a:t>
            </a:r>
            <a:endParaRPr/>
          </a:p>
        </p:txBody>
      </p:sp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922800" y="1456650"/>
            <a:ext cx="7030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400">
                <a:solidFill>
                  <a:srgbClr val="222222"/>
                </a:solidFill>
                <a:highlight>
                  <a:srgbClr val="FFFFFF"/>
                </a:highlight>
              </a:rPr>
              <a:t>Utilizzato transiente iniziale comune con le altre configurazioni pari a </a:t>
            </a:r>
            <a:r>
              <a:rPr b="1" lang="it" sz="1400">
                <a:solidFill>
                  <a:srgbClr val="222222"/>
                </a:solidFill>
                <a:highlight>
                  <a:srgbClr val="FFFFFF"/>
                </a:highlight>
              </a:rPr>
              <a:t>3600s</a:t>
            </a:r>
            <a:r>
              <a:rPr b="1" lang="it" sz="1400"/>
              <a:t> </a:t>
            </a:r>
            <a:endParaRPr b="1" sz="1400"/>
          </a:p>
        </p:txBody>
      </p:sp>
      <p:pic>
        <p:nvPicPr>
          <p:cNvPr id="370" name="Google Shape;3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00" y="2087715"/>
            <a:ext cx="7047875" cy="275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/>
        </p:nvSpPr>
        <p:spPr>
          <a:xfrm>
            <a:off x="928875" y="215150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4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Risultati</a:t>
            </a:r>
            <a:endParaRPr b="1" i="1" sz="4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