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313" r:id="rId3"/>
    <p:sldId id="271" r:id="rId4"/>
    <p:sldId id="312" r:id="rId5"/>
    <p:sldId id="301" r:id="rId6"/>
    <p:sldId id="358" r:id="rId7"/>
    <p:sldId id="359" r:id="rId8"/>
    <p:sldId id="279" r:id="rId9"/>
    <p:sldId id="300" r:id="rId10"/>
    <p:sldId id="311" r:id="rId11"/>
    <p:sldId id="319" r:id="rId12"/>
    <p:sldId id="361" r:id="rId13"/>
    <p:sldId id="329" r:id="rId14"/>
    <p:sldId id="3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75307" autoAdjust="0"/>
  </p:normalViewPr>
  <p:slideViewPr>
    <p:cSldViewPr snapToGrid="0" showGuides="1">
      <p:cViewPr varScale="1">
        <p:scale>
          <a:sx n="66" d="100"/>
          <a:sy n="66" d="100"/>
        </p:scale>
        <p:origin x="1402" y="4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7147-C1CC-4DF9-9630-797A325FE09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A1CB-09C8-4FD8-927C-CA9FB712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7BD7-D088-44B5-8EE4-501D6E7407C5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923B-D694-4F84-A7B6-AA1C3A95D761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846-11B4-4DD9-9629-7A564F4A3B77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4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71A-4166-4EFE-8EBA-2A030B2DA17F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E01-C81A-491F-9223-AEAD3D5926A1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52EE-B969-43D8-95AA-F9D966D04131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E590-44CC-4181-BB11-26559D260D2E}" type="datetime1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2132-525A-4DBB-971D-69A35850075E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F5AF-1A04-4A62-B600-10B66C9F653B}" type="datetime1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E9A0-923B-493B-80EC-157107D9D258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3C7F-F3F4-4295-9133-F90C390E4E7A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A12E-57A2-4E6E-A54E-F69871EF090E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SSlwtED2Y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isys.web.unc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ncmob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3127" y="1690255"/>
            <a:ext cx="6061364" cy="7113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COMP 790-136: Getting Started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E8189C-FFA3-4A2B-9F71-3C4A64BE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6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726870" y="1662546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3127" y="2396837"/>
            <a:ext cx="507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Topics: People and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1976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Some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1709"/>
            <a:ext cx="7886700" cy="4849091"/>
          </a:xfrm>
        </p:spPr>
        <p:txBody>
          <a:bodyPr>
            <a:normAutofit/>
          </a:bodyPr>
          <a:lstStyle/>
          <a:p>
            <a:r>
              <a:rPr lang="en-US" dirty="0"/>
              <a:t>Absence</a:t>
            </a:r>
          </a:p>
          <a:p>
            <a:r>
              <a:rPr lang="en-US" dirty="0"/>
              <a:t>Late Assignments</a:t>
            </a:r>
          </a:p>
          <a:p>
            <a:r>
              <a:rPr lang="en-US" dirty="0"/>
              <a:t>Office/TA Visit</a:t>
            </a:r>
          </a:p>
          <a:p>
            <a:r>
              <a:rPr lang="en-US" dirty="0"/>
              <a:t>Class Etiquette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5718-63CC-4EA4-9AD3-000A42E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Course </a:t>
            </a:r>
            <a:r>
              <a:rPr lang="en-US" b="1" dirty="0">
                <a:solidFill>
                  <a:schemeClr val="tx2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49" y="1551709"/>
            <a:ext cx="8634955" cy="4849091"/>
          </a:xfrm>
        </p:spPr>
        <p:txBody>
          <a:bodyPr>
            <a:normAutofit/>
          </a:bodyPr>
          <a:lstStyle/>
          <a:p>
            <a:r>
              <a:rPr lang="en-US" b="1" dirty="0"/>
              <a:t>Research Papers:</a:t>
            </a:r>
          </a:p>
          <a:p>
            <a:pPr lvl="1"/>
            <a:r>
              <a:rPr lang="en-US" dirty="0" smtClean="0"/>
              <a:t>Mobile Sensing and Embedded Machine Learning</a:t>
            </a:r>
            <a:endParaRPr lang="en-US" dirty="0"/>
          </a:p>
          <a:p>
            <a:pPr lvl="1"/>
            <a:r>
              <a:rPr lang="en-US" dirty="0" err="1" smtClean="0"/>
              <a:t>MobiCom</a:t>
            </a:r>
            <a:r>
              <a:rPr lang="en-US" dirty="0" smtClean="0"/>
              <a:t>/</a:t>
            </a:r>
            <a:r>
              <a:rPr lang="en-US" dirty="0" err="1" smtClean="0"/>
              <a:t>MobiSys</a:t>
            </a:r>
            <a:r>
              <a:rPr lang="en-US" dirty="0" smtClean="0"/>
              <a:t>/</a:t>
            </a:r>
            <a:r>
              <a:rPr lang="en-US" dirty="0" err="1" smtClean="0"/>
              <a:t>SenSys</a:t>
            </a:r>
            <a:r>
              <a:rPr lang="en-US" dirty="0" smtClean="0"/>
              <a:t>/IPSN/</a:t>
            </a:r>
            <a:r>
              <a:rPr lang="en-US" dirty="0" err="1" smtClean="0"/>
              <a:t>HotMobile</a:t>
            </a:r>
            <a:r>
              <a:rPr lang="en-US" dirty="0" smtClean="0"/>
              <a:t>/etc.   </a:t>
            </a:r>
            <a:endParaRPr lang="en-US" dirty="0"/>
          </a:p>
          <a:p>
            <a:r>
              <a:rPr lang="en-US" b="1" dirty="0" smtClean="0"/>
              <a:t>Programming Lab: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Android – Framework, </a:t>
            </a:r>
            <a:r>
              <a:rPr lang="en-US" dirty="0"/>
              <a:t>I</a:t>
            </a:r>
            <a:r>
              <a:rPr lang="en-US" dirty="0" smtClean="0"/>
              <a:t>ntent, Layouts, </a:t>
            </a:r>
            <a:r>
              <a:rPr lang="en-US" dirty="0"/>
              <a:t>E</a:t>
            </a:r>
            <a:r>
              <a:rPr lang="en-US" dirty="0" smtClean="0"/>
              <a:t>vents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Sensors – Camera, Location, and a dozen more!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Animation and Drawing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Machine Learning – On-device, Web Service.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5718-63CC-4EA4-9AD3-000A42E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Example Project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5718-63CC-4EA4-9AD3-000A42E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84" y="1576390"/>
            <a:ext cx="8923793" cy="460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631474" y="6356349"/>
            <a:ext cx="4963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www.youtube.com/watch?v=wSSlwtED2Yg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Schedule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1709"/>
            <a:ext cx="7886700" cy="4849091"/>
          </a:xfrm>
        </p:spPr>
        <p:txBody>
          <a:bodyPr>
            <a:normAutofit/>
          </a:bodyPr>
          <a:lstStyle/>
          <a:p>
            <a:r>
              <a:rPr lang="en-US" b="1" dirty="0"/>
              <a:t>Schedule </a:t>
            </a:r>
            <a:r>
              <a:rPr lang="en-US" b="1" dirty="0">
                <a:solidFill>
                  <a:srgbClr val="FF0000"/>
                </a:solidFill>
              </a:rPr>
              <a:t>(Always Check the Course Webpage)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5718-63CC-4EA4-9AD3-000A42E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29" y="2157284"/>
            <a:ext cx="3785061" cy="4564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6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Next Steps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9201150" cy="4849091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rop the course by next class if you are going to.</a:t>
            </a:r>
          </a:p>
          <a:p>
            <a:r>
              <a:rPr lang="en-US" dirty="0" smtClean="0"/>
              <a:t>Lab Class: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goal is to make sure everyone is ready with their </a:t>
            </a:r>
            <a:r>
              <a:rPr lang="en-US" dirty="0" smtClean="0"/>
              <a:t>Android </a:t>
            </a:r>
            <a:r>
              <a:rPr lang="en-US" dirty="0"/>
              <a:t>development environment.</a:t>
            </a:r>
          </a:p>
          <a:p>
            <a:pPr lvl="1"/>
            <a:r>
              <a:rPr lang="en-US" dirty="0"/>
              <a:t>Install </a:t>
            </a:r>
            <a:r>
              <a:rPr lang="en-US" dirty="0" smtClean="0"/>
              <a:t>Android Studio</a:t>
            </a:r>
          </a:p>
          <a:p>
            <a:pPr lvl="1"/>
            <a:r>
              <a:rPr lang="en-US" dirty="0" smtClean="0"/>
              <a:t>Try a “Hello World” program by yourself. </a:t>
            </a:r>
          </a:p>
          <a:p>
            <a:pPr lvl="1"/>
            <a:r>
              <a:rPr lang="en-US" dirty="0" smtClean="0"/>
              <a:t>We will learn to build our first App.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1709"/>
            <a:ext cx="7886700" cy="4849091"/>
          </a:xfrm>
        </p:spPr>
        <p:txBody>
          <a:bodyPr>
            <a:normAutofit/>
          </a:bodyPr>
          <a:lstStyle/>
          <a:p>
            <a:r>
              <a:rPr lang="en-US" sz="3200" dirty="0"/>
              <a:t>Let’s introduce ourselves!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Your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What </a:t>
            </a:r>
            <a:r>
              <a:rPr lang="en-US" sz="2800" dirty="0"/>
              <a:t>major/research </a:t>
            </a:r>
            <a:r>
              <a:rPr lang="en-US" sz="2800" dirty="0" smtClean="0"/>
              <a:t>area/Advisor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An interesting project that you did recently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55D9-4D50-40AF-AA05-C835EA9B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Two-fold 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49" y="1551709"/>
            <a:ext cx="9040070" cy="4849091"/>
          </a:xfrm>
        </p:spPr>
        <p:txBody>
          <a:bodyPr>
            <a:normAutofit/>
          </a:bodyPr>
          <a:lstStyle/>
          <a:p>
            <a:r>
              <a:rPr lang="en-US" sz="2400" dirty="0"/>
              <a:t>Learning (through recent research papers) the advances in </a:t>
            </a:r>
            <a:r>
              <a:rPr lang="en-US" sz="2400" b="1" dirty="0" smtClean="0"/>
              <a:t>Mobile </a:t>
            </a:r>
            <a:r>
              <a:rPr lang="en-US" sz="2400" b="1" dirty="0"/>
              <a:t>C</a:t>
            </a:r>
            <a:r>
              <a:rPr lang="en-US" sz="2400" b="1" dirty="0" smtClean="0"/>
              <a:t>omputing </a:t>
            </a:r>
            <a:r>
              <a:rPr lang="en-US" sz="2400" b="1" dirty="0"/>
              <a:t>S</a:t>
            </a:r>
            <a:r>
              <a:rPr lang="en-US" sz="2400" b="1" dirty="0" smtClean="0"/>
              <a:t>ystems </a:t>
            </a:r>
            <a:r>
              <a:rPr lang="en-US" sz="2400" dirty="0"/>
              <a:t>and </a:t>
            </a:r>
            <a:r>
              <a:rPr lang="en-US" sz="2400" b="1" dirty="0" smtClean="0"/>
              <a:t>Embedded Machine Learning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 smtClean="0"/>
              <a:t>Gaining </a:t>
            </a:r>
            <a:r>
              <a:rPr lang="en-US" sz="2400" dirty="0"/>
              <a:t>practical experience </a:t>
            </a:r>
            <a:r>
              <a:rPr lang="en-US" sz="2400" dirty="0" smtClean="0"/>
              <a:t>with </a:t>
            </a:r>
            <a:r>
              <a:rPr lang="en-US" sz="2400" b="1" dirty="0" smtClean="0"/>
              <a:t>programming</a:t>
            </a:r>
            <a:r>
              <a:rPr lang="en-US" sz="2400" dirty="0" smtClean="0"/>
              <a:t> </a:t>
            </a:r>
            <a:r>
              <a:rPr lang="en-US" sz="2400" b="1" dirty="0" smtClean="0"/>
              <a:t>mobile devices</a:t>
            </a:r>
            <a:r>
              <a:rPr lang="en-US" sz="2400" dirty="0" smtClean="0"/>
              <a:t>, e.g., Android smartphones.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B1435-A84B-4855-9A19-186C8146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96" y="3352800"/>
            <a:ext cx="3600708" cy="2601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84" y="2884930"/>
            <a:ext cx="4247909" cy="31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6" r="30606"/>
          <a:stretch/>
        </p:blipFill>
        <p:spPr>
          <a:xfrm>
            <a:off x="8474029" y="4441626"/>
            <a:ext cx="602762" cy="1082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What to 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1709"/>
            <a:ext cx="7886700" cy="4849091"/>
          </a:xfrm>
        </p:spPr>
        <p:txBody>
          <a:bodyPr>
            <a:normAutofit/>
          </a:bodyPr>
          <a:lstStyle/>
          <a:p>
            <a:r>
              <a:rPr lang="en-US" dirty="0"/>
              <a:t>A lot of reading and self-learning.</a:t>
            </a:r>
          </a:p>
          <a:p>
            <a:r>
              <a:rPr lang="en-US" dirty="0"/>
              <a:t>Recharging your creativity.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ADC2A-8A7E-459B-91F3-E4C95F4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A person riding a skateboard up the side of a road&#10;&#10;Description generated with high confidence">
            <a:extLst>
              <a:ext uri="{FF2B5EF4-FFF2-40B4-BE49-F238E27FC236}">
                <a16:creationId xmlns:a16="http://schemas.microsoft.com/office/drawing/2014/main" id="{20211441-1457-4EA4-B872-56D7507CEF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83" y="2724872"/>
            <a:ext cx="4558303" cy="3035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6C6AA2-E0D9-47C0-AF6A-EA42F5436E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" r="8009"/>
          <a:stretch/>
        </p:blipFill>
        <p:spPr>
          <a:xfrm>
            <a:off x="8263659" y="2567477"/>
            <a:ext cx="1023505" cy="122876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981951" y="3796238"/>
            <a:ext cx="1753177" cy="64307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Course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8ACBF-1052-4A37-AD03-F86AC2CF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5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96A0A4-C631-4E7B-9989-766F147FF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586" y="1556503"/>
            <a:ext cx="1463040" cy="14630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BD821C6-3FA4-4C96-97F7-86C98EA78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017" y="1556503"/>
            <a:ext cx="1463040" cy="146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27F45-8FEC-4089-B3DA-66E80A1890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48" y="1556503"/>
            <a:ext cx="1463040" cy="146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9B694-6C47-45B0-8FDA-40F3FB89EE75}"/>
              </a:ext>
            </a:extLst>
          </p:cNvPr>
          <p:cNvSpPr txBox="1"/>
          <p:nvPr/>
        </p:nvSpPr>
        <p:spPr>
          <a:xfrm>
            <a:off x="2141948" y="3149029"/>
            <a:ext cx="137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Lecture/</a:t>
            </a:r>
            <a:endParaRPr lang="en-US" dirty="0"/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9C66C-8D2F-4AD9-829E-D91F511219CD}"/>
              </a:ext>
            </a:extLst>
          </p:cNvPr>
          <p:cNvSpPr txBox="1"/>
          <p:nvPr/>
        </p:nvSpPr>
        <p:spPr>
          <a:xfrm>
            <a:off x="4233018" y="3149028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</a:p>
          <a:p>
            <a:r>
              <a:rPr lang="en-US" dirty="0"/>
              <a:t>Activity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A8B29-433E-4DB6-AFA9-CF46B68E4137}"/>
              </a:ext>
            </a:extLst>
          </p:cNvPr>
          <p:cNvSpPr txBox="1"/>
          <p:nvPr/>
        </p:nvSpPr>
        <p:spPr>
          <a:xfrm>
            <a:off x="6319106" y="3149028"/>
            <a:ext cx="127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Paper </a:t>
            </a:r>
            <a:endParaRPr lang="en-US" dirty="0"/>
          </a:p>
          <a:p>
            <a:r>
              <a:rPr lang="en-US" dirty="0"/>
              <a:t>Assignment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25531E0-C57E-4B21-A7B9-E1EE9699D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7601" y="4341697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2DD9E6-AF22-4883-B6FE-638B240D6BC6}"/>
              </a:ext>
            </a:extLst>
          </p:cNvPr>
          <p:cNvSpPr txBox="1"/>
          <p:nvPr/>
        </p:nvSpPr>
        <p:spPr>
          <a:xfrm>
            <a:off x="7059052" y="57764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pic>
        <p:nvPicPr>
          <p:cNvPr id="15" name="Graphic 16">
            <a:extLst>
              <a:ext uri="{FF2B5EF4-FFF2-40B4-BE49-F238E27FC236}">
                <a16:creationId xmlns:a16="http://schemas.microsoft.com/office/drawing/2014/main" id="{B25531E0-C57E-4B21-A7B9-E1EE9699D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874" y="4341697"/>
            <a:ext cx="1371600" cy="137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2DD9E6-AF22-4883-B6FE-638B240D6BC6}"/>
              </a:ext>
            </a:extLst>
          </p:cNvPr>
          <p:cNvSpPr txBox="1"/>
          <p:nvPr/>
        </p:nvSpPr>
        <p:spPr>
          <a:xfrm>
            <a:off x="4662215" y="5776463"/>
            <a:ext cx="101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Midterm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880" y="1556503"/>
            <a:ext cx="1463040" cy="1463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6A8B29-433E-4DB6-AFA9-CF46B68E4137}"/>
              </a:ext>
            </a:extLst>
          </p:cNvPr>
          <p:cNvSpPr txBox="1"/>
          <p:nvPr/>
        </p:nvSpPr>
        <p:spPr>
          <a:xfrm>
            <a:off x="8407881" y="3149027"/>
            <a:ext cx="150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Programming </a:t>
            </a:r>
            <a:endParaRPr lang="en-US" dirty="0"/>
          </a:p>
          <a:p>
            <a:r>
              <a:rPr lang="en-US" dirty="0"/>
              <a:t>Assignment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405294" y="2100564"/>
            <a:ext cx="5703982" cy="3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 Typical Class – Tuesday (Android)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8ACBF-1052-4A37-AD03-F86AC2CF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6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96A0A4-C631-4E7B-9989-766F147FF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897" y="2515810"/>
            <a:ext cx="1463040" cy="146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9B694-6C47-45B0-8FDA-40F3FB89EE75}"/>
              </a:ext>
            </a:extLst>
          </p:cNvPr>
          <p:cNvSpPr txBox="1"/>
          <p:nvPr/>
        </p:nvSpPr>
        <p:spPr>
          <a:xfrm>
            <a:off x="3915259" y="4108336"/>
            <a:ext cx="1448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Programming</a:t>
            </a:r>
          </a:p>
          <a:p>
            <a:pPr algn="ctr"/>
            <a:r>
              <a:rPr lang="en-US" dirty="0" smtClean="0"/>
              <a:t>Lecture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40641" y="2456054"/>
            <a:ext cx="1501887" cy="2238855"/>
            <a:chOff x="8407880" y="1556503"/>
            <a:chExt cx="1501887" cy="2238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880" y="1556503"/>
              <a:ext cx="1463040" cy="14630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6A8B29-433E-4DB6-AFA9-CF46B68E4137}"/>
                </a:ext>
              </a:extLst>
            </p:cNvPr>
            <p:cNvSpPr txBox="1"/>
            <p:nvPr/>
          </p:nvSpPr>
          <p:spPr>
            <a:xfrm>
              <a:off x="8407881" y="3149027"/>
              <a:ext cx="1501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Programming </a:t>
              </a:r>
              <a:endParaRPr lang="en-US" dirty="0"/>
            </a:p>
            <a:p>
              <a:pPr algn="ctr"/>
              <a:r>
                <a:rPr lang="en-US" dirty="0" smtClean="0"/>
                <a:t>Practice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05294" y="5327104"/>
            <a:ext cx="57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Try to finish the lab work in class.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137" y="2456054"/>
            <a:ext cx="282716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pending activities (e.g., last week’s lab) before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268818" y="1824942"/>
            <a:ext cx="4222422" cy="3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93496" y="1821087"/>
            <a:ext cx="2524803" cy="305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 Typical Class – Thursday (Papers)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8ACBF-1052-4A37-AD03-F86AC2CF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778783" y="2240188"/>
            <a:ext cx="3554109" cy="2238857"/>
            <a:chOff x="2141948" y="1556503"/>
            <a:chExt cx="3554109" cy="223885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796A0A4-C631-4E7B-9989-766F147FF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5586" y="1556503"/>
              <a:ext cx="1463040" cy="146304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BD821C6-3FA4-4C96-97F7-86C98EA78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3017" y="1556503"/>
              <a:ext cx="1463040" cy="14630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09B694-6C47-45B0-8FDA-40F3FB89EE75}"/>
                </a:ext>
              </a:extLst>
            </p:cNvPr>
            <p:cNvSpPr txBox="1"/>
            <p:nvPr/>
          </p:nvSpPr>
          <p:spPr>
            <a:xfrm>
              <a:off x="2141948" y="3149029"/>
              <a:ext cx="13768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Paper</a:t>
              </a:r>
              <a:endParaRPr lang="en-US" dirty="0"/>
            </a:p>
            <a:p>
              <a:pPr algn="ctr"/>
              <a:r>
                <a:rPr lang="en-US" dirty="0"/>
                <a:t>Presentation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F9C66C-8D2F-4AD9-829E-D91F511219CD}"/>
                </a:ext>
              </a:extLst>
            </p:cNvPr>
            <p:cNvSpPr txBox="1"/>
            <p:nvPr/>
          </p:nvSpPr>
          <p:spPr>
            <a:xfrm>
              <a:off x="4233018" y="3149028"/>
              <a:ext cx="883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</a:t>
              </a:r>
            </a:p>
            <a:p>
              <a:r>
                <a:rPr lang="en-US" dirty="0"/>
                <a:t>Activity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75916" y="2240188"/>
            <a:ext cx="1464382" cy="2238856"/>
            <a:chOff x="6319106" y="1556503"/>
            <a:chExt cx="1464382" cy="223885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7F45-8FEC-4089-B3DA-66E80A18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448" y="1556503"/>
              <a:ext cx="1463040" cy="14630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6A8B29-433E-4DB6-AFA9-CF46B68E4137}"/>
                </a:ext>
              </a:extLst>
            </p:cNvPr>
            <p:cNvSpPr txBox="1"/>
            <p:nvPr/>
          </p:nvSpPr>
          <p:spPr>
            <a:xfrm>
              <a:off x="6319106" y="3149028"/>
              <a:ext cx="12774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Paper </a:t>
              </a:r>
              <a:endParaRPr lang="en-US" dirty="0"/>
            </a:p>
            <a:p>
              <a:r>
                <a:rPr lang="en-US" dirty="0"/>
                <a:t>Assignment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93496" y="5133202"/>
            <a:ext cx="252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synopsis before the class begins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68818" y="5147189"/>
            <a:ext cx="422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Presenter(s) present, others participate in the discussion and debate.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Grading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9201150" cy="4849091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Class Activity (10%)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Programming Labs </a:t>
            </a:r>
            <a:r>
              <a:rPr lang="en-US" dirty="0"/>
              <a:t>(20%)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Paper Synopsis </a:t>
            </a:r>
            <a:r>
              <a:rPr lang="en-US" dirty="0"/>
              <a:t>(20%)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Paper Presentation </a:t>
            </a:r>
            <a:r>
              <a:rPr lang="en-US" dirty="0"/>
              <a:t>(20%)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Midterm Exam (15%)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Final Exam (15%)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8C59-ECB9-453D-A05D-96D2EE8B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097" y="1551708"/>
            <a:ext cx="3198612" cy="212783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Office Hours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1709"/>
            <a:ext cx="7886700" cy="4849091"/>
          </a:xfrm>
        </p:spPr>
        <p:txBody>
          <a:bodyPr>
            <a:normAutofit/>
          </a:bodyPr>
          <a:lstStyle/>
          <a:p>
            <a:r>
              <a:rPr lang="en-US" b="1" dirty="0"/>
              <a:t>Office Hour: </a:t>
            </a:r>
            <a:r>
              <a:rPr lang="en-US" dirty="0"/>
              <a:t>After/before class (Email in advance)</a:t>
            </a:r>
          </a:p>
          <a:p>
            <a:r>
              <a:rPr lang="en-US" b="1" dirty="0"/>
              <a:t>TA: </a:t>
            </a:r>
            <a:r>
              <a:rPr lang="en-US" dirty="0"/>
              <a:t>TBD (2-3 classes)</a:t>
            </a:r>
          </a:p>
          <a:p>
            <a:r>
              <a:rPr lang="en-US" b="1" dirty="0"/>
              <a:t>Course Webpage: </a:t>
            </a:r>
            <a:r>
              <a:rPr lang="en-US" b="1" dirty="0">
                <a:hlinkClick r:id="rId3"/>
              </a:rPr>
              <a:t>https://eisys.web.unc.edu</a:t>
            </a:r>
            <a:r>
              <a:rPr lang="en-US" b="1" dirty="0" smtClean="0">
                <a:hlinkClick r:id="rId3"/>
              </a:rPr>
              <a:t>/</a:t>
            </a:r>
            <a:r>
              <a:rPr lang="en-US" b="1" dirty="0" smtClean="0"/>
              <a:t> </a:t>
            </a:r>
            <a:endParaRPr lang="en-US" dirty="0"/>
          </a:p>
          <a:p>
            <a:r>
              <a:rPr lang="en-US" b="1" dirty="0"/>
              <a:t>Sakai: </a:t>
            </a:r>
            <a:r>
              <a:rPr lang="en-US" dirty="0"/>
              <a:t>Assignments and project.</a:t>
            </a:r>
          </a:p>
          <a:p>
            <a:r>
              <a:rPr lang="en-US" b="1" dirty="0" smtClean="0"/>
              <a:t>[GitHub: </a:t>
            </a:r>
            <a:r>
              <a:rPr lang="en-US" dirty="0" smtClean="0">
                <a:hlinkClick r:id="rId4"/>
              </a:rPr>
              <a:t>https://github.com/uncmobile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FA912-70EB-412E-AE9A-51810C76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0362" y="1399309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75237" y="4409955"/>
            <a:ext cx="617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Are you getting emails?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3802</TotalTime>
  <Words>375</Words>
  <Application>Microsoft Office PowerPoint</Application>
  <PresentationFormat>Widescreen</PresentationFormat>
  <Paragraphs>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COMP 790-136: Getting Started</vt:lpstr>
      <vt:lpstr>People</vt:lpstr>
      <vt:lpstr>Two-fold Learning Objective</vt:lpstr>
      <vt:lpstr>What to Expect</vt:lpstr>
      <vt:lpstr>Course Structure</vt:lpstr>
      <vt:lpstr>A Typical Class – Tuesday (Android)</vt:lpstr>
      <vt:lpstr>A Typical Class – Thursday (Papers)</vt:lpstr>
      <vt:lpstr>Grading</vt:lpstr>
      <vt:lpstr>Office Hours and Resources</vt:lpstr>
      <vt:lpstr>Some Logistics</vt:lpstr>
      <vt:lpstr>Course Content</vt:lpstr>
      <vt:lpstr>Example Project</vt:lpstr>
      <vt:lpstr>Schedule</vt:lpstr>
      <vt:lpstr>Next Steps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Systems</dc:title>
  <dc:creator>Shahriar Nirjon</dc:creator>
  <cp:lastModifiedBy>Shahriar Nirjon</cp:lastModifiedBy>
  <cp:revision>436</cp:revision>
  <dcterms:created xsi:type="dcterms:W3CDTF">2016-01-10T13:54:51Z</dcterms:created>
  <dcterms:modified xsi:type="dcterms:W3CDTF">2021-01-19T18:00:01Z</dcterms:modified>
</cp:coreProperties>
</file>