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4" r:id="rId2"/>
    <p:sldId id="265" r:id="rId3"/>
    <p:sldId id="280" r:id="rId4"/>
    <p:sldId id="281" r:id="rId5"/>
    <p:sldId id="294" r:id="rId6"/>
    <p:sldId id="283" r:id="rId7"/>
    <p:sldId id="292" r:id="rId8"/>
    <p:sldId id="293" r:id="rId9"/>
    <p:sldId id="285" r:id="rId10"/>
    <p:sldId id="286" r:id="rId11"/>
    <p:sldId id="287" r:id="rId12"/>
    <p:sldId id="289" r:id="rId13"/>
    <p:sldId id="290" r:id="rId14"/>
    <p:sldId id="29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18" autoAdjust="0"/>
  </p:normalViewPr>
  <p:slideViewPr>
    <p:cSldViewPr snapToGrid="0">
      <p:cViewPr varScale="1">
        <p:scale>
          <a:sx n="72" d="100"/>
          <a:sy n="72" d="100"/>
        </p:scale>
        <p:origin x="17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DA824-C65C-45C5-B3D6-8AC24E487C5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573CB-52FF-4E39-95DF-6EB67728E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59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08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63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2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9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32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65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0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53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52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7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42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8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8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4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9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6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8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7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3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7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6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9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3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6D97D-20DF-4A37-BE52-210E4EBA7EA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1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9127" y="1690254"/>
            <a:ext cx="6061364" cy="711345"/>
          </a:xfrm>
        </p:spPr>
        <p:txBody>
          <a:bodyPr>
            <a:normAutofit/>
          </a:bodyPr>
          <a:lstStyle/>
          <a:p>
            <a:pPr algn="l"/>
            <a:r>
              <a:rPr lang="en-US" sz="4000" b="1" smtClean="0">
                <a:solidFill>
                  <a:schemeClr val="tx2"/>
                </a:solidFill>
              </a:rPr>
              <a:t>Lecture: Java ML</a:t>
            </a:r>
            <a:endParaRPr lang="en-US" sz="40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1557068"/>
            <a:ext cx="1455106" cy="183383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2202870" y="1662545"/>
            <a:ext cx="13854" cy="172835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69126" y="2396837"/>
            <a:ext cx="574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Topics: Basics of ML, Using </a:t>
            </a:r>
            <a:r>
              <a:rPr lang="en-US" sz="2000" dirty="0" err="1" smtClean="0"/>
              <a:t>JavaML</a:t>
            </a:r>
            <a:r>
              <a:rPr lang="en-US" sz="2000" dirty="0" smtClean="0"/>
              <a:t> in Android</a:t>
            </a:r>
          </a:p>
        </p:txBody>
      </p:sp>
    </p:spTree>
    <p:extLst>
      <p:ext uri="{BB962C8B-B14F-4D97-AF65-F5344CB8AC3E}">
        <p14:creationId xmlns:p14="http://schemas.microsoft.com/office/powerpoint/2010/main" val="10287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Two Phases of Machine Learning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515891" cy="519565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Learning/Training Phase: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Applying/Testing </a:t>
            </a:r>
            <a:r>
              <a:rPr lang="en-US" dirty="0"/>
              <a:t>Phase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84378"/>
              </p:ext>
            </p:extLst>
          </p:nvPr>
        </p:nvGraphicFramePr>
        <p:xfrm>
          <a:off x="771347" y="1722463"/>
          <a:ext cx="3183966" cy="212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1322">
                  <a:extLst>
                    <a:ext uri="{9D8B030D-6E8A-4147-A177-3AD203B41FA5}">
                      <a16:colId xmlns:a16="http://schemas.microsoft.com/office/drawing/2014/main" val="1460991856"/>
                    </a:ext>
                  </a:extLst>
                </a:gridCol>
                <a:gridCol w="1061322">
                  <a:extLst>
                    <a:ext uri="{9D8B030D-6E8A-4147-A177-3AD203B41FA5}">
                      <a16:colId xmlns:a16="http://schemas.microsoft.com/office/drawing/2014/main" val="4038342079"/>
                    </a:ext>
                  </a:extLst>
                </a:gridCol>
                <a:gridCol w="1061322">
                  <a:extLst>
                    <a:ext uri="{9D8B030D-6E8A-4147-A177-3AD203B41FA5}">
                      <a16:colId xmlns:a16="http://schemas.microsoft.com/office/drawing/2014/main" val="1003840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Height</a:t>
                      </a:r>
                    </a:p>
                    <a:p>
                      <a:pPr algn="ctr"/>
                      <a:r>
                        <a:rPr lang="en-US" dirty="0" smtClean="0"/>
                        <a:t>X1</a:t>
                      </a:r>
                      <a:r>
                        <a:rPr lang="en-US" baseline="0" dirty="0" smtClean="0"/>
                        <a:t> (cm)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</a:t>
                      </a:r>
                    </a:p>
                    <a:p>
                      <a:pPr algn="ctr"/>
                      <a:r>
                        <a:rPr lang="en-US" dirty="0" smtClean="0"/>
                        <a:t>X2 (</a:t>
                      </a:r>
                      <a:r>
                        <a:rPr lang="en-US" dirty="0" err="1" smtClean="0"/>
                        <a:t>lb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4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4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7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Buffalo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15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Buffalo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4705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02215" y="1953186"/>
            <a:ext cx="3728906" cy="16619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(X1 &lt;= 127 &amp;&amp; X2 &gt;= 2000) 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Y = -1; //Buffalo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lse if (X1 &lt;= 170 &amp;&amp; X2 &lt;= 145){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Y = +1; //Bear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144847" y="2571531"/>
            <a:ext cx="467833" cy="425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527986"/>
              </p:ext>
            </p:extLst>
          </p:nvPr>
        </p:nvGraphicFramePr>
        <p:xfrm>
          <a:off x="771347" y="4688641"/>
          <a:ext cx="3183966" cy="1381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1322">
                  <a:extLst>
                    <a:ext uri="{9D8B030D-6E8A-4147-A177-3AD203B41FA5}">
                      <a16:colId xmlns:a16="http://schemas.microsoft.com/office/drawing/2014/main" val="1460991856"/>
                    </a:ext>
                  </a:extLst>
                </a:gridCol>
                <a:gridCol w="1061322">
                  <a:extLst>
                    <a:ext uri="{9D8B030D-6E8A-4147-A177-3AD203B41FA5}">
                      <a16:colId xmlns:a16="http://schemas.microsoft.com/office/drawing/2014/main" val="4038342079"/>
                    </a:ext>
                  </a:extLst>
                </a:gridCol>
                <a:gridCol w="1061322">
                  <a:extLst>
                    <a:ext uri="{9D8B030D-6E8A-4147-A177-3AD203B41FA5}">
                      <a16:colId xmlns:a16="http://schemas.microsoft.com/office/drawing/2014/main" val="1003840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Height</a:t>
                      </a:r>
                    </a:p>
                    <a:p>
                      <a:pPr algn="ctr"/>
                      <a:r>
                        <a:rPr lang="en-US" dirty="0" smtClean="0"/>
                        <a:t>X1</a:t>
                      </a:r>
                      <a:r>
                        <a:rPr lang="en-US" baseline="0" dirty="0" smtClean="0"/>
                        <a:t> (cm)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</a:t>
                      </a:r>
                    </a:p>
                    <a:p>
                      <a:pPr algn="ctr"/>
                      <a:r>
                        <a:rPr lang="en-US" dirty="0" smtClean="0"/>
                        <a:t>X2 (</a:t>
                      </a:r>
                      <a:r>
                        <a:rPr lang="en-US" dirty="0" err="1" smtClean="0"/>
                        <a:t>lb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4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4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75365"/>
                  </a:ext>
                </a:extLst>
              </a:tr>
            </a:tbl>
          </a:graphicData>
        </a:graphic>
      </p:graphicFrame>
      <p:sp>
        <p:nvSpPr>
          <p:cNvPr id="4" name="Bent-Up Arrow 3"/>
          <p:cNvSpPr/>
          <p:nvPr/>
        </p:nvSpPr>
        <p:spPr>
          <a:xfrm rot="16200000" flipH="1">
            <a:off x="4280455" y="3396137"/>
            <a:ext cx="1922798" cy="2573080"/>
          </a:xfrm>
          <a:prstGeom prst="bentUpArrow">
            <a:avLst>
              <a:gd name="adj1" fmla="val 9853"/>
              <a:gd name="adj2" fmla="val 12971"/>
              <a:gd name="adj3" fmla="val 20100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1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>
            <a:off x="1789837" y="1658679"/>
            <a:ext cx="25269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Two Phases of Machine Learning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515891" cy="519565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Learning/Training Phase: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Applying/Testing </a:t>
            </a:r>
            <a:r>
              <a:rPr lang="en-US" dirty="0"/>
              <a:t>Phase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809034"/>
              </p:ext>
            </p:extLst>
          </p:nvPr>
        </p:nvGraphicFramePr>
        <p:xfrm>
          <a:off x="1789837" y="1880203"/>
          <a:ext cx="318397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36794">
                  <a:extLst>
                    <a:ext uri="{9D8B030D-6E8A-4147-A177-3AD203B41FA5}">
                      <a16:colId xmlns:a16="http://schemas.microsoft.com/office/drawing/2014/main" val="1460991856"/>
                    </a:ext>
                  </a:extLst>
                </a:gridCol>
                <a:gridCol w="636794">
                  <a:extLst>
                    <a:ext uri="{9D8B030D-6E8A-4147-A177-3AD203B41FA5}">
                      <a16:colId xmlns:a16="http://schemas.microsoft.com/office/drawing/2014/main" val="4038342079"/>
                    </a:ext>
                  </a:extLst>
                </a:gridCol>
                <a:gridCol w="636794">
                  <a:extLst>
                    <a:ext uri="{9D8B030D-6E8A-4147-A177-3AD203B41FA5}">
                      <a16:colId xmlns:a16="http://schemas.microsoft.com/office/drawing/2014/main" val="2336638366"/>
                    </a:ext>
                  </a:extLst>
                </a:gridCol>
                <a:gridCol w="636794">
                  <a:extLst>
                    <a:ext uri="{9D8B030D-6E8A-4147-A177-3AD203B41FA5}">
                      <a16:colId xmlns:a16="http://schemas.microsoft.com/office/drawing/2014/main" val="2472467474"/>
                    </a:ext>
                  </a:extLst>
                </a:gridCol>
                <a:gridCol w="636794">
                  <a:extLst>
                    <a:ext uri="{9D8B030D-6E8A-4147-A177-3AD203B41FA5}">
                      <a16:colId xmlns:a16="http://schemas.microsoft.com/office/drawing/2014/main" val="1003840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N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4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4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7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15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4705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00527" y="2007443"/>
            <a:ext cx="2306268" cy="11887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130878" y="2475838"/>
            <a:ext cx="848806" cy="425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441243"/>
              </p:ext>
            </p:extLst>
          </p:nvPr>
        </p:nvGraphicFramePr>
        <p:xfrm>
          <a:off x="1789837" y="4924659"/>
          <a:ext cx="3183970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36794">
                  <a:extLst>
                    <a:ext uri="{9D8B030D-6E8A-4147-A177-3AD203B41FA5}">
                      <a16:colId xmlns:a16="http://schemas.microsoft.com/office/drawing/2014/main" val="1460991856"/>
                    </a:ext>
                  </a:extLst>
                </a:gridCol>
                <a:gridCol w="636794">
                  <a:extLst>
                    <a:ext uri="{9D8B030D-6E8A-4147-A177-3AD203B41FA5}">
                      <a16:colId xmlns:a16="http://schemas.microsoft.com/office/drawing/2014/main" val="4038342079"/>
                    </a:ext>
                  </a:extLst>
                </a:gridCol>
                <a:gridCol w="636794">
                  <a:extLst>
                    <a:ext uri="{9D8B030D-6E8A-4147-A177-3AD203B41FA5}">
                      <a16:colId xmlns:a16="http://schemas.microsoft.com/office/drawing/2014/main" val="2336638366"/>
                    </a:ext>
                  </a:extLst>
                </a:gridCol>
                <a:gridCol w="636794">
                  <a:extLst>
                    <a:ext uri="{9D8B030D-6E8A-4147-A177-3AD203B41FA5}">
                      <a16:colId xmlns:a16="http://schemas.microsoft.com/office/drawing/2014/main" val="2472467474"/>
                    </a:ext>
                  </a:extLst>
                </a:gridCol>
                <a:gridCol w="636794">
                  <a:extLst>
                    <a:ext uri="{9D8B030D-6E8A-4147-A177-3AD203B41FA5}">
                      <a16:colId xmlns:a16="http://schemas.microsoft.com/office/drawing/2014/main" val="1003840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N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4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4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7536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10787" y="1457822"/>
            <a:ext cx="9710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features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07418" y="1427086"/>
            <a:ext cx="12186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Class Label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805920" y="1796418"/>
            <a:ext cx="324957" cy="33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5611" y="2068668"/>
            <a:ext cx="98456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Instance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>
            <a:off x="1237894" y="2438000"/>
            <a:ext cx="394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26251" y="2716474"/>
            <a:ext cx="13010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Training Set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26251" y="5459064"/>
            <a:ext cx="9187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Test Set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Bent-Up Arrow 22"/>
          <p:cNvSpPr/>
          <p:nvPr/>
        </p:nvSpPr>
        <p:spPr>
          <a:xfrm rot="16200000" flipH="1">
            <a:off x="5090797" y="3331029"/>
            <a:ext cx="2423976" cy="2343815"/>
          </a:xfrm>
          <a:prstGeom prst="bentUpArrow">
            <a:avLst>
              <a:gd name="adj1" fmla="val 9853"/>
              <a:gd name="adj2" fmla="val 12971"/>
              <a:gd name="adj3" fmla="val 20100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9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Machine Learning with Android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781059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We will download and use </a:t>
            </a:r>
            <a:r>
              <a:rPr lang="en-US" dirty="0" err="1" smtClean="0"/>
              <a:t>JavaML</a:t>
            </a:r>
            <a:r>
              <a:rPr lang="en-US" dirty="0" smtClean="0"/>
              <a:t> library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setup the library in Android Studio:</a:t>
            </a:r>
          </a:p>
        </p:txBody>
      </p:sp>
      <p:sp>
        <p:nvSpPr>
          <p:cNvPr id="4" name="Rectangle 3"/>
          <p:cNvSpPr/>
          <p:nvPr/>
        </p:nvSpPr>
        <p:spPr>
          <a:xfrm>
            <a:off x="665018" y="1787674"/>
            <a:ext cx="774468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http://java-ml.sourceforge.net/</a:t>
            </a:r>
          </a:p>
        </p:txBody>
      </p:sp>
      <p:sp>
        <p:nvSpPr>
          <p:cNvPr id="7" name="Rectangle 6"/>
          <p:cNvSpPr/>
          <p:nvPr/>
        </p:nvSpPr>
        <p:spPr>
          <a:xfrm>
            <a:off x="665019" y="3187707"/>
            <a:ext cx="774468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stackoverflow.com/questions/25660166/how-to-add-a-jar-in-external-libraries-in-android-studio</a:t>
            </a:r>
          </a:p>
        </p:txBody>
      </p:sp>
      <p:sp>
        <p:nvSpPr>
          <p:cNvPr id="8" name="Rectangle 7"/>
          <p:cNvSpPr/>
          <p:nvPr/>
        </p:nvSpPr>
        <p:spPr>
          <a:xfrm>
            <a:off x="808073" y="4082170"/>
            <a:ext cx="7601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Add your jar file to </a:t>
            </a:r>
            <a:r>
              <a:rPr lang="en-US" dirty="0" smtClean="0"/>
              <a:t>app/libs folder (if </a:t>
            </a:r>
            <a:r>
              <a:rPr lang="en-US" dirty="0"/>
              <a:t>there is no libs folder you can create it</a:t>
            </a:r>
            <a:r>
              <a:rPr lang="en-US" dirty="0" smtClean="0"/>
              <a:t>), </a:t>
            </a:r>
            <a:r>
              <a:rPr lang="en-US" dirty="0"/>
              <a:t>and then right click the jar file and click "add as </a:t>
            </a:r>
            <a:r>
              <a:rPr lang="en-US" dirty="0" smtClean="0"/>
              <a:t>library“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3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Creating a Dataset (e.g. for training)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781059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Create Instances: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Instances to Dataset: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47339" y="1573617"/>
            <a:ext cx="7220246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Double[] row1 = new double[] {170.0, 137.0};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Double[] row2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new double[] {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165.0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145.0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Double[] row3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new double[] {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120.0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2000.0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Double[] row4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new double[] {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127.0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2200.0};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 example1 = 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DenseInstance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(row1, ”bear”);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Instance example1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DenseInstance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row2, ”bear”);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example1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DenseInstance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row3, ”buffalo”);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example1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DenseInstance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row4, ”buffalo”);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7338" y="4703134"/>
            <a:ext cx="7343678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DefaultDataset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(example1);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(example2);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(example3);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(example4);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8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Creating a Classifier (model)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781059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classifier: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Instances to Dataset: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47339" y="1573617"/>
            <a:ext cx="7343678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Classifier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KNearestNeighbors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knn.buildClassifier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7339" y="3267739"/>
            <a:ext cx="7343678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unknown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new double[] {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120.0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2300.0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unknown_example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Instance(unknown);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 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knn.classify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unknown_example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624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What is Machine Learning?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515891" cy="519565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ability of computers to learn rules from data.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3431577" y="2243469"/>
            <a:ext cx="2211572" cy="189259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Math Equation That We Don’t Know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64015" y="2690037"/>
            <a:ext cx="914400" cy="10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74643" y="3657599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</p:cNvCxnSpPr>
          <p:nvPr/>
        </p:nvCxnSpPr>
        <p:spPr>
          <a:xfrm flipV="1">
            <a:off x="5643149" y="3189766"/>
            <a:ext cx="9144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8943" y="250537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67675" y="347293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85141" y="30051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2997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What is Machine Learning?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515891" cy="519565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ability of computers to learn rules from data.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5615453" y="2537775"/>
            <a:ext cx="2211572" cy="189259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Math Equation That We Don’t Know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58253" y="2984344"/>
            <a:ext cx="457200" cy="10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68881" y="395190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816397" y="3484072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83181" y="279967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61913" y="376724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04539" y="329940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360044"/>
              </p:ext>
            </p:extLst>
          </p:nvPr>
        </p:nvGraphicFramePr>
        <p:xfrm>
          <a:off x="1270615" y="2742392"/>
          <a:ext cx="3183966" cy="148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1322">
                  <a:extLst>
                    <a:ext uri="{9D8B030D-6E8A-4147-A177-3AD203B41FA5}">
                      <a16:colId xmlns:a16="http://schemas.microsoft.com/office/drawing/2014/main" val="1460991856"/>
                    </a:ext>
                  </a:extLst>
                </a:gridCol>
                <a:gridCol w="1061322">
                  <a:extLst>
                    <a:ext uri="{9D8B030D-6E8A-4147-A177-3AD203B41FA5}">
                      <a16:colId xmlns:a16="http://schemas.microsoft.com/office/drawing/2014/main" val="4038342079"/>
                    </a:ext>
                  </a:extLst>
                </a:gridCol>
                <a:gridCol w="1061322">
                  <a:extLst>
                    <a:ext uri="{9D8B030D-6E8A-4147-A177-3AD203B41FA5}">
                      <a16:colId xmlns:a16="http://schemas.microsoft.com/office/drawing/2014/main" val="1003840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4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4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7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15103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1667" y="1735316"/>
            <a:ext cx="6174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Can you guess the function given the input-output data?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3049" y="5200495"/>
            <a:ext cx="2637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Answer: Y = X1 * X2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200076" y="2324996"/>
            <a:ext cx="132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#1: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9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What is Machine Learning?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515891" cy="519565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ability of computers to learn rules from data.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5615453" y="2537767"/>
            <a:ext cx="2211572" cy="189259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Math Equation That We Don’t Know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158253" y="2984336"/>
            <a:ext cx="457200" cy="10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168881" y="395189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816397" y="3484064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83181" y="279967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61913" y="376723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04539" y="329939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414530"/>
              </p:ext>
            </p:extLst>
          </p:nvPr>
        </p:nvGraphicFramePr>
        <p:xfrm>
          <a:off x="1270615" y="2742384"/>
          <a:ext cx="3183966" cy="148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1322">
                  <a:extLst>
                    <a:ext uri="{9D8B030D-6E8A-4147-A177-3AD203B41FA5}">
                      <a16:colId xmlns:a16="http://schemas.microsoft.com/office/drawing/2014/main" val="1460991856"/>
                    </a:ext>
                  </a:extLst>
                </a:gridCol>
                <a:gridCol w="1061322">
                  <a:extLst>
                    <a:ext uri="{9D8B030D-6E8A-4147-A177-3AD203B41FA5}">
                      <a16:colId xmlns:a16="http://schemas.microsoft.com/office/drawing/2014/main" val="4038342079"/>
                    </a:ext>
                  </a:extLst>
                </a:gridCol>
                <a:gridCol w="1061322">
                  <a:extLst>
                    <a:ext uri="{9D8B030D-6E8A-4147-A177-3AD203B41FA5}">
                      <a16:colId xmlns:a16="http://schemas.microsoft.com/office/drawing/2014/main" val="1003840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4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4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7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15103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41667" y="1735316"/>
            <a:ext cx="6174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Can you guess the function given the input-output data?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53049" y="5200495"/>
            <a:ext cx="2637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Answer: Y = X1 + X2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200076" y="2324996"/>
            <a:ext cx="132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#2: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5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What is Machine Learning?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515891" cy="519565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ability of computers to learn rules from data.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5615453" y="2537767"/>
            <a:ext cx="2211572" cy="189259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Math Equation That We Don’t Know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158253" y="2984336"/>
            <a:ext cx="457200" cy="10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168881" y="395189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816397" y="3484064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83181" y="279967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61913" y="376723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04539" y="329939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00404"/>
              </p:ext>
            </p:extLst>
          </p:nvPr>
        </p:nvGraphicFramePr>
        <p:xfrm>
          <a:off x="1270615" y="2742384"/>
          <a:ext cx="3183966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1322">
                  <a:extLst>
                    <a:ext uri="{9D8B030D-6E8A-4147-A177-3AD203B41FA5}">
                      <a16:colId xmlns:a16="http://schemas.microsoft.com/office/drawing/2014/main" val="1460991856"/>
                    </a:ext>
                  </a:extLst>
                </a:gridCol>
                <a:gridCol w="1061322">
                  <a:extLst>
                    <a:ext uri="{9D8B030D-6E8A-4147-A177-3AD203B41FA5}">
                      <a16:colId xmlns:a16="http://schemas.microsoft.com/office/drawing/2014/main" val="4038342079"/>
                    </a:ext>
                  </a:extLst>
                </a:gridCol>
                <a:gridCol w="1061322">
                  <a:extLst>
                    <a:ext uri="{9D8B030D-6E8A-4147-A177-3AD203B41FA5}">
                      <a16:colId xmlns:a16="http://schemas.microsoft.com/office/drawing/2014/main" val="1003840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4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4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7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15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67037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41667" y="1735316"/>
            <a:ext cx="6174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Can you guess the function given the input-output data?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61660" y="5200495"/>
            <a:ext cx="3025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Answer: Y = X1 </a:t>
            </a:r>
            <a:r>
              <a:rPr lang="en-US" sz="2400" dirty="0"/>
              <a:t>-</a:t>
            </a:r>
            <a:r>
              <a:rPr lang="en-US" sz="2400" dirty="0" smtClean="0"/>
              <a:t> X2 + 4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200076" y="2324996"/>
            <a:ext cx="132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#3: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6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What is Machine Learning?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515891" cy="519565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Often in machine learning, the output is +1 or -1. We may want to call it a “</a:t>
            </a:r>
            <a:r>
              <a:rPr lang="en-US" b="1" dirty="0" smtClean="0"/>
              <a:t>Classification</a:t>
            </a:r>
            <a:r>
              <a:rPr lang="en-US" dirty="0" smtClean="0"/>
              <a:t>” problem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085582" y="2119037"/>
            <a:ext cx="2211572" cy="189259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Function/Mapping That We Don’t Know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628382" y="2565606"/>
            <a:ext cx="457200" cy="10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39010" y="353316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286526" y="3065334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53310" y="238094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32042" y="334850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774668" y="28806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672557"/>
              </p:ext>
            </p:extLst>
          </p:nvPr>
        </p:nvGraphicFramePr>
        <p:xfrm>
          <a:off x="932708" y="2157432"/>
          <a:ext cx="2916543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72181">
                  <a:extLst>
                    <a:ext uri="{9D8B030D-6E8A-4147-A177-3AD203B41FA5}">
                      <a16:colId xmlns:a16="http://schemas.microsoft.com/office/drawing/2014/main" val="1460991856"/>
                    </a:ext>
                  </a:extLst>
                </a:gridCol>
                <a:gridCol w="972181">
                  <a:extLst>
                    <a:ext uri="{9D8B030D-6E8A-4147-A177-3AD203B41FA5}">
                      <a16:colId xmlns:a16="http://schemas.microsoft.com/office/drawing/2014/main" val="4038342079"/>
                    </a:ext>
                  </a:extLst>
                </a:gridCol>
                <a:gridCol w="972181">
                  <a:extLst>
                    <a:ext uri="{9D8B030D-6E8A-4147-A177-3AD203B41FA5}">
                      <a16:colId xmlns:a16="http://schemas.microsoft.com/office/drawing/2014/main" val="1003840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4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4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7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15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4705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870791" y="2157432"/>
            <a:ext cx="978460" cy="1854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15634" y="4514970"/>
            <a:ext cx="3728906" cy="16619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(X1 &lt;= 127 &amp;&amp; X2 &gt;= 2000) 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Y = -1;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lse if (X1 &lt;= 170 &amp;&amp; X2 &lt;= 145){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Y = +1;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5981455" y="4107327"/>
            <a:ext cx="209913" cy="386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7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An Example Classification Problem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515891" cy="519565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real classification problem: Bear vs. Buffalo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042" y="2451083"/>
            <a:ext cx="2988828" cy="21528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0" r="28946"/>
          <a:stretch/>
        </p:blipFill>
        <p:spPr>
          <a:xfrm flipH="1">
            <a:off x="1790357" y="1733107"/>
            <a:ext cx="2494564" cy="351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An Example Classification Problem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515891" cy="519565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real classification problem: Bear vs. Buffalo 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729556"/>
              </p:ext>
            </p:extLst>
          </p:nvPr>
        </p:nvGraphicFramePr>
        <p:xfrm>
          <a:off x="5283760" y="2615598"/>
          <a:ext cx="3183966" cy="212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1322">
                  <a:extLst>
                    <a:ext uri="{9D8B030D-6E8A-4147-A177-3AD203B41FA5}">
                      <a16:colId xmlns:a16="http://schemas.microsoft.com/office/drawing/2014/main" val="1460991856"/>
                    </a:ext>
                  </a:extLst>
                </a:gridCol>
                <a:gridCol w="1061322">
                  <a:extLst>
                    <a:ext uri="{9D8B030D-6E8A-4147-A177-3AD203B41FA5}">
                      <a16:colId xmlns:a16="http://schemas.microsoft.com/office/drawing/2014/main" val="4038342079"/>
                    </a:ext>
                  </a:extLst>
                </a:gridCol>
                <a:gridCol w="1061322">
                  <a:extLst>
                    <a:ext uri="{9D8B030D-6E8A-4147-A177-3AD203B41FA5}">
                      <a16:colId xmlns:a16="http://schemas.microsoft.com/office/drawing/2014/main" val="1003840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Height</a:t>
                      </a:r>
                    </a:p>
                    <a:p>
                      <a:pPr algn="ctr"/>
                      <a:r>
                        <a:rPr lang="en-US" dirty="0" smtClean="0"/>
                        <a:t>X1</a:t>
                      </a:r>
                      <a:r>
                        <a:rPr lang="en-US" baseline="0" dirty="0" smtClean="0"/>
                        <a:t> (cm)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</a:t>
                      </a:r>
                    </a:p>
                    <a:p>
                      <a:pPr algn="ctr"/>
                      <a:r>
                        <a:rPr lang="en-US" dirty="0" smtClean="0"/>
                        <a:t>X2 (</a:t>
                      </a:r>
                      <a:r>
                        <a:rPr lang="en-US" dirty="0" err="1" smtClean="0"/>
                        <a:t>lb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4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4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7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Buffalo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15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Buffalo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47053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572" y="2758296"/>
            <a:ext cx="2279118" cy="16416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42" y="3063096"/>
            <a:ext cx="2279118" cy="16416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9" b="99778" l="29875" r="71750">
                        <a14:foregroundMark x1="50500" y1="19333" x2="50500" y2="19333"/>
                        <a14:foregroundMark x1="44125" y1="25556" x2="44125" y2="25556"/>
                        <a14:foregroundMark x1="43375" y1="25556" x2="43375" y2="25556"/>
                        <a14:foregroundMark x1="42125" y1="25111" x2="42125" y2="2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170" r="28946"/>
          <a:stretch/>
        </p:blipFill>
        <p:spPr>
          <a:xfrm flipH="1">
            <a:off x="470583" y="2682456"/>
            <a:ext cx="1703803" cy="240295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9" b="99778" l="29875" r="71750">
                        <a14:foregroundMark x1="50500" y1="19333" x2="50500" y2="19333"/>
                        <a14:foregroundMark x1="44125" y1="25556" x2="44125" y2="25556"/>
                        <a14:foregroundMark x1="43375" y1="25556" x2="43375" y2="25556"/>
                        <a14:foregroundMark x1="42125" y1="25111" x2="42125" y2="2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170" r="28946"/>
          <a:stretch/>
        </p:blipFill>
        <p:spPr>
          <a:xfrm flipH="1">
            <a:off x="894904" y="2944549"/>
            <a:ext cx="1703803" cy="240295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48314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An Example Classification Problem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515891" cy="519565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real classification problem: Bear vs. Buffalo 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18941"/>
              </p:ext>
            </p:extLst>
          </p:nvPr>
        </p:nvGraphicFramePr>
        <p:xfrm>
          <a:off x="771347" y="1722463"/>
          <a:ext cx="3183966" cy="212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1322">
                  <a:extLst>
                    <a:ext uri="{9D8B030D-6E8A-4147-A177-3AD203B41FA5}">
                      <a16:colId xmlns:a16="http://schemas.microsoft.com/office/drawing/2014/main" val="1460991856"/>
                    </a:ext>
                  </a:extLst>
                </a:gridCol>
                <a:gridCol w="1061322">
                  <a:extLst>
                    <a:ext uri="{9D8B030D-6E8A-4147-A177-3AD203B41FA5}">
                      <a16:colId xmlns:a16="http://schemas.microsoft.com/office/drawing/2014/main" val="4038342079"/>
                    </a:ext>
                  </a:extLst>
                </a:gridCol>
                <a:gridCol w="1061322">
                  <a:extLst>
                    <a:ext uri="{9D8B030D-6E8A-4147-A177-3AD203B41FA5}">
                      <a16:colId xmlns:a16="http://schemas.microsoft.com/office/drawing/2014/main" val="1003840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Height</a:t>
                      </a:r>
                    </a:p>
                    <a:p>
                      <a:pPr algn="ctr"/>
                      <a:r>
                        <a:rPr lang="en-US" dirty="0" smtClean="0"/>
                        <a:t>X1</a:t>
                      </a:r>
                      <a:r>
                        <a:rPr lang="en-US" baseline="0" dirty="0" smtClean="0"/>
                        <a:t> (cm)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</a:t>
                      </a:r>
                    </a:p>
                    <a:p>
                      <a:pPr algn="ctr"/>
                      <a:r>
                        <a:rPr lang="en-US" dirty="0" smtClean="0"/>
                        <a:t>X2 (</a:t>
                      </a:r>
                      <a:r>
                        <a:rPr lang="en-US" dirty="0" err="1" smtClean="0"/>
                        <a:t>lb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4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4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7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Buffalo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15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Buffalo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4705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02215" y="1953186"/>
            <a:ext cx="3728906" cy="16619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(X1 &lt;= 127 &amp;&amp; X2 &gt;= 2000) 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Y = -1; //Buffalo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lse if (X1 &lt;= 170 &amp;&amp; X2 &lt;= 145){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Y = +1; //Bear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144847" y="2571531"/>
            <a:ext cx="467833" cy="425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02962" y="4466467"/>
            <a:ext cx="373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do we want to learn these rules?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8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773</TotalTime>
  <Words>806</Words>
  <Application>Microsoft Office PowerPoint</Application>
  <PresentationFormat>On-screen Show (4:3)</PresentationFormat>
  <Paragraphs>271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Lecture: Java ML</vt:lpstr>
      <vt:lpstr>What is Machine Learning?</vt:lpstr>
      <vt:lpstr>What is Machine Learning?</vt:lpstr>
      <vt:lpstr>What is Machine Learning?</vt:lpstr>
      <vt:lpstr>What is Machine Learning?</vt:lpstr>
      <vt:lpstr>What is Machine Learning?</vt:lpstr>
      <vt:lpstr>An Example Classification Problem</vt:lpstr>
      <vt:lpstr>An Example Classification Problem</vt:lpstr>
      <vt:lpstr>An Example Classification Problem</vt:lpstr>
      <vt:lpstr>Two Phases of Machine Learning</vt:lpstr>
      <vt:lpstr>Two Phases of Machine Learning</vt:lpstr>
      <vt:lpstr>Machine Learning with Android</vt:lpstr>
      <vt:lpstr>Creating a Dataset (e.g. for training)</vt:lpstr>
      <vt:lpstr>Creating a Classifier (model)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nirjon</dc:creator>
  <cp:lastModifiedBy>Shahriar Nirjon</cp:lastModifiedBy>
  <cp:revision>157</cp:revision>
  <dcterms:created xsi:type="dcterms:W3CDTF">2017-10-18T08:13:57Z</dcterms:created>
  <dcterms:modified xsi:type="dcterms:W3CDTF">2021-04-20T09:35:16Z</dcterms:modified>
</cp:coreProperties>
</file>