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5" r:id="rId3"/>
    <p:sldId id="325" r:id="rId4"/>
    <p:sldId id="298" r:id="rId5"/>
    <p:sldId id="326" r:id="rId6"/>
    <p:sldId id="299" r:id="rId7"/>
    <p:sldId id="300" r:id="rId8"/>
    <p:sldId id="310" r:id="rId9"/>
    <p:sldId id="311" r:id="rId10"/>
    <p:sldId id="303" r:id="rId11"/>
    <p:sldId id="304" r:id="rId12"/>
    <p:sldId id="305" r:id="rId13"/>
    <p:sldId id="306" r:id="rId14"/>
    <p:sldId id="301" r:id="rId15"/>
    <p:sldId id="302" r:id="rId16"/>
    <p:sldId id="307" r:id="rId17"/>
    <p:sldId id="308" r:id="rId18"/>
    <p:sldId id="312" r:id="rId19"/>
    <p:sldId id="319" r:id="rId20"/>
    <p:sldId id="321" r:id="rId21"/>
    <p:sldId id="328" r:id="rId22"/>
    <p:sldId id="313" r:id="rId23"/>
    <p:sldId id="314" r:id="rId24"/>
    <p:sldId id="315" r:id="rId25"/>
    <p:sldId id="316" r:id="rId26"/>
    <p:sldId id="323" r:id="rId27"/>
    <p:sldId id="322" r:id="rId28"/>
    <p:sldId id="324" r:id="rId29"/>
    <p:sldId id="320" r:id="rId30"/>
    <p:sldId id="317" r:id="rId31"/>
    <p:sldId id="327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 autoAdjust="0"/>
    <p:restoredTop sz="79484" autoAdjust="0"/>
  </p:normalViewPr>
  <p:slideViewPr>
    <p:cSldViewPr snapToGrid="0" showGuides="1">
      <p:cViewPr varScale="1">
        <p:scale>
          <a:sx n="70" d="100"/>
          <a:sy n="70" d="100"/>
        </p:scale>
        <p:origin x="1915" y="43"/>
      </p:cViewPr>
      <p:guideLst>
        <p:guide orient="horz" pos="20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2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7147-C1CC-4DF9-9630-797A325FE09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A1CB-09C8-4FD8-927C-CA9FB7125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Android OS is a multi-user Linux system.</a:t>
            </a:r>
          </a:p>
          <a:p>
            <a:pPr lvl="1"/>
            <a:r>
              <a:rPr lang="en-US" dirty="0"/>
              <a:t>Each app is like a different user (unique user ID).</a:t>
            </a:r>
          </a:p>
          <a:p>
            <a:pPr lvl="1"/>
            <a:r>
              <a:rPr lang="en-US" dirty="0"/>
              <a:t>Each app lives in its own security sandbox. </a:t>
            </a:r>
          </a:p>
          <a:p>
            <a:pPr lvl="1"/>
            <a:r>
              <a:rPr lang="en-US" dirty="0"/>
              <a:t>Every app runs in its own Linux process. </a:t>
            </a:r>
          </a:p>
          <a:p>
            <a:pPr lvl="1"/>
            <a:r>
              <a:rPr lang="en-US" dirty="0"/>
              <a:t>Android starts/terminates the process based on the need for an </a:t>
            </a:r>
            <a:r>
              <a:rPr lang="en-US" b="1" dirty="0"/>
              <a:t>app's components </a:t>
            </a:r>
            <a:r>
              <a:rPr lang="en-US" dirty="0"/>
              <a:t>to be executed.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CA1CB-09C8-4FD8-927C-CA9FB7125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B72D-8972-4911-9466-0EC9E874564E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3464-ACB1-45A2-ADDA-E252EAF7A4B5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A4A5-9F16-4048-B43F-AF7D9D263F23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70CA-B44F-4F7E-ACC9-34BB1E1847C3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019E-CBA7-4398-A84D-33958EE2F0EB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3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4D7B-B1AC-4533-AE0A-C8F1D4B0CDEF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0401-9F71-4383-8C0C-26FF073F8FD9}" type="datetime1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3030-8258-4CF4-8923-7B312D76D25B}" type="datetime1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E4C7-A102-4FD4-8CA1-64FD268F6AD7}" type="datetime1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6A0F-24D2-4D22-868E-6A371A6707B5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5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8FF3-9A88-48E6-8312-250CCABEA398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3EA0-456F-469E-BC93-94795136AB18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5182-48F5-4657-8C9C-553A23FF93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61692" y="6400413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of 32</a:t>
            </a:r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7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android.jlelse.eu/closer-look-at-android-runtime-dvm-vs-art-1dc5240c3924" TargetMode="External"/><Relationship Id="rId3" Type="http://schemas.openxmlformats.org/officeDocument/2006/relationships/hyperlink" Target="https://source.android.com/devices/architecture" TargetMode="External"/><Relationship Id="rId7" Type="http://schemas.openxmlformats.org/officeDocument/2006/relationships/hyperlink" Target="http://developer.android.com/training/camera/photobasics.html" TargetMode="External"/><Relationship Id="rId2" Type="http://schemas.openxmlformats.org/officeDocument/2006/relationships/hyperlink" Target="http://source.android.com/sourc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components/intents-filters.html" TargetMode="External"/><Relationship Id="rId5" Type="http://schemas.openxmlformats.org/officeDocument/2006/relationships/hyperlink" Target="http://developer.android.com/training/basics/intents/sending.html" TargetMode="External"/><Relationship Id="rId4" Type="http://schemas.openxmlformats.org/officeDocument/2006/relationships/hyperlink" Target="http://developer.android.com/guide/components/fundamentals.html" TargetMode="External"/><Relationship Id="rId9" Type="http://schemas.openxmlformats.org/officeDocument/2006/relationships/hyperlink" Target="https://events.linuxfoundation.org/images/stories/slides/abs2013_gargentas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service-element.html" TargetMode="External"/><Relationship Id="rId2" Type="http://schemas.openxmlformats.org/officeDocument/2006/relationships/hyperlink" Target="http://developer.android.com/guide/topics/manifest/activity-ele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guide/topics/manifest/receiver-element.html" TargetMode="External"/><Relationship Id="rId4" Type="http://schemas.openxmlformats.org/officeDocument/2006/relationships/hyperlink" Target="http://developer.android.com/guide/topics/manifest/provider-eleme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127" y="1690254"/>
            <a:ext cx="6061364" cy="71134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Lecture </a:t>
            </a:r>
            <a:r>
              <a:rPr lang="en-US" sz="4000" b="1" dirty="0" smtClean="0">
                <a:solidFill>
                  <a:schemeClr val="tx2"/>
                </a:solidFill>
              </a:rPr>
              <a:t>1: </a:t>
            </a:r>
            <a:r>
              <a:rPr lang="en-US" sz="4000" b="1" dirty="0">
                <a:solidFill>
                  <a:schemeClr val="tx2"/>
                </a:solidFill>
              </a:rPr>
              <a:t>Android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1557068"/>
            <a:ext cx="1455106" cy="183383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2202870" y="1662545"/>
            <a:ext cx="13854" cy="1728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9127" y="2396837"/>
            <a:ext cx="507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Topics: Framework, Components, Intent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D769-C482-4993-B8B6-EB9B2B1EE74F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886700" cy="5195656"/>
          </a:xfrm>
        </p:spPr>
        <p:txBody>
          <a:bodyPr>
            <a:normAutofit/>
          </a:bodyPr>
          <a:lstStyle/>
          <a:p>
            <a:r>
              <a:rPr lang="en-US" dirty="0"/>
              <a:t>An activity represents a single screen with a user interface.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1. Activity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13" y="2062975"/>
            <a:ext cx="2146854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22" name="Picture 2" descr="   Yelp- screenshot 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21" y="2062975"/>
            <a:ext cx="2146854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24" name="Picture 4" descr="   Yelp- screenshot 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429" y="2062975"/>
            <a:ext cx="2146854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A5E-CB5F-4D7E-9C3B-1E396EC58D66}" type="datetime1">
              <a:rPr lang="en-US" smtClean="0"/>
              <a:t>8/18/2020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4834054" cy="5195656"/>
          </a:xfrm>
        </p:spPr>
        <p:txBody>
          <a:bodyPr>
            <a:normAutofit/>
          </a:bodyPr>
          <a:lstStyle/>
          <a:p>
            <a:r>
              <a:rPr lang="en-US" dirty="0"/>
              <a:t>Runs in the background to perform long running </a:t>
            </a:r>
            <a:r>
              <a:rPr lang="en-US" dirty="0" smtClean="0"/>
              <a:t>operations, </a:t>
            </a:r>
            <a:r>
              <a:rPr lang="en-US" dirty="0"/>
              <a:t>or </a:t>
            </a:r>
            <a:r>
              <a:rPr lang="en-US" dirty="0" smtClean="0"/>
              <a:t>does </a:t>
            </a:r>
            <a:r>
              <a:rPr lang="en-US" dirty="0"/>
              <a:t>some work for remote processes. </a:t>
            </a:r>
          </a:p>
          <a:p>
            <a:r>
              <a:rPr lang="en-US" dirty="0"/>
              <a:t>A service does not provide a user interface.</a:t>
            </a:r>
          </a:p>
          <a:p>
            <a:r>
              <a:rPr lang="en-US" dirty="0"/>
              <a:t>Yes, you can create your own services </a:t>
            </a:r>
            <a:r>
              <a:rPr lang="en-US" dirty="0" smtClean="0"/>
              <a:t>too. 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2. Service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958416"/>
            <a:ext cx="2939182" cy="5225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018" y="4958443"/>
            <a:ext cx="450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Settings&gt;Developer Options&gt;Running Services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6EF1-2A19-4FED-AE7D-5B734DDCBBCD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5" y="959005"/>
            <a:ext cx="8158511" cy="5195656"/>
          </a:xfrm>
        </p:spPr>
        <p:txBody>
          <a:bodyPr>
            <a:normAutofit/>
          </a:bodyPr>
          <a:lstStyle/>
          <a:p>
            <a:r>
              <a:rPr lang="en-US" dirty="0"/>
              <a:t>A content provider manages a shared set of app data. </a:t>
            </a:r>
          </a:p>
          <a:p>
            <a:r>
              <a:rPr lang="en-US" dirty="0"/>
              <a:t>Other apps can query or even modify the data. </a:t>
            </a:r>
          </a:p>
          <a:p>
            <a:r>
              <a:rPr lang="en-US" dirty="0"/>
              <a:t>You can store the data in the file system, an SQLite database, on the web, or any other persistent storage location your app can access.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3. Content Provider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24" y="3673049"/>
            <a:ext cx="3810000" cy="20097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67B3-7BBE-4BF9-8777-2567AB9AC99F}" type="datetime1">
              <a:rPr lang="en-US" smtClean="0"/>
              <a:t>8/18/2020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A broadcast receiver is a component that responds to system-wide broadcast announcements.</a:t>
            </a:r>
          </a:p>
          <a:p>
            <a:pPr lvl="1"/>
            <a:r>
              <a:rPr lang="en-US" dirty="0"/>
              <a:t>Originate from the system—</a:t>
            </a:r>
            <a:r>
              <a:rPr lang="en-US" i="1" dirty="0">
                <a:solidFill>
                  <a:schemeClr val="accent5"/>
                </a:solidFill>
              </a:rPr>
              <a:t>the battery is low</a:t>
            </a:r>
            <a:r>
              <a:rPr lang="en-US" dirty="0"/>
              <a:t>, or </a:t>
            </a:r>
            <a:r>
              <a:rPr lang="en-US" i="1" dirty="0">
                <a:solidFill>
                  <a:schemeClr val="accent5"/>
                </a:solidFill>
              </a:rPr>
              <a:t>a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5"/>
                </a:solidFill>
              </a:rPr>
              <a:t>picture was captured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Initiated by an App – </a:t>
            </a:r>
            <a:r>
              <a:rPr lang="en-US" i="1" dirty="0">
                <a:solidFill>
                  <a:schemeClr val="accent5"/>
                </a:solidFill>
              </a:rPr>
              <a:t>download completed</a:t>
            </a:r>
            <a:r>
              <a:rPr lang="en-US" dirty="0"/>
              <a:t>. </a:t>
            </a:r>
          </a:p>
          <a:p>
            <a:r>
              <a:rPr lang="en-US" dirty="0"/>
              <a:t>Broadcast receivers don't display a user interface, they may create a status bar notification.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4. Broadcast Receiver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56CC-1B8E-4A77-85E0-E5D5EE34B47B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790521" cy="5352586"/>
          </a:xfrm>
        </p:spPr>
        <p:txBody>
          <a:bodyPr>
            <a:normAutofit/>
          </a:bodyPr>
          <a:lstStyle/>
          <a:p>
            <a:r>
              <a:rPr lang="en-US" dirty="0"/>
              <a:t>One component can start another component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Multiple Entry Points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717179" y="1992352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2761" y="3170662"/>
            <a:ext cx="1103970" cy="10259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  <a:p>
            <a:pPr algn="ctr"/>
            <a:r>
              <a:rPr lang="en-US" dirty="0"/>
              <a:t>Provider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3631" y="1862254"/>
            <a:ext cx="4059044" cy="3646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09746" y="3144644"/>
            <a:ext cx="1103970" cy="1025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98595" y="4304372"/>
            <a:ext cx="1103970" cy="10259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Receiver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2680" y="5564738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APP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95853" y="1999785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07979" y="2007220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15413" y="3174381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55327" y="4334108"/>
            <a:ext cx="1103970" cy="10259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Receiver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04263" y="4322957"/>
            <a:ext cx="1103970" cy="10259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Receiver</a:t>
            </a:r>
          </a:p>
        </p:txBody>
      </p:sp>
      <p:sp>
        <p:nvSpPr>
          <p:cNvPr id="2" name="Down Arrow 1"/>
          <p:cNvSpPr/>
          <p:nvPr/>
        </p:nvSpPr>
        <p:spPr>
          <a:xfrm rot="3743345">
            <a:off x="6620253" y="2781608"/>
            <a:ext cx="314862" cy="1001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2053684" y="1730296"/>
            <a:ext cx="327103" cy="94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25991" y="27766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828" y="1973767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Another 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21" name="Curved Right Arrow 20"/>
          <p:cNvSpPr/>
          <p:nvPr/>
        </p:nvSpPr>
        <p:spPr>
          <a:xfrm>
            <a:off x="2029521" y="2899318"/>
            <a:ext cx="724830" cy="7582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1938455" y="4257905"/>
            <a:ext cx="308517" cy="1077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1540" y="4579435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Another 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572000" y="1672683"/>
            <a:ext cx="301083" cy="1680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7131" y="3468029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Another 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1706137" y="3624146"/>
            <a:ext cx="903248" cy="26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046-D967-44D9-8E09-D395406F3C01}" type="datetime1">
              <a:rPr lang="en-US" smtClean="0"/>
              <a:t>8/18/2020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/>
      <p:bldP spid="19" grpId="0"/>
      <p:bldP spid="21" grpId="0" animBg="1"/>
      <p:bldP spid="22" grpId="0" animBg="1"/>
      <p:bldP spid="23" grpId="0"/>
      <p:bldP spid="24" grpId="0" animBg="1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790521" cy="5352586"/>
          </a:xfrm>
        </p:spPr>
        <p:txBody>
          <a:bodyPr>
            <a:normAutofit/>
          </a:bodyPr>
          <a:lstStyle/>
          <a:p>
            <a:r>
              <a:rPr lang="en-US" dirty="0"/>
              <a:t>One component can start another component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66337"/>
          <a:stretch/>
        </p:blipFill>
        <p:spPr>
          <a:xfrm>
            <a:off x="1193181" y="1694740"/>
            <a:ext cx="2613090" cy="45721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032734" y="2646964"/>
            <a:ext cx="4560842" cy="2679202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3601844" y="2698595"/>
            <a:ext cx="1382751" cy="31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BBC0-7839-49C1-B4DA-9035702D7680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9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Three of the four component types—</a:t>
            </a:r>
            <a:r>
              <a:rPr lang="en-US" dirty="0">
                <a:solidFill>
                  <a:srgbClr val="0070C0"/>
                </a:solidFill>
              </a:rPr>
              <a:t>activities, services, and broadcast receivers</a:t>
            </a:r>
            <a:r>
              <a:rPr lang="en-US" dirty="0"/>
              <a:t>—are activated by an </a:t>
            </a:r>
            <a:r>
              <a:rPr lang="en-US" b="1" dirty="0"/>
              <a:t>asynchronous message </a:t>
            </a:r>
            <a:r>
              <a:rPr lang="en-US" dirty="0"/>
              <a:t>called an </a:t>
            </a:r>
            <a:r>
              <a:rPr lang="en-US" b="1" dirty="0"/>
              <a:t>intent</a:t>
            </a:r>
            <a:r>
              <a:rPr lang="en-US" dirty="0"/>
              <a:t>.</a:t>
            </a:r>
          </a:p>
          <a:p>
            <a:r>
              <a:rPr lang="en-US" dirty="0"/>
              <a:t>Intents bind individual components to each other at runtime.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“Intent”: Activating components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15" y="3113099"/>
            <a:ext cx="4416237" cy="31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3513" y="3456879"/>
            <a:ext cx="7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C12C-2425-4C1B-B70F-3264A3216D82}" type="datetime1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 fontScale="92500"/>
          </a:bodyPr>
          <a:lstStyle/>
          <a:p>
            <a:r>
              <a:rPr lang="en-US" dirty="0"/>
              <a:t>You can start an </a:t>
            </a:r>
            <a:r>
              <a:rPr lang="en-US" b="1" dirty="0">
                <a:solidFill>
                  <a:srgbClr val="0070C0"/>
                </a:solidFill>
              </a:rPr>
              <a:t>activity</a:t>
            </a:r>
            <a:r>
              <a:rPr lang="en-US" dirty="0"/>
              <a:t> (or give it something new to do) by passing an Intent to </a:t>
            </a:r>
            <a:r>
              <a:rPr lang="en-US" b="1" dirty="0" err="1">
                <a:solidFill>
                  <a:srgbClr val="0070C0"/>
                </a:solidFill>
              </a:rPr>
              <a:t>startActivity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0070C0"/>
                </a:solidFill>
              </a:rPr>
              <a:t>startActivityForResult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(when you want the activity to return a result).</a:t>
            </a:r>
          </a:p>
          <a:p>
            <a:r>
              <a:rPr lang="en-US" dirty="0"/>
              <a:t>You can start a </a:t>
            </a:r>
            <a:r>
              <a:rPr lang="en-US" b="1" dirty="0">
                <a:solidFill>
                  <a:srgbClr val="00B050"/>
                </a:solidFill>
              </a:rPr>
              <a:t>service</a:t>
            </a:r>
            <a:r>
              <a:rPr lang="en-US" dirty="0"/>
              <a:t> (or give new instructions to an ongoing service) by passing an Intent to </a:t>
            </a:r>
            <a:r>
              <a:rPr lang="en-US" b="1" dirty="0" err="1">
                <a:solidFill>
                  <a:srgbClr val="00B050"/>
                </a:solidFill>
              </a:rPr>
              <a:t>startService</a:t>
            </a:r>
            <a:r>
              <a:rPr lang="en-US" b="1" dirty="0">
                <a:solidFill>
                  <a:srgbClr val="00B050"/>
                </a:solidFill>
              </a:rPr>
              <a:t>(). </a:t>
            </a:r>
            <a:r>
              <a:rPr lang="en-US" dirty="0"/>
              <a:t>Or you can bind to the service by passing an Intent to </a:t>
            </a:r>
            <a:r>
              <a:rPr lang="en-US" b="1" dirty="0" err="1">
                <a:solidFill>
                  <a:srgbClr val="00B050"/>
                </a:solidFill>
              </a:rPr>
              <a:t>bindService</a:t>
            </a:r>
            <a:r>
              <a:rPr lang="en-US" b="1" dirty="0">
                <a:solidFill>
                  <a:srgbClr val="00B050"/>
                </a:solidFill>
              </a:rPr>
              <a:t>().</a:t>
            </a:r>
          </a:p>
          <a:p>
            <a:r>
              <a:rPr lang="en-US" dirty="0"/>
              <a:t>You can </a:t>
            </a:r>
            <a:r>
              <a:rPr lang="en-US" b="1" dirty="0">
                <a:solidFill>
                  <a:srgbClr val="FFC000"/>
                </a:solidFill>
              </a:rPr>
              <a:t>initiate a broadcast </a:t>
            </a:r>
            <a:r>
              <a:rPr lang="en-US" dirty="0"/>
              <a:t>by passing an Intent to methods like </a:t>
            </a:r>
            <a:r>
              <a:rPr lang="en-US" b="1" dirty="0" err="1">
                <a:solidFill>
                  <a:srgbClr val="FFC000"/>
                </a:solidFill>
              </a:rPr>
              <a:t>sendBroadcast</a:t>
            </a:r>
            <a:r>
              <a:rPr lang="en-US" b="1" dirty="0">
                <a:solidFill>
                  <a:srgbClr val="FFC000"/>
                </a:solidFill>
              </a:rPr>
              <a:t>(), </a:t>
            </a:r>
            <a:r>
              <a:rPr lang="en-US" b="1" dirty="0" err="1">
                <a:solidFill>
                  <a:srgbClr val="FFC000"/>
                </a:solidFill>
              </a:rPr>
              <a:t>sendOrderedBroadcast</a:t>
            </a:r>
            <a:r>
              <a:rPr lang="en-US" b="1" dirty="0">
                <a:solidFill>
                  <a:srgbClr val="FFC000"/>
                </a:solidFill>
              </a:rPr>
              <a:t>(), </a:t>
            </a:r>
            <a:r>
              <a:rPr lang="en-US" dirty="0"/>
              <a:t>or </a:t>
            </a:r>
            <a:r>
              <a:rPr lang="en-US" b="1" dirty="0" err="1">
                <a:solidFill>
                  <a:srgbClr val="FFC000"/>
                </a:solidFill>
              </a:rPr>
              <a:t>sendStickyBroadcast</a:t>
            </a:r>
            <a:r>
              <a:rPr lang="en-US" b="1" dirty="0">
                <a:solidFill>
                  <a:srgbClr val="FFC000"/>
                </a:solidFill>
              </a:rPr>
              <a:t>().</a:t>
            </a:r>
          </a:p>
          <a:p>
            <a:r>
              <a:rPr lang="en-US" dirty="0"/>
              <a:t>You can perform a query to a content provider by calling </a:t>
            </a:r>
            <a:r>
              <a:rPr lang="en-US" b="1" dirty="0">
                <a:solidFill>
                  <a:srgbClr val="C00000"/>
                </a:solidFill>
              </a:rPr>
              <a:t>query() </a:t>
            </a:r>
            <a:r>
              <a:rPr lang="en-US" dirty="0"/>
              <a:t>on a </a:t>
            </a:r>
            <a:r>
              <a:rPr lang="en-US" b="1" dirty="0" err="1">
                <a:solidFill>
                  <a:srgbClr val="C00000"/>
                </a:solidFill>
              </a:rPr>
              <a:t>ContentResolver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“Intent”: Activating Component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20EF-5156-4F49-BEDC-1D2B3DFF896E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Explicit – using the component’s class name.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Explicit Intents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068658" y="1821367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4940" y="3951250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Activity2</a:t>
            </a: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 flipH="1">
            <a:off x="1616925" y="2847279"/>
            <a:ext cx="3718" cy="110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52547" y="1828800"/>
            <a:ext cx="6356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Intent</a:t>
            </a:r>
            <a:r>
              <a:rPr lang="en-US" sz="2800" dirty="0"/>
              <a:t> x = </a:t>
            </a:r>
            <a:r>
              <a:rPr lang="en-US" sz="2800" b="1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Intent</a:t>
            </a:r>
            <a:r>
              <a:rPr lang="en-US" sz="2800" dirty="0"/>
              <a:t>(this, Activity2.class);</a:t>
            </a:r>
          </a:p>
          <a:p>
            <a:r>
              <a:rPr lang="en-US" sz="2800" dirty="0" err="1"/>
              <a:t>startActivity</a:t>
            </a:r>
            <a:r>
              <a:rPr lang="en-US" sz="2800" dirty="0"/>
              <a:t>(x);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4931-C7DC-4AF2-828C-82769F84B8AF}" type="datetime1">
              <a:rPr lang="en-US" smtClean="0"/>
              <a:t>8/18/2020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We want to switch to an Activity and pass some data to it.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Explicit Intent Example – with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28075" y="2029523"/>
            <a:ext cx="642310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Intent</a:t>
            </a:r>
            <a:r>
              <a:rPr lang="en-US" sz="2800" dirty="0"/>
              <a:t> X = </a:t>
            </a:r>
            <a:r>
              <a:rPr lang="en-US" sz="2800" b="1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7030A0"/>
                </a:solidFill>
              </a:rPr>
              <a:t>Intent</a:t>
            </a:r>
            <a:r>
              <a:rPr lang="en-US" sz="2800" dirty="0"/>
              <a:t>(this, Activity2.class);</a:t>
            </a:r>
          </a:p>
          <a:p>
            <a:r>
              <a:rPr lang="en-US" sz="2800" dirty="0" err="1"/>
              <a:t>X.setData</a:t>
            </a:r>
            <a:r>
              <a:rPr lang="en-US" sz="2800" dirty="0"/>
              <a:t>(“some Uri”);</a:t>
            </a:r>
          </a:p>
          <a:p>
            <a:endParaRPr lang="en-US" sz="2800" dirty="0"/>
          </a:p>
          <a:p>
            <a:r>
              <a:rPr lang="en-US" sz="2800" dirty="0" err="1"/>
              <a:t>startActivity</a:t>
            </a:r>
            <a:r>
              <a:rPr lang="en-US" sz="2800" dirty="0"/>
              <a:t>(X);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661" y="4177991"/>
            <a:ext cx="642310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To access the data in the other Activity: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“</a:t>
            </a:r>
            <a:r>
              <a:rPr lang="en-US" sz="2800" dirty="0" err="1"/>
              <a:t>getIntent</a:t>
            </a:r>
            <a:r>
              <a:rPr lang="en-US" sz="2800" dirty="0"/>
              <a:t>().</a:t>
            </a:r>
            <a:r>
              <a:rPr lang="en-US" sz="2800" dirty="0" err="1"/>
              <a:t>getData</a:t>
            </a:r>
            <a:r>
              <a:rPr lang="en-US" sz="2800" dirty="0"/>
              <a:t>()”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2954" y="2022089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2954" y="4196577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9CFC-C300-4FCB-A9E6-088C417AC21F}" type="datetime1">
              <a:rPr lang="en-US" smtClean="0"/>
              <a:t>8/18/2020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Android Interfaces and Architecture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source.android.com/devices/images/ape_fwk_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76" y="735981"/>
            <a:ext cx="3945330" cy="60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33E9-FD08-4F27-8F52-BD16D670C6FB}" type="datetime1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7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We want to pass strings between Activities:</a:t>
            </a:r>
          </a:p>
          <a:p>
            <a:r>
              <a:rPr lang="en-US" dirty="0"/>
              <a:t>Create Activity1 (add a button)</a:t>
            </a:r>
          </a:p>
          <a:p>
            <a:r>
              <a:rPr lang="en-US" dirty="0"/>
              <a:t>Create Activity2 (add a </a:t>
            </a:r>
            <a:r>
              <a:rPr lang="en-US" dirty="0" err="1"/>
              <a:t>textview</a:t>
            </a:r>
            <a:r>
              <a:rPr lang="en-US" dirty="0"/>
              <a:t>)</a:t>
            </a:r>
          </a:p>
          <a:p>
            <a:r>
              <a:rPr lang="en-US" dirty="0"/>
              <a:t>Send Intent from Activity1 to Activity2</a:t>
            </a:r>
          </a:p>
          <a:p>
            <a:r>
              <a:rPr lang="en-US" dirty="0"/>
              <a:t>Send Intent with Data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Try this at home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B2AE-F45F-4516-8267-886353F40955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erson wearing a costume&#10;&#10;Description generated with high confidence">
            <a:extLst>
              <a:ext uri="{FF2B5EF4-FFF2-40B4-BE49-F238E27FC236}">
                <a16:creationId xmlns:a16="http://schemas.microsoft.com/office/drawing/2014/main" id="{98F754EB-7C1D-43E4-AAE8-B7B94019C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11" y="1075037"/>
            <a:ext cx="2425151" cy="225634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Explicit Intent vs. Implicit Intent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F9608E67-FACA-4FFF-9F61-0B13D6267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27" y="1698414"/>
            <a:ext cx="1564815" cy="1434414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8ED1DB0-6737-4B5B-93FA-D42A13E7F9B8}"/>
              </a:ext>
            </a:extLst>
          </p:cNvPr>
          <p:cNvSpPr/>
          <p:nvPr/>
        </p:nvSpPr>
        <p:spPr>
          <a:xfrm>
            <a:off x="2458995" y="1075037"/>
            <a:ext cx="2965621" cy="926757"/>
          </a:xfrm>
          <a:prstGeom prst="wedgeEllipseCallout">
            <a:avLst>
              <a:gd name="adj1" fmla="val -37500"/>
              <a:gd name="adj2" fmla="val 625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Mr. Thor, can I have your hammer?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F31908-35A0-44F1-B1F8-B814BEDB8C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27" y="4386648"/>
            <a:ext cx="1735832" cy="1723861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D18FFAC-38D5-429D-AE8B-F129108FD673}"/>
              </a:ext>
            </a:extLst>
          </p:cNvPr>
          <p:cNvSpPr/>
          <p:nvPr/>
        </p:nvSpPr>
        <p:spPr>
          <a:xfrm>
            <a:off x="250994" y="3726962"/>
            <a:ext cx="1992665" cy="654909"/>
          </a:xfrm>
          <a:prstGeom prst="wedgeEllipseCallout">
            <a:avLst>
              <a:gd name="adj1" fmla="val 10249"/>
              <a:gd name="adj2" fmla="val 10778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need HAMMER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989FDA-EAF0-486B-B192-8695D7733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34" y="4500152"/>
            <a:ext cx="1714500" cy="1714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39BA91-AA58-4214-BDE6-8BF2F9B70968}"/>
              </a:ext>
            </a:extLst>
          </p:cNvPr>
          <p:cNvSpPr txBox="1"/>
          <p:nvPr/>
        </p:nvSpPr>
        <p:spPr>
          <a:xfrm>
            <a:off x="4426002" y="621465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Goudy Old Style" panose="02020502050305020303" pitchFamily="18" charset="0"/>
              </a:rPr>
              <a:t>Android OS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7E34A1-C695-4CB0-BD18-EA858A7533AD}"/>
              </a:ext>
            </a:extLst>
          </p:cNvPr>
          <p:cNvSpPr/>
          <p:nvPr/>
        </p:nvSpPr>
        <p:spPr>
          <a:xfrm>
            <a:off x="3198777" y="2241560"/>
            <a:ext cx="2058398" cy="472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6A43EE-1C0C-465D-8EE1-DA27D9D69033}"/>
              </a:ext>
            </a:extLst>
          </p:cNvPr>
          <p:cNvSpPr/>
          <p:nvPr/>
        </p:nvSpPr>
        <p:spPr>
          <a:xfrm>
            <a:off x="3198777" y="5155061"/>
            <a:ext cx="921457" cy="472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D5ADC8A0-374D-4FC5-BFF1-D751E7A8883C}"/>
              </a:ext>
            </a:extLst>
          </p:cNvPr>
          <p:cNvSpPr/>
          <p:nvPr/>
        </p:nvSpPr>
        <p:spPr>
          <a:xfrm>
            <a:off x="3157597" y="3418774"/>
            <a:ext cx="2777332" cy="829353"/>
          </a:xfrm>
          <a:prstGeom prst="wedgeEllipseCallout">
            <a:avLst>
              <a:gd name="adj1" fmla="val 15000"/>
              <a:gd name="adj2" fmla="val 757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Who can share a hammer, please?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DDED041-271B-4822-AB73-4B314FD92C1F}"/>
              </a:ext>
            </a:extLst>
          </p:cNvPr>
          <p:cNvSpPr/>
          <p:nvPr/>
        </p:nvSpPr>
        <p:spPr>
          <a:xfrm>
            <a:off x="5934929" y="5180397"/>
            <a:ext cx="921457" cy="4728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erson in a costume&#10;&#10;Description generated with very high confidence">
            <a:extLst>
              <a:ext uri="{FF2B5EF4-FFF2-40B4-BE49-F238E27FC236}">
                <a16:creationId xmlns:a16="http://schemas.microsoft.com/office/drawing/2014/main" id="{1DF4F0D9-E464-4C1A-95FC-EEC4EBCD7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09" y="3966131"/>
            <a:ext cx="1771650" cy="2581275"/>
          </a:xfrm>
          <a:prstGeom prst="rect">
            <a:avLst/>
          </a:prstGeom>
        </p:spPr>
      </p:pic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6510B880-4FF2-4E35-95AC-9612C7C540E7}"/>
              </a:ext>
            </a:extLst>
          </p:cNvPr>
          <p:cNvSpPr/>
          <p:nvPr/>
        </p:nvSpPr>
        <p:spPr>
          <a:xfrm>
            <a:off x="7800732" y="3555204"/>
            <a:ext cx="1014867" cy="654909"/>
          </a:xfrm>
          <a:prstGeom prst="wedgeEllipseCallout">
            <a:avLst>
              <a:gd name="adj1" fmla="val -39791"/>
              <a:gd name="adj2" fmla="val 625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EC2A-ADC3-4A71-BE59-EDAC45512A9B}" type="datetime1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/>
      <p:bldP spid="15" grpId="0" animBg="1"/>
      <p:bldP spid="16" grpId="0" animBg="1"/>
      <p:bldP spid="17" grpId="0" animBg="1"/>
      <p:bldP spid="18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b="1" dirty="0"/>
              <a:t>Implicit </a:t>
            </a:r>
            <a:r>
              <a:rPr lang="en-US" dirty="0"/>
              <a:t>– using some reserved keywords.</a:t>
            </a:r>
          </a:p>
          <a:p>
            <a:pPr lvl="1"/>
            <a:r>
              <a:rPr lang="en-US" dirty="0"/>
              <a:t>You provide type of </a:t>
            </a:r>
            <a:r>
              <a:rPr lang="en-US" b="1" dirty="0"/>
              <a:t>action</a:t>
            </a:r>
            <a:r>
              <a:rPr lang="en-US" dirty="0"/>
              <a:t> to be performed</a:t>
            </a:r>
          </a:p>
          <a:p>
            <a:pPr lvl="1"/>
            <a:r>
              <a:rPr lang="en-US" dirty="0"/>
              <a:t>You can provide </a:t>
            </a:r>
            <a:r>
              <a:rPr lang="en-US" b="1" dirty="0"/>
              <a:t>data</a:t>
            </a:r>
            <a:r>
              <a:rPr lang="en-US" dirty="0"/>
              <a:t> to be used</a:t>
            </a:r>
          </a:p>
          <a:p>
            <a:pPr lvl="1"/>
            <a:r>
              <a:rPr lang="en-US" dirty="0"/>
              <a:t>Multiple matching Activities may exist.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Implicit Intents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33" y="2966302"/>
            <a:ext cx="6453178" cy="296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7F1F-260A-4F5E-AD00-586615293539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We want to VIEW a webpage in a browser: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/>
              <a:t> w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7030A0"/>
                </a:solidFill>
              </a:rPr>
              <a:t>Intent</a:t>
            </a:r>
            <a:r>
              <a:rPr lang="en-US" dirty="0" err="1"/>
              <a:t>.ACTION_VIEW</a:t>
            </a:r>
            <a:r>
              <a:rPr lang="en-US" dirty="0"/>
              <a:t>, 	</a:t>
            </a:r>
            <a:r>
              <a:rPr lang="en-US" b="1" dirty="0" err="1">
                <a:solidFill>
                  <a:srgbClr val="7030A0"/>
                </a:solidFill>
              </a:rPr>
              <a:t>Uri</a:t>
            </a:r>
            <a:r>
              <a:rPr lang="en-US" dirty="0" err="1"/>
              <a:t>.parse</a:t>
            </a:r>
            <a:r>
              <a:rPr lang="en-US" dirty="0"/>
              <a:t>(“</a:t>
            </a:r>
            <a:r>
              <a:rPr lang="en-US" dirty="0">
                <a:latin typeface="+mj-lt"/>
              </a:rPr>
              <a:t>http://www.unc.edu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Implicit Intent 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07F3-43AA-4259-8E34-392BA3C3BFEB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We want to VIEW a location on a map: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/>
              <a:t> w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>
                <a:solidFill>
                  <a:srgbClr val="7030A0"/>
                </a:solidFill>
              </a:rPr>
              <a:t>Intent</a:t>
            </a:r>
            <a:r>
              <a:rPr lang="en-US" dirty="0" err="1"/>
              <a:t>.ACTION_VIEW</a:t>
            </a:r>
            <a:r>
              <a:rPr lang="en-US" dirty="0"/>
              <a:t>,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 err="1">
                <a:solidFill>
                  <a:srgbClr val="7030A0"/>
                </a:solidFill>
              </a:rPr>
              <a:t>Uri</a:t>
            </a:r>
            <a:r>
              <a:rPr lang="en-US" dirty="0" err="1"/>
              <a:t>.parse</a:t>
            </a:r>
            <a:r>
              <a:rPr lang="en-US" dirty="0"/>
              <a:t>(“</a:t>
            </a:r>
            <a:r>
              <a:rPr lang="en-US" dirty="0">
                <a:latin typeface="+mj-lt"/>
              </a:rPr>
              <a:t>geo:35.909715, -79.052779?Z=14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Another Implicit Intent Example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E50C-210B-4B3F-B0D1-CFB447B53115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Your App will crash!</a:t>
            </a:r>
          </a:p>
          <a:p>
            <a:r>
              <a:rPr lang="en-US" dirty="0"/>
              <a:t>To get a list of matching Apps: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verify that the Intent will resolve to an Activity: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if no one to receive my Intent?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7491" y="2091073"/>
            <a:ext cx="748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getPackageManager</a:t>
            </a:r>
            <a:r>
              <a:rPr lang="en-US" sz="2800" b="1" dirty="0"/>
              <a:t>().</a:t>
            </a:r>
            <a:r>
              <a:rPr lang="en-US" sz="2800" dirty="0" err="1"/>
              <a:t>queryIntentActivities</a:t>
            </a:r>
            <a:r>
              <a:rPr lang="en-US" sz="2800" dirty="0"/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your_intent</a:t>
            </a:r>
            <a:r>
              <a:rPr lang="en-US" sz="2800" dirty="0"/>
              <a:t>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PackageManager.MATCH_DEFAULT_ONLY</a:t>
            </a:r>
            <a:endParaRPr lang="en-US" sz="2800" dirty="0"/>
          </a:p>
          <a:p>
            <a:r>
              <a:rPr lang="en-US" sz="2800" dirty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097" y="4841707"/>
            <a:ext cx="7237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X.</a:t>
            </a:r>
            <a:r>
              <a:rPr lang="en-US" sz="2800" b="1" dirty="0" err="1"/>
              <a:t>resolveActivity</a:t>
            </a:r>
            <a:r>
              <a:rPr lang="en-US" sz="2800" dirty="0"/>
              <a:t>(</a:t>
            </a:r>
            <a:r>
              <a:rPr lang="en-US" sz="2800" dirty="0" err="1"/>
              <a:t>getPackageManager</a:t>
            </a:r>
            <a:r>
              <a:rPr lang="en-US" sz="2800" dirty="0"/>
              <a:t>()) != null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EADA-4C97-4DAF-8A8B-7AE423A7D91E}" type="datetime1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1037063"/>
          </a:xfrm>
        </p:spPr>
        <p:txBody>
          <a:bodyPr>
            <a:normAutofit/>
          </a:bodyPr>
          <a:lstStyle/>
          <a:p>
            <a:r>
              <a:rPr lang="en-US" dirty="0"/>
              <a:t>We want an Activity to do something and return the result back to us.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Getting Results Back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0655" y="2018372"/>
            <a:ext cx="8296506" cy="375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Step1:</a:t>
            </a:r>
          </a:p>
          <a:p>
            <a:endParaRPr lang="en-US" sz="2000" b="1" dirty="0"/>
          </a:p>
          <a:p>
            <a:r>
              <a:rPr lang="en-US" sz="2000" dirty="0" err="1"/>
              <a:t>startActivityForResult</a:t>
            </a:r>
            <a:r>
              <a:rPr lang="en-US" sz="2000" dirty="0"/>
              <a:t>(</a:t>
            </a:r>
            <a:r>
              <a:rPr lang="en-US" sz="2000" dirty="0" err="1"/>
              <a:t>intent_object</a:t>
            </a:r>
            <a:r>
              <a:rPr lang="en-US" sz="2000" dirty="0"/>
              <a:t>,  SOME_REQ_CODE); </a:t>
            </a:r>
          </a:p>
          <a:p>
            <a:endParaRPr lang="en-US" sz="2000" dirty="0"/>
          </a:p>
          <a:p>
            <a:r>
              <a:rPr lang="en-US" sz="2000" b="1" dirty="0"/>
              <a:t>Step2: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@Override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protected void </a:t>
            </a:r>
            <a:r>
              <a:rPr lang="en-US" sz="2000" dirty="0" err="1"/>
              <a:t>onActivityResult</a:t>
            </a:r>
            <a:r>
              <a:rPr lang="en-US" sz="2000" dirty="0"/>
              <a:t> 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 err="1"/>
              <a:t>requestCode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 err="1"/>
              <a:t>resultCode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7030A0"/>
                </a:solidFill>
              </a:rPr>
              <a:t>Intent</a:t>
            </a:r>
            <a:r>
              <a:rPr lang="en-US" sz="2000" dirty="0"/>
              <a:t> data)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B290-85BE-4D44-BB00-8745751CEC0D}" type="datetime1">
              <a:rPr lang="en-US" smtClean="0"/>
              <a:t>8/18/2020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5" y="959005"/>
            <a:ext cx="7917365" cy="5195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/>
              <a:t> w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	</a:t>
            </a:r>
            <a:r>
              <a:rPr lang="en-US" b="1" dirty="0">
                <a:solidFill>
                  <a:srgbClr val="7030A0"/>
                </a:solidFill>
              </a:rPr>
              <a:t>Intent</a:t>
            </a:r>
            <a:r>
              <a:rPr lang="en-US" dirty="0"/>
              <a:t>(</a:t>
            </a:r>
            <a:r>
              <a:rPr lang="en-US" dirty="0" err="1"/>
              <a:t>MediaStore.ACTION_IMAGE_CAPTURE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startActivity</a:t>
            </a:r>
            <a:r>
              <a:rPr lang="en-US" dirty="0"/>
              <a:t>(w);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Example: Implicit Intent with Camera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620537" y="3456878"/>
            <a:ext cx="914400" cy="53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35298" y="3869474"/>
            <a:ext cx="402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uses the camera. Returns no photos.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A8B2-59D4-4619-9916-45BD3132C489}" type="datetime1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48044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MediaStore.ACTION_IMAGE_CAPTURE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(w, 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en-US" sz="2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1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RESULT_OK)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x.getExtras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(Bitmap)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("data");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7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R.id.imageView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img.setImageBitmap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imageBitmap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Getting the Image Back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1C63-98EB-4FF6-8A9A-F0FB710643DA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7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Suppose, your App can send or share a text.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How to receive an Intent?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58950" y="2167054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Activity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17885" y="2167055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Activity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562920" y="2680010"/>
            <a:ext cx="3954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43960" y="1739589"/>
            <a:ext cx="1996069" cy="1873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1043" y="1735871"/>
            <a:ext cx="1996069" cy="1873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3024" y="3902917"/>
            <a:ext cx="872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&lt;intent-filter&gt;</a:t>
            </a:r>
          </a:p>
          <a:p>
            <a:r>
              <a:rPr lang="en-US" sz="2400" dirty="0"/>
              <a:t>        &lt;</a:t>
            </a:r>
            <a:r>
              <a:rPr lang="en-US" sz="2400" b="1" dirty="0"/>
              <a:t>action </a:t>
            </a:r>
            <a:r>
              <a:rPr lang="en-US" sz="2400" dirty="0" err="1"/>
              <a:t>android:name</a:t>
            </a:r>
            <a:r>
              <a:rPr lang="en-US" sz="2400" dirty="0"/>
              <a:t>="</a:t>
            </a:r>
            <a:r>
              <a:rPr lang="en-US" sz="2400" dirty="0" err="1"/>
              <a:t>android.intent.action.SEND</a:t>
            </a:r>
            <a:r>
              <a:rPr lang="en-US" sz="2400" dirty="0"/>
              <a:t>"/&gt;</a:t>
            </a:r>
            <a:br>
              <a:rPr lang="en-US" sz="2400" dirty="0"/>
            </a:br>
            <a:r>
              <a:rPr lang="en-US" sz="2400" dirty="0"/>
              <a:t>        &lt;</a:t>
            </a:r>
            <a:r>
              <a:rPr lang="en-US" sz="2400" b="1" dirty="0"/>
              <a:t>category</a:t>
            </a:r>
            <a:r>
              <a:rPr lang="en-US" sz="2400" dirty="0"/>
              <a:t> </a:t>
            </a:r>
            <a:r>
              <a:rPr lang="en-US" sz="2400" dirty="0" err="1"/>
              <a:t>android:name</a:t>
            </a:r>
            <a:r>
              <a:rPr lang="en-US" sz="2400" dirty="0"/>
              <a:t>="</a:t>
            </a:r>
            <a:r>
              <a:rPr lang="en-US" sz="2400" dirty="0" err="1"/>
              <a:t>android.intent.category.DEFAULT</a:t>
            </a:r>
            <a:r>
              <a:rPr lang="en-US" sz="2400" dirty="0"/>
              <a:t>"/&gt;</a:t>
            </a:r>
            <a:br>
              <a:rPr lang="en-US" sz="2400" dirty="0"/>
            </a:br>
            <a:r>
              <a:rPr lang="en-US" sz="2400" dirty="0"/>
              <a:t>        &lt;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dirty="0" err="1"/>
              <a:t>android:mimeType</a:t>
            </a:r>
            <a:r>
              <a:rPr lang="en-US" sz="2400" dirty="0"/>
              <a:t>="text/plain"/&gt;</a:t>
            </a:r>
          </a:p>
          <a:p>
            <a:r>
              <a:rPr lang="en-US" sz="2400" b="1" dirty="0"/>
              <a:t> &lt;/intent-filter&gt;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0126" y="2252545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ACTION_SEND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94302" y="2720897"/>
            <a:ext cx="10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 text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58001" y="5096107"/>
            <a:ext cx="356839" cy="5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76694" y="5642517"/>
            <a:ext cx="30777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must include the CATEGORY_DEFAULT to receive implicit intents.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895A-E373-4325-A356-A86C6ADC6E04}" type="datetime1">
              <a:rPr lang="en-US" smtClean="0"/>
              <a:t>8/18/2020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4" grpId="0" animBg="1"/>
      <p:bldP spid="15" grpId="0" animBg="1"/>
      <p:bldP spid="16" grpId="0"/>
      <p:bldP spid="17" grpId="0"/>
      <p:bldP spid="1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b="1" dirty="0"/>
              <a:t>What kind of an OS is Android?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Android Fundamentals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ED985D-3375-4D77-AF7F-62997F9E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51" y="1713411"/>
            <a:ext cx="3232913" cy="2902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99515F-55AE-43D3-8C4B-1E75FD5E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16" y="2346659"/>
            <a:ext cx="3295485" cy="2902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A7EF17-1E80-4FCD-A7B0-C285849805B3}"/>
              </a:ext>
            </a:extLst>
          </p:cNvPr>
          <p:cNvSpPr txBox="1"/>
          <p:nvPr/>
        </p:nvSpPr>
        <p:spPr>
          <a:xfrm>
            <a:off x="1776624" y="5438549"/>
            <a:ext cx="2297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Goudy Old Style" panose="02020502050305020303" pitchFamily="18" charset="0"/>
              </a:rPr>
              <a:t>A multi-user Linux system</a:t>
            </a:r>
          </a:p>
          <a:p>
            <a:pPr algn="ctr"/>
            <a:r>
              <a:rPr lang="en-US" i="1" dirty="0">
                <a:latin typeface="Goudy Old Style" panose="02020502050305020303" pitchFamily="18" charset="0"/>
              </a:rPr>
              <a:t>(classroom.cs.unc.edu)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9D0F8BC-AA1A-4A63-907C-056B51E416CE}"/>
              </a:ext>
            </a:extLst>
          </p:cNvPr>
          <p:cNvSpPr/>
          <p:nvPr/>
        </p:nvSpPr>
        <p:spPr>
          <a:xfrm>
            <a:off x="5194113" y="3242652"/>
            <a:ext cx="857850" cy="477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CBAB818-895E-4376-8768-29366AA876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93" y="2402681"/>
            <a:ext cx="892739" cy="89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C2D186-E645-4D5A-8E46-507C55C66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43" y="3419590"/>
            <a:ext cx="1714500" cy="1714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F97ADA-5CC6-4B20-8B62-A8F7E461B3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07" y="2476934"/>
            <a:ext cx="744234" cy="7442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4DCDAD-B08E-4E9A-AF07-224B1D45F5E1}"/>
              </a:ext>
            </a:extLst>
          </p:cNvPr>
          <p:cNvSpPr txBox="1"/>
          <p:nvPr/>
        </p:nvSpPr>
        <p:spPr>
          <a:xfrm>
            <a:off x="6631724" y="529589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Goudy Old Style" panose="02020502050305020303" pitchFamily="18" charset="0"/>
              </a:rPr>
              <a:t>Android OS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1EE320-7541-4021-B85E-CFEE5B491B86}"/>
              </a:ext>
            </a:extLst>
          </p:cNvPr>
          <p:cNvCxnSpPr>
            <a:cxnSpLocks/>
          </p:cNvCxnSpPr>
          <p:nvPr/>
        </p:nvCxnSpPr>
        <p:spPr>
          <a:xfrm flipH="1">
            <a:off x="6707025" y="2040787"/>
            <a:ext cx="283105" cy="35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993FDD-B79B-4B70-A645-69302853C44B}"/>
              </a:ext>
            </a:extLst>
          </p:cNvPr>
          <p:cNvCxnSpPr>
            <a:cxnSpLocks/>
          </p:cNvCxnSpPr>
          <p:nvPr/>
        </p:nvCxnSpPr>
        <p:spPr>
          <a:xfrm flipH="1">
            <a:off x="7616518" y="2033803"/>
            <a:ext cx="283105" cy="35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CD45B2-2F58-458B-974C-8F750C13BFDA}"/>
              </a:ext>
            </a:extLst>
          </p:cNvPr>
          <p:cNvSpPr txBox="1"/>
          <p:nvPr/>
        </p:nvSpPr>
        <p:spPr>
          <a:xfrm>
            <a:off x="6580780" y="1695249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Goudy Old Style" panose="02020502050305020303" pitchFamily="18" charset="0"/>
              </a:rPr>
              <a:t>User ID1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F2EEEC-7FBC-4F0D-A5B2-501350CD20ED}"/>
              </a:ext>
            </a:extLst>
          </p:cNvPr>
          <p:cNvSpPr txBox="1"/>
          <p:nvPr/>
        </p:nvSpPr>
        <p:spPr>
          <a:xfrm>
            <a:off x="7521454" y="1676076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Goudy Old Style" panose="02020502050305020303" pitchFamily="18" charset="0"/>
              </a:rPr>
              <a:t>User ID2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2C69-5584-4E13-9173-BFF993C3E520}" type="datetime1">
              <a:rPr lang="en-US" smtClean="0"/>
              <a:t>8/18/2020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9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You specify &lt;intent-filter&gt; in your manifest.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How to receive an Intent?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58950" y="2066689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Activity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17885" y="2066690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dirty="0"/>
              <a:t>Activity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562920" y="2579645"/>
            <a:ext cx="3954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66262" y="1672678"/>
            <a:ext cx="1996069" cy="1873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1043" y="1668960"/>
            <a:ext cx="1996069" cy="18734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8711" y="3757951"/>
            <a:ext cx="76943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&lt;</a:t>
            </a:r>
            <a:r>
              <a:rPr lang="en-US" sz="2000" b="1" dirty="0"/>
              <a:t>activity </a:t>
            </a:r>
            <a:r>
              <a:rPr lang="en-US" sz="2000" dirty="0" err="1"/>
              <a:t>android:name</a:t>
            </a:r>
            <a:r>
              <a:rPr lang="en-US" sz="2000" dirty="0"/>
              <a:t>="</a:t>
            </a:r>
            <a:r>
              <a:rPr lang="en-US" sz="2000" dirty="0" err="1"/>
              <a:t>MainActivity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   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&lt;!-- This activity is the main entry, should appear in app launcher --&gt;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   &lt;</a:t>
            </a:r>
            <a:r>
              <a:rPr lang="en-US" sz="2000" b="1" dirty="0"/>
              <a:t>intent-filter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       &lt;</a:t>
            </a:r>
            <a:r>
              <a:rPr lang="en-US" sz="2000" b="1" dirty="0"/>
              <a:t>action </a:t>
            </a:r>
            <a:r>
              <a:rPr lang="en-US" sz="2000" dirty="0" err="1"/>
              <a:t>android:name</a:t>
            </a:r>
            <a:r>
              <a:rPr lang="en-US" sz="2000" dirty="0"/>
              <a:t>="</a:t>
            </a:r>
            <a:r>
              <a:rPr lang="en-US" sz="2000" dirty="0" err="1"/>
              <a:t>android.intent.action.MAIN</a:t>
            </a:r>
            <a:r>
              <a:rPr lang="en-US" sz="2000" dirty="0"/>
              <a:t>" /&gt;</a:t>
            </a:r>
            <a:br>
              <a:rPr lang="en-US" sz="2000" dirty="0"/>
            </a:br>
            <a:r>
              <a:rPr lang="en-US" sz="2000" dirty="0"/>
              <a:t>        &lt;</a:t>
            </a:r>
            <a:r>
              <a:rPr lang="en-US" sz="2000" b="1" dirty="0"/>
              <a:t>category</a:t>
            </a:r>
            <a:r>
              <a:rPr lang="en-US" sz="2000" dirty="0"/>
              <a:t> </a:t>
            </a:r>
            <a:r>
              <a:rPr lang="en-US" sz="2000" dirty="0" err="1"/>
              <a:t>android:name</a:t>
            </a:r>
            <a:r>
              <a:rPr lang="en-US" sz="2000" dirty="0"/>
              <a:t>="</a:t>
            </a:r>
            <a:r>
              <a:rPr lang="en-US" sz="2000" dirty="0" err="1"/>
              <a:t>android.intent.category.LAUNCHER</a:t>
            </a:r>
            <a:r>
              <a:rPr lang="en-US" sz="2000" dirty="0"/>
              <a:t>" /&gt;</a:t>
            </a:r>
            <a:br>
              <a:rPr lang="en-US" sz="2000" dirty="0"/>
            </a:br>
            <a:r>
              <a:rPr lang="en-US" sz="2000" dirty="0"/>
              <a:t>    &lt;</a:t>
            </a:r>
            <a:r>
              <a:rPr lang="en-US" sz="2000" b="1" dirty="0"/>
              <a:t>/intent-filter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b="1" dirty="0"/>
              <a:t>/activity</a:t>
            </a:r>
            <a:r>
              <a:rPr lang="en-US" sz="2000" dirty="0"/>
              <a:t>&gt;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60126" y="2152180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ACTION_MAIN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0848" y="2665136"/>
            <a:ext cx="121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E910-8A67-4EC7-A673-003CA6801181}" type="datetime1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/>
              <a:t>Let us try the camera example (implicit intent)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Practice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7DC0-59DF-4916-95D8-416200C19C58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03" y="1022737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source.android.com/source/index.html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source.android.com/devices/architecture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http://developer.android.com/guide/components/fundamentals.html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://developer.android.com/training/basics/intents/sending.html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http://developer.android.com/guide/components/intents-filters.html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http://developer.android.com/training/camera/photobasics.html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https://android.jlelse.eu/closer-look-at-android-runtime-dvm-vs-art-1dc5240c3924</a:t>
            </a:r>
            <a:endParaRPr lang="en-US" sz="2000" dirty="0"/>
          </a:p>
          <a:p>
            <a:r>
              <a:rPr lang="en-US" sz="2000" dirty="0">
                <a:hlinkClick r:id="rId9"/>
              </a:rPr>
              <a:t>https://events.linuxfoundation.org/images/stories/slides/abs2013_gargentas.pdf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References (study these)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DF93-8AC7-43E3-842D-611E752CC992}" type="datetime1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1307"/>
            <a:ext cx="7886700" cy="5195656"/>
          </a:xfrm>
        </p:spPr>
        <p:txBody>
          <a:bodyPr>
            <a:normAutofit/>
          </a:bodyPr>
          <a:lstStyle/>
          <a:p>
            <a:r>
              <a:rPr lang="en-US" b="1" dirty="0"/>
              <a:t>What is an APK file?</a:t>
            </a:r>
          </a:p>
          <a:p>
            <a:pPr lvl="1"/>
            <a:r>
              <a:rPr lang="en-US" dirty="0"/>
              <a:t>Android SDK tools compile your java source files into .</a:t>
            </a:r>
            <a:r>
              <a:rPr lang="en-US" dirty="0" err="1"/>
              <a:t>dex</a:t>
            </a:r>
            <a:r>
              <a:rPr lang="en-US" dirty="0"/>
              <a:t> files, and then zip .</a:t>
            </a:r>
            <a:r>
              <a:rPr lang="en-US" dirty="0" err="1"/>
              <a:t>dex</a:t>
            </a:r>
            <a:r>
              <a:rPr lang="en-US" dirty="0"/>
              <a:t> file, project resources (images, layouts etc.) and the manifest file into an APK.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Android Fundamentals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28CFA83-9AD7-4002-BFAE-5F4C6FAF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754" y="2789751"/>
            <a:ext cx="2495550" cy="267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034D8-9742-4DF2-9274-860BF721ED61}"/>
              </a:ext>
            </a:extLst>
          </p:cNvPr>
          <p:cNvSpPr txBox="1"/>
          <p:nvPr/>
        </p:nvSpPr>
        <p:spPr>
          <a:xfrm>
            <a:off x="2553259" y="5826325"/>
            <a:ext cx="438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oudy Old Style" panose="02020502050305020303" pitchFamily="18" charset="0"/>
              </a:rPr>
              <a:t>Note: You need to Build .</a:t>
            </a:r>
            <a:r>
              <a:rPr lang="en-US" i="1" dirty="0" err="1" smtClean="0">
                <a:latin typeface="Goudy Old Style" panose="02020502050305020303" pitchFamily="18" charset="0"/>
              </a:rPr>
              <a:t>apk</a:t>
            </a:r>
            <a:r>
              <a:rPr lang="en-US" i="1" dirty="0" smtClean="0">
                <a:latin typeface="Goudy Old Style" panose="02020502050305020303" pitchFamily="18" charset="0"/>
              </a:rPr>
              <a:t> from Android Studio at least once to see the </a:t>
            </a:r>
            <a:r>
              <a:rPr lang="en-US" i="1" dirty="0" err="1" smtClean="0">
                <a:latin typeface="Goudy Old Style" panose="02020502050305020303" pitchFamily="18" charset="0"/>
              </a:rPr>
              <a:t>apk</a:t>
            </a:r>
            <a:r>
              <a:rPr lang="en-US" i="1" dirty="0" smtClean="0">
                <a:latin typeface="Goudy Old Style" panose="02020502050305020303" pitchFamily="18" charset="0"/>
              </a:rPr>
              <a:t> folder in your laptop.</a:t>
            </a:r>
            <a:endParaRPr lang="en-US" i="1" dirty="0">
              <a:latin typeface="Goudy Old Style" panose="0202050205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034D8-9742-4DF2-9274-860BF721ED61}"/>
              </a:ext>
            </a:extLst>
          </p:cNvPr>
          <p:cNvSpPr txBox="1"/>
          <p:nvPr/>
        </p:nvSpPr>
        <p:spPr>
          <a:xfrm>
            <a:off x="1435782" y="2942151"/>
            <a:ext cx="378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oudy Old Style" panose="02020502050305020303" pitchFamily="18" charset="0"/>
              </a:rPr>
              <a:t>Unzip any android .</a:t>
            </a:r>
            <a:r>
              <a:rPr lang="en-US" i="1" dirty="0" err="1">
                <a:latin typeface="Goudy Old Style" panose="02020502050305020303" pitchFamily="18" charset="0"/>
              </a:rPr>
              <a:t>apk</a:t>
            </a:r>
            <a:r>
              <a:rPr lang="en-US" i="1" dirty="0">
                <a:latin typeface="Goudy Old Style" panose="02020502050305020303" pitchFamily="18" charset="0"/>
              </a:rPr>
              <a:t> and you will see these files inside it. You can find an .</a:t>
            </a:r>
            <a:r>
              <a:rPr lang="en-US" i="1" dirty="0" err="1">
                <a:latin typeface="Goudy Old Style" panose="02020502050305020303" pitchFamily="18" charset="0"/>
              </a:rPr>
              <a:t>apk</a:t>
            </a:r>
            <a:r>
              <a:rPr lang="en-US" i="1" dirty="0">
                <a:latin typeface="Goudy Old Style" panose="02020502050305020303" pitchFamily="18" charset="0"/>
              </a:rPr>
              <a:t> file inside: </a:t>
            </a:r>
            <a:r>
              <a:rPr lang="en-US" i="1" dirty="0" err="1">
                <a:latin typeface="Goudy Old Style" panose="02020502050305020303" pitchFamily="18" charset="0"/>
              </a:rPr>
              <a:t>YourProject</a:t>
            </a:r>
            <a:r>
              <a:rPr lang="en-US" i="1" dirty="0">
                <a:latin typeface="Goudy Old Style" panose="02020502050305020303" pitchFamily="18" charset="0"/>
              </a:rPr>
              <a:t>/app/build/outputs/</a:t>
            </a:r>
            <a:r>
              <a:rPr lang="en-US" i="1" dirty="0" err="1">
                <a:latin typeface="Goudy Old Style" panose="02020502050305020303" pitchFamily="18" charset="0"/>
              </a:rPr>
              <a:t>apk</a:t>
            </a:r>
            <a:endParaRPr lang="en-US" i="1" dirty="0">
              <a:latin typeface="Goudy Old Style" panose="02020502050305020303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487E-2DD1-46ED-9B2F-26B2FECA80C3}" type="datetime1">
              <a:rPr lang="en-US" smtClean="0"/>
              <a:t>8/18/2020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1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D7C89C-C4A2-443B-958A-06C0DEB16EF8}"/>
              </a:ext>
            </a:extLst>
          </p:cNvPr>
          <p:cNvSpPr/>
          <p:nvPr/>
        </p:nvSpPr>
        <p:spPr>
          <a:xfrm>
            <a:off x="2731731" y="3210993"/>
            <a:ext cx="5783619" cy="1272745"/>
          </a:xfrm>
          <a:prstGeom prst="round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81307"/>
            <a:ext cx="8319407" cy="5195656"/>
          </a:xfrm>
        </p:spPr>
        <p:txBody>
          <a:bodyPr>
            <a:normAutofit/>
          </a:bodyPr>
          <a:lstStyle/>
          <a:p>
            <a:r>
              <a:rPr lang="en-US" b="1" dirty="0"/>
              <a:t>What is ART?</a:t>
            </a:r>
          </a:p>
          <a:p>
            <a:pPr lvl="1"/>
            <a:r>
              <a:rPr lang="en-US" dirty="0"/>
              <a:t>ART = Android Runtime (it’s like Java Runtime)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Pros: </a:t>
            </a:r>
            <a:r>
              <a:rPr lang="en-US" dirty="0"/>
              <a:t>Faster application execution.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Cons: </a:t>
            </a:r>
            <a:r>
              <a:rPr lang="en-US" dirty="0"/>
              <a:t>Longer installation time, more storage requirement.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Android Fundamentals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FC9E33-A75E-439C-A7A4-5B01F623D85C}"/>
              </a:ext>
            </a:extLst>
          </p:cNvPr>
          <p:cNvSpPr/>
          <p:nvPr/>
        </p:nvSpPr>
        <p:spPr>
          <a:xfrm>
            <a:off x="892120" y="3540298"/>
            <a:ext cx="1554480" cy="593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E0D561-3B7A-4CCE-BE89-5B26A027F1F5}"/>
              </a:ext>
            </a:extLst>
          </p:cNvPr>
          <p:cNvSpPr/>
          <p:nvPr/>
        </p:nvSpPr>
        <p:spPr>
          <a:xfrm>
            <a:off x="3072646" y="3540298"/>
            <a:ext cx="1554480" cy="593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dex2aot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35ACE2-102F-48A5-9051-5BACC0E5501C}"/>
              </a:ext>
            </a:extLst>
          </p:cNvPr>
          <p:cNvSpPr/>
          <p:nvPr/>
        </p:nvSpPr>
        <p:spPr>
          <a:xfrm>
            <a:off x="4862829" y="3540298"/>
            <a:ext cx="1554480" cy="593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native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7B5EA2-CC55-46F8-88EC-967AF0E16CD4}"/>
              </a:ext>
            </a:extLst>
          </p:cNvPr>
          <p:cNvSpPr/>
          <p:nvPr/>
        </p:nvSpPr>
        <p:spPr>
          <a:xfrm>
            <a:off x="6910526" y="3540298"/>
            <a:ext cx="1554480" cy="593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ART runtime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8EDD1-3A06-43FB-BA65-C5F4F792900C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2446600" y="3836861"/>
            <a:ext cx="62604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25A651-E08E-4C56-8B87-76FC93BAB7B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627126" y="3836861"/>
            <a:ext cx="23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E2082-304B-49F6-8A63-94320A9EFCF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417309" y="3836861"/>
            <a:ext cx="49321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298D23-EEAD-4AC8-9AC2-3688381B5EF6}"/>
              </a:ext>
            </a:extLst>
          </p:cNvPr>
          <p:cNvCxnSpPr/>
          <p:nvPr/>
        </p:nvCxnSpPr>
        <p:spPr>
          <a:xfrm>
            <a:off x="6663917" y="2790862"/>
            <a:ext cx="0" cy="217478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AFFF2-6712-474E-A07E-0915A620412A}"/>
              </a:ext>
            </a:extLst>
          </p:cNvPr>
          <p:cNvSpPr txBox="1"/>
          <p:nvPr/>
        </p:nvSpPr>
        <p:spPr>
          <a:xfrm>
            <a:off x="2745944" y="3202341"/>
            <a:ext cx="5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B8242A-BDA8-473A-8956-B8AC6201C526}"/>
              </a:ext>
            </a:extLst>
          </p:cNvPr>
          <p:cNvCxnSpPr/>
          <p:nvPr/>
        </p:nvCxnSpPr>
        <p:spPr>
          <a:xfrm>
            <a:off x="2775570" y="4804807"/>
            <a:ext cx="384048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FEEC44-8CBC-4FC6-A65E-84EF7155877A}"/>
              </a:ext>
            </a:extLst>
          </p:cNvPr>
          <p:cNvSpPr txBox="1"/>
          <p:nvPr/>
        </p:nvSpPr>
        <p:spPr>
          <a:xfrm>
            <a:off x="3211551" y="4521493"/>
            <a:ext cx="298908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Goudy Old Style" panose="02020502050305020303" pitchFamily="18" charset="0"/>
              </a:rPr>
              <a:t>AOT (ahead of time) compilation</a:t>
            </a:r>
          </a:p>
          <a:p>
            <a:pPr algn="ctr"/>
            <a:r>
              <a:rPr lang="en-US" i="1" dirty="0">
                <a:latin typeface="Goudy Old Style" panose="02020502050305020303" pitchFamily="18" charset="0"/>
              </a:rPr>
              <a:t>i.e. when an app is installed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BF8B-C8FA-404D-85C2-AF8DD175FDBB}" type="datetime1">
              <a:rPr lang="en-US" smtClean="0"/>
              <a:t>8/18/2020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1111409"/>
            <a:ext cx="7886700" cy="51956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Content Provider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Broadcast Receiver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Four Types of App </a:t>
            </a:r>
            <a:r>
              <a:rPr lang="en-US" b="1" dirty="0">
                <a:solidFill>
                  <a:schemeClr val="tx2"/>
                </a:solidFill>
              </a:rPr>
              <a:t>Components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469779" y="1252654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81906" y="2406805"/>
            <a:ext cx="1103970" cy="10259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  <a:p>
            <a:pPr algn="ctr"/>
            <a:r>
              <a:rPr lang="en-US" dirty="0"/>
              <a:t>Provider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826" y="1115122"/>
            <a:ext cx="4059044" cy="36464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469779" y="2406805"/>
            <a:ext cx="1103970" cy="10259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469779" y="3572108"/>
            <a:ext cx="1103970" cy="10259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Receiver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86875" y="4817606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APP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81906" y="1252654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94033" y="1252654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94033" y="2406805"/>
            <a:ext cx="1103970" cy="102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781906" y="3572108"/>
            <a:ext cx="1103970" cy="10259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Receiver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94033" y="3572108"/>
            <a:ext cx="1103970" cy="10259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B0DD-1CCD-4083-8738-42CA62F8B92D}" type="datetime1">
              <a:rPr lang="en-US" smtClean="0"/>
              <a:t>8/18/2020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 animBg="1"/>
      <p:bldP spid="12" grpId="0" animBg="1"/>
      <p:bldP spid="14" grpId="0" animBg="1"/>
      <p:bldP spid="17" grpId="0" animBg="1"/>
      <p:bldP spid="18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App Components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02674" y="1358497"/>
            <a:ext cx="1966330" cy="19626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86464" y="3372647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first app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795010" y="1752508"/>
            <a:ext cx="1120509" cy="11621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5196" y="1111409"/>
            <a:ext cx="7886700" cy="51956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Content Provider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Broadcast Receiver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00AB-6EE4-4DC8-A42D-8FCC84C3D4B8}" type="datetime1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6" y="959005"/>
            <a:ext cx="7794424" cy="5195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AndroidManifest.xml</a:t>
            </a:r>
            <a:r>
              <a:rPr lang="en-US" dirty="0"/>
              <a:t> – </a:t>
            </a:r>
            <a:r>
              <a:rPr lang="en-US" dirty="0" smtClean="0"/>
              <a:t>we must </a:t>
            </a:r>
            <a:r>
              <a:rPr lang="en-US" dirty="0"/>
              <a:t>declare all the app </a:t>
            </a:r>
            <a:r>
              <a:rPr lang="en-US" dirty="0" smtClean="0"/>
              <a:t>components (i.e., activity, service etc.) </a:t>
            </a:r>
            <a:r>
              <a:rPr lang="en-US" dirty="0"/>
              <a:t>in this file.</a:t>
            </a:r>
          </a:p>
          <a:p>
            <a:r>
              <a:rPr lang="en-US" dirty="0"/>
              <a:t>This file also contains:</a:t>
            </a:r>
          </a:p>
          <a:p>
            <a:pPr lvl="1"/>
            <a:r>
              <a:rPr lang="en-US" dirty="0" smtClean="0"/>
              <a:t>Permissions (e.g., location, storage etc.)</a:t>
            </a:r>
            <a:endParaRPr lang="en-US" dirty="0"/>
          </a:p>
          <a:p>
            <a:pPr lvl="1"/>
            <a:r>
              <a:rPr lang="en-US" dirty="0"/>
              <a:t>API Level (min and target)</a:t>
            </a:r>
          </a:p>
          <a:p>
            <a:pPr lvl="1"/>
            <a:r>
              <a:rPr lang="en-US" dirty="0"/>
              <a:t>HW/SW features used</a:t>
            </a:r>
          </a:p>
          <a:p>
            <a:pPr lvl="1"/>
            <a:r>
              <a:rPr lang="en-US" dirty="0"/>
              <a:t>Other API libraries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Manifest File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9024-9535-4B48-955D-A82B4141C9BB}" type="datetime1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Manifest File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65018" y="875208"/>
            <a:ext cx="774469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4108" y="1273013"/>
            <a:ext cx="701236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 Unicode MS" panose="020B0604020202020204" pitchFamily="34" charset="-128"/>
                <a:hlinkClick r:id="rId2"/>
              </a:rPr>
              <a:t>&lt;activity&gt;</a:t>
            </a:r>
            <a:r>
              <a:rPr lang="en-US" altLang="en-US" sz="2800" dirty="0"/>
              <a:t> elements for </a:t>
            </a:r>
            <a:r>
              <a:rPr lang="en-US" altLang="en-US" sz="2800" b="1" dirty="0"/>
              <a:t>activities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&lt;service&gt;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elements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services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 Unicode MS" panose="020B0604020202020204" pitchFamily="34" charset="-128"/>
                <a:hlinkClick r:id="rId4"/>
              </a:rPr>
              <a:t>&lt;provider&gt;</a:t>
            </a:r>
            <a:r>
              <a:rPr lang="en-US" altLang="en-US" sz="2800" dirty="0"/>
              <a:t> elements for </a:t>
            </a:r>
            <a:r>
              <a:rPr lang="en-US" altLang="en-US" sz="2800" b="1" dirty="0"/>
              <a:t>content providers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hlinkClick r:id="rId5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5"/>
              </a:rPr>
              <a:t>&lt;receiver&gt;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elements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broadcast receivers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258" y="3888201"/>
            <a:ext cx="773894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Activities, services, and content providers </a:t>
            </a:r>
            <a:r>
              <a:rPr lang="en-US" dirty="0"/>
              <a:t>that you include in your source but do not declare in the manifest are not visible to the system and, consequently, can never run</a:t>
            </a:r>
            <a:r>
              <a:rPr lang="en-US" dirty="0" smtClean="0"/>
              <a:t>.</a:t>
            </a:r>
          </a:p>
          <a:p>
            <a:pPr algn="just"/>
            <a:endParaRPr lang="en-US" sz="1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Broadcast receivers </a:t>
            </a:r>
            <a:r>
              <a:rPr lang="en-US" dirty="0"/>
              <a:t>can be either declared in the manifest or created dynamically in code (as </a:t>
            </a:r>
            <a:r>
              <a:rPr lang="en-US" dirty="0" err="1"/>
              <a:t>BroadcastReceiver</a:t>
            </a:r>
            <a:r>
              <a:rPr lang="en-US" dirty="0"/>
              <a:t> objects) and registered with the system by calling </a:t>
            </a:r>
            <a:r>
              <a:rPr lang="en-US" dirty="0" err="1"/>
              <a:t>registerReceiver</a:t>
            </a:r>
            <a:r>
              <a:rPr lang="en-US" dirty="0"/>
              <a:t>().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4685-B2B0-4D8B-B078-B8325756078F}" type="datetime1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5182-48F5-4657-8C9C-553A23FF93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3778</TotalTime>
  <Words>1484</Words>
  <Application>Microsoft Office PowerPoint</Application>
  <PresentationFormat>On-screen Show (4:3)</PresentationFormat>
  <Paragraphs>315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Courier New</vt:lpstr>
      <vt:lpstr>Goudy Old Style</vt:lpstr>
      <vt:lpstr>Office Theme</vt:lpstr>
      <vt:lpstr>Lecture 1: Android Concepts</vt:lpstr>
      <vt:lpstr>Android Interfaces and Architecture</vt:lpstr>
      <vt:lpstr>Android Fundamentals</vt:lpstr>
      <vt:lpstr>Android Fundamentals</vt:lpstr>
      <vt:lpstr>Android Fundamentals</vt:lpstr>
      <vt:lpstr>Four Types of App Components</vt:lpstr>
      <vt:lpstr>App Components</vt:lpstr>
      <vt:lpstr>The Manifest File</vt:lpstr>
      <vt:lpstr>The Manifest File</vt:lpstr>
      <vt:lpstr>1. Activity</vt:lpstr>
      <vt:lpstr>2. Service</vt:lpstr>
      <vt:lpstr>3. Content Provider</vt:lpstr>
      <vt:lpstr>4. Broadcast Receiver</vt:lpstr>
      <vt:lpstr>Multiple Entry Points</vt:lpstr>
      <vt:lpstr>Example</vt:lpstr>
      <vt:lpstr>“Intent”: Activating components</vt:lpstr>
      <vt:lpstr>“Intent”: Activating Component</vt:lpstr>
      <vt:lpstr>Explicit Intents</vt:lpstr>
      <vt:lpstr>Explicit Intent Example – with data</vt:lpstr>
      <vt:lpstr>Try this at home</vt:lpstr>
      <vt:lpstr>Explicit Intent vs. Implicit Intent</vt:lpstr>
      <vt:lpstr>Implicit Intents</vt:lpstr>
      <vt:lpstr>Implicit Intent Example</vt:lpstr>
      <vt:lpstr>Another Implicit Intent Example</vt:lpstr>
      <vt:lpstr>What if no one to receive my Intent?</vt:lpstr>
      <vt:lpstr>Getting Results Back</vt:lpstr>
      <vt:lpstr>Example: Implicit Intent with Camera</vt:lpstr>
      <vt:lpstr>Getting the Image Back</vt:lpstr>
      <vt:lpstr>How to receive an Intent?</vt:lpstr>
      <vt:lpstr>How to receive an Intent?</vt:lpstr>
      <vt:lpstr>Practice</vt:lpstr>
      <vt:lpstr>References (study these)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Systems</dc:title>
  <dc:creator>Shahriar Nirjon</dc:creator>
  <cp:lastModifiedBy>Shahriar Nirjon</cp:lastModifiedBy>
  <cp:revision>521</cp:revision>
  <dcterms:created xsi:type="dcterms:W3CDTF">2016-01-10T13:54:51Z</dcterms:created>
  <dcterms:modified xsi:type="dcterms:W3CDTF">2020-08-18T18:08:26Z</dcterms:modified>
</cp:coreProperties>
</file>