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40" r:id="rId3"/>
    <p:sldId id="351" r:id="rId4"/>
    <p:sldId id="342" r:id="rId5"/>
    <p:sldId id="341" r:id="rId6"/>
    <p:sldId id="343" r:id="rId7"/>
    <p:sldId id="344" r:id="rId8"/>
    <p:sldId id="345" r:id="rId9"/>
    <p:sldId id="346" r:id="rId10"/>
    <p:sldId id="347" r:id="rId11"/>
    <p:sldId id="349" r:id="rId12"/>
    <p:sldId id="350" r:id="rId13"/>
    <p:sldId id="348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555" y="67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40EE-7437-40C3-99ED-2F80F189C441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96E-0047-4D69-AAE7-5C3290A7D3F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17E0-7417-4675-8E86-2BEFDC54353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B22C-24C4-4129-98D5-95E56D176D98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9B6F-71B7-4756-9A86-42288CCDC7F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2BD2-D67E-4216-BCBF-2BF0531E66A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6EA4-00C0-4D50-B9FD-FDC8F1648FAD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3CDA-D083-4A3C-8184-BFA443B3DF20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EBC3-B4C6-4AEF-AB0A-9FD9DE8530AC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50F-BC1E-4EE2-A5E1-77A5504387D4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4F31-B167-4BD0-890E-63C3E5089AA5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C3A-7B92-4F9D-A9AD-E3E9250FDAF4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Total 32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location/request-updat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sensors/sensors_motion" TargetMode="External"/><Relationship Id="rId2" Type="http://schemas.openxmlformats.org/officeDocument/2006/relationships/hyperlink" Target="https://developer.android.com/guide/topics/sensors/sensors_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What-are-all-the-sensors-used-in-smartphones-and-explain-its-purpose-and-its-working" TargetMode="External"/><Relationship Id="rId5" Type="http://schemas.openxmlformats.org/officeDocument/2006/relationships/hyperlink" Target="https://developer.android.com/guide/topics/sensors/sensors_environment" TargetMode="External"/><Relationship Id="rId4" Type="http://schemas.openxmlformats.org/officeDocument/2006/relationships/hyperlink" Target="https://developer.android.com/guide/topics/sensors/sensors_posi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Lecture </a:t>
            </a:r>
            <a:r>
              <a:rPr lang="en-US" sz="4000" b="1" dirty="0" smtClean="0">
                <a:solidFill>
                  <a:schemeClr val="tx2"/>
                </a:solidFill>
              </a:rPr>
              <a:t>3: </a:t>
            </a:r>
            <a:r>
              <a:rPr lang="en-US" sz="4000" b="1" dirty="0">
                <a:solidFill>
                  <a:schemeClr val="tx2"/>
                </a:solidFill>
              </a:rPr>
              <a:t>Sensors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Topics</a:t>
            </a:r>
            <a:r>
              <a:rPr lang="en-US" sz="2000" dirty="0" smtClean="0"/>
              <a:t>: Motion/Position/Environment and Location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Working with Sensors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4: </a:t>
            </a:r>
            <a:r>
              <a:rPr lang="en-US" dirty="0"/>
              <a:t>Implement and Register </a:t>
            </a:r>
            <a:r>
              <a:rPr lang="en-US" b="1" dirty="0" err="1"/>
              <a:t>SensorEventListener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0224" y="1549635"/>
            <a:ext cx="7839307" cy="50321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List&lt;Sensor&gt;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SENSOR_SERVICE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.getSensorList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.getDefaultSensor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TYPE_LIGHT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.registerListener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onSensorChanged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SensorEvent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onAccuracyChanged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(Sensor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accuracy) {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6936059" y="1851103"/>
            <a:ext cx="501805" cy="490654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31181" y="4735553"/>
            <a:ext cx="501805" cy="490654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5400000">
            <a:off x="438615" y="5467816"/>
            <a:ext cx="501805" cy="490654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26634" y="4248615"/>
            <a:ext cx="3858322" cy="37914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Good Practices: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r>
              <a:rPr lang="en-US" dirty="0"/>
              <a:t>Check sensor before using.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Declare &lt;uses-feature&gt; in the manifest.</a:t>
            </a:r>
          </a:p>
          <a:p>
            <a:pPr marL="0" indent="0">
              <a:buNone/>
            </a:pPr>
            <a:endParaRPr lang="en-US" dirty="0"/>
          </a:p>
          <a:p>
            <a:endParaRPr lang="en-US" sz="1000" dirty="0"/>
          </a:p>
          <a:p>
            <a:r>
              <a:rPr lang="en-US" dirty="0"/>
              <a:t>Unregister at </a:t>
            </a:r>
            <a:r>
              <a:rPr lang="en-US" b="1" dirty="0" err="1"/>
              <a:t>onPause</a:t>
            </a:r>
            <a:r>
              <a:rPr lang="en-US" b="1" dirty="0"/>
              <a:t>(), </a:t>
            </a:r>
            <a:r>
              <a:rPr lang="en-US" dirty="0"/>
              <a:t>register at </a:t>
            </a:r>
            <a:r>
              <a:rPr lang="en-US" b="1" dirty="0" err="1"/>
              <a:t>onResume</a:t>
            </a:r>
            <a:r>
              <a:rPr lang="en-US" b="1" dirty="0"/>
              <a:t>().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0156" y="1554256"/>
            <a:ext cx="7498080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.getDefaultSensor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TYPE_LIGHT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//Display sensor not available message.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0156" y="3055880"/>
            <a:ext cx="749808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android.hardware.sensor.accelerometer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0156" y="4357442"/>
            <a:ext cx="7498080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.onPause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.unregisterListener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.onResume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Good Practices: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4315523"/>
          </a:xfrm>
        </p:spPr>
        <p:txBody>
          <a:bodyPr>
            <a:normAutofit/>
          </a:bodyPr>
          <a:lstStyle/>
          <a:p>
            <a:r>
              <a:rPr lang="en-US" dirty="0"/>
              <a:t>Don’t block </a:t>
            </a:r>
            <a:r>
              <a:rPr lang="en-US" b="1" dirty="0" err="1"/>
              <a:t>onSensorChanged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dirty="0"/>
              <a:t>Choose sensor delays carefully.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6342" y="1579898"/>
            <a:ext cx="7616282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onSensorChanged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//Not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place to solve an NP-hard problem 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Code Practice: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r>
              <a:rPr lang="en-US" dirty="0"/>
              <a:t>Show a list of available sensors on the device.</a:t>
            </a:r>
          </a:p>
          <a:p>
            <a:r>
              <a:rPr lang="en-US" dirty="0"/>
              <a:t>Get Gravity Sensor readings.</a:t>
            </a:r>
          </a:p>
          <a:p>
            <a:r>
              <a:rPr lang="en-US" dirty="0"/>
              <a:t>Report them at 1 second interval. </a:t>
            </a:r>
          </a:p>
          <a:p>
            <a:r>
              <a:rPr lang="en-US" dirty="0"/>
              <a:t>Now, add another sensor, e.g., Light Sensor.</a:t>
            </a:r>
          </a:p>
          <a:p>
            <a:r>
              <a:rPr lang="en-US" dirty="0"/>
              <a:t>Report light sensor at 0.5 second interval.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</a:rPr>
              <a:t>Location Sensing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Topics: Google Play Services, Location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atellite in space&#10;&#10;Description generated with high confidence">
            <a:extLst>
              <a:ext uri="{FF2B5EF4-FFF2-40B4-BE49-F238E27FC236}">
                <a16:creationId xmlns:a16="http://schemas.microsoft.com/office/drawing/2014/main" id="{9B912232-2F28-473E-A0F9-6FC102223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45" y="857627"/>
            <a:ext cx="3127070" cy="2135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Location Estimation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of a cell phone&#10;&#10;Description generated with high confidence">
            <a:extLst>
              <a:ext uri="{FF2B5EF4-FFF2-40B4-BE49-F238E27FC236}">
                <a16:creationId xmlns:a16="http://schemas.microsoft.com/office/drawing/2014/main" id="{C27EE1E7-B287-4D1D-9F0C-0E4B234A7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 r="29074"/>
          <a:stretch/>
        </p:blipFill>
        <p:spPr>
          <a:xfrm>
            <a:off x="3731357" y="2525271"/>
            <a:ext cx="1188609" cy="213003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01121E-521C-423A-81BC-3289A502FC93}"/>
              </a:ext>
            </a:extLst>
          </p:cNvPr>
          <p:cNvSpPr/>
          <p:nvPr/>
        </p:nvSpPr>
        <p:spPr>
          <a:xfrm>
            <a:off x="6469402" y="2895594"/>
            <a:ext cx="1061156" cy="5192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90D7D-AE33-4C6F-9719-1BF3C6F8CEE5}"/>
              </a:ext>
            </a:extLst>
          </p:cNvPr>
          <p:cNvSpPr/>
          <p:nvPr/>
        </p:nvSpPr>
        <p:spPr>
          <a:xfrm>
            <a:off x="1066802" y="4514436"/>
            <a:ext cx="1061156" cy="5192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Cellular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20051-63D2-47BE-83A8-9DA7275C7E30}"/>
              </a:ext>
            </a:extLst>
          </p:cNvPr>
          <p:cNvSpPr/>
          <p:nvPr/>
        </p:nvSpPr>
        <p:spPr>
          <a:xfrm>
            <a:off x="5999997" y="5747862"/>
            <a:ext cx="1061156" cy="5192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</a:t>
            </a:r>
          </a:p>
        </p:txBody>
      </p:sp>
      <p:pic>
        <p:nvPicPr>
          <p:cNvPr id="13" name="Picture 12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2AE3234F-A050-4C00-A679-FF6CDE721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882673"/>
            <a:ext cx="1864725" cy="248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202CA7-2237-4337-8C6F-D5CE2C69B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35" y="3916429"/>
            <a:ext cx="2204243" cy="1715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2"/>
                </a:solidFill>
              </a:rPr>
              <a:t>Location Estimation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94E10-0B61-4F39-B8F8-6692B42CC2E9}"/>
              </a:ext>
            </a:extLst>
          </p:cNvPr>
          <p:cNvGrpSpPr/>
          <p:nvPr/>
        </p:nvGrpSpPr>
        <p:grpSpPr>
          <a:xfrm>
            <a:off x="1182934" y="1140177"/>
            <a:ext cx="3200400" cy="3200400"/>
            <a:chOff x="1182934" y="1140178"/>
            <a:chExt cx="3285066" cy="3104445"/>
          </a:xfrm>
          <a:solidFill>
            <a:schemeClr val="lt1">
              <a:alpha val="0"/>
            </a:schemeClr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D8DEC4-5932-41D2-865B-8C9AAB355F79}"/>
                </a:ext>
              </a:extLst>
            </p:cNvPr>
            <p:cNvSpPr/>
            <p:nvPr/>
          </p:nvSpPr>
          <p:spPr>
            <a:xfrm>
              <a:off x="1182934" y="1140178"/>
              <a:ext cx="3285066" cy="3104445"/>
            </a:xfrm>
            <a:prstGeom prst="ellipse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satellite in space&#10;&#10;Description generated with high confidence">
              <a:extLst>
                <a:ext uri="{FF2B5EF4-FFF2-40B4-BE49-F238E27FC236}">
                  <a16:creationId xmlns:a16="http://schemas.microsoft.com/office/drawing/2014/main" id="{57E372B2-A1E5-40C1-89BE-9B2E205A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000" y="2355481"/>
              <a:ext cx="986933" cy="673837"/>
            </a:xfrm>
            <a:prstGeom prst="rect">
              <a:avLst/>
            </a:prstGeom>
            <a:grpFill/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DD7259-A0FA-46CC-9B66-18A5FB3C699C}"/>
                </a:ext>
              </a:extLst>
            </p:cNvPr>
            <p:cNvCxnSpPr>
              <a:endCxn id="10" idx="7"/>
            </p:cNvCxnSpPr>
            <p:nvPr/>
          </p:nvCxnSpPr>
          <p:spPr>
            <a:xfrm flipV="1">
              <a:off x="2991556" y="1594813"/>
              <a:ext cx="995357" cy="1097586"/>
            </a:xfrm>
            <a:prstGeom prst="straightConnector1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25656F-349F-4568-BE69-55A33E009E7B}"/>
                </a:ext>
              </a:extLst>
            </p:cNvPr>
            <p:cNvSpPr txBox="1"/>
            <p:nvPr/>
          </p:nvSpPr>
          <p:spPr>
            <a:xfrm>
              <a:off x="3109581" y="1943498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145FAC-A7CD-4962-920E-8544C88DE6CC}"/>
              </a:ext>
            </a:extLst>
          </p:cNvPr>
          <p:cNvGrpSpPr/>
          <p:nvPr/>
        </p:nvGrpSpPr>
        <p:grpSpPr>
          <a:xfrm>
            <a:off x="3906439" y="825603"/>
            <a:ext cx="4114800" cy="4114800"/>
            <a:chOff x="3906439" y="825603"/>
            <a:chExt cx="4114800" cy="4114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4A7D9C-ABA7-467A-A487-F00BAB70C0BD}"/>
                </a:ext>
              </a:extLst>
            </p:cNvPr>
            <p:cNvSpPr/>
            <p:nvPr/>
          </p:nvSpPr>
          <p:spPr>
            <a:xfrm>
              <a:off x="3906439" y="825603"/>
              <a:ext cx="4114800" cy="41148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A satellite in space&#10;&#10;Description generated with high confidence">
              <a:extLst>
                <a:ext uri="{FF2B5EF4-FFF2-40B4-BE49-F238E27FC236}">
                  <a16:creationId xmlns:a16="http://schemas.microsoft.com/office/drawing/2014/main" id="{50DE2D5E-7871-4958-9FA2-B64B4BFF6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004" y="2355481"/>
              <a:ext cx="986933" cy="673837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83889C-805C-4C18-8E04-DFD9B77C19B3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V="1">
              <a:off x="5926667" y="1428202"/>
              <a:ext cx="1491973" cy="120210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80BF1-2E8B-406A-B401-583D80072C45}"/>
                </a:ext>
              </a:extLst>
            </p:cNvPr>
            <p:cNvSpPr txBox="1"/>
            <p:nvPr/>
          </p:nvSpPr>
          <p:spPr>
            <a:xfrm>
              <a:off x="6191344" y="17621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5DEB31-9797-4780-AFA0-72B22BAF8B04}"/>
              </a:ext>
            </a:extLst>
          </p:cNvPr>
          <p:cNvGrpSpPr/>
          <p:nvPr/>
        </p:nvGrpSpPr>
        <p:grpSpPr>
          <a:xfrm>
            <a:off x="2726267" y="3654776"/>
            <a:ext cx="2286000" cy="2286000"/>
            <a:chOff x="2726267" y="3654776"/>
            <a:chExt cx="2286000" cy="2286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B339A3-C262-4EA8-8940-D95F001714A1}"/>
                </a:ext>
              </a:extLst>
            </p:cNvPr>
            <p:cNvSpPr/>
            <p:nvPr/>
          </p:nvSpPr>
          <p:spPr>
            <a:xfrm>
              <a:off x="2726267" y="3654776"/>
              <a:ext cx="2286000" cy="2286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satellite in space&#10;&#10;Description generated with high confidence">
              <a:extLst>
                <a:ext uri="{FF2B5EF4-FFF2-40B4-BE49-F238E27FC236}">
                  <a16:creationId xmlns:a16="http://schemas.microsoft.com/office/drawing/2014/main" id="{12146CF2-311B-4960-9981-530E9620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536" y="4494571"/>
              <a:ext cx="857459" cy="61949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EE655F-7E25-4CDF-B5B2-56D62C47890B}"/>
                </a:ext>
              </a:extLst>
            </p:cNvPr>
            <p:cNvCxnSpPr>
              <a:endCxn id="36" idx="7"/>
            </p:cNvCxnSpPr>
            <p:nvPr/>
          </p:nvCxnSpPr>
          <p:spPr>
            <a:xfrm flipV="1">
              <a:off x="3984844" y="3989553"/>
              <a:ext cx="692645" cy="808222"/>
            </a:xfrm>
            <a:prstGeom prst="straightConnector1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445D6B-90FF-4D7B-8B40-DE2C8E2FA3A8}"/>
                </a:ext>
              </a:extLst>
            </p:cNvPr>
            <p:cNvSpPr txBox="1"/>
            <p:nvPr/>
          </p:nvSpPr>
          <p:spPr>
            <a:xfrm>
              <a:off x="4073018" y="4199932"/>
              <a:ext cx="301686" cy="3693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Location Estimation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5DEB31-9797-4780-AFA0-72B22BAF8B04}"/>
              </a:ext>
            </a:extLst>
          </p:cNvPr>
          <p:cNvGrpSpPr/>
          <p:nvPr/>
        </p:nvGrpSpPr>
        <p:grpSpPr>
          <a:xfrm>
            <a:off x="2726267" y="3654776"/>
            <a:ext cx="2286000" cy="2286000"/>
            <a:chOff x="2726267" y="3654776"/>
            <a:chExt cx="2286000" cy="2286000"/>
          </a:xfrm>
        </p:grpSpPr>
        <p:pic>
          <p:nvPicPr>
            <p:cNvPr id="37" name="Picture 36" descr="A satellite in space&#10;&#10;Description generated with high confidence">
              <a:extLst>
                <a:ext uri="{FF2B5EF4-FFF2-40B4-BE49-F238E27FC236}">
                  <a16:creationId xmlns:a16="http://schemas.microsoft.com/office/drawing/2014/main" id="{12146CF2-311B-4960-9981-530E9620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536" y="4494571"/>
              <a:ext cx="857459" cy="61949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B339A3-C262-4EA8-8940-D95F001714A1}"/>
                </a:ext>
              </a:extLst>
            </p:cNvPr>
            <p:cNvSpPr/>
            <p:nvPr/>
          </p:nvSpPr>
          <p:spPr>
            <a:xfrm>
              <a:off x="2726267" y="3654776"/>
              <a:ext cx="2286000" cy="2286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445D6B-90FF-4D7B-8B40-DE2C8E2FA3A8}"/>
                </a:ext>
              </a:extLst>
            </p:cNvPr>
            <p:cNvSpPr txBox="1"/>
            <p:nvPr/>
          </p:nvSpPr>
          <p:spPr>
            <a:xfrm>
              <a:off x="4073018" y="4199932"/>
              <a:ext cx="301686" cy="3693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EE655F-7E25-4CDF-B5B2-56D62C47890B}"/>
                </a:ext>
              </a:extLst>
            </p:cNvPr>
            <p:cNvCxnSpPr>
              <a:endCxn id="36" idx="7"/>
            </p:cNvCxnSpPr>
            <p:nvPr/>
          </p:nvCxnSpPr>
          <p:spPr>
            <a:xfrm flipV="1">
              <a:off x="3984844" y="3989553"/>
              <a:ext cx="692645" cy="808222"/>
            </a:xfrm>
            <a:prstGeom prst="straightConnector1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145FAC-A7CD-4962-920E-8544C88DE6CC}"/>
              </a:ext>
            </a:extLst>
          </p:cNvPr>
          <p:cNvGrpSpPr/>
          <p:nvPr/>
        </p:nvGrpSpPr>
        <p:grpSpPr>
          <a:xfrm>
            <a:off x="3906439" y="825603"/>
            <a:ext cx="4114800" cy="4114800"/>
            <a:chOff x="3906439" y="825603"/>
            <a:chExt cx="4114800" cy="4114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4A7D9C-ABA7-467A-A487-F00BAB70C0BD}"/>
                </a:ext>
              </a:extLst>
            </p:cNvPr>
            <p:cNvSpPr/>
            <p:nvPr/>
          </p:nvSpPr>
          <p:spPr>
            <a:xfrm>
              <a:off x="3906439" y="825603"/>
              <a:ext cx="4114800" cy="41148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76200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 descr="A satellite in space&#10;&#10;Description generated with high confidence">
              <a:extLst>
                <a:ext uri="{FF2B5EF4-FFF2-40B4-BE49-F238E27FC236}">
                  <a16:creationId xmlns:a16="http://schemas.microsoft.com/office/drawing/2014/main" id="{50DE2D5E-7871-4958-9FA2-B64B4BFF6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004" y="2355481"/>
              <a:ext cx="986933" cy="673837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83889C-805C-4C18-8E04-DFD9B77C19B3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V="1">
              <a:off x="5926667" y="1428202"/>
              <a:ext cx="1491973" cy="120210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80BF1-2E8B-406A-B401-583D80072C45}"/>
                </a:ext>
              </a:extLst>
            </p:cNvPr>
            <p:cNvSpPr txBox="1"/>
            <p:nvPr/>
          </p:nvSpPr>
          <p:spPr>
            <a:xfrm>
              <a:off x="6191344" y="17621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94E10-0B61-4F39-B8F8-6692B42CC2E9}"/>
              </a:ext>
            </a:extLst>
          </p:cNvPr>
          <p:cNvGrpSpPr/>
          <p:nvPr/>
        </p:nvGrpSpPr>
        <p:grpSpPr>
          <a:xfrm>
            <a:off x="1182934" y="1140177"/>
            <a:ext cx="3200400" cy="3200400"/>
            <a:chOff x="1182934" y="1140178"/>
            <a:chExt cx="3285066" cy="3104445"/>
          </a:xfrm>
          <a:solidFill>
            <a:schemeClr val="lt1">
              <a:alpha val="0"/>
            </a:schemeClr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D8DEC4-5932-41D2-865B-8C9AAB355F79}"/>
                </a:ext>
              </a:extLst>
            </p:cNvPr>
            <p:cNvSpPr/>
            <p:nvPr/>
          </p:nvSpPr>
          <p:spPr>
            <a:xfrm>
              <a:off x="1182934" y="1140178"/>
              <a:ext cx="3285066" cy="3104445"/>
            </a:xfrm>
            <a:prstGeom prst="ellipse">
              <a:avLst/>
            </a:prstGeom>
            <a:grpFill/>
            <a:ln w="6350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satellite in space&#10;&#10;Description generated with high confidence">
              <a:extLst>
                <a:ext uri="{FF2B5EF4-FFF2-40B4-BE49-F238E27FC236}">
                  <a16:creationId xmlns:a16="http://schemas.microsoft.com/office/drawing/2014/main" id="{57E372B2-A1E5-40C1-89BE-9B2E205A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000" y="2355481"/>
              <a:ext cx="986933" cy="673837"/>
            </a:xfrm>
            <a:prstGeom prst="rect">
              <a:avLst/>
            </a:prstGeom>
            <a:grpFill/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DD7259-A0FA-46CC-9B66-18A5FB3C699C}"/>
                </a:ext>
              </a:extLst>
            </p:cNvPr>
            <p:cNvCxnSpPr>
              <a:endCxn id="10" idx="7"/>
            </p:cNvCxnSpPr>
            <p:nvPr/>
          </p:nvCxnSpPr>
          <p:spPr>
            <a:xfrm flipV="1">
              <a:off x="2991556" y="1594813"/>
              <a:ext cx="995357" cy="1097586"/>
            </a:xfrm>
            <a:prstGeom prst="straightConnector1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25656F-349F-4568-BE69-55A33E009E7B}"/>
                </a:ext>
              </a:extLst>
            </p:cNvPr>
            <p:cNvSpPr txBox="1"/>
            <p:nvPr/>
          </p:nvSpPr>
          <p:spPr>
            <a:xfrm>
              <a:off x="3109581" y="1943498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Two API Options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Android API (not rich enough)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Play Services Location API (better)</a:t>
            </a:r>
          </a:p>
          <a:p>
            <a:pPr lvl="1"/>
            <a:r>
              <a:rPr lang="en-US" dirty="0"/>
              <a:t>Tracking</a:t>
            </a:r>
          </a:p>
          <a:p>
            <a:pPr lvl="1"/>
            <a:r>
              <a:rPr lang="en-US" dirty="0" err="1"/>
              <a:t>Geofencing</a:t>
            </a:r>
            <a:endParaRPr lang="en-US" dirty="0"/>
          </a:p>
          <a:p>
            <a:pPr lvl="1"/>
            <a:r>
              <a:rPr lang="en-US" dirty="0"/>
              <a:t>Activity Recognition (walking, biking, driving …)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Making Your App Location Aware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0.   Setup Google Play/Dependencies/Permissions…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Getting Last Known Location</a:t>
            </a:r>
          </a:p>
          <a:p>
            <a:pPr lvl="1"/>
            <a:r>
              <a:rPr lang="en-US" dirty="0"/>
              <a:t>Usually the same as the current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Changing Location Settings</a:t>
            </a:r>
          </a:p>
          <a:p>
            <a:pPr lvl="1"/>
            <a:r>
              <a:rPr lang="en-US" dirty="0"/>
              <a:t>Detect and apply system settings for location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Receiving Location Updates</a:t>
            </a:r>
          </a:p>
          <a:p>
            <a:pPr lvl="1"/>
            <a:r>
              <a:rPr lang="en-US" dirty="0"/>
              <a:t>Request and received periodic location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Displaying a Location Address</a:t>
            </a:r>
          </a:p>
          <a:p>
            <a:pPr lvl="1"/>
            <a:r>
              <a:rPr lang="en-US" dirty="0"/>
              <a:t>Converting long/</a:t>
            </a:r>
            <a:r>
              <a:rPr lang="en-US" dirty="0" err="1"/>
              <a:t>lat</a:t>
            </a:r>
            <a:r>
              <a:rPr lang="en-US" dirty="0"/>
              <a:t> to an address (reverse geocoding)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Creating and Monitoring </a:t>
            </a:r>
            <a:r>
              <a:rPr lang="en-US" b="1" dirty="0" err="1"/>
              <a:t>Geofences</a:t>
            </a:r>
            <a:endParaRPr lang="en-US" b="1" dirty="0"/>
          </a:p>
          <a:p>
            <a:pPr lvl="1"/>
            <a:r>
              <a:rPr lang="en-US" dirty="0"/>
              <a:t>Defining and dealing with </a:t>
            </a:r>
            <a:r>
              <a:rPr lang="en-US" dirty="0" err="1"/>
              <a:t>geofences</a:t>
            </a:r>
            <a:r>
              <a:rPr lang="en-US" dirty="0"/>
              <a:t> and user locations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2"/>
                </a:solidFill>
              </a:rPr>
              <a:t>Examples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5846041" cy="51956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Motion Sensors</a:t>
            </a:r>
          </a:p>
          <a:p>
            <a:pPr lvl="1"/>
            <a:r>
              <a:rPr lang="en-US" dirty="0"/>
              <a:t>Measure acceleration and rotational forces.</a:t>
            </a:r>
          </a:p>
          <a:p>
            <a:pPr lvl="1"/>
            <a:r>
              <a:rPr lang="en-US" dirty="0"/>
              <a:t>e.g., accelerometers, gravity sensors, gyroscopes, and rotational vector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Position Sensors</a:t>
            </a:r>
          </a:p>
          <a:p>
            <a:pPr lvl="1"/>
            <a:r>
              <a:rPr lang="en-US" dirty="0"/>
              <a:t>Measure the physical position of a device</a:t>
            </a:r>
          </a:p>
          <a:p>
            <a:pPr lvl="1"/>
            <a:r>
              <a:rPr lang="en-US" dirty="0"/>
              <a:t>e.g., orientation sensors and magnetometers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Environmental Sensors</a:t>
            </a:r>
          </a:p>
          <a:p>
            <a:pPr lvl="1"/>
            <a:r>
              <a:rPr lang="en-US" dirty="0"/>
              <a:t>Measure various environmental parameters</a:t>
            </a:r>
          </a:p>
          <a:p>
            <a:pPr lvl="1"/>
            <a:r>
              <a:rPr lang="en-US" dirty="0"/>
              <a:t>e.g., barometers, photometers, and thermometers.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86" y="2852222"/>
            <a:ext cx="1664523" cy="1453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3" y="940808"/>
            <a:ext cx="1662546" cy="1662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grpSp>
        <p:nvGrpSpPr>
          <p:cNvPr id="9" name="Group 8"/>
          <p:cNvGrpSpPr/>
          <p:nvPr/>
        </p:nvGrpSpPr>
        <p:grpSpPr>
          <a:xfrm>
            <a:off x="6745185" y="4554916"/>
            <a:ext cx="1664523" cy="1622047"/>
            <a:chOff x="6289288" y="2899317"/>
            <a:chExt cx="2475571" cy="2286000"/>
          </a:xfrm>
        </p:grpSpPr>
        <p:grpSp>
          <p:nvGrpSpPr>
            <p:cNvPr id="10" name="Group 9"/>
            <p:cNvGrpSpPr/>
            <p:nvPr/>
          </p:nvGrpSpPr>
          <p:grpSpPr>
            <a:xfrm>
              <a:off x="6575037" y="3094464"/>
              <a:ext cx="1940313" cy="1890131"/>
              <a:chOff x="6568068" y="3061010"/>
              <a:chExt cx="2142543" cy="21542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68" y="3061010"/>
                <a:ext cx="1260088" cy="126008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7209" y="3735658"/>
                <a:ext cx="963402" cy="1479627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289288" y="2899317"/>
              <a:ext cx="2475571" cy="2286000"/>
            </a:xfrm>
            <a:prstGeom prst="rect">
              <a:avLst/>
            </a:prstGeom>
            <a:noFill/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0. Setup Google Play Location Services</a:t>
            </a:r>
            <a:r>
              <a:rPr lang="en-US" sz="4000" b="1" baseline="30000" dirty="0">
                <a:solidFill>
                  <a:schemeClr val="tx2"/>
                </a:solidFill>
              </a:rPr>
              <a:t>1</a:t>
            </a:r>
            <a:endParaRPr lang="en-US" b="1" baseline="300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Install Google Play Services</a:t>
            </a:r>
          </a:p>
          <a:p>
            <a:pPr lvl="1"/>
            <a:r>
              <a:rPr lang="en-US" dirty="0"/>
              <a:t>SDK Manager &gt; SDK Tools</a:t>
            </a:r>
          </a:p>
          <a:p>
            <a:pPr lvl="1"/>
            <a:r>
              <a:rPr lang="en-US" dirty="0"/>
              <a:t>Select Google Play Services, Check, Apply.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Edit </a:t>
            </a:r>
            <a:r>
              <a:rPr lang="en-US" b="1" dirty="0" err="1"/>
              <a:t>build.gradle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Module:app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Add new dependency and Sync.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Specify permission in AndroidManifest.xml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Goes inside &lt;manifest&gt; but outside &lt;application&gt; tag.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0518" y="3185454"/>
            <a:ext cx="7359804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'com.google.android.gms:play-services-location:16.0.0'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006" y="5971697"/>
            <a:ext cx="5876692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baseline="30000" dirty="0">
                <a:solidFill>
                  <a:srgbClr val="002060"/>
                </a:solidFill>
              </a:rPr>
              <a:t>1</a:t>
            </a:r>
            <a:r>
              <a:rPr lang="en-US" sz="1200" b="1" dirty="0">
                <a:solidFill>
                  <a:srgbClr val="002060"/>
                </a:solidFill>
              </a:rPr>
              <a:t>For more details – Setting Up Google Play Services: </a:t>
            </a:r>
            <a:r>
              <a:rPr lang="en-US" sz="1200" dirty="0">
                <a:hlinkClick r:id="rId2"/>
              </a:rPr>
              <a:t>https://developers.google.com/android/guides/setup</a:t>
            </a:r>
            <a:endParaRPr lang="en-US" sz="1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9006" y="4862022"/>
            <a:ext cx="7315199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0. Setup Google Play Location Services</a:t>
            </a:r>
            <a:r>
              <a:rPr lang="en-US" sz="4000" b="1" baseline="30000" dirty="0">
                <a:solidFill>
                  <a:schemeClr val="tx2"/>
                </a:solidFill>
              </a:rPr>
              <a:t>1</a:t>
            </a:r>
            <a:endParaRPr lang="en-US" b="1" baseline="300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Enable Location Permission</a:t>
            </a:r>
            <a:endParaRPr lang="en-US" b="1" dirty="0"/>
          </a:p>
          <a:p>
            <a:pPr lvl="1"/>
            <a:r>
              <a:rPr lang="en-US" dirty="0" smtClean="0"/>
              <a:t>Your phone’s Settings&gt;Apps&gt;</a:t>
            </a:r>
            <a:r>
              <a:rPr lang="en-US" dirty="0" err="1" smtClean="0"/>
              <a:t>Your_Location_App</a:t>
            </a:r>
            <a:endParaRPr lang="en-US" dirty="0"/>
          </a:p>
          <a:p>
            <a:pPr lvl="1"/>
            <a:r>
              <a:rPr lang="en-US" dirty="0" smtClean="0"/>
              <a:t>Turn on the “Location” permission.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73" y="2363909"/>
            <a:ext cx="2252230" cy="4003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44" y="2363909"/>
            <a:ext cx="2253737" cy="4006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Getting Last Known Location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880948"/>
            <a:ext cx="7886700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FusedLocationProviderClient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5268" y="1697949"/>
            <a:ext cx="7930081" cy="46166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FusedLocationProviderClient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LocationServices.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getFusedLocationProviderClient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.getLastLocation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&lt;Location&gt;()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(Location location)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 something with the last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SecurityException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MyTAG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2400" y="3647901"/>
            <a:ext cx="2715492" cy="2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00908" y="1741323"/>
            <a:ext cx="3680691" cy="30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2183" y="3223752"/>
            <a:ext cx="6927272" cy="30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Code Practice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92458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Setup App (Google Play Location Services etc.)</a:t>
            </a:r>
          </a:p>
          <a:p>
            <a:pPr marL="514350" indent="-514350">
              <a:buAutoNum type="arabicPeriod"/>
            </a:pPr>
            <a:r>
              <a:rPr lang="en-US" dirty="0"/>
              <a:t>Connect to the Location Service</a:t>
            </a:r>
          </a:p>
          <a:p>
            <a:pPr marL="514350" indent="-514350">
              <a:buAutoNum type="arabicPeriod"/>
            </a:pPr>
            <a:r>
              <a:rPr lang="en-US" dirty="0"/>
              <a:t>Print the location: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  <a:p>
            <a:pPr marL="514350" indent="-514350">
              <a:buAutoNum type="arabicPeriod"/>
            </a:pPr>
            <a:r>
              <a:rPr lang="en-US" dirty="0"/>
              <a:t>Show the location on a map (using Intent)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Set Up a Location Request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7063" y="1594624"/>
            <a:ext cx="146304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49" y="1594624"/>
            <a:ext cx="1463040" cy="1362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 flipV="1">
            <a:off x="2500103" y="2275856"/>
            <a:ext cx="40584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37822" y="1984922"/>
            <a:ext cx="0" cy="278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68388" y="1204336"/>
            <a:ext cx="1538868" cy="83634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Preferred 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Priority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01236" y="3456193"/>
            <a:ext cx="1728438" cy="167268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#1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Pref</a:t>
            </a:r>
            <a:r>
              <a:rPr lang="en-US" dirty="0"/>
              <a:t>: 100 </a:t>
            </a:r>
            <a:r>
              <a:rPr lang="en-US" dirty="0" err="1"/>
              <a:t>ms</a:t>
            </a:r>
            <a:endParaRPr lang="en-US" dirty="0"/>
          </a:p>
          <a:p>
            <a:pPr algn="ctr"/>
            <a:r>
              <a:rPr lang="en-US" dirty="0"/>
              <a:t>Max: 20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6251" y="3441324"/>
            <a:ext cx="1728438" cy="16726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#2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Pref</a:t>
            </a:r>
            <a:r>
              <a:rPr lang="en-US" dirty="0"/>
              <a:t>: 50 </a:t>
            </a:r>
            <a:r>
              <a:rPr lang="en-US" dirty="0" err="1"/>
              <a:t>ms</a:t>
            </a:r>
            <a:endParaRPr lang="en-US" dirty="0"/>
          </a:p>
          <a:p>
            <a:pPr algn="ctr"/>
            <a:r>
              <a:rPr lang="en-US" dirty="0"/>
              <a:t>Max: 30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497873" y="2341759"/>
            <a:ext cx="40478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019" y="2408663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, long)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Set Up a Location Request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7063" y="1594624"/>
            <a:ext cx="146304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49" y="1594624"/>
            <a:ext cx="1463040" cy="1362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 flipV="1">
            <a:off x="2500103" y="2275856"/>
            <a:ext cx="40584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37822" y="1984922"/>
            <a:ext cx="0" cy="278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68388" y="1204336"/>
            <a:ext cx="1538868" cy="83634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Preferred 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Priority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497873" y="2341759"/>
            <a:ext cx="40478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019" y="2408663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, long)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098" y="3437673"/>
          <a:ext cx="7359805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713356">
                  <a:extLst>
                    <a:ext uri="{9D8B030D-6E8A-4147-A177-3AD203B41FA5}">
                      <a16:colId xmlns:a16="http://schemas.microsoft.com/office/drawing/2014/main" val="1825466966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078893564"/>
                    </a:ext>
                  </a:extLst>
                </a:gridCol>
                <a:gridCol w="1170878">
                  <a:extLst>
                    <a:ext uri="{9D8B030D-6E8A-4147-A177-3AD203B41FA5}">
                      <a16:colId xmlns:a16="http://schemas.microsoft.com/office/drawing/2014/main" val="1318100421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4046290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PRIORITY_BALANCED_POWER_ACCURACY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100m (block)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WiFi+Cell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PRIORITY_HIGH_ACCURACY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4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PRIORITY_LOW_POWER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km (city)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18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PRIORITY_NO_POWER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Negligible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60739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6" y="5408342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Potential </a:t>
            </a:r>
            <a:r>
              <a:rPr lang="en-US" sz="2800" dirty="0">
                <a:solidFill>
                  <a:srgbClr val="FF0000"/>
                </a:solidFill>
              </a:rPr>
              <a:t>Research </a:t>
            </a:r>
            <a:r>
              <a:rPr lang="en-US" sz="2800" dirty="0" smtClean="0">
                <a:solidFill>
                  <a:srgbClr val="FF0000"/>
                </a:solidFill>
              </a:rPr>
              <a:t>Topic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Set Up a Location Request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880948"/>
            <a:ext cx="7886700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2.1: </a:t>
            </a:r>
            <a:r>
              <a:rPr lang="en-US" dirty="0"/>
              <a:t>Create a </a:t>
            </a:r>
            <a:r>
              <a:rPr lang="en-US" b="1" dirty="0" err="1">
                <a:solidFill>
                  <a:srgbClr val="002060"/>
                </a:solidFill>
              </a:rPr>
              <a:t>LocationRequest</a:t>
            </a:r>
            <a:r>
              <a:rPr lang="en-US" dirty="0"/>
              <a:t> object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2.2: </a:t>
            </a:r>
            <a:r>
              <a:rPr lang="en-US" dirty="0"/>
              <a:t>Check current settings.</a:t>
            </a:r>
          </a:p>
          <a:p>
            <a:pPr marL="0" indent="0">
              <a:buNone/>
            </a:pPr>
            <a:r>
              <a:rPr lang="en-US" b="1" dirty="0"/>
              <a:t>Step 2.3: </a:t>
            </a:r>
            <a:r>
              <a:rPr lang="en-US" dirty="0"/>
              <a:t>Prompt the user to change settings.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7130" y="1506300"/>
            <a:ext cx="7783553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//preferred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.setFastestInterval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//max rate it can handle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.setPriority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LocationRequest.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PRIORITY_HIGH_ACCURACY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Receive Location Updates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880948"/>
            <a:ext cx="7781059" cy="5815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3.1: </a:t>
            </a:r>
            <a:r>
              <a:rPr lang="en-US" dirty="0" smtClean="0"/>
              <a:t>Use the client to request periodic updates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3.2: </a:t>
            </a:r>
            <a:r>
              <a:rPr lang="en-US" dirty="0"/>
              <a:t>Start and stop </a:t>
            </a:r>
            <a:r>
              <a:rPr lang="en-US" dirty="0" smtClean="0"/>
              <a:t>requesting.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developer.android.com/training/location/request-updates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5018" y="1735999"/>
            <a:ext cx="7656946" cy="16004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.requestLocationUpdates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LocationCallback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onLocationResult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.onLocationResult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MyTag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"Current Location: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getMainLooper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Displaying a Location Address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11761" y="1307790"/>
          <a:ext cx="6962083" cy="2875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01595">
                  <a:extLst>
                    <a:ext uri="{9D8B030D-6E8A-4147-A177-3AD203B41FA5}">
                      <a16:colId xmlns:a16="http://schemas.microsoft.com/office/drawing/2014/main" val="3585013022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484302378"/>
                    </a:ext>
                  </a:extLst>
                </a:gridCol>
                <a:gridCol w="3501483">
                  <a:extLst>
                    <a:ext uri="{9D8B030D-6E8A-4147-A177-3AD203B41FA5}">
                      <a16:colId xmlns:a16="http://schemas.microsoft.com/office/drawing/2014/main" val="1092051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Geocoder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getFromLocation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Input: </a:t>
                      </a:r>
                    </a:p>
                    <a:p>
                      <a:r>
                        <a:rPr lang="en-US" sz="1600" dirty="0"/>
                        <a:t>Output: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35.9001114, -79.0672419</a:t>
                      </a:r>
                    </a:p>
                    <a:p>
                      <a:r>
                        <a:rPr lang="en-US" sz="1600" dirty="0"/>
                        <a:t>0:”1100 N Carolina 54”</a:t>
                      </a:r>
                    </a:p>
                    <a:p>
                      <a:r>
                        <a:rPr lang="en-US" sz="1600" dirty="0"/>
                        <a:t>1:"Chapel Hill, NC 27516“</a:t>
                      </a:r>
                    </a:p>
                    <a:p>
                      <a:r>
                        <a:rPr lang="en-US" sz="1600" dirty="0"/>
                        <a:t>2:"USA"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5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getFromLocationName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Input:</a:t>
                      </a:r>
                    </a:p>
                    <a:p>
                      <a:r>
                        <a:rPr lang="en-US" sz="1600" dirty="0"/>
                        <a:t>Output: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Sitterson</a:t>
                      </a:r>
                      <a:r>
                        <a:rPr lang="en-US" sz="1600" baseline="0" dirty="0"/>
                        <a:t> Hall</a:t>
                      </a:r>
                    </a:p>
                    <a:p>
                      <a:r>
                        <a:rPr lang="en-US" sz="1600" dirty="0"/>
                        <a:t>0:"UNC </a:t>
                      </a:r>
                      <a:r>
                        <a:rPr lang="en-US" sz="1600" dirty="0" err="1"/>
                        <a:t>Sitterson</a:t>
                      </a:r>
                      <a:r>
                        <a:rPr lang="en-US" sz="1600" dirty="0"/>
                        <a:t> Hall",</a:t>
                      </a:r>
                    </a:p>
                    <a:p>
                      <a:r>
                        <a:rPr lang="en-US" sz="1600" dirty="0"/>
                        <a:t>1:"Chapel Hill, NC 27514",</a:t>
                      </a:r>
                    </a:p>
                    <a:p>
                      <a:r>
                        <a:rPr lang="en-US" sz="1600" dirty="0"/>
                        <a:t>2:"USA"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83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582503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880948"/>
            <a:ext cx="7886700" cy="5631364"/>
          </a:xfrm>
        </p:spPr>
        <p:txBody>
          <a:bodyPr>
            <a:normAutofit/>
          </a:bodyPr>
          <a:lstStyle/>
          <a:p>
            <a:r>
              <a:rPr lang="en-US" b="1" dirty="0" err="1"/>
              <a:t>Goecoder</a:t>
            </a:r>
            <a:r>
              <a:rPr lang="en-US" b="1" dirty="0"/>
              <a:t> </a:t>
            </a:r>
            <a:r>
              <a:rPr lang="en-US" dirty="0"/>
              <a:t>converts </a:t>
            </a:r>
            <a:r>
              <a:rPr lang="en-US" dirty="0" err="1"/>
              <a:t>Lat</a:t>
            </a:r>
            <a:r>
              <a:rPr lang="en-US" dirty="0"/>
              <a:t>/Long to an Address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Displaying a Location Address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9434" y="1653936"/>
            <a:ext cx="7616283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Geocoder g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Geocoder(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List&lt;Address&gt; la = 	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g.getFromLocation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location.getLatitude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			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location.getLongitude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4127" y="5430643"/>
            <a:ext cx="533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Warning: </a:t>
            </a:r>
            <a:r>
              <a:rPr lang="en-US" dirty="0"/>
              <a:t>This may take a long time. </a:t>
            </a:r>
          </a:p>
          <a:p>
            <a:pPr algn="ctr"/>
            <a:r>
              <a:rPr lang="en-US" dirty="0"/>
              <a:t>Use a background service or </a:t>
            </a:r>
            <a:r>
              <a:rPr lang="en-US" dirty="0" err="1"/>
              <a:t>AsyncTask</a:t>
            </a:r>
            <a:r>
              <a:rPr lang="en-US" dirty="0"/>
              <a:t> or a Thread.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Types of Sensors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39801" y="1092587"/>
          <a:ext cx="7886701" cy="519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50531">
                  <a:extLst>
                    <a:ext uri="{9D8B030D-6E8A-4147-A177-3AD203B41FA5}">
                      <a16:colId xmlns:a16="http://schemas.microsoft.com/office/drawing/2014/main" val="2554372812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2076876810"/>
                    </a:ext>
                  </a:extLst>
                </a:gridCol>
                <a:gridCol w="2250456">
                  <a:extLst>
                    <a:ext uri="{9D8B030D-6E8A-4147-A177-3AD203B41FA5}">
                      <a16:colId xmlns:a16="http://schemas.microsoft.com/office/drawing/2014/main" val="3930160474"/>
                    </a:ext>
                  </a:extLst>
                </a:gridCol>
                <a:gridCol w="1849012">
                  <a:extLst>
                    <a:ext uri="{9D8B030D-6E8A-4147-A177-3AD203B41FA5}">
                      <a16:colId xmlns:a16="http://schemas.microsoft.com/office/drawing/2014/main" val="292438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Sensor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  <a:r>
                        <a:rPr lang="en-US" sz="1600" baseline="0" dirty="0"/>
                        <a:t>/SW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9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TYPE_ACCELEROMETER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(A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A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 + g; ms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Shake, Tilt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5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TYPE_AMBIENT_TEMPERATURE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30000" dirty="0"/>
                        <a:t>0</a:t>
                      </a:r>
                      <a:r>
                        <a:rPr lang="en-US" sz="1600" dirty="0"/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TYPE_GRAVITY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1600" dirty="0"/>
                        <a:t>/HW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 = (</a:t>
                      </a:r>
                      <a:r>
                        <a:rPr lang="en-US" sz="1600" dirty="0" err="1"/>
                        <a:t>g</a:t>
                      </a:r>
                      <a:r>
                        <a:rPr lang="en-US" sz="1600" baseline="-25000" dirty="0" err="1"/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</a:t>
                      </a:r>
                      <a:r>
                        <a:rPr lang="en-US" sz="1600" baseline="-25000" dirty="0" err="1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); ms</a:t>
                      </a:r>
                      <a:r>
                        <a:rPr lang="en-US" sz="1600" baseline="30000" dirty="0"/>
                        <a:t>2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Shake, Tilt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TYPE_GYROSCOPE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ω</a:t>
                      </a:r>
                      <a:r>
                        <a:rPr lang="en-US" sz="1600" dirty="0"/>
                        <a:t> = (</a:t>
                      </a:r>
                      <a:r>
                        <a:rPr lang="el-GR" sz="1600" dirty="0"/>
                        <a:t>ω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l-GR" sz="1600" dirty="0"/>
                        <a:t>ω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l-GR" sz="1600" dirty="0"/>
                        <a:t>ω</a:t>
                      </a:r>
                      <a:r>
                        <a:rPr lang="en-US" sz="1600" baseline="-25000" dirty="0"/>
                        <a:t>z</a:t>
                      </a:r>
                      <a:r>
                        <a:rPr lang="en-US" sz="1600" dirty="0"/>
                        <a:t>) rad/s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Spin, Turn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40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TYPE_LIGHT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Illumination;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lx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Brightness control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17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TYPE_LINEAR_ACCELERATION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1600" dirty="0"/>
                        <a:t>/HW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(A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A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); no g; ms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64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TYPE_MAGNETIC_FIELD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B</a:t>
                      </a:r>
                      <a:r>
                        <a:rPr lang="en-US" sz="1600" baseline="-25000" dirty="0" err="1"/>
                        <a:t>x</a:t>
                      </a:r>
                      <a:r>
                        <a:rPr lang="en-US" sz="1600" dirty="0"/>
                        <a:t>, B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B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 µT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Compass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4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TYPE_ORIENTATION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axis rotation; matrix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 position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2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TYPE_PRESSURE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hPa</a:t>
                      </a:r>
                      <a:r>
                        <a:rPr lang="en-US" sz="1600" baseline="0" dirty="0"/>
                        <a:t> or mbar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Air pressure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TYPE_PROXIMITY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cm; distant from screen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position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0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TYPE_RELATIVE_HUMIDITY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 (%)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Dew point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TYPE_ROTATION_VECTOR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1600" dirty="0"/>
                        <a:t>/HW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Device’s rotation vector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6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TYPE_TEMPERATURE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30000" dirty="0"/>
                        <a:t>0</a:t>
                      </a:r>
                      <a:r>
                        <a:rPr lang="en-US" sz="1600"/>
                        <a:t>C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7663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42322" y="1533236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42322" y="2943808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3473" y="4890653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880948"/>
            <a:ext cx="7886700" cy="5631364"/>
          </a:xfrm>
        </p:spPr>
        <p:txBody>
          <a:bodyPr>
            <a:normAutofit/>
          </a:bodyPr>
          <a:lstStyle/>
          <a:p>
            <a:r>
              <a:rPr lang="en-US" dirty="0" err="1"/>
              <a:t>Geofencing</a:t>
            </a:r>
            <a:r>
              <a:rPr lang="en-US" dirty="0"/>
              <a:t> combines awareness of the user's current location with awareness of the user's proximity to locations that may be of interest.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b="1" dirty="0" err="1">
                <a:solidFill>
                  <a:schemeClr val="tx2"/>
                </a:solidFill>
              </a:rPr>
              <a:t>Geofencing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6" y="2274847"/>
            <a:ext cx="4027449" cy="4027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6040" y="2419815"/>
            <a:ext cx="33161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Lat</a:t>
            </a:r>
            <a:r>
              <a:rPr lang="en-US" dirty="0"/>
              <a:t>, Long, and Radius 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</a:t>
            </a:r>
            <a:r>
              <a:rPr lang="en-US" dirty="0" err="1"/>
              <a:t>geofences</a:t>
            </a:r>
            <a:r>
              <a:rPr lang="en-US" dirty="0"/>
              <a:t> per device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Dwell (specify duration)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Expiration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Advertisement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dangerous area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Code Practice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92458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Get location updates (</a:t>
            </a:r>
            <a:r>
              <a:rPr lang="en-US" dirty="0" err="1"/>
              <a:t>lat</a:t>
            </a:r>
            <a:r>
              <a:rPr lang="en-US" dirty="0"/>
              <a:t>, long)</a:t>
            </a:r>
          </a:p>
          <a:p>
            <a:pPr marL="514350" indent="-514350">
              <a:buAutoNum type="arabicPeriod"/>
            </a:pPr>
            <a:r>
              <a:rPr lang="en-US"/>
              <a:t>Print the Address</a:t>
            </a:r>
            <a:r>
              <a:rPr lang="en-US" dirty="0"/>
              <a:t>!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957790" cy="435133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developer.android.com/guide/topics/sensors/sensors_overview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developer.android.com/guide/topics/sensors/sensors_motion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developer.android.com/guide/topics/sensors/sensors_position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developer.android.com/guide/topics/sensors/sensors_environment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https</a:t>
            </a:r>
            <a:r>
              <a:rPr lang="en-US" sz="1800" dirty="0">
                <a:hlinkClick r:id="rId6"/>
              </a:rPr>
              <a:t>://www.quora.com/What-are-all-the-sensors-used-in-smartphones-and-explain-its-purpose-and-its-working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28181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Types of Sensors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63966"/>
              </p:ext>
            </p:extLst>
          </p:nvPr>
        </p:nvGraphicFramePr>
        <p:xfrm>
          <a:off x="639801" y="1092587"/>
          <a:ext cx="7886701" cy="519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50531">
                  <a:extLst>
                    <a:ext uri="{9D8B030D-6E8A-4147-A177-3AD203B41FA5}">
                      <a16:colId xmlns:a16="http://schemas.microsoft.com/office/drawing/2014/main" val="2554372812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2076876810"/>
                    </a:ext>
                  </a:extLst>
                </a:gridCol>
                <a:gridCol w="2250456">
                  <a:extLst>
                    <a:ext uri="{9D8B030D-6E8A-4147-A177-3AD203B41FA5}">
                      <a16:colId xmlns:a16="http://schemas.microsoft.com/office/drawing/2014/main" val="3930160474"/>
                    </a:ext>
                  </a:extLst>
                </a:gridCol>
                <a:gridCol w="1849012">
                  <a:extLst>
                    <a:ext uri="{9D8B030D-6E8A-4147-A177-3AD203B41FA5}">
                      <a16:colId xmlns:a16="http://schemas.microsoft.com/office/drawing/2014/main" val="292438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Sensor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  <a:r>
                        <a:rPr lang="en-US" sz="1600" baseline="0" dirty="0"/>
                        <a:t>/SW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9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TYPE_ACCELEROMETER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(A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A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 + g; ms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Shake, Tilt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5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TYPE_AMBIENT_TEMPERATURE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30000" dirty="0"/>
                        <a:t>0</a:t>
                      </a:r>
                      <a:r>
                        <a:rPr lang="en-US" sz="1600" dirty="0"/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TYPE_GRAVITY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1600" dirty="0"/>
                        <a:t>/HW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 = (</a:t>
                      </a:r>
                      <a:r>
                        <a:rPr lang="en-US" sz="1600" dirty="0" err="1"/>
                        <a:t>g</a:t>
                      </a:r>
                      <a:r>
                        <a:rPr lang="en-US" sz="1600" baseline="-25000" dirty="0" err="1"/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</a:t>
                      </a:r>
                      <a:r>
                        <a:rPr lang="en-US" sz="1600" baseline="-25000" dirty="0" err="1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); ms</a:t>
                      </a:r>
                      <a:r>
                        <a:rPr lang="en-US" sz="1600" baseline="30000" dirty="0"/>
                        <a:t>2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Shake, Tilt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TYPE_GYROSCOPE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ω</a:t>
                      </a:r>
                      <a:r>
                        <a:rPr lang="en-US" sz="1600" dirty="0"/>
                        <a:t> = (</a:t>
                      </a:r>
                      <a:r>
                        <a:rPr lang="el-GR" sz="1600" dirty="0"/>
                        <a:t>ω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l-GR" sz="1600" dirty="0"/>
                        <a:t>ω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l-GR" sz="1600" dirty="0"/>
                        <a:t>ω</a:t>
                      </a:r>
                      <a:r>
                        <a:rPr lang="en-US" sz="1600" baseline="-25000" dirty="0"/>
                        <a:t>z</a:t>
                      </a:r>
                      <a:r>
                        <a:rPr lang="en-US" sz="1600" dirty="0"/>
                        <a:t>) rad/s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Spin, Turn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40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TYPE_LIGHT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Illumination;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lx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Brightness control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17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TYPE_LINEAR_ACCELERATION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1600" dirty="0"/>
                        <a:t>/HW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(A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A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); no g; ms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64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TYPE_MAGNETIC_FIELD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B</a:t>
                      </a:r>
                      <a:r>
                        <a:rPr lang="en-US" sz="1600" baseline="-25000" dirty="0" err="1"/>
                        <a:t>x</a:t>
                      </a:r>
                      <a:r>
                        <a:rPr lang="en-US" sz="1600" dirty="0"/>
                        <a:t>, B</a:t>
                      </a:r>
                      <a:r>
                        <a:rPr lang="en-US" sz="1600" baseline="-25000" dirty="0"/>
                        <a:t>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B</a:t>
                      </a:r>
                      <a:r>
                        <a:rPr lang="en-US" sz="1600" baseline="-25000" dirty="0" err="1"/>
                        <a:t>z</a:t>
                      </a:r>
                      <a:r>
                        <a:rPr lang="en-US" sz="1600" dirty="0"/>
                        <a:t>) µT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Compass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4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TYPE_ORIENTATION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axis rotation; matrix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 position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2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TYPE_PRESSURE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hPa</a:t>
                      </a:r>
                      <a:r>
                        <a:rPr lang="en-US" sz="1600" baseline="0" dirty="0"/>
                        <a:t> or mbar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Air pressure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TYPE_PROXIMITY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cm; distant from screen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position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0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TYPE_RELATIVE_HUMIDITY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 (%)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Dew point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TYPE_ROTATION_VECTOR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1600" dirty="0"/>
                        <a:t>/HW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Device’s rotation vector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6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TYPE_TEMPERATURE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30000" dirty="0"/>
                        <a:t>0</a:t>
                      </a:r>
                      <a:r>
                        <a:rPr lang="en-US" sz="1600"/>
                        <a:t>C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7663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42322" y="2253672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42322" y="3348180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42322" y="4087090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42322" y="5620326"/>
            <a:ext cx="286328" cy="267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Android Sensor Framework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Check Availability</a:t>
            </a:r>
          </a:p>
          <a:p>
            <a:pPr lvl="1"/>
            <a:r>
              <a:rPr lang="en-US" dirty="0"/>
              <a:t>What sensors do I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Get Information</a:t>
            </a:r>
          </a:p>
          <a:p>
            <a:pPr lvl="1"/>
            <a:r>
              <a:rPr lang="en-US" dirty="0"/>
              <a:t>e.g., maximum range, manufacturer, power requirements, and resolution.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Get Values</a:t>
            </a:r>
          </a:p>
          <a:p>
            <a:pPr lvl="1"/>
            <a:r>
              <a:rPr lang="en-US" dirty="0"/>
              <a:t>e.g., raw sensor data, minimum 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Register/unregister for Sensor Events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Four Relevant Classes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SensorManager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/>
              <a:t>Create an instance of the sensor service.</a:t>
            </a:r>
          </a:p>
          <a:p>
            <a:pPr lvl="1"/>
            <a:r>
              <a:rPr lang="en-US" dirty="0"/>
              <a:t>Accessing and listing sensors.</a:t>
            </a:r>
          </a:p>
          <a:p>
            <a:pPr lvl="1"/>
            <a:r>
              <a:rPr lang="en-US" dirty="0"/>
              <a:t>Registering and unregistering sensor event listeners.</a:t>
            </a:r>
          </a:p>
          <a:p>
            <a:pPr lvl="1"/>
            <a:r>
              <a:rPr lang="en-US" dirty="0" smtClean="0"/>
              <a:t>Report </a:t>
            </a:r>
            <a:r>
              <a:rPr lang="en-US" dirty="0"/>
              <a:t>sensor accuracy, set data acquisition rates, and calibrate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Sensor:</a:t>
            </a:r>
          </a:p>
          <a:p>
            <a:pPr lvl="1"/>
            <a:r>
              <a:rPr lang="en-US" dirty="0"/>
              <a:t>Create an instance of a specific sensor.</a:t>
            </a:r>
          </a:p>
          <a:p>
            <a:pPr lvl="1"/>
            <a:r>
              <a:rPr lang="en-US" dirty="0"/>
              <a:t>Determine a sensor's capabilities.</a:t>
            </a:r>
            <a:r>
              <a:rPr lang="en-US" b="1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Four Relevant Classes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>
                <a:solidFill>
                  <a:srgbClr val="002060"/>
                </a:solidFill>
              </a:rPr>
              <a:t>SensorEvent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Carries information about a sensor event:</a:t>
            </a:r>
          </a:p>
          <a:p>
            <a:pPr lvl="1"/>
            <a:r>
              <a:rPr lang="en-US" dirty="0"/>
              <a:t>Raw data, sensor type, accuracy, timestamp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err="1">
                <a:solidFill>
                  <a:srgbClr val="002060"/>
                </a:solidFill>
              </a:rPr>
              <a:t>SensorEventListener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Two callback methods that receive notifications:</a:t>
            </a:r>
          </a:p>
          <a:p>
            <a:pPr lvl="1"/>
            <a:r>
              <a:rPr lang="en-US" dirty="0" err="1"/>
              <a:t>onSensorChanged</a:t>
            </a:r>
            <a:r>
              <a:rPr lang="en-US" dirty="0"/>
              <a:t>() and </a:t>
            </a:r>
            <a:r>
              <a:rPr lang="en-US" dirty="0" err="1"/>
              <a:t>onAccuracyChanged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Working with Sensors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Get the </a:t>
            </a:r>
            <a:r>
              <a:rPr lang="en-US" b="1" dirty="0" err="1"/>
              <a:t>SensorManger</a:t>
            </a:r>
            <a:r>
              <a:rPr lang="en-US" dirty="0"/>
              <a:t> from system services.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 Get the </a:t>
            </a:r>
            <a:r>
              <a:rPr lang="en-US" b="1" dirty="0"/>
              <a:t>Sensor</a:t>
            </a:r>
            <a:r>
              <a:rPr lang="en-US" dirty="0"/>
              <a:t> (or a list) from the manager.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3677" y="2352460"/>
            <a:ext cx="770549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List&lt;Sensor&gt;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3678" y="3719597"/>
            <a:ext cx="7783552" cy="1938992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SENSOR_SERVICE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getSensorList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getDefaultSensor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Sensor.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TYPE_LIGHT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09746" y="5620217"/>
            <a:ext cx="847493" cy="59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3568390" y="6055115"/>
            <a:ext cx="311399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Returns “null” if no </a:t>
            </a:r>
            <a:r>
              <a:rPr lang="en-US" dirty="0" smtClean="0"/>
              <a:t>light </a:t>
            </a:r>
            <a:r>
              <a:rPr lang="en-US" dirty="0"/>
              <a:t>sensor</a:t>
            </a:r>
          </a:p>
        </p:txBody>
      </p:sp>
      <p:sp>
        <p:nvSpPr>
          <p:cNvPr id="8" name="Left Brace 7"/>
          <p:cNvSpPr/>
          <p:nvPr/>
        </p:nvSpPr>
        <p:spPr>
          <a:xfrm>
            <a:off x="449492" y="4793673"/>
            <a:ext cx="221672" cy="757382"/>
          </a:xfrm>
          <a:prstGeom prst="leftBrace">
            <a:avLst>
              <a:gd name="adj1" fmla="val 17130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Working with Sensors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6"/>
            <a:ext cx="7886700" cy="530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3 (optional): </a:t>
            </a:r>
            <a:r>
              <a:rPr lang="en-US" dirty="0"/>
              <a:t>Get information about a </a:t>
            </a:r>
            <a:r>
              <a:rPr lang="en-US" b="1" dirty="0"/>
              <a:t>Sensor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1376" y="1852433"/>
            <a:ext cx="7694341" cy="310854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.getMaximumRange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.getMinDelay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.getPower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.getVendor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.getVersion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32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</TotalTime>
  <Words>1789</Words>
  <Application>Microsoft Office PowerPoint</Application>
  <PresentationFormat>On-screen Show (4:3)</PresentationFormat>
  <Paragraphs>431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Lecture 3: Sensors</vt:lpstr>
      <vt:lpstr>Examples</vt:lpstr>
      <vt:lpstr>Types of Sensors</vt:lpstr>
      <vt:lpstr>Types of Sensors</vt:lpstr>
      <vt:lpstr>Android Sensor Framework</vt:lpstr>
      <vt:lpstr>Four Relevant Classes</vt:lpstr>
      <vt:lpstr>Four Relevant Classes</vt:lpstr>
      <vt:lpstr>Working with Sensors</vt:lpstr>
      <vt:lpstr>Working with Sensors</vt:lpstr>
      <vt:lpstr>Working with Sensors</vt:lpstr>
      <vt:lpstr>Good Practices:</vt:lpstr>
      <vt:lpstr>Good Practices:</vt:lpstr>
      <vt:lpstr>Code Practice:</vt:lpstr>
      <vt:lpstr>Location Sensing</vt:lpstr>
      <vt:lpstr>Location Estimation</vt:lpstr>
      <vt:lpstr>Location Estimation</vt:lpstr>
      <vt:lpstr>Location Estimation</vt:lpstr>
      <vt:lpstr>Two API Options</vt:lpstr>
      <vt:lpstr>Making Your App Location Aware</vt:lpstr>
      <vt:lpstr>0. Setup Google Play Location Services1</vt:lpstr>
      <vt:lpstr>0. Setup Google Play Location Services1</vt:lpstr>
      <vt:lpstr>1. Getting Last Known Location</vt:lpstr>
      <vt:lpstr>Code Practice</vt:lpstr>
      <vt:lpstr>2. Set Up a Location Request</vt:lpstr>
      <vt:lpstr>2. Set Up a Location Request</vt:lpstr>
      <vt:lpstr>2. Set Up a Location Request</vt:lpstr>
      <vt:lpstr>3. Receive Location Updates</vt:lpstr>
      <vt:lpstr>4. Displaying a Location Address</vt:lpstr>
      <vt:lpstr>4. Displaying a Location Address</vt:lpstr>
      <vt:lpstr>5. Geofencing</vt:lpstr>
      <vt:lpstr>Code Practice</vt:lpstr>
      <vt:lpstr>References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Shahriar Nirjon</cp:lastModifiedBy>
  <cp:revision>710</cp:revision>
  <dcterms:created xsi:type="dcterms:W3CDTF">2016-01-10T13:54:51Z</dcterms:created>
  <dcterms:modified xsi:type="dcterms:W3CDTF">2020-09-02T18:49:50Z</dcterms:modified>
</cp:coreProperties>
</file>