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306" r:id="rId3"/>
    <p:sldId id="311" r:id="rId4"/>
    <p:sldId id="292" r:id="rId5"/>
    <p:sldId id="314" r:id="rId6"/>
    <p:sldId id="310" r:id="rId7"/>
    <p:sldId id="294" r:id="rId8"/>
    <p:sldId id="295" r:id="rId9"/>
    <p:sldId id="296" r:id="rId10"/>
    <p:sldId id="297" r:id="rId11"/>
    <p:sldId id="298" r:id="rId12"/>
    <p:sldId id="299" r:id="rId13"/>
    <p:sldId id="312" r:id="rId14"/>
    <p:sldId id="307" r:id="rId15"/>
    <p:sldId id="300" r:id="rId16"/>
    <p:sldId id="305" r:id="rId17"/>
    <p:sldId id="313" r:id="rId18"/>
    <p:sldId id="301" r:id="rId19"/>
    <p:sldId id="302" r:id="rId20"/>
    <p:sldId id="315" r:id="rId21"/>
    <p:sldId id="293" r:id="rId22"/>
    <p:sldId id="30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2" autoAdjust="0"/>
    <p:restoredTop sz="77764" autoAdjust="0"/>
  </p:normalViewPr>
  <p:slideViewPr>
    <p:cSldViewPr snapToGrid="0" showGuides="1">
      <p:cViewPr varScale="1">
        <p:scale>
          <a:sx n="68" d="100"/>
          <a:sy n="68" d="100"/>
        </p:scale>
        <p:origin x="1987" y="62"/>
      </p:cViewPr>
      <p:guideLst>
        <p:guide orient="horz" pos="211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07147-C1CC-4DF9-9630-797A325FE099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CA1CB-09C8-4FD8-927C-CA9FB7125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82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Process:</a:t>
            </a:r>
          </a:p>
          <a:p>
            <a:pPr lvl="1"/>
            <a:r>
              <a:rPr lang="en-US" dirty="0" smtClean="0"/>
              <a:t>Runs in own virtual address space.</a:t>
            </a:r>
          </a:p>
          <a:p>
            <a:pPr lvl="1"/>
            <a:r>
              <a:rPr lang="en-US" dirty="0" smtClean="0"/>
              <a:t>Uses secure, kernel managed mechanism to interact with other processes.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CA1CB-09C8-4FD8-927C-CA9FB7125B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07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CA1CB-09C8-4FD8-927C-CA9FB7125B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14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Foreground</a:t>
            </a:r>
            <a:r>
              <a:rPr lang="en-US" dirty="0" smtClean="0"/>
              <a:t> (highest priority, interactions on-going, can be Activity, Service, Broadcast receiver)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Visible </a:t>
            </a:r>
            <a:r>
              <a:rPr lang="en-US" dirty="0" smtClean="0"/>
              <a:t>(not foreground but visible)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Service</a:t>
            </a:r>
            <a:r>
              <a:rPr lang="en-US" dirty="0" smtClean="0"/>
              <a:t> (</a:t>
            </a:r>
            <a:r>
              <a:rPr lang="en-US" dirty="0" err="1" smtClean="0"/>
              <a:t>startService</a:t>
            </a:r>
            <a:r>
              <a:rPr lang="en-US" dirty="0" smtClean="0"/>
              <a:t>, playing music/downloads)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Background</a:t>
            </a:r>
            <a:r>
              <a:rPr lang="en-US" dirty="0" smtClean="0"/>
              <a:t> (</a:t>
            </a:r>
            <a:r>
              <a:rPr lang="en-US" dirty="0" err="1" smtClean="0"/>
              <a:t>onStop</a:t>
            </a:r>
            <a:r>
              <a:rPr lang="en-US" dirty="0" smtClean="0"/>
              <a:t> called, no visible, LRU kill)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Empty </a:t>
            </a:r>
            <a:r>
              <a:rPr lang="en-US" dirty="0" smtClean="0"/>
              <a:t>(lowest priority)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CA1CB-09C8-4FD8-927C-CA9FB7125B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60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 seconds =&gt; warning in logcat (# frames skipped)</a:t>
            </a:r>
          </a:p>
          <a:p>
            <a:r>
              <a:rPr lang="en-US" dirty="0" smtClean="0"/>
              <a:t>10 seconds, multiple clicks =&gt; dialog</a:t>
            </a:r>
            <a:r>
              <a:rPr lang="en-US" baseline="0" dirty="0" smtClean="0"/>
              <a:t> box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CA1CB-09C8-4FD8-927C-CA9FB7125B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14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EEC0-CEC8-4CB4-9ABC-98407ACCDD92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86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EEC0-CEC8-4CB4-9ABC-98407ACCDD92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71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EEC0-CEC8-4CB4-9ABC-98407ACCDD92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9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EEC0-CEC8-4CB4-9ABC-98407ACCDD92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1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EEC0-CEC8-4CB4-9ABC-98407ACCDD92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3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EEC0-CEC8-4CB4-9ABC-98407ACCDD92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61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EEC0-CEC8-4CB4-9ABC-98407ACCDD92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97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EEC0-CEC8-4CB4-9ABC-98407ACCDD92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41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EEC0-CEC8-4CB4-9ABC-98407ACCDD92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49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EEC0-CEC8-4CB4-9ABC-98407ACCDD92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57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EEC0-CEC8-4CB4-9ABC-98407ACCDD92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98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CEEC0-CEC8-4CB4-9ABC-98407ACCDD92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B5182-48F5-4657-8C9C-553A23FF9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59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os/AsyncTask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components/processes-and-threads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ldp.org/LDP/tlk/kernel/processes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9127" y="1690254"/>
            <a:ext cx="6061364" cy="71134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smtClean="0">
                <a:solidFill>
                  <a:schemeClr val="tx2"/>
                </a:solidFill>
              </a:rPr>
              <a:t>Lecture 4: </a:t>
            </a:r>
            <a:r>
              <a:rPr lang="en-US" sz="4000" b="1" dirty="0" smtClean="0">
                <a:solidFill>
                  <a:schemeClr val="tx2"/>
                </a:solidFill>
              </a:rPr>
              <a:t>Process, Thread, Task</a:t>
            </a:r>
            <a:endParaRPr lang="en-US" sz="4000" b="1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618" y="1557068"/>
            <a:ext cx="1455106" cy="183383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>
            <a:off x="2202870" y="1662545"/>
            <a:ext cx="13854" cy="172835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69126" y="2396837"/>
            <a:ext cx="5748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Topics: Process, Thread, Worker Thread, </a:t>
            </a:r>
            <a:r>
              <a:rPr lang="en-US" sz="2000" dirty="0" err="1" smtClean="0"/>
              <a:t>Async</a:t>
            </a:r>
            <a:r>
              <a:rPr lang="en-US" sz="2000" dirty="0" smtClean="0"/>
              <a:t> Task </a:t>
            </a:r>
          </a:p>
        </p:txBody>
      </p:sp>
    </p:spTree>
    <p:extLst>
      <p:ext uri="{BB962C8B-B14F-4D97-AF65-F5344CB8AC3E}">
        <p14:creationId xmlns:p14="http://schemas.microsoft.com/office/powerpoint/2010/main" val="197667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Process creation and removal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981307"/>
            <a:ext cx="7886700" cy="519565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Creation: </a:t>
            </a:r>
            <a:r>
              <a:rPr lang="en-US" dirty="0" smtClean="0"/>
              <a:t>When the first component of an App is run and there is currently no process for that App.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Removal</a:t>
            </a:r>
            <a:r>
              <a:rPr lang="en-US" b="1" dirty="0">
                <a:solidFill>
                  <a:srgbClr val="002060"/>
                </a:solidFill>
              </a:rPr>
              <a:t>:  </a:t>
            </a:r>
            <a:r>
              <a:rPr lang="en-US" dirty="0" smtClean="0"/>
              <a:t>Remove </a:t>
            </a:r>
            <a:r>
              <a:rPr lang="en-US" dirty="0"/>
              <a:t>old processes to reclaim memory for new or more important </a:t>
            </a:r>
            <a:r>
              <a:rPr lang="en-US" dirty="0" smtClean="0"/>
              <a:t>processes.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95460" y="3054057"/>
            <a:ext cx="1962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Which process should be killed?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699" y="3872975"/>
            <a:ext cx="16573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7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551400"/>
              </p:ext>
            </p:extLst>
          </p:nvPr>
        </p:nvGraphicFramePr>
        <p:xfrm>
          <a:off x="955288" y="1604227"/>
          <a:ext cx="7454422" cy="22250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75113">
                  <a:extLst>
                    <a:ext uri="{9D8B030D-6E8A-4147-A177-3AD203B41FA5}">
                      <a16:colId xmlns:a16="http://schemas.microsoft.com/office/drawing/2014/main" val="859770665"/>
                    </a:ext>
                  </a:extLst>
                </a:gridCol>
                <a:gridCol w="1332089">
                  <a:extLst>
                    <a:ext uri="{9D8B030D-6E8A-4147-A177-3AD203B41FA5}">
                      <a16:colId xmlns:a16="http://schemas.microsoft.com/office/drawing/2014/main" val="460224932"/>
                    </a:ext>
                  </a:extLst>
                </a:gridCol>
                <a:gridCol w="5147220">
                  <a:extLst>
                    <a:ext uri="{9D8B030D-6E8A-4147-A177-3AD203B41FA5}">
                      <a16:colId xmlns:a16="http://schemas.microsoft.com/office/drawing/2014/main" val="1019547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6868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Foreground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On-going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interactions;</a:t>
                      </a:r>
                      <a:r>
                        <a:rPr lang="en-US" baseline="0" dirty="0" smtClean="0"/>
                        <a:t> a</a:t>
                      </a:r>
                      <a:r>
                        <a:rPr lang="en-US" dirty="0" smtClean="0"/>
                        <a:t>ctivity, service, broadcast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3142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Visible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in the foreground, but visible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5137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Service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Playing music, downloading</a:t>
                      </a:r>
                      <a:r>
                        <a:rPr lang="en-US" baseline="0" dirty="0" smtClean="0"/>
                        <a:t> stuffs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3961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Background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onStop</a:t>
                      </a:r>
                      <a:r>
                        <a:rPr lang="en-US" dirty="0" smtClean="0"/>
                        <a:t>() called, not visible, LRU kill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629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Lowest priority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379157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Process Hierarchy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981307"/>
            <a:ext cx="7886700" cy="5195656"/>
          </a:xfrm>
        </p:spPr>
        <p:txBody>
          <a:bodyPr>
            <a:normAutofit/>
          </a:bodyPr>
          <a:lstStyle/>
          <a:p>
            <a:r>
              <a:rPr lang="en-US" dirty="0" smtClean="0"/>
              <a:t>From High to Low Priority</a:t>
            </a:r>
          </a:p>
        </p:txBody>
      </p:sp>
      <p:sp>
        <p:nvSpPr>
          <p:cNvPr id="3" name="Left Arrow 2"/>
          <p:cNvSpPr/>
          <p:nvPr/>
        </p:nvSpPr>
        <p:spPr>
          <a:xfrm>
            <a:off x="5418942" y="3477333"/>
            <a:ext cx="691375" cy="3345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22242" y="3459935"/>
            <a:ext cx="1862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Kill them first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62615" y="4181708"/>
            <a:ext cx="1973765" cy="21187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263697" y="4393582"/>
            <a:ext cx="1282391" cy="7136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Visible</a:t>
            </a:r>
          </a:p>
          <a:p>
            <a:pPr algn="ctr"/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271131" y="5293113"/>
            <a:ext cx="1308410" cy="7136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11" name="Right Brace 10"/>
          <p:cNvSpPr/>
          <p:nvPr/>
        </p:nvSpPr>
        <p:spPr>
          <a:xfrm>
            <a:off x="4003288" y="4059046"/>
            <a:ext cx="535259" cy="2319453"/>
          </a:xfrm>
          <a:prstGeom prst="rightBrace">
            <a:avLst>
              <a:gd name="adj1" fmla="val 66666"/>
              <a:gd name="adj2" fmla="val 495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650058" y="5018049"/>
            <a:ext cx="27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Classified as Visible Process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24146" y="592129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81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Main Thread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981307"/>
            <a:ext cx="7886700" cy="5195656"/>
          </a:xfrm>
        </p:spPr>
        <p:txBody>
          <a:bodyPr>
            <a:normAutofit/>
          </a:bodyPr>
          <a:lstStyle/>
          <a:p>
            <a:r>
              <a:rPr lang="en-US" dirty="0" smtClean="0"/>
              <a:t>Created when an App is launched</a:t>
            </a:r>
          </a:p>
          <a:p>
            <a:r>
              <a:rPr lang="en-US" dirty="0" smtClean="0"/>
              <a:t>Often called the </a:t>
            </a:r>
            <a:r>
              <a:rPr lang="en-US" b="1" dirty="0" smtClean="0">
                <a:solidFill>
                  <a:srgbClr val="002060"/>
                </a:solidFill>
              </a:rPr>
              <a:t>UI thread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ispatched events to widgets</a:t>
            </a:r>
          </a:p>
          <a:p>
            <a:pPr lvl="1"/>
            <a:r>
              <a:rPr lang="en-US" b="1" dirty="0" err="1" smtClean="0">
                <a:solidFill>
                  <a:srgbClr val="002060"/>
                </a:solidFill>
              </a:rPr>
              <a:t>android.widget</a:t>
            </a:r>
            <a:r>
              <a:rPr lang="en-US" dirty="0" smtClean="0"/>
              <a:t> and </a:t>
            </a:r>
            <a:r>
              <a:rPr lang="en-US" b="1" dirty="0" err="1" smtClean="0">
                <a:solidFill>
                  <a:srgbClr val="002060"/>
                </a:solidFill>
              </a:rPr>
              <a:t>android.view</a:t>
            </a:r>
            <a:r>
              <a:rPr lang="en-US" dirty="0" smtClean="0"/>
              <a:t> package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855" y="3238615"/>
            <a:ext cx="2938348" cy="293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47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2472262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Problem</a:t>
            </a:r>
          </a:p>
          <a:p>
            <a:pPr algn="ctr"/>
            <a:r>
              <a:rPr lang="en-US" sz="4000" dirty="0" smtClean="0"/>
              <a:t>Keeping Apps Responsive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79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chemeClr val="tx2"/>
                </a:solidFill>
              </a:rPr>
              <a:t>Problem: keeping an App responsive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981307"/>
            <a:ext cx="7886700" cy="5195656"/>
          </a:xfrm>
        </p:spPr>
        <p:txBody>
          <a:bodyPr>
            <a:normAutofit/>
          </a:bodyPr>
          <a:lstStyle/>
          <a:p>
            <a:r>
              <a:rPr lang="en-US" b="1" dirty="0" smtClean="0"/>
              <a:t>Testing the limit of the UI thread:</a:t>
            </a:r>
          </a:p>
        </p:txBody>
      </p:sp>
      <p:sp>
        <p:nvSpPr>
          <p:cNvPr id="8" name="Rectangle 7"/>
          <p:cNvSpPr/>
          <p:nvPr/>
        </p:nvSpPr>
        <p:spPr>
          <a:xfrm>
            <a:off x="928254" y="1662544"/>
            <a:ext cx="7093528" cy="18149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How big a task we </a:t>
            </a:r>
            <a:r>
              <a:rPr lang="en-US" sz="2400" b="1" dirty="0" smtClean="0"/>
              <a:t>should</a:t>
            </a:r>
            <a:r>
              <a:rPr lang="en-US" sz="2400" dirty="0" smtClean="0"/>
              <a:t> do in UI thread?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How big a task we </a:t>
            </a:r>
            <a:r>
              <a:rPr lang="en-US" sz="2400" b="1" dirty="0" smtClean="0"/>
              <a:t>can</a:t>
            </a:r>
            <a:r>
              <a:rPr lang="en-US" sz="2400" dirty="0" smtClean="0"/>
              <a:t> do in UI thread?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What is the </a:t>
            </a:r>
            <a:r>
              <a:rPr lang="en-US" sz="2400" b="1" dirty="0" smtClean="0"/>
              <a:t>alternative</a:t>
            </a:r>
            <a:r>
              <a:rPr lang="en-US" sz="2400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What is the </a:t>
            </a:r>
            <a:r>
              <a:rPr lang="en-US" sz="2400" b="1" dirty="0" smtClean="0"/>
              <a:t>limitation of this alternative</a:t>
            </a:r>
            <a:r>
              <a:rPr lang="en-US" dirty="0" smtClean="0"/>
              <a:t>?</a:t>
            </a:r>
          </a:p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08" y="3699671"/>
            <a:ext cx="2577621" cy="257762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699163" y="3726873"/>
            <a:ext cx="450475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clickEventHandler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button)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//what is my limit? </a:t>
            </a:r>
          </a:p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//Let’s experiment!	</a:t>
            </a:r>
            <a:endParaRPr lang="en-US" sz="16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88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Worker Thread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981307"/>
            <a:ext cx="7886700" cy="5195656"/>
          </a:xfrm>
        </p:spPr>
        <p:txBody>
          <a:bodyPr>
            <a:normAutofit/>
          </a:bodyPr>
          <a:lstStyle/>
          <a:p>
            <a:r>
              <a:rPr lang="en-US" dirty="0" smtClean="0"/>
              <a:t>Used to make UI thread light-weight, responsive. 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Limitation: </a:t>
            </a:r>
            <a:r>
              <a:rPr lang="en-US" dirty="0" smtClean="0"/>
              <a:t>Cannot access UI toolkit elements (e.g. views declared in UI thread) from another thread.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13315" y="3434119"/>
            <a:ext cx="8040031" cy="25545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(View v)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Runnable()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run()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Bitmap b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loadImageFromNetwork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"http://example.com/i.png"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mImageView.setImageBitmap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}).start();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92820" y="4014439"/>
            <a:ext cx="7114478" cy="1616926"/>
          </a:xfrm>
          <a:prstGeom prst="rect">
            <a:avLst/>
          </a:prstGeom>
          <a:solidFill>
            <a:srgbClr val="C00000">
              <a:alpha val="23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10" idx="2"/>
          </p:cNvCxnSpPr>
          <p:nvPr/>
        </p:nvCxnSpPr>
        <p:spPr>
          <a:xfrm>
            <a:off x="1912838" y="3246347"/>
            <a:ext cx="328557" cy="2997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92458" y="2877015"/>
            <a:ext cx="1840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Runs in UI Thread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96361" y="2605668"/>
            <a:ext cx="1744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Runs in the new </a:t>
            </a:r>
          </a:p>
          <a:p>
            <a:pPr algn="ctr"/>
            <a:r>
              <a:rPr lang="en-US" dirty="0"/>
              <a:t>w</a:t>
            </a:r>
            <a:r>
              <a:rPr lang="en-US" dirty="0" smtClean="0"/>
              <a:t>orker Thread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211551" y="3242630"/>
            <a:ext cx="3693319" cy="10394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713664" y="4695500"/>
            <a:ext cx="2331720" cy="36576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3241289" y="5003180"/>
            <a:ext cx="1152292" cy="12080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390514" y="6037828"/>
            <a:ext cx="4753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Do not try this (i.e. accessing an </a:t>
            </a:r>
            <a:r>
              <a:rPr lang="en-US" sz="1400" dirty="0" err="1" smtClean="0"/>
              <a:t>ImageView</a:t>
            </a:r>
            <a:r>
              <a:rPr lang="en-US" sz="1400" dirty="0"/>
              <a:t> </a:t>
            </a:r>
            <a:r>
              <a:rPr lang="en-US" sz="1400" dirty="0" smtClean="0"/>
              <a:t>which was created in UI thread and now being accessed in a worker thread)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4746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So … two lessons to remember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981307"/>
            <a:ext cx="7886700" cy="5195656"/>
          </a:xfrm>
        </p:spPr>
        <p:txBody>
          <a:bodyPr>
            <a:normAutofit/>
          </a:bodyPr>
          <a:lstStyle/>
          <a:p>
            <a:r>
              <a:rPr lang="en-US" dirty="0" smtClean="0"/>
              <a:t>Do </a:t>
            </a:r>
            <a:r>
              <a:rPr lang="en-US" dirty="0"/>
              <a:t>not block the UI </a:t>
            </a:r>
            <a:r>
              <a:rPr lang="en-US" dirty="0" smtClean="0"/>
              <a:t>thread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Do </a:t>
            </a:r>
            <a:r>
              <a:rPr lang="en-US" dirty="0"/>
              <a:t>not access the Android UI toolkit from outside the UI </a:t>
            </a:r>
            <a:r>
              <a:rPr lang="en-US" dirty="0" smtClean="0"/>
              <a:t>thread.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460" y="1737311"/>
            <a:ext cx="2870597" cy="14045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24081" y="2084161"/>
            <a:ext cx="3802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Caution: </a:t>
            </a:r>
            <a:r>
              <a:rPr lang="en-US" dirty="0" smtClean="0"/>
              <a:t>Don’t run long running (5 sec+) task in the UI thread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190" y="4558097"/>
            <a:ext cx="7801642" cy="2071024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2137410" y="5520690"/>
            <a:ext cx="2331720" cy="36576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247226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Solutions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3499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</a:rPr>
              <a:t>1. Access UI Thread from Other Threads</a:t>
            </a:r>
            <a:endParaRPr lang="en-US" sz="3600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981307"/>
            <a:ext cx="7886700" cy="5195656"/>
          </a:xfrm>
        </p:spPr>
        <p:txBody>
          <a:bodyPr>
            <a:normAutofit/>
          </a:bodyPr>
          <a:lstStyle/>
          <a:p>
            <a:r>
              <a:rPr lang="en-US" dirty="0" smtClean="0"/>
              <a:t>Use one of these three:</a:t>
            </a:r>
          </a:p>
          <a:p>
            <a:pPr lvl="1"/>
            <a:r>
              <a:rPr lang="en-US" b="1" dirty="0" err="1" smtClean="0">
                <a:solidFill>
                  <a:srgbClr val="002060"/>
                </a:solidFill>
              </a:rPr>
              <a:t>Activity.runOnUiThread</a:t>
            </a:r>
            <a:r>
              <a:rPr lang="en-US" dirty="0" smtClean="0"/>
              <a:t> (</a:t>
            </a:r>
            <a:r>
              <a:rPr lang="en-US" dirty="0"/>
              <a:t>Runnable)</a:t>
            </a:r>
          </a:p>
          <a:p>
            <a:pPr lvl="1"/>
            <a:r>
              <a:rPr lang="en-US" b="1" dirty="0" err="1" smtClean="0">
                <a:solidFill>
                  <a:srgbClr val="002060"/>
                </a:solidFill>
              </a:rPr>
              <a:t>View.post</a:t>
            </a:r>
            <a:r>
              <a:rPr lang="en-US" dirty="0" smtClean="0"/>
              <a:t> (Runnable</a:t>
            </a:r>
            <a:r>
              <a:rPr lang="en-US" dirty="0"/>
              <a:t>)</a:t>
            </a:r>
          </a:p>
          <a:p>
            <a:pPr lvl="1"/>
            <a:r>
              <a:rPr lang="en-US" b="1" dirty="0" err="1" smtClean="0">
                <a:solidFill>
                  <a:srgbClr val="002060"/>
                </a:solidFill>
              </a:rPr>
              <a:t>View.postDelayed</a:t>
            </a:r>
            <a:r>
              <a:rPr lang="en-US" dirty="0" smtClean="0"/>
              <a:t> (Runnable</a:t>
            </a:r>
            <a:r>
              <a:rPr lang="en-US" dirty="0"/>
              <a:t>, long)</a:t>
            </a:r>
          </a:p>
          <a:p>
            <a:pPr lvl="1"/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02888" y="2881682"/>
            <a:ext cx="7861609" cy="3570208"/>
          </a:xfrm>
          <a:prstGeom prst="rect">
            <a:avLst/>
          </a:prstGeom>
          <a:solidFill>
            <a:schemeClr val="bg2">
              <a:lumMod val="75000"/>
              <a:alpha val="32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(View v)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Runnable()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run()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Bitmap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bitmap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loadImageFromNetwork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"http://example.com/image.png"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mImageView.post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Runnable()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run()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mImageView.setImageBitmap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bitmap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}).start();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29503" y="3223818"/>
            <a:ext cx="7114478" cy="2765502"/>
          </a:xfrm>
          <a:prstGeom prst="rect">
            <a:avLst/>
          </a:prstGeom>
          <a:solidFill>
            <a:srgbClr val="0070C0">
              <a:alpha val="37000"/>
            </a:srgbClr>
          </a:solidFill>
          <a:ln w="25400"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2283" y="4166840"/>
            <a:ext cx="5367453" cy="1208048"/>
          </a:xfrm>
          <a:prstGeom prst="rect">
            <a:avLst/>
          </a:prstGeom>
          <a:solidFill>
            <a:srgbClr val="FFFF00">
              <a:alpha val="26000"/>
            </a:srgb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16" idx="1"/>
          </p:cNvCxnSpPr>
          <p:nvPr/>
        </p:nvCxnSpPr>
        <p:spPr>
          <a:xfrm flipH="1">
            <a:off x="3657600" y="2286748"/>
            <a:ext cx="4233746" cy="12704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89647" y="1471962"/>
            <a:ext cx="1148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Runs in UI Thread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>
          <a:xfrm flipH="1">
            <a:off x="4538546" y="2118293"/>
            <a:ext cx="2425390" cy="23533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2"/>
          </p:cNvCxnSpPr>
          <p:nvPr/>
        </p:nvCxnSpPr>
        <p:spPr>
          <a:xfrm flipH="1">
            <a:off x="2553629" y="2118293"/>
            <a:ext cx="4410307" cy="8590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891346" y="1825083"/>
            <a:ext cx="906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Runs in worker Thread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15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2. </a:t>
            </a:r>
            <a:r>
              <a:rPr lang="en-US" b="1" dirty="0" err="1" smtClean="0">
                <a:solidFill>
                  <a:schemeClr val="tx2"/>
                </a:solidFill>
              </a:rPr>
              <a:t>Async</a:t>
            </a:r>
            <a:r>
              <a:rPr lang="en-US" b="1" dirty="0" smtClean="0">
                <a:solidFill>
                  <a:schemeClr val="tx2"/>
                </a:solidFill>
              </a:rPr>
              <a:t> Task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981307"/>
            <a:ext cx="7886700" cy="5195656"/>
          </a:xfrm>
        </p:spPr>
        <p:txBody>
          <a:bodyPr>
            <a:normAutofit/>
          </a:bodyPr>
          <a:lstStyle/>
          <a:p>
            <a:r>
              <a:rPr lang="en-US" dirty="0"/>
              <a:t>P</a:t>
            </a:r>
            <a:r>
              <a:rPr lang="en-US" dirty="0" smtClean="0"/>
              <a:t>erforms </a:t>
            </a:r>
            <a:r>
              <a:rPr lang="en-US" dirty="0"/>
              <a:t>the </a:t>
            </a:r>
            <a:r>
              <a:rPr lang="en-US" dirty="0" smtClean="0"/>
              <a:t>blocking </a:t>
            </a:r>
            <a:r>
              <a:rPr lang="en-US" dirty="0"/>
              <a:t>operations in a worker </a:t>
            </a:r>
            <a:r>
              <a:rPr lang="en-US" dirty="0" smtClean="0"/>
              <a:t>thread, and publishes </a:t>
            </a:r>
            <a:r>
              <a:rPr lang="en-US" dirty="0"/>
              <a:t>the results on the UI </a:t>
            </a:r>
            <a:r>
              <a:rPr lang="en-US" dirty="0" smtClean="0"/>
              <a:t>thread</a:t>
            </a:r>
            <a:r>
              <a:rPr lang="en-US" dirty="0"/>
              <a:t>.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01085" y="2019914"/>
            <a:ext cx="8329960" cy="375487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(View v)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DownloadImageTask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().execute(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"http://example.com/image.png"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class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DownloadImageTask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AsyncTask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&lt;String, Void, Bitmap&gt;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 The system calls this to perform work in a worker thread and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delivers it the parameters given to 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AsyncTask.execute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*/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Bitmap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doInBackground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(String...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loadImageFromNetwork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 The system calls this to perform work in the UI thread and delivers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the result from 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doInBackground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*/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onPostExecute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(Bitmap result)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mImageView.setImageBitmap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(result);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3902" y="5904791"/>
            <a:ext cx="67018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http://developer.android.com/reference/android/os/AsyncTask.html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16186" y="3558355"/>
            <a:ext cx="5718068" cy="723713"/>
          </a:xfrm>
          <a:prstGeom prst="rect">
            <a:avLst/>
          </a:prstGeom>
          <a:solidFill>
            <a:srgbClr val="0070C0">
              <a:alpha val="14000"/>
            </a:srgbClr>
          </a:solidFill>
          <a:ln w="25400"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318" y="4848179"/>
            <a:ext cx="5732936" cy="723713"/>
          </a:xfrm>
          <a:prstGeom prst="rect">
            <a:avLst/>
          </a:prstGeom>
          <a:solidFill>
            <a:srgbClr val="92D050">
              <a:alpha val="36000"/>
            </a:srgbClr>
          </a:solidFill>
          <a:ln w="25400"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434252" y="4817328"/>
            <a:ext cx="1338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Runs in UI Thread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85930" y="3564673"/>
            <a:ext cx="1743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Runs in worker Thread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30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Today’s class: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865911" y="1358260"/>
            <a:ext cx="1925781" cy="8229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Concepts</a:t>
            </a:r>
          </a:p>
          <a:p>
            <a:pPr algn="ctr"/>
            <a:r>
              <a:rPr lang="en-US" dirty="0" smtClean="0"/>
              <a:t>(Lecture)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65911" y="2426976"/>
            <a:ext cx="1925781" cy="8229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Problem</a:t>
            </a:r>
          </a:p>
          <a:p>
            <a:pPr algn="ctr"/>
            <a:r>
              <a:rPr lang="en-US" dirty="0" smtClean="0"/>
              <a:t>(code)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865911" y="3495692"/>
            <a:ext cx="1953490" cy="8229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Back-to-Concepts</a:t>
            </a:r>
          </a:p>
          <a:p>
            <a:pPr algn="ctr"/>
            <a:r>
              <a:rPr lang="en-US" dirty="0" smtClean="0"/>
              <a:t>(lecture)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865911" y="4564408"/>
            <a:ext cx="1925781" cy="8229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Solution</a:t>
            </a:r>
          </a:p>
          <a:p>
            <a:pPr algn="ctr"/>
            <a:r>
              <a:rPr lang="en-US" dirty="0" smtClean="0"/>
              <a:t>(code: all)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58832" y="1451572"/>
            <a:ext cx="4901435" cy="64633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is a process? Thread?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Android?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158832" y="2517977"/>
            <a:ext cx="4901435" cy="64633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is the limit of the main thread?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Creating the problem scenario.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158832" y="3584382"/>
            <a:ext cx="4901435" cy="64633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Running on UI thread.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Async</a:t>
            </a:r>
            <a:r>
              <a:rPr lang="en-US" dirty="0" smtClean="0"/>
              <a:t> Task 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58832" y="4650786"/>
            <a:ext cx="4901435" cy="64633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the problem scenario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err="1" smtClean="0"/>
              <a:t>Async</a:t>
            </a:r>
            <a:r>
              <a:rPr lang="en-US" dirty="0" smtClean="0"/>
              <a:t> Task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7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103" y="1022737"/>
            <a:ext cx="7957790" cy="4351338"/>
          </a:xfrm>
        </p:spPr>
        <p:txBody>
          <a:bodyPr/>
          <a:lstStyle/>
          <a:p>
            <a:r>
              <a:rPr lang="en-US" dirty="0" smtClean="0"/>
              <a:t>Executing a long running </a:t>
            </a:r>
            <a:r>
              <a:rPr lang="en-US" b="1" dirty="0" smtClean="0"/>
              <a:t>blocking task </a:t>
            </a:r>
            <a:r>
              <a:rPr lang="en-US" dirty="0" smtClean="0"/>
              <a:t>inside the click event </a:t>
            </a:r>
            <a:r>
              <a:rPr lang="en-US" b="1" dirty="0" smtClean="0"/>
              <a:t>freezes the UI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Starting a </a:t>
            </a:r>
            <a:r>
              <a:rPr lang="en-US" b="1" dirty="0" smtClean="0"/>
              <a:t>new thread </a:t>
            </a:r>
            <a:r>
              <a:rPr lang="en-US" dirty="0" smtClean="0"/>
              <a:t>to do the blocking task solves the responsiveness problem, but the new thread </a:t>
            </a:r>
            <a:r>
              <a:rPr lang="en-US" b="1" dirty="0" smtClean="0"/>
              <a:t>cannot access UI elements </a:t>
            </a:r>
            <a:r>
              <a:rPr lang="en-US" dirty="0" smtClean="0"/>
              <a:t>declared in UI thread.</a:t>
            </a:r>
          </a:p>
          <a:p>
            <a:r>
              <a:rPr lang="en-US" dirty="0" smtClean="0"/>
              <a:t>Using the UI element’s </a:t>
            </a:r>
            <a:r>
              <a:rPr lang="en-US" b="1" dirty="0" smtClean="0"/>
              <a:t>post() </a:t>
            </a:r>
            <a:r>
              <a:rPr lang="en-US" dirty="0" smtClean="0"/>
              <a:t>method solves the access problem, but now it again </a:t>
            </a:r>
            <a:r>
              <a:rPr lang="en-US" b="1" dirty="0" smtClean="0"/>
              <a:t>freezes the App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Async</a:t>
            </a:r>
            <a:r>
              <a:rPr lang="en-US" b="1" dirty="0" smtClean="0"/>
              <a:t> Task </a:t>
            </a:r>
            <a:r>
              <a:rPr lang="en-US" dirty="0" smtClean="0"/>
              <a:t>solves all the problems. It executes </a:t>
            </a:r>
            <a:r>
              <a:rPr lang="en-US" b="1" dirty="0" err="1" smtClean="0"/>
              <a:t>doInBackground</a:t>
            </a:r>
            <a:r>
              <a:rPr lang="en-US" b="1" dirty="0" smtClean="0"/>
              <a:t>() </a:t>
            </a:r>
            <a:r>
              <a:rPr lang="en-US" dirty="0" smtClean="0"/>
              <a:t>on a worker thread and </a:t>
            </a:r>
            <a:r>
              <a:rPr lang="en-US" b="1" dirty="0" err="1" smtClean="0"/>
              <a:t>onPostExecute</a:t>
            </a:r>
            <a:r>
              <a:rPr lang="en-US" b="1" dirty="0" smtClean="0"/>
              <a:t>() </a:t>
            </a:r>
            <a:r>
              <a:rPr lang="en-US" dirty="0" smtClean="0"/>
              <a:t>on the UI thread.       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Summary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43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103" y="1022737"/>
            <a:ext cx="7957790" cy="4351338"/>
          </a:xfrm>
        </p:spPr>
        <p:txBody>
          <a:bodyPr/>
          <a:lstStyle/>
          <a:p>
            <a:r>
              <a:rPr lang="en-US" sz="1800" dirty="0">
                <a:hlinkClick r:id="rId2"/>
              </a:rPr>
              <a:t>http://</a:t>
            </a:r>
            <a:r>
              <a:rPr lang="en-US" sz="1800" dirty="0" smtClean="0">
                <a:hlinkClick r:id="rId2"/>
              </a:rPr>
              <a:t>developer.android.com/guide/components/processes-and-threads.html</a:t>
            </a:r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References (</a:t>
            </a:r>
            <a:r>
              <a:rPr lang="en-US" b="1" dirty="0">
                <a:solidFill>
                  <a:schemeClr val="tx2"/>
                </a:solidFill>
              </a:rPr>
              <a:t>s</a:t>
            </a:r>
            <a:r>
              <a:rPr lang="en-US" b="1" dirty="0" smtClean="0">
                <a:solidFill>
                  <a:schemeClr val="tx2"/>
                </a:solidFill>
              </a:rPr>
              <a:t>tudy </a:t>
            </a:r>
            <a:r>
              <a:rPr lang="en-US" b="1" dirty="0">
                <a:solidFill>
                  <a:schemeClr val="tx2"/>
                </a:solidFill>
              </a:rPr>
              <a:t>t</a:t>
            </a:r>
            <a:r>
              <a:rPr lang="en-US" b="1" dirty="0" smtClean="0">
                <a:solidFill>
                  <a:schemeClr val="tx2"/>
                </a:solidFill>
              </a:rPr>
              <a:t>hese)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07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Thread-safe methods and IPC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981307"/>
            <a:ext cx="7886700" cy="5195656"/>
          </a:xfrm>
        </p:spPr>
        <p:txBody>
          <a:bodyPr>
            <a:normAutofit/>
          </a:bodyPr>
          <a:lstStyle/>
          <a:p>
            <a:r>
              <a:rPr lang="en-US" dirty="0"/>
              <a:t>M</a:t>
            </a:r>
            <a:r>
              <a:rPr lang="en-US" dirty="0" smtClean="0"/>
              <a:t>ake sure, when multiple threads can invoke a method, the method is thread-safe.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Android offers inter-process communication using remote procedure calls (RPCs)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72682" y="2152186"/>
            <a:ext cx="2152186" cy="1750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Content </a:t>
            </a:r>
            <a:br>
              <a:rPr lang="en-US" sz="2400" b="1" dirty="0" smtClean="0">
                <a:solidFill>
                  <a:srgbClr val="002060"/>
                </a:solidFill>
              </a:rPr>
            </a:br>
            <a:r>
              <a:rPr lang="en-US" sz="2400" b="1" dirty="0" smtClean="0">
                <a:solidFill>
                  <a:srgbClr val="002060"/>
                </a:solidFill>
              </a:rPr>
              <a:t>Provider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Query(). Insert(), delete(), update()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74527" y="2152186"/>
            <a:ext cx="2129883" cy="1773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2060"/>
                </a:solidFill>
              </a:rPr>
              <a:t>Another </a:t>
            </a:r>
          </a:p>
          <a:p>
            <a:pPr algn="ctr"/>
            <a:r>
              <a:rPr lang="en-US" sz="2800" b="1" dirty="0" smtClean="0">
                <a:solidFill>
                  <a:srgbClr val="002060"/>
                </a:solidFill>
              </a:rPr>
              <a:t>Activity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7" name="Left-Right Arrow 6"/>
          <p:cNvSpPr/>
          <p:nvPr/>
        </p:nvSpPr>
        <p:spPr>
          <a:xfrm>
            <a:off x="4025590" y="2810109"/>
            <a:ext cx="1037063" cy="37914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3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247226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Concepts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0428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Program vs. Process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0" y="1216860"/>
            <a:ext cx="3795568" cy="3987319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b="1" dirty="0" smtClean="0">
                <a:solidFill>
                  <a:srgbClr val="0070C0"/>
                </a:solidFill>
              </a:rPr>
              <a:t>process</a:t>
            </a:r>
            <a:r>
              <a:rPr lang="en-US" dirty="0" smtClean="0"/>
              <a:t> is a program “in action” (dynamic)</a:t>
            </a:r>
          </a:p>
          <a:p>
            <a:pPr lvl="1"/>
            <a:r>
              <a:rPr lang="en-US" dirty="0" smtClean="0"/>
              <a:t>Program counter</a:t>
            </a:r>
          </a:p>
          <a:p>
            <a:pPr lvl="1"/>
            <a:r>
              <a:rPr lang="en-US" dirty="0" smtClean="0"/>
              <a:t>CPU registers </a:t>
            </a:r>
          </a:p>
          <a:p>
            <a:pPr lvl="1"/>
            <a:r>
              <a:rPr lang="en-US" dirty="0" smtClean="0"/>
              <a:t>Stacks </a:t>
            </a:r>
          </a:p>
          <a:p>
            <a:pPr lvl="1"/>
            <a:r>
              <a:rPr lang="en-US" dirty="0" smtClean="0"/>
              <a:t>States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02527" y="5647761"/>
            <a:ext cx="57986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www.tldp.org/LDP/tlk/kernel/processes.html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2527" y="5352034"/>
            <a:ext cx="190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For more details:</a:t>
            </a:r>
            <a:endParaRPr lang="en-US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81050" y="1216860"/>
            <a:ext cx="3599039" cy="39873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b="1" dirty="0" smtClean="0">
                <a:solidFill>
                  <a:srgbClr val="0070C0"/>
                </a:solidFill>
              </a:rPr>
              <a:t>program</a:t>
            </a:r>
            <a:r>
              <a:rPr lang="en-US" dirty="0" smtClean="0"/>
              <a:t> is a set of instructions + data stored in an executable image. (passive)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7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Program vs. Process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43422" y="1638085"/>
            <a:ext cx="2638235" cy="15696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i="1" dirty="0">
                <a:latin typeface="Goudy Old Style" panose="02020502050305020303" pitchFamily="18" charset="0"/>
              </a:rPr>
              <a:t>1. Add water in pan.</a:t>
            </a:r>
            <a:br>
              <a:rPr lang="en-US" sz="1600" i="1" dirty="0">
                <a:latin typeface="Goudy Old Style" panose="02020502050305020303" pitchFamily="18" charset="0"/>
              </a:rPr>
            </a:br>
            <a:r>
              <a:rPr lang="en-US" sz="1600" i="1" dirty="0">
                <a:latin typeface="Goudy Old Style" panose="02020502050305020303" pitchFamily="18" charset="0"/>
              </a:rPr>
              <a:t>2. Add sugar, tea </a:t>
            </a:r>
            <a:r>
              <a:rPr lang="en-US" sz="1600" i="1" dirty="0" smtClean="0">
                <a:latin typeface="Goudy Old Style" panose="02020502050305020303" pitchFamily="18" charset="0"/>
              </a:rPr>
              <a:t>leaves, </a:t>
            </a:r>
            <a:r>
              <a:rPr lang="en-US" sz="1600" i="1" dirty="0">
                <a:latin typeface="Goudy Old Style" panose="02020502050305020303" pitchFamily="18" charset="0"/>
              </a:rPr>
              <a:t>spices.</a:t>
            </a:r>
            <a:br>
              <a:rPr lang="en-US" sz="1600" i="1" dirty="0">
                <a:latin typeface="Goudy Old Style" panose="02020502050305020303" pitchFamily="18" charset="0"/>
              </a:rPr>
            </a:br>
            <a:r>
              <a:rPr lang="en-US" sz="1600" i="1" dirty="0">
                <a:latin typeface="Goudy Old Style" panose="02020502050305020303" pitchFamily="18" charset="0"/>
              </a:rPr>
              <a:t>3. Bring to boil and </a:t>
            </a:r>
            <a:r>
              <a:rPr lang="en-US" sz="1600" i="1" dirty="0" smtClean="0">
                <a:latin typeface="Goudy Old Style" panose="02020502050305020303" pitchFamily="18" charset="0"/>
              </a:rPr>
              <a:t>simmer.</a:t>
            </a:r>
            <a:r>
              <a:rPr lang="en-US" sz="1600" i="1" dirty="0">
                <a:latin typeface="Goudy Old Style" panose="02020502050305020303" pitchFamily="18" charset="0"/>
              </a:rPr>
              <a:t/>
            </a:r>
            <a:br>
              <a:rPr lang="en-US" sz="1600" i="1" dirty="0">
                <a:latin typeface="Goudy Old Style" panose="02020502050305020303" pitchFamily="18" charset="0"/>
              </a:rPr>
            </a:br>
            <a:r>
              <a:rPr lang="en-US" sz="1600" i="1" dirty="0">
                <a:latin typeface="Goudy Old Style" panose="02020502050305020303" pitchFamily="18" charset="0"/>
              </a:rPr>
              <a:t>4. Add milk.</a:t>
            </a:r>
            <a:br>
              <a:rPr lang="en-US" sz="1600" i="1" dirty="0">
                <a:latin typeface="Goudy Old Style" panose="02020502050305020303" pitchFamily="18" charset="0"/>
              </a:rPr>
            </a:br>
            <a:r>
              <a:rPr lang="en-US" sz="1600" i="1" dirty="0">
                <a:latin typeface="Goudy Old Style" panose="02020502050305020303" pitchFamily="18" charset="0"/>
              </a:rPr>
              <a:t>5. Bring to boil and </a:t>
            </a:r>
            <a:r>
              <a:rPr lang="en-US" sz="1600" i="1" dirty="0" smtClean="0">
                <a:latin typeface="Goudy Old Style" panose="02020502050305020303" pitchFamily="18" charset="0"/>
              </a:rPr>
              <a:t>simmer.</a:t>
            </a:r>
            <a:r>
              <a:rPr lang="en-US" sz="1600" i="1" dirty="0">
                <a:latin typeface="Goudy Old Style" panose="02020502050305020303" pitchFamily="18" charset="0"/>
              </a:rPr>
              <a:t/>
            </a:r>
            <a:br>
              <a:rPr lang="en-US" sz="1600" i="1" dirty="0">
                <a:latin typeface="Goudy Old Style" panose="02020502050305020303" pitchFamily="18" charset="0"/>
              </a:rPr>
            </a:br>
            <a:r>
              <a:rPr lang="en-US" sz="1600" i="1" dirty="0">
                <a:latin typeface="Goudy Old Style" panose="02020502050305020303" pitchFamily="18" charset="0"/>
              </a:rPr>
              <a:t>6. Strain tea in teapot.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6930" y="1185281"/>
            <a:ext cx="1725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Chai Tea Recipe: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28534" y="1919111"/>
            <a:ext cx="4026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Program or Process?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2669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Program vs. Process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43422" y="1638085"/>
            <a:ext cx="2638235" cy="15696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i="1" dirty="0">
                <a:latin typeface="Goudy Old Style" panose="02020502050305020303" pitchFamily="18" charset="0"/>
              </a:rPr>
              <a:t>1. Add water in pan.</a:t>
            </a:r>
            <a:br>
              <a:rPr lang="en-US" sz="1600" i="1" dirty="0">
                <a:latin typeface="Goudy Old Style" panose="02020502050305020303" pitchFamily="18" charset="0"/>
              </a:rPr>
            </a:br>
            <a:r>
              <a:rPr lang="en-US" sz="1600" i="1" dirty="0">
                <a:latin typeface="Goudy Old Style" panose="02020502050305020303" pitchFamily="18" charset="0"/>
              </a:rPr>
              <a:t>2. Add sugar, tea </a:t>
            </a:r>
            <a:r>
              <a:rPr lang="en-US" sz="1600" i="1" dirty="0" smtClean="0">
                <a:latin typeface="Goudy Old Style" panose="02020502050305020303" pitchFamily="18" charset="0"/>
              </a:rPr>
              <a:t>leaves, </a:t>
            </a:r>
            <a:r>
              <a:rPr lang="en-US" sz="1600" i="1" dirty="0">
                <a:latin typeface="Goudy Old Style" panose="02020502050305020303" pitchFamily="18" charset="0"/>
              </a:rPr>
              <a:t>spices.</a:t>
            </a:r>
            <a:br>
              <a:rPr lang="en-US" sz="1600" i="1" dirty="0">
                <a:latin typeface="Goudy Old Style" panose="02020502050305020303" pitchFamily="18" charset="0"/>
              </a:rPr>
            </a:br>
            <a:r>
              <a:rPr lang="en-US" sz="1600" i="1" dirty="0">
                <a:latin typeface="Goudy Old Style" panose="02020502050305020303" pitchFamily="18" charset="0"/>
              </a:rPr>
              <a:t>3. Bring to boil and </a:t>
            </a:r>
            <a:r>
              <a:rPr lang="en-US" sz="1600" i="1" dirty="0" smtClean="0">
                <a:latin typeface="Goudy Old Style" panose="02020502050305020303" pitchFamily="18" charset="0"/>
              </a:rPr>
              <a:t>simmer.</a:t>
            </a:r>
            <a:r>
              <a:rPr lang="en-US" sz="1600" i="1" dirty="0">
                <a:latin typeface="Goudy Old Style" panose="02020502050305020303" pitchFamily="18" charset="0"/>
              </a:rPr>
              <a:t/>
            </a:r>
            <a:br>
              <a:rPr lang="en-US" sz="1600" i="1" dirty="0">
                <a:latin typeface="Goudy Old Style" panose="02020502050305020303" pitchFamily="18" charset="0"/>
              </a:rPr>
            </a:br>
            <a:r>
              <a:rPr lang="en-US" sz="1600" i="1" dirty="0">
                <a:latin typeface="Goudy Old Style" panose="02020502050305020303" pitchFamily="18" charset="0"/>
              </a:rPr>
              <a:t>4. Add milk.</a:t>
            </a:r>
            <a:br>
              <a:rPr lang="en-US" sz="1600" i="1" dirty="0">
                <a:latin typeface="Goudy Old Style" panose="02020502050305020303" pitchFamily="18" charset="0"/>
              </a:rPr>
            </a:br>
            <a:r>
              <a:rPr lang="en-US" sz="1600" i="1" dirty="0">
                <a:latin typeface="Goudy Old Style" panose="02020502050305020303" pitchFamily="18" charset="0"/>
              </a:rPr>
              <a:t>5. Bring to boil and </a:t>
            </a:r>
            <a:r>
              <a:rPr lang="en-US" sz="1600" i="1" dirty="0" smtClean="0">
                <a:latin typeface="Goudy Old Style" panose="02020502050305020303" pitchFamily="18" charset="0"/>
              </a:rPr>
              <a:t>simmer.</a:t>
            </a:r>
            <a:r>
              <a:rPr lang="en-US" sz="1600" i="1" dirty="0">
                <a:latin typeface="Goudy Old Style" panose="02020502050305020303" pitchFamily="18" charset="0"/>
              </a:rPr>
              <a:t/>
            </a:r>
            <a:br>
              <a:rPr lang="en-US" sz="1600" i="1" dirty="0">
                <a:latin typeface="Goudy Old Style" panose="02020502050305020303" pitchFamily="18" charset="0"/>
              </a:rPr>
            </a:br>
            <a:r>
              <a:rPr lang="en-US" sz="1600" i="1" dirty="0">
                <a:latin typeface="Goudy Old Style" panose="02020502050305020303" pitchFamily="18" charset="0"/>
              </a:rPr>
              <a:t>6. Strain tea in teapot.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6930" y="1185281"/>
            <a:ext cx="968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Process: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965" y="1185281"/>
            <a:ext cx="3268889" cy="21792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964" y="3804611"/>
            <a:ext cx="3268889" cy="217926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43422" y="4257415"/>
            <a:ext cx="2638235" cy="15696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i="1" dirty="0">
                <a:latin typeface="Goudy Old Style" panose="02020502050305020303" pitchFamily="18" charset="0"/>
              </a:rPr>
              <a:t>1. Add water in pan.</a:t>
            </a:r>
            <a:br>
              <a:rPr lang="en-US" sz="1600" i="1" dirty="0">
                <a:latin typeface="Goudy Old Style" panose="02020502050305020303" pitchFamily="18" charset="0"/>
              </a:rPr>
            </a:br>
            <a:r>
              <a:rPr lang="en-US" sz="1600" i="1" dirty="0">
                <a:latin typeface="Goudy Old Style" panose="02020502050305020303" pitchFamily="18" charset="0"/>
              </a:rPr>
              <a:t>2. Add sugar, tea </a:t>
            </a:r>
            <a:r>
              <a:rPr lang="en-US" sz="1600" i="1" dirty="0" smtClean="0">
                <a:latin typeface="Goudy Old Style" panose="02020502050305020303" pitchFamily="18" charset="0"/>
              </a:rPr>
              <a:t>leaves, </a:t>
            </a:r>
            <a:r>
              <a:rPr lang="en-US" sz="1600" i="1" dirty="0">
                <a:latin typeface="Goudy Old Style" panose="02020502050305020303" pitchFamily="18" charset="0"/>
              </a:rPr>
              <a:t>spices.</a:t>
            </a:r>
            <a:br>
              <a:rPr lang="en-US" sz="1600" i="1" dirty="0">
                <a:latin typeface="Goudy Old Style" panose="02020502050305020303" pitchFamily="18" charset="0"/>
              </a:rPr>
            </a:br>
            <a:r>
              <a:rPr lang="en-US" sz="1600" i="1" dirty="0">
                <a:latin typeface="Goudy Old Style" panose="02020502050305020303" pitchFamily="18" charset="0"/>
              </a:rPr>
              <a:t>3. Bring to boil and </a:t>
            </a:r>
            <a:r>
              <a:rPr lang="en-US" sz="1600" i="1" dirty="0" smtClean="0">
                <a:latin typeface="Goudy Old Style" panose="02020502050305020303" pitchFamily="18" charset="0"/>
              </a:rPr>
              <a:t>simmer.</a:t>
            </a:r>
            <a:r>
              <a:rPr lang="en-US" sz="1600" i="1" dirty="0">
                <a:latin typeface="Goudy Old Style" panose="02020502050305020303" pitchFamily="18" charset="0"/>
              </a:rPr>
              <a:t/>
            </a:r>
            <a:br>
              <a:rPr lang="en-US" sz="1600" i="1" dirty="0">
                <a:latin typeface="Goudy Old Style" panose="02020502050305020303" pitchFamily="18" charset="0"/>
              </a:rPr>
            </a:br>
            <a:r>
              <a:rPr lang="en-US" sz="1600" i="1" dirty="0">
                <a:latin typeface="Goudy Old Style" panose="02020502050305020303" pitchFamily="18" charset="0"/>
              </a:rPr>
              <a:t>4. Add milk.</a:t>
            </a:r>
            <a:br>
              <a:rPr lang="en-US" sz="1600" i="1" dirty="0">
                <a:latin typeface="Goudy Old Style" panose="02020502050305020303" pitchFamily="18" charset="0"/>
              </a:rPr>
            </a:br>
            <a:r>
              <a:rPr lang="en-US" sz="1600" i="1" dirty="0">
                <a:latin typeface="Goudy Old Style" panose="02020502050305020303" pitchFamily="18" charset="0"/>
              </a:rPr>
              <a:t>5. Bring to boil and </a:t>
            </a:r>
            <a:r>
              <a:rPr lang="en-US" sz="1600" i="1" dirty="0" smtClean="0">
                <a:latin typeface="Goudy Old Style" panose="02020502050305020303" pitchFamily="18" charset="0"/>
              </a:rPr>
              <a:t>simmer.</a:t>
            </a:r>
            <a:r>
              <a:rPr lang="en-US" sz="1600" i="1" dirty="0">
                <a:latin typeface="Goudy Old Style" panose="02020502050305020303" pitchFamily="18" charset="0"/>
              </a:rPr>
              <a:t/>
            </a:r>
            <a:br>
              <a:rPr lang="en-US" sz="1600" i="1" dirty="0">
                <a:latin typeface="Goudy Old Style" panose="02020502050305020303" pitchFamily="18" charset="0"/>
              </a:rPr>
            </a:br>
            <a:r>
              <a:rPr lang="en-US" sz="1600" i="1" dirty="0">
                <a:latin typeface="Goudy Old Style" panose="02020502050305020303" pitchFamily="18" charset="0"/>
              </a:rPr>
              <a:t>6. Strain tea in teapot.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6930" y="3804611"/>
            <a:ext cx="968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Process: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549336" y="1924879"/>
            <a:ext cx="394086" cy="259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549336" y="5268769"/>
            <a:ext cx="394086" cy="259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9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Thread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105486"/>
            <a:ext cx="4473928" cy="5195656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A </a:t>
            </a:r>
            <a:r>
              <a:rPr lang="en-US" b="1" dirty="0" smtClean="0">
                <a:solidFill>
                  <a:srgbClr val="0070C0"/>
                </a:solidFill>
              </a:rPr>
              <a:t>Thread </a:t>
            </a:r>
            <a:r>
              <a:rPr lang="en-US" dirty="0" smtClean="0"/>
              <a:t>is a flow of execution inside a process.</a:t>
            </a:r>
          </a:p>
          <a:p>
            <a:r>
              <a:rPr lang="en-US" dirty="0" smtClean="0"/>
              <a:t>Threads in a process share the same </a:t>
            </a:r>
            <a:r>
              <a:rPr lang="en-US" b="1" dirty="0" smtClean="0"/>
              <a:t>virtual memory</a:t>
            </a:r>
            <a:r>
              <a:rPr lang="en-US" dirty="0" smtClean="0"/>
              <a:t> address space. </a:t>
            </a:r>
          </a:p>
          <a:p>
            <a:r>
              <a:rPr lang="en-US" b="1" dirty="0" smtClean="0"/>
              <a:t>Context switching </a:t>
            </a:r>
            <a:r>
              <a:rPr lang="en-US" dirty="0" smtClean="0"/>
              <a:t>between threads are faster than context switching between processes. </a:t>
            </a:r>
          </a:p>
          <a:p>
            <a:r>
              <a:rPr lang="en-US" dirty="0" smtClean="0"/>
              <a:t>1:1 mapping between </a:t>
            </a:r>
            <a:r>
              <a:rPr lang="en-US" b="1" dirty="0" smtClean="0"/>
              <a:t>kernel space </a:t>
            </a:r>
            <a:r>
              <a:rPr lang="en-US" dirty="0" smtClean="0"/>
              <a:t>and </a:t>
            </a:r>
            <a:r>
              <a:rPr lang="en-US" b="1" dirty="0" smtClean="0"/>
              <a:t>user space </a:t>
            </a:r>
            <a:r>
              <a:rPr lang="en-US" dirty="0" smtClean="0"/>
              <a:t>threads. 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573" y="1219201"/>
            <a:ext cx="2983136" cy="281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1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Android Processes and Threads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6348" y="1094748"/>
            <a:ext cx="3786478" cy="2291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Default Behavior:</a:t>
            </a:r>
          </a:p>
          <a:p>
            <a:r>
              <a:rPr lang="en-US" sz="2400" dirty="0" smtClean="0"/>
              <a:t>All components of an App run in the same thread (the main/UI thread) and the same process. 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190616" y="1214955"/>
            <a:ext cx="2754352" cy="1681984"/>
            <a:chOff x="5128323" y="955118"/>
            <a:chExt cx="2754352" cy="1681984"/>
          </a:xfrm>
        </p:grpSpPr>
        <p:sp>
          <p:nvSpPr>
            <p:cNvPr id="12" name="Rectangle 11"/>
            <p:cNvSpPr/>
            <p:nvPr/>
          </p:nvSpPr>
          <p:spPr>
            <a:xfrm>
              <a:off x="5128323" y="955118"/>
              <a:ext cx="2754352" cy="168198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316035" y="1129821"/>
              <a:ext cx="2385805" cy="1072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5446784" y="1210823"/>
              <a:ext cx="635619" cy="591015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C1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191127" y="1232049"/>
              <a:ext cx="635619" cy="591015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C2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65880" y="2234097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99175" y="1874729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946483" y="1243199"/>
              <a:ext cx="635619" cy="591015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C3</a:t>
              </a:r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165515" y="3679052"/>
            <a:ext cx="2754352" cy="2226526"/>
            <a:chOff x="4847063" y="3698489"/>
            <a:chExt cx="2754352" cy="2226526"/>
          </a:xfrm>
        </p:grpSpPr>
        <p:sp>
          <p:nvSpPr>
            <p:cNvPr id="17" name="Rectangle 16"/>
            <p:cNvSpPr/>
            <p:nvPr/>
          </p:nvSpPr>
          <p:spPr>
            <a:xfrm>
              <a:off x="4847063" y="3698489"/>
              <a:ext cx="1319561" cy="22190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034775" y="3873192"/>
              <a:ext cx="944137" cy="153143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189034" y="4010722"/>
              <a:ext cx="635619" cy="591015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C1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83405" y="5460382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P1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94195" y="4958577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T1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281854" y="3705923"/>
              <a:ext cx="1319561" cy="22190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469566" y="3880626"/>
              <a:ext cx="944137" cy="153143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6659137" y="3940097"/>
              <a:ext cx="564994" cy="576147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C2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118196" y="5467816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P2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006684" y="5099826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T2</a:t>
              </a:r>
              <a:endParaRPr lang="en-US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621965" y="4579435"/>
              <a:ext cx="639338" cy="483220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C3</a:t>
              </a:r>
              <a:endParaRPr lang="en-US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108181" y="2930761"/>
            <a:ext cx="86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Default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860588" y="5960329"/>
            <a:ext cx="1279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It’s possible</a:t>
            </a:r>
            <a:endParaRPr lang="en-US" dirty="0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737244" y="3686486"/>
            <a:ext cx="3786478" cy="2410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However, you can: </a:t>
            </a:r>
          </a:p>
          <a:p>
            <a:r>
              <a:rPr lang="en-US" sz="2400" dirty="0" smtClean="0"/>
              <a:t>Arrange for components to run in different processes.</a:t>
            </a:r>
          </a:p>
          <a:p>
            <a:r>
              <a:rPr lang="en-US" sz="2400" dirty="0" smtClean="0"/>
              <a:t>Create multiple threads per process.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663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tx2"/>
                </a:solidFill>
              </a:rPr>
              <a:t>android:process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981307"/>
            <a:ext cx="7886700" cy="5195656"/>
          </a:xfrm>
        </p:spPr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pecify </a:t>
            </a:r>
            <a:r>
              <a:rPr lang="en-US" b="1" dirty="0" err="1" smtClean="0">
                <a:solidFill>
                  <a:srgbClr val="0070C0"/>
                </a:solidFill>
              </a:rPr>
              <a:t>android:process</a:t>
            </a:r>
            <a:r>
              <a:rPr lang="en-US" dirty="0" smtClean="0"/>
              <a:t> in </a:t>
            </a:r>
            <a:r>
              <a:rPr lang="en-US" b="1" dirty="0" smtClean="0">
                <a:solidFill>
                  <a:srgbClr val="00B050"/>
                </a:solidFill>
              </a:rPr>
              <a:t>AndroidManifest.xml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&lt;activity&gt;, &lt;service&gt;, &lt;receiver&gt;, &lt;provider&gt;</a:t>
            </a:r>
          </a:p>
          <a:p>
            <a:pPr lvl="1"/>
            <a:r>
              <a:rPr lang="en-US" dirty="0" smtClean="0"/>
              <a:t>&lt;application&gt; (all components; </a:t>
            </a:r>
            <a:r>
              <a:rPr lang="en-US" sz="1600" dirty="0" smtClean="0"/>
              <a:t>same UID and certificate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89" y="2587122"/>
            <a:ext cx="8354021" cy="17011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02133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3882</TotalTime>
  <Words>1271</Words>
  <Application>Microsoft Office PowerPoint</Application>
  <PresentationFormat>On-screen Show (4:3)</PresentationFormat>
  <Paragraphs>210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Goudy Old Style</vt:lpstr>
      <vt:lpstr>Office Theme</vt:lpstr>
      <vt:lpstr>Lecture 4: Process, Thread, Task</vt:lpstr>
      <vt:lpstr>Today’s class:</vt:lpstr>
      <vt:lpstr>PowerPoint Presentation</vt:lpstr>
      <vt:lpstr>Program vs. Process</vt:lpstr>
      <vt:lpstr>Program vs. Process</vt:lpstr>
      <vt:lpstr>Program vs. Process</vt:lpstr>
      <vt:lpstr>Thread</vt:lpstr>
      <vt:lpstr>Android Processes and Threads</vt:lpstr>
      <vt:lpstr>android:process</vt:lpstr>
      <vt:lpstr>Process creation and removal</vt:lpstr>
      <vt:lpstr>Process Hierarchy</vt:lpstr>
      <vt:lpstr>Main Thread</vt:lpstr>
      <vt:lpstr>PowerPoint Presentation</vt:lpstr>
      <vt:lpstr>Problem: keeping an App responsive</vt:lpstr>
      <vt:lpstr>Worker Thread</vt:lpstr>
      <vt:lpstr>So … two lessons to remember</vt:lpstr>
      <vt:lpstr>PowerPoint Presentation</vt:lpstr>
      <vt:lpstr>1. Access UI Thread from Other Threads</vt:lpstr>
      <vt:lpstr>2. Async Task</vt:lpstr>
      <vt:lpstr>Summary</vt:lpstr>
      <vt:lpstr>References (study these)</vt:lpstr>
      <vt:lpstr>Thread-safe methods and IPC</vt:lpstr>
    </vt:vector>
  </TitlesOfParts>
  <Company>UNC Chapel Hill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Computing Systems</dc:title>
  <dc:creator>Shahriar Nirjon</dc:creator>
  <cp:lastModifiedBy>Shahriar Nirjon</cp:lastModifiedBy>
  <cp:revision>1120</cp:revision>
  <dcterms:created xsi:type="dcterms:W3CDTF">2016-01-10T13:54:51Z</dcterms:created>
  <dcterms:modified xsi:type="dcterms:W3CDTF">2020-09-10T15:50:30Z</dcterms:modified>
</cp:coreProperties>
</file>