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305" r:id="rId3"/>
    <p:sldId id="306" r:id="rId4"/>
    <p:sldId id="304" r:id="rId5"/>
    <p:sldId id="307" r:id="rId6"/>
    <p:sldId id="308" r:id="rId7"/>
    <p:sldId id="309" r:id="rId8"/>
    <p:sldId id="317" r:id="rId9"/>
    <p:sldId id="310" r:id="rId10"/>
    <p:sldId id="313" r:id="rId11"/>
    <p:sldId id="314" r:id="rId12"/>
    <p:sldId id="311" r:id="rId13"/>
    <p:sldId id="312" r:id="rId14"/>
    <p:sldId id="316" r:id="rId15"/>
    <p:sldId id="315" r:id="rId16"/>
    <p:sldId id="294" r:id="rId17"/>
    <p:sldId id="292" r:id="rId18"/>
    <p:sldId id="295" r:id="rId19"/>
    <p:sldId id="303" r:id="rId20"/>
    <p:sldId id="296" r:id="rId21"/>
    <p:sldId id="297" r:id="rId22"/>
    <p:sldId id="300" r:id="rId23"/>
    <p:sldId id="299" r:id="rId24"/>
    <p:sldId id="298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2875" autoAdjust="0"/>
  </p:normalViewPr>
  <p:slideViewPr>
    <p:cSldViewPr snapToGrid="0" showGuides="1">
      <p:cViewPr varScale="1">
        <p:scale>
          <a:sx n="81" d="100"/>
          <a:sy n="81" d="100"/>
        </p:scale>
        <p:origin x="1603" y="67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CustomView</a:t>
            </a:r>
            <a:r>
              <a:rPr lang="en-US" dirty="0" smtClean="0"/>
              <a:t>,</a:t>
            </a:r>
            <a:r>
              <a:rPr lang="en-US" baseline="0" dirty="0" smtClean="0"/>
              <a:t> but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manage: wake lock, reboot.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EEC0-CEC8-4CB4-9ABC-98407ACCDD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mages/mediaplayer_state_diagram.gif" TargetMode="External"/><Relationship Id="rId2" Type="http://schemas.openxmlformats.org/officeDocument/2006/relationships/hyperlink" Target="http://developer.android.com/guide/topics/media/mediaplay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smtClean="0">
                <a:solidFill>
                  <a:schemeClr val="tx2"/>
                </a:solidFill>
              </a:rPr>
              <a:t>Lecture </a:t>
            </a:r>
            <a:r>
              <a:rPr lang="en-US" sz="4000" b="1" smtClean="0">
                <a:solidFill>
                  <a:schemeClr val="tx2"/>
                </a:solidFill>
              </a:rPr>
              <a:t>5: </a:t>
            </a:r>
            <a:r>
              <a:rPr lang="en-US" sz="4000" b="1" dirty="0" smtClean="0">
                <a:solidFill>
                  <a:schemeClr val="tx2"/>
                </a:solidFill>
              </a:rPr>
              <a:t>Service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Services, Broadcast Receiver, Playing Media</a:t>
            </a:r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Question #1</a:t>
            </a:r>
          </a:p>
          <a:p>
            <a:pPr algn="ctr"/>
            <a:r>
              <a:rPr lang="en-US" sz="4000" dirty="0" smtClean="0"/>
              <a:t>How do you create a </a:t>
            </a:r>
            <a:r>
              <a:rPr lang="en-US" sz="4000" dirty="0"/>
              <a:t>C</a:t>
            </a:r>
            <a:r>
              <a:rPr lang="en-US" sz="4000" dirty="0" smtClean="0"/>
              <a:t>ustom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Question #2</a:t>
            </a:r>
          </a:p>
          <a:p>
            <a:pPr algn="ctr"/>
            <a:r>
              <a:rPr lang="en-US" sz="4000" dirty="0" smtClean="0"/>
              <a:t>How do you start a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Creating a Custom Service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60" cy="5195656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Extend a service </a:t>
            </a:r>
            <a:r>
              <a:rPr lang="en-US" sz="2600" dirty="0" smtClean="0"/>
              <a:t>and </a:t>
            </a:r>
            <a:r>
              <a:rPr lang="en-US" sz="2600" b="1" dirty="0" smtClean="0"/>
              <a:t>override some callbacks</a:t>
            </a:r>
            <a:r>
              <a:rPr lang="en-US" sz="2600" dirty="0" smtClean="0"/>
              <a:t>.  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4835950" y="2554910"/>
            <a:ext cx="2677213" cy="3402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96201" y="2185578"/>
            <a:ext cx="2716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extends Service/</a:t>
            </a:r>
            <a:r>
              <a:rPr lang="en-US" sz="1600" dirty="0" err="1" smtClean="0"/>
              <a:t>IntentService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6201" y="1912246"/>
            <a:ext cx="170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 Service: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099900" y="3571836"/>
            <a:ext cx="2149312" cy="559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onStartCommand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99900" y="4310455"/>
            <a:ext cx="2149312" cy="559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onBind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99900" y="2833217"/>
            <a:ext cx="2149312" cy="559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99900" y="5049073"/>
            <a:ext cx="2149312" cy="5592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onDestroy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0581" y="3577269"/>
            <a:ext cx="1602557" cy="548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70580" y="4310301"/>
            <a:ext cx="1602557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35" idx="3"/>
            <a:endCxn id="32" idx="1"/>
          </p:cNvCxnSpPr>
          <p:nvPr/>
        </p:nvCxnSpPr>
        <p:spPr>
          <a:xfrm>
            <a:off x="3073137" y="4584621"/>
            <a:ext cx="2026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3" idx="1"/>
          </p:cNvCxnSpPr>
          <p:nvPr/>
        </p:nvCxnSpPr>
        <p:spPr>
          <a:xfrm flipV="1">
            <a:off x="3073138" y="3851452"/>
            <a:ext cx="2026762" cy="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7267" y="4401741"/>
            <a:ext cx="15259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 </a:t>
            </a:r>
            <a:r>
              <a:rPr lang="en-US" b="1" dirty="0"/>
              <a:t>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46431" y="3666923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 X: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14493" y="3474884"/>
            <a:ext cx="1292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startService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225137" y="4220739"/>
            <a:ext cx="127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bindService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76817" y="1397502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Caution: Don’t forget to declare it in the manifest.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Service Lifecycle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7886702" cy="51956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execution paths for </a:t>
            </a:r>
            <a:r>
              <a:rPr lang="en-US" sz="2400" b="1" dirty="0" err="1" smtClean="0"/>
              <a:t>startService</a:t>
            </a:r>
            <a:r>
              <a:rPr lang="en-US" sz="2400" b="1" dirty="0" smtClean="0"/>
              <a:t>()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bindService</a:t>
            </a:r>
            <a:r>
              <a:rPr lang="en-US" sz="2400" b="1" dirty="0" smtClean="0"/>
              <a:t>()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15" y="1527651"/>
            <a:ext cx="3968702" cy="5172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7717" y="2790337"/>
            <a:ext cx="376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Q. Who stops a Service?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04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Coding Example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Create a custom service by extending </a:t>
            </a:r>
            <a:r>
              <a:rPr lang="en-US" b="1" dirty="0" smtClean="0"/>
              <a:t>Service</a:t>
            </a:r>
            <a:r>
              <a:rPr lang="en-US" dirty="0" smtClean="0"/>
              <a:t> that tests primality of a number. 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Intents</a:t>
            </a:r>
            <a:r>
              <a:rPr lang="en-US" dirty="0" smtClean="0"/>
              <a:t> to illustrate that it works.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How do we get results back?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6941" y="3197976"/>
            <a:ext cx="1300899" cy="13480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3994" y="3197976"/>
            <a:ext cx="1300899" cy="1348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6941" y="4816453"/>
            <a:ext cx="1300899" cy="13480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</a:t>
            </a:r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7840" y="3871992"/>
            <a:ext cx="173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5142" y="3528534"/>
            <a:ext cx="1595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startService</a:t>
            </a:r>
            <a:r>
              <a:rPr lang="en-US" sz="1400" dirty="0" smtClean="0"/>
              <a:t>(Intent)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7" idx="2"/>
            <a:endCxn id="8" idx="3"/>
          </p:cNvCxnSpPr>
          <p:nvPr/>
        </p:nvCxnSpPr>
        <p:spPr>
          <a:xfrm rot="5400000">
            <a:off x="3608912" y="3824937"/>
            <a:ext cx="944461" cy="2386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77882" y="5182692"/>
            <a:ext cx="180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sendBroadcast</a:t>
            </a:r>
            <a:r>
              <a:rPr lang="en-US" sz="1400" dirty="0" smtClean="0"/>
              <a:t>(Intent)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24893" y="387199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5423" y="3550853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Goudy Old Style" panose="02020502050305020303" pitchFamily="18" charset="0"/>
              </a:rPr>
              <a:t>Notification,</a:t>
            </a:r>
          </a:p>
          <a:p>
            <a:pPr algn="ctr"/>
            <a:r>
              <a:rPr lang="en-US" i="1" dirty="0" smtClean="0">
                <a:latin typeface="Goudy Old Style" panose="02020502050305020303" pitchFamily="18" charset="0"/>
              </a:rPr>
              <a:t>Toast</a:t>
            </a:r>
            <a:endParaRPr lang="en-US" i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Playing Media</a:t>
            </a:r>
          </a:p>
        </p:txBody>
      </p:sp>
    </p:spTree>
    <p:extLst>
      <p:ext uri="{BB962C8B-B14F-4D97-AF65-F5344CB8AC3E}">
        <p14:creationId xmlns:p14="http://schemas.microsoft.com/office/powerpoint/2010/main" val="24018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Media Playback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Play Audio/Video from:</a:t>
            </a:r>
          </a:p>
          <a:p>
            <a:pPr lvl="1"/>
            <a:r>
              <a:rPr lang="en-US" dirty="0" smtClean="0"/>
              <a:t>Application Resources (raw resource)</a:t>
            </a:r>
          </a:p>
          <a:p>
            <a:pPr lvl="1"/>
            <a:r>
              <a:rPr lang="en-US" dirty="0" smtClean="0"/>
              <a:t>File System </a:t>
            </a:r>
          </a:p>
          <a:p>
            <a:pPr lvl="1"/>
            <a:r>
              <a:rPr lang="en-US" dirty="0" smtClean="0"/>
              <a:t>Data Stream over a Network. </a:t>
            </a:r>
          </a:p>
          <a:p>
            <a:r>
              <a:rPr lang="en-US" b="1" dirty="0" smtClean="0"/>
              <a:t>Support for Output Devices:</a:t>
            </a:r>
          </a:p>
          <a:p>
            <a:pPr lvl="1"/>
            <a:r>
              <a:rPr lang="en-US" dirty="0" smtClean="0"/>
              <a:t>Speaker</a:t>
            </a:r>
          </a:p>
          <a:p>
            <a:pPr lvl="1"/>
            <a:r>
              <a:rPr lang="en-US" dirty="0" smtClean="0"/>
              <a:t>Bluetooth Headset</a:t>
            </a:r>
          </a:p>
          <a:p>
            <a:pPr lvl="1"/>
            <a:r>
              <a:rPr lang="en-US" dirty="0" smtClean="0"/>
              <a:t>However, you cannot play sound files in the conversation audio during a phone call.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Media Playback API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Two important classes –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top, play, pause …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AudioManager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olume, ringer mode (mute, vibrate) …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Using Media Player API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Permissions: </a:t>
            </a:r>
            <a:r>
              <a:rPr lang="en-US" dirty="0" smtClean="0"/>
              <a:t>INTERNET, WAKE_LOCK, STORAGE</a:t>
            </a:r>
          </a:p>
          <a:p>
            <a:r>
              <a:rPr lang="en-US" dirty="0" smtClean="0"/>
              <a:t>Playing from </a:t>
            </a:r>
            <a:r>
              <a:rPr lang="en-US" b="1" dirty="0" smtClean="0">
                <a:solidFill>
                  <a:schemeClr val="accent5"/>
                </a:solidFill>
              </a:rPr>
              <a:t>Local Resource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Playing from a </a:t>
            </a:r>
            <a:r>
              <a:rPr lang="en-US" b="1" dirty="0" smtClean="0">
                <a:solidFill>
                  <a:schemeClr val="accent5"/>
                </a:solidFill>
              </a:rPr>
              <a:t>Local Uri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2" y="2073124"/>
            <a:ext cx="8582295" cy="881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9" y="3766582"/>
            <a:ext cx="7662413" cy="22216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Using Media Player API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Playing from an </a:t>
            </a:r>
            <a:r>
              <a:rPr lang="en-US" b="1" dirty="0" smtClean="0">
                <a:solidFill>
                  <a:schemeClr val="accent5"/>
                </a:solidFill>
              </a:rPr>
              <a:t>Internet URL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9" y="1635278"/>
            <a:ext cx="7800858" cy="202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780585" y="5369533"/>
            <a:ext cx="6947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http://developer.android.com/guide/appendix/media-formats.html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585" y="4984595"/>
            <a:ext cx="26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Supported media format: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81346" y="2843562"/>
            <a:ext cx="1193181" cy="1148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7395" y="4003288"/>
            <a:ext cx="362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be progressively downloadable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Today’s class: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65911" y="1358260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Concepts</a:t>
            </a:r>
          </a:p>
          <a:p>
            <a:pPr algn="ctr"/>
            <a:r>
              <a:rPr lang="en-US" dirty="0" smtClean="0"/>
              <a:t>(Lecture)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5911" y="2426976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</a:t>
            </a:r>
          </a:p>
          <a:p>
            <a:pPr algn="ctr"/>
            <a:r>
              <a:rPr lang="en-US" dirty="0" smtClean="0"/>
              <a:t>(code)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5911" y="3495692"/>
            <a:ext cx="1953490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Concepts</a:t>
            </a:r>
          </a:p>
          <a:p>
            <a:pPr algn="ctr"/>
            <a:r>
              <a:rPr lang="en-US" dirty="0" smtClean="0"/>
              <a:t>(lecture)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5911" y="4564408"/>
            <a:ext cx="1925781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(code)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8832" y="1451572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a Service?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Types, ways to interact.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8832" y="2517977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we create + start a service?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</a:t>
            </a:r>
            <a:r>
              <a:rPr lang="en-US" dirty="0" err="1" smtClean="0"/>
              <a:t>PrimalityTest</a:t>
            </a:r>
            <a:r>
              <a:rPr lang="en-US" dirty="0" smtClean="0"/>
              <a:t> service.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8832" y="3584382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we play music in Android?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Sync, </a:t>
            </a:r>
            <a:r>
              <a:rPr lang="en-US" dirty="0" err="1" smtClean="0"/>
              <a:t>Async</a:t>
            </a:r>
            <a:r>
              <a:rPr lang="en-US" dirty="0" smtClean="0"/>
              <a:t>, and Service!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58832" y="4650786"/>
            <a:ext cx="49014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music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prepare and a service.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Media Player State Diagram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MediaPlayer mPlayer = new MediaPlayer();mPlayer.setDispl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46" y="916889"/>
            <a:ext cx="4834301" cy="59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Asynchronous Preparation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For files: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“OK” to use </a:t>
            </a:r>
            <a:r>
              <a:rPr lang="en-US" b="1" dirty="0" smtClean="0">
                <a:solidFill>
                  <a:srgbClr val="0070C0"/>
                </a:solidFill>
              </a:rPr>
              <a:t>prepare()</a:t>
            </a:r>
          </a:p>
          <a:p>
            <a:r>
              <a:rPr lang="en-US" b="1" dirty="0" smtClean="0"/>
              <a:t>For streams:</a:t>
            </a:r>
          </a:p>
          <a:p>
            <a:pPr lvl="1"/>
            <a:r>
              <a:rPr lang="en-US" dirty="0" smtClean="0"/>
              <a:t>You should always use </a:t>
            </a:r>
            <a:r>
              <a:rPr lang="en-US" b="1" dirty="0" err="1" smtClean="0">
                <a:solidFill>
                  <a:srgbClr val="0070C0"/>
                </a:solidFill>
              </a:rPr>
              <a:t>prepareAsync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dirty="0"/>
              <a:t>Implement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MediaPlayer.OnPreparedListener</a:t>
            </a:r>
            <a:endParaRPr lang="en-US" sz="20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mp.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setOnPreparedListener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onPrepared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683512" y="1628080"/>
            <a:ext cx="59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3376" y="1449660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BLOCKING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75769" y="2274849"/>
            <a:ext cx="593021" cy="2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55632" y="1903142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NON-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BLOCKING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Using Wake Locks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When device sleeps, the system tries to shut off features that are not necessary – including </a:t>
            </a:r>
            <a:r>
              <a:rPr lang="en-US" b="1" dirty="0" smtClean="0">
                <a:solidFill>
                  <a:srgbClr val="002060"/>
                </a:solidFill>
              </a:rPr>
              <a:t>CPU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WiFi </a:t>
            </a:r>
            <a:r>
              <a:rPr lang="en-US" dirty="0" smtClean="0"/>
              <a:t>hardware. 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“Wake Locks”</a:t>
            </a:r>
            <a:r>
              <a:rPr lang="en-US" dirty="0" smtClean="0"/>
              <a:t> to let the system know you need some features even if the phone is idle.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1737" y="3363929"/>
            <a:ext cx="7482468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mp.setWakeMode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PowerManager.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PARTIAL_WAKE_LOCK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1738" y="4260429"/>
            <a:ext cx="7482467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WifiManager.WifiLock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wifiLock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WifiManager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WIFI_SERVICE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createWifiLock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WifiManager.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WIFI_MODE_FULL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mylock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wifiLock.acquire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Playing songs in a background service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1" y="1281926"/>
            <a:ext cx="7873226" cy="42983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52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Code practice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MediaPlayer</a:t>
            </a:r>
            <a:r>
              <a:rPr lang="en-US" dirty="0" smtClean="0"/>
              <a:t> and play a song.</a:t>
            </a:r>
          </a:p>
          <a:p>
            <a:r>
              <a:rPr lang="en-US" dirty="0" smtClean="0"/>
              <a:t>Modify the code to prepare a media player asynchronously.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957790" cy="435133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https://developer.android.com/guide/components/services.html</a:t>
            </a:r>
          </a:p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developer.android.com/guide/topics/media/mediaplayer.html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developer.android.com/images/mediaplayer_state_diagram.gif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 (</a:t>
            </a:r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tudy </a:t>
            </a:r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hese)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47226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9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441469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UI less</a:t>
            </a:r>
            <a:r>
              <a:rPr lang="en-US" dirty="0" smtClean="0"/>
              <a:t> component that </a:t>
            </a:r>
            <a:r>
              <a:rPr lang="en-US" b="1" dirty="0" smtClean="0">
                <a:solidFill>
                  <a:srgbClr val="00B050"/>
                </a:solidFill>
              </a:rPr>
              <a:t>runs in the background </a:t>
            </a:r>
            <a:r>
              <a:rPr lang="en-US" dirty="0" smtClean="0"/>
              <a:t>to perform </a:t>
            </a:r>
            <a:r>
              <a:rPr lang="en-US" b="1" dirty="0" smtClean="0">
                <a:solidFill>
                  <a:srgbClr val="00B050"/>
                </a:solidFill>
              </a:rPr>
              <a:t>(long-running) </a:t>
            </a:r>
            <a:r>
              <a:rPr lang="en-US" dirty="0" smtClean="0"/>
              <a:t>operations.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Sensors, location, power, battery, etc. 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12" y="981032"/>
            <a:ext cx="2939182" cy="522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407114" y="6312068"/>
            <a:ext cx="450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Settings&gt;Developer Options&gt;Running Services</a:t>
            </a:r>
          </a:p>
        </p:txBody>
      </p:sp>
    </p:spTree>
    <p:extLst>
      <p:ext uri="{BB962C8B-B14F-4D97-AF65-F5344CB8AC3E}">
        <p14:creationId xmlns:p14="http://schemas.microsoft.com/office/powerpoint/2010/main" val="29955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Custom Service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We can create our own service.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78" y="1826846"/>
            <a:ext cx="1806207" cy="1806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77" y="2161695"/>
            <a:ext cx="1184568" cy="11845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78" y="2099577"/>
            <a:ext cx="1308804" cy="1308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06" y="4114370"/>
            <a:ext cx="1273905" cy="1273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44975"/>
            <a:ext cx="2045616" cy="2045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06132" y="6068292"/>
            <a:ext cx="3058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See any commonality?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90" y="2561933"/>
            <a:ext cx="1114097" cy="111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Types of Services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Foreground</a:t>
            </a:r>
            <a:r>
              <a:rPr lang="en-US" dirty="0"/>
              <a:t> </a:t>
            </a:r>
            <a:r>
              <a:rPr lang="en-US" dirty="0" smtClean="0"/>
              <a:t>and Background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19" y="1960344"/>
            <a:ext cx="1198034" cy="2389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84" y="2561933"/>
            <a:ext cx="1114097" cy="111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95" y="1960344"/>
            <a:ext cx="1198034" cy="23896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15332" y="3676029"/>
            <a:ext cx="107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Foreground </a:t>
            </a:r>
          </a:p>
          <a:p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367" y="3676030"/>
            <a:ext cx="1089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Background </a:t>
            </a:r>
          </a:p>
          <a:p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54580" y="4513064"/>
            <a:ext cx="204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Goudy Old Style" panose="02020502050305020303" pitchFamily="18" charset="0"/>
              </a:rPr>
              <a:t>noticeable to users</a:t>
            </a:r>
          </a:p>
          <a:p>
            <a:pPr algn="ctr"/>
            <a:r>
              <a:rPr lang="en-US" i="1" dirty="0">
                <a:latin typeface="Goudy Old Style" panose="02020502050305020303" pitchFamily="18" charset="0"/>
              </a:rPr>
              <a:t>m</a:t>
            </a:r>
            <a:r>
              <a:rPr lang="en-US" i="1" dirty="0" smtClean="0">
                <a:latin typeface="Goudy Old Style" panose="02020502050305020303" pitchFamily="18" charset="0"/>
              </a:rPr>
              <a:t>ust show notification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7411" y="4513064"/>
            <a:ext cx="2640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oudy Old Style" panose="02020502050305020303" pitchFamily="18" charset="0"/>
              </a:rPr>
              <a:t>n</a:t>
            </a:r>
            <a:r>
              <a:rPr lang="en-US" i="1" dirty="0" smtClean="0">
                <a:latin typeface="Goudy Old Style" panose="02020502050305020303" pitchFamily="18" charset="0"/>
              </a:rPr>
              <a:t>ot noticeable to users</a:t>
            </a:r>
          </a:p>
          <a:p>
            <a:pPr algn="ctr"/>
            <a:r>
              <a:rPr lang="en-US" i="1" dirty="0" smtClean="0">
                <a:latin typeface="Goudy Old Style" panose="02020502050305020303" pitchFamily="18" charset="0"/>
              </a:rPr>
              <a:t>only foreground apps can start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99" y="2084759"/>
            <a:ext cx="954348" cy="95434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96" y="2084759"/>
            <a:ext cx="954348" cy="95434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21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Types of Services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Bounded</a:t>
            </a:r>
            <a:r>
              <a:rPr lang="en-US" dirty="0" smtClean="0"/>
              <a:t> and Unbounded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4" y="2532449"/>
            <a:ext cx="1611779" cy="1611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481585" y="4244563"/>
            <a:ext cx="19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Bound Service</a:t>
            </a:r>
          </a:p>
          <a:p>
            <a:pPr algn="ctr"/>
            <a:r>
              <a:rPr lang="en-US" sz="1400" dirty="0" smtClean="0"/>
              <a:t>(dies when #clients = 0)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4156" t="8912" r="5729" b="664"/>
          <a:stretch/>
        </p:blipFill>
        <p:spPr>
          <a:xfrm>
            <a:off x="2253006" y="1966737"/>
            <a:ext cx="1527142" cy="29694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04590" y="4864139"/>
            <a:ext cx="142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Client</a:t>
            </a:r>
          </a:p>
          <a:p>
            <a:pPr algn="ctr"/>
            <a:r>
              <a:rPr lang="en-US" sz="1400" dirty="0" smtClean="0"/>
              <a:t>(e.g. an activity)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80148" y="3035431"/>
            <a:ext cx="1772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80148" y="3639997"/>
            <a:ext cx="177223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5264" y="2764497"/>
            <a:ext cx="1002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bindService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2396" y="3360495"/>
            <a:ext cx="1347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2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Types of Services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Bounded and </a:t>
            </a:r>
            <a:r>
              <a:rPr lang="en-US" b="1" dirty="0" smtClean="0"/>
              <a:t>Unbounded</a:t>
            </a:r>
            <a:r>
              <a:rPr lang="en-US" dirty="0" smtClean="0"/>
              <a:t>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4" y="2532449"/>
            <a:ext cx="1611779" cy="1611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481585" y="4244563"/>
            <a:ext cx="19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Unbounded Service</a:t>
            </a:r>
          </a:p>
          <a:p>
            <a:pPr algn="ctr"/>
            <a:r>
              <a:rPr lang="en-US" sz="1400" dirty="0" smtClean="0"/>
              <a:t>(stopped explicitly)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4156" t="8912" r="5729" b="664"/>
          <a:stretch/>
        </p:blipFill>
        <p:spPr>
          <a:xfrm>
            <a:off x="2253006" y="1966737"/>
            <a:ext cx="1527142" cy="29694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04590" y="4864139"/>
            <a:ext cx="142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Client</a:t>
            </a:r>
          </a:p>
          <a:p>
            <a:pPr algn="ctr"/>
            <a:r>
              <a:rPr lang="en-US" sz="1400" dirty="0" smtClean="0"/>
              <a:t>(e.g. an activity)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80148" y="3035431"/>
            <a:ext cx="1772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5264" y="2764497"/>
            <a:ext cx="101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startService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80148" y="3590133"/>
            <a:ext cx="1772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0652" y="3302136"/>
            <a:ext cx="86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broadcasts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66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07942" y="1755771"/>
            <a:ext cx="2684454" cy="3754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50169" y="2057828"/>
            <a:ext cx="0" cy="3205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Service Runs In …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60" cy="519565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Services run in the main thread of its hosting process. </a:t>
            </a:r>
            <a:endParaRPr lang="en-US" sz="2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38182" y="5580851"/>
            <a:ext cx="142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Default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41928" y="2448092"/>
            <a:ext cx="616482" cy="8617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28" y="3346249"/>
            <a:ext cx="616482" cy="54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341928" y="3923038"/>
            <a:ext cx="616482" cy="8617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32922" y="48555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55817" y="1886254"/>
            <a:ext cx="2684454" cy="3754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79139" y="2188311"/>
            <a:ext cx="0" cy="3205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6057" y="5711334"/>
            <a:ext cx="166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What You Should Do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570898" y="2578574"/>
            <a:ext cx="616482" cy="1723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79140" y="498607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729126" y="3096146"/>
            <a:ext cx="0" cy="15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85" y="3450667"/>
            <a:ext cx="616482" cy="54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6740215" y="4429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Elbow Connector 35"/>
          <p:cNvCxnSpPr>
            <a:stCxn id="8" idx="3"/>
            <a:endCxn id="3" idx="3"/>
          </p:cNvCxnSpPr>
          <p:nvPr/>
        </p:nvCxnSpPr>
        <p:spPr>
          <a:xfrm>
            <a:off x="2958410" y="2878965"/>
            <a:ext cx="12700" cy="742187"/>
          </a:xfrm>
          <a:prstGeom prst="bent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1581" y="3104871"/>
            <a:ext cx="63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25" idx="3"/>
            <a:endCxn id="27" idx="1"/>
          </p:cNvCxnSpPr>
          <p:nvPr/>
        </p:nvCxnSpPr>
        <p:spPr>
          <a:xfrm>
            <a:off x="6187380" y="3440548"/>
            <a:ext cx="233505" cy="285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3074" y="3038472"/>
            <a:ext cx="63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92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5871</TotalTime>
  <Words>688</Words>
  <Application>Microsoft Office PowerPoint</Application>
  <PresentationFormat>On-screen Show (4:3)</PresentationFormat>
  <Paragraphs>186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Goudy Old Style</vt:lpstr>
      <vt:lpstr>Office Theme</vt:lpstr>
      <vt:lpstr>Lecture 5: Service</vt:lpstr>
      <vt:lpstr>Today’s class:</vt:lpstr>
      <vt:lpstr>PowerPoint Presentation</vt:lpstr>
      <vt:lpstr>Service</vt:lpstr>
      <vt:lpstr>Custom Service</vt:lpstr>
      <vt:lpstr>Types of Services</vt:lpstr>
      <vt:lpstr>Types of Services</vt:lpstr>
      <vt:lpstr>Types of Services</vt:lpstr>
      <vt:lpstr>Service Runs In …</vt:lpstr>
      <vt:lpstr>PowerPoint Presentation</vt:lpstr>
      <vt:lpstr>PowerPoint Presentation</vt:lpstr>
      <vt:lpstr>Creating a Custom Service</vt:lpstr>
      <vt:lpstr>Service Lifecycle</vt:lpstr>
      <vt:lpstr>Coding Example</vt:lpstr>
      <vt:lpstr>PowerPoint Presentation</vt:lpstr>
      <vt:lpstr>Media Playback</vt:lpstr>
      <vt:lpstr>Media Playback API</vt:lpstr>
      <vt:lpstr>Using Media Player API</vt:lpstr>
      <vt:lpstr>Using Media Player API</vt:lpstr>
      <vt:lpstr>Media Player State Diagram</vt:lpstr>
      <vt:lpstr>Asynchronous Preparation</vt:lpstr>
      <vt:lpstr>Using Wake Locks</vt:lpstr>
      <vt:lpstr>Playing songs in a background service</vt:lpstr>
      <vt:lpstr>Code practice</vt:lpstr>
      <vt:lpstr>References (study these)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Nirjon, Shahriar</cp:lastModifiedBy>
  <cp:revision>1192</cp:revision>
  <dcterms:created xsi:type="dcterms:W3CDTF">2016-01-10T13:54:51Z</dcterms:created>
  <dcterms:modified xsi:type="dcterms:W3CDTF">2020-09-17T01:33:53Z</dcterms:modified>
</cp:coreProperties>
</file>