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05" r:id="rId3"/>
    <p:sldId id="304" r:id="rId4"/>
    <p:sldId id="318" r:id="rId5"/>
    <p:sldId id="319" r:id="rId6"/>
    <p:sldId id="320" r:id="rId7"/>
    <p:sldId id="321" r:id="rId8"/>
    <p:sldId id="322" r:id="rId9"/>
    <p:sldId id="307" r:id="rId10"/>
    <p:sldId id="323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2875" autoAdjust="0"/>
  </p:normalViewPr>
  <p:slideViewPr>
    <p:cSldViewPr snapToGrid="0" showGuides="1">
      <p:cViewPr varScale="1">
        <p:scale>
          <a:sx n="81" d="100"/>
          <a:sy n="81" d="100"/>
        </p:scale>
        <p:origin x="1603" y="67"/>
      </p:cViewPr>
      <p:guideLst>
        <p:guide orient="horz" pos="7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EEC0-CEC8-4CB4-9ABC-98407ACCDD9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basics/data-storage/databas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smtClean="0">
                <a:solidFill>
                  <a:schemeClr val="tx2"/>
                </a:solidFill>
              </a:rPr>
              <a:t>Lecture 6: </a:t>
            </a:r>
            <a:r>
              <a:rPr lang="en-US" sz="4000" b="1" dirty="0" smtClean="0">
                <a:solidFill>
                  <a:schemeClr val="tx2"/>
                </a:solidFill>
              </a:rPr>
              <a:t>Database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Basic SQLite Operations</a:t>
            </a:r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Working with Blobs (e.g., image)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84635"/>
              </p:ext>
            </p:extLst>
          </p:nvPr>
        </p:nvGraphicFramePr>
        <p:xfrm>
          <a:off x="665019" y="1236745"/>
          <a:ext cx="7744690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816">
                  <a:extLst>
                    <a:ext uri="{9D8B030D-6E8A-4147-A177-3AD203B41FA5}">
                      <a16:colId xmlns:a16="http://schemas.microsoft.com/office/drawing/2014/main" val="1203748335"/>
                    </a:ext>
                  </a:extLst>
                </a:gridCol>
                <a:gridCol w="6005874">
                  <a:extLst>
                    <a:ext uri="{9D8B030D-6E8A-4147-A177-3AD203B41FA5}">
                      <a16:colId xmlns:a16="http://schemas.microsoft.com/office/drawing/2014/main" val="388296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SQL</a:t>
                      </a:r>
                      <a:r>
                        <a:rPr lang="en-US" b="1" baseline="0" dirty="0" smtClean="0"/>
                        <a:t> Operation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n-lt"/>
                        </a:rPr>
                        <a:t>Android</a:t>
                      </a:r>
                      <a:r>
                        <a:rPr lang="en-US" b="1" baseline="0" dirty="0" smtClean="0">
                          <a:latin typeface="+mn-lt"/>
                        </a:rPr>
                        <a:t> Programming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Bitmap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 to byte[]</a:t>
                      </a:r>
                      <a:endParaRPr lang="en-US" sz="16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//b is the Bitmap object.</a:t>
                      </a:r>
                    </a:p>
                    <a:p>
                      <a:r>
                        <a:rPr lang="en-US" sz="13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ByteArrayOutputStream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stream = </a:t>
                      </a: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en-US" sz="13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ByteArrayOutputStream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b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3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b.compress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(Bitmap.CompressFormat.</a:t>
                      </a:r>
                      <a:r>
                        <a:rPr lang="en-US" sz="1300" b="1" i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PNG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stream);</a:t>
                      </a:r>
                      <a:b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byte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n-US" sz="13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3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stream.toByteArray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7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byte[] to Bitmap</a:t>
                      </a:r>
                      <a:endParaRPr lang="en-US" sz="1600" b="1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Bitmap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en-US" sz="13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BitmapFactory.</a:t>
                      </a:r>
                      <a:r>
                        <a:rPr lang="en-US" sz="1300" i="1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decodeByteArray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3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ba.</a:t>
                      </a:r>
                      <a:r>
                        <a:rPr lang="en-US" sz="13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en-US" sz="13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3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7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Insert Row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(using KEY/VAL pairs)</a:t>
                      </a: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ContentValues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cv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ContentValues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cv.put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(“Name”, “John Doe”);</a:t>
                      </a:r>
                    </a:p>
                    <a:p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cv.put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(“Photo”,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db.insert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(TABLE_NAME, null, cv);</a:t>
                      </a:r>
                    </a:p>
                    <a:p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8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Select</a:t>
                      </a: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 c = 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db.rawQuery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“SELECT ….;”, null); </a:t>
                      </a:r>
                    </a:p>
                    <a:p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.moveToFirst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name =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c.getString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Byte[]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c.getBlob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(1);</a:t>
                      </a:r>
                      <a:endParaRPr lang="en-US" sz="1400" b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.moveToNext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957790" cy="435133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developer.android.com/training/basics/data-storage/databases.html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 (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tudy </a:t>
            </a:r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hese)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Today’s class: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65911" y="1358260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Concepts</a:t>
            </a:r>
          </a:p>
          <a:p>
            <a:pPr algn="ctr"/>
            <a:r>
              <a:rPr lang="en-US" dirty="0" smtClean="0"/>
              <a:t>(Lecture)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5911" y="2426976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  <a:p>
            <a:pPr algn="ctr"/>
            <a:r>
              <a:rPr lang="en-US" dirty="0" smtClean="0"/>
              <a:t>(code)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8832" y="1451572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Database, Table, Primary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Commands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8832" y="2517977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of “Characters”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Create, Insert, Delete,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Database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Bunch of </a:t>
            </a:r>
            <a:r>
              <a:rPr lang="en-US" b="1" dirty="0" smtClean="0">
                <a:solidFill>
                  <a:schemeClr val="accent5"/>
                </a:solidFill>
              </a:rPr>
              <a:t>tables</a:t>
            </a:r>
            <a:r>
              <a:rPr lang="en-US" dirty="0" smtClean="0"/>
              <a:t> having </a:t>
            </a:r>
            <a:r>
              <a:rPr lang="en-US" b="1" dirty="0" smtClean="0">
                <a:solidFill>
                  <a:schemeClr val="accent5"/>
                </a:solidFill>
              </a:rPr>
              <a:t>column headers </a:t>
            </a:r>
            <a:r>
              <a:rPr lang="en-US" dirty="0" smtClean="0"/>
              <a:t>where you store data—</a:t>
            </a:r>
            <a:r>
              <a:rPr lang="en-US" b="1" dirty="0" smtClean="0">
                <a:solidFill>
                  <a:schemeClr val="accent5"/>
                </a:solidFill>
              </a:rPr>
              <a:t>one datum in each row</a:t>
            </a:r>
            <a:r>
              <a:rPr lang="en-US" dirty="0" smtClean="0"/>
              <a:t>. 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04349"/>
              </p:ext>
            </p:extLst>
          </p:nvPr>
        </p:nvGraphicFramePr>
        <p:xfrm>
          <a:off x="1033806" y="2322019"/>
          <a:ext cx="3123415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Winterfell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Casterly</a:t>
                      </a:r>
                      <a:r>
                        <a:rPr lang="en-US" dirty="0" smtClean="0"/>
                        <a:t> Rock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Daenerys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Dragon Stone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3254" y="1952687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Table: Characters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82670"/>
              </p:ext>
            </p:extLst>
          </p:nvPr>
        </p:nvGraphicFramePr>
        <p:xfrm>
          <a:off x="4572000" y="2322019"/>
          <a:ext cx="3938260" cy="3365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6948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581559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CharacterID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991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5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239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37363" y="1952687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Table: Appearance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55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1. Create and Drop Tables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5291" y="1470581"/>
            <a:ext cx="4091233" cy="24698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CREATE TABLE </a:t>
            </a:r>
            <a:r>
              <a:rPr lang="en-US" sz="2000" dirty="0" smtClean="0"/>
              <a:t>Characters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ID </a:t>
            </a:r>
            <a:r>
              <a:rPr lang="en-US" sz="2000" b="1" dirty="0" smtClean="0"/>
              <a:t>INT PRIMARY KEY,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NAME </a:t>
            </a:r>
            <a:r>
              <a:rPr lang="en-US" sz="2000" b="1" dirty="0" smtClean="0"/>
              <a:t>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HOME </a:t>
            </a:r>
            <a:r>
              <a:rPr lang="en-US" sz="2000" b="1" dirty="0" smtClean="0"/>
              <a:t>TEXT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);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88168"/>
              </p:ext>
            </p:extLst>
          </p:nvPr>
        </p:nvGraphicFramePr>
        <p:xfrm>
          <a:off x="5213023" y="2031444"/>
          <a:ext cx="3123415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13023" y="1566189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Table: Characters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5291" y="429850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5291" y="4667839"/>
            <a:ext cx="4091233" cy="582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DROP TABLE IF EXISTS </a:t>
            </a:r>
            <a:r>
              <a:rPr lang="en-US" sz="2000" dirty="0" smtClean="0"/>
              <a:t>Characters;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290" y="11012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2. Insert and Delete Rows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5291" y="1470582"/>
            <a:ext cx="4440024" cy="296944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INSERT INTO </a:t>
            </a:r>
            <a:r>
              <a:rPr lang="en-US" sz="1800" dirty="0" smtClean="0"/>
              <a:t>Characters </a:t>
            </a:r>
          </a:p>
          <a:p>
            <a:pPr marL="0" indent="0">
              <a:buNone/>
            </a:pPr>
            <a:r>
              <a:rPr lang="en-US" sz="1800" b="1" dirty="0" smtClean="0"/>
              <a:t>VALUES</a:t>
            </a:r>
            <a:r>
              <a:rPr lang="en-US" sz="1800" dirty="0" smtClean="0"/>
              <a:t> (1, ‘John’, ‘Winterfell’);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800" b="1" dirty="0"/>
              <a:t>INSERT INTO </a:t>
            </a:r>
            <a:r>
              <a:rPr lang="en-US" sz="1800" dirty="0" smtClean="0"/>
              <a:t>Characters </a:t>
            </a:r>
          </a:p>
          <a:p>
            <a:pPr marL="0" indent="0">
              <a:buNone/>
            </a:pPr>
            <a:r>
              <a:rPr lang="en-US" sz="1800" b="1" dirty="0" smtClean="0"/>
              <a:t>VALUES</a:t>
            </a:r>
            <a:r>
              <a:rPr lang="en-US" sz="1800" dirty="0" smtClean="0"/>
              <a:t> (2, ‘Tyrion’, ‘</a:t>
            </a:r>
            <a:r>
              <a:rPr lang="en-US" sz="1800" dirty="0" err="1" smtClean="0"/>
              <a:t>Casterly</a:t>
            </a:r>
            <a:r>
              <a:rPr lang="en-US" sz="1800" dirty="0" smtClean="0"/>
              <a:t> Rock’);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INSERT INTO </a:t>
            </a:r>
            <a:r>
              <a:rPr lang="en-US" sz="1800" dirty="0"/>
              <a:t>Characters </a:t>
            </a:r>
          </a:p>
          <a:p>
            <a:pPr marL="0" indent="0">
              <a:buNone/>
            </a:pPr>
            <a:r>
              <a:rPr lang="en-US" sz="1800" b="1" dirty="0"/>
              <a:t>VALUES</a:t>
            </a:r>
            <a:r>
              <a:rPr lang="en-US" sz="1800" dirty="0"/>
              <a:t> </a:t>
            </a:r>
            <a:r>
              <a:rPr lang="en-US" sz="1800" dirty="0" smtClean="0"/>
              <a:t>(3, ‘Daenerys’, ‘Dragon Stone’);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3622"/>
              </p:ext>
            </p:extLst>
          </p:nvPr>
        </p:nvGraphicFramePr>
        <p:xfrm>
          <a:off x="5305148" y="1470581"/>
          <a:ext cx="3123415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Winterfell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Casterly</a:t>
                      </a:r>
                      <a:r>
                        <a:rPr lang="en-US" dirty="0" smtClean="0"/>
                        <a:t> Rock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Daenerys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Dragon Stone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86294" y="1101249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Table: Characters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5290" y="4675582"/>
            <a:ext cx="6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5290" y="5044914"/>
            <a:ext cx="4440025" cy="893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DELETE FROM </a:t>
            </a:r>
            <a:r>
              <a:rPr lang="en-US" sz="2000" dirty="0" smtClean="0"/>
              <a:t>Characters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WHERE</a:t>
            </a:r>
            <a:r>
              <a:rPr lang="en-US" sz="2000" dirty="0" smtClean="0"/>
              <a:t> Name = ‘John’ </a:t>
            </a:r>
            <a:r>
              <a:rPr lang="en-US" sz="2000" b="1" dirty="0" smtClean="0"/>
              <a:t>OR</a:t>
            </a:r>
            <a:r>
              <a:rPr lang="en-US" sz="2000" dirty="0" smtClean="0"/>
              <a:t> ID = 3;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290" y="11012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00633"/>
              </p:ext>
            </p:extLst>
          </p:nvPr>
        </p:nvGraphicFramePr>
        <p:xfrm>
          <a:off x="5305148" y="5044914"/>
          <a:ext cx="3123415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Casterly</a:t>
                      </a:r>
                      <a:r>
                        <a:rPr lang="en-US" dirty="0" smtClean="0"/>
                        <a:t> Rock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86294" y="4675582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Table: Characters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0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3. Query (single table)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5291" y="1470582"/>
            <a:ext cx="4440024" cy="147827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SELECT </a:t>
            </a:r>
            <a:r>
              <a:rPr lang="en-US" sz="2000" dirty="0" smtClean="0"/>
              <a:t>ID, Name</a:t>
            </a:r>
            <a:r>
              <a:rPr lang="en-US" sz="2000" b="1" dirty="0" smtClean="0"/>
              <a:t> FROM </a:t>
            </a:r>
            <a:r>
              <a:rPr lang="en-US" sz="2000" dirty="0" smtClean="0"/>
              <a:t>Characters</a:t>
            </a:r>
          </a:p>
          <a:p>
            <a:pPr marL="0" indent="0">
              <a:buNone/>
            </a:pPr>
            <a:r>
              <a:rPr lang="en-US" sz="2000" b="1" dirty="0" smtClean="0"/>
              <a:t>WHERE </a:t>
            </a:r>
            <a:r>
              <a:rPr lang="en-US" sz="2000" dirty="0" smtClean="0"/>
              <a:t>ID &lt; 3</a:t>
            </a:r>
            <a:r>
              <a:rPr lang="en-US" sz="2000" b="1" dirty="0" smtClean="0"/>
              <a:t>;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13296"/>
              </p:ext>
            </p:extLst>
          </p:nvPr>
        </p:nvGraphicFramePr>
        <p:xfrm>
          <a:off x="5325572" y="1470581"/>
          <a:ext cx="1492578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06718" y="110124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5290" y="11012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36861" y="4158788"/>
            <a:ext cx="4440024" cy="14782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smtClean="0"/>
              <a:t>SELECT * FROM </a:t>
            </a:r>
            <a:r>
              <a:rPr lang="en-US" sz="2000" smtClean="0"/>
              <a:t>Characters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smtClean="0"/>
              <a:t>WHERE </a:t>
            </a:r>
            <a:r>
              <a:rPr lang="en-US" sz="2000" smtClean="0"/>
              <a:t>ID &lt; 3</a:t>
            </a:r>
            <a:r>
              <a:rPr lang="en-US" sz="2000" b="1" smtClean="0"/>
              <a:t>;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1268"/>
              </p:ext>
            </p:extLst>
          </p:nvPr>
        </p:nvGraphicFramePr>
        <p:xfrm>
          <a:off x="5306718" y="4158787"/>
          <a:ext cx="3123415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Winterfell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Casterly</a:t>
                      </a:r>
                      <a:r>
                        <a:rPr lang="en-US" dirty="0" smtClean="0"/>
                        <a:t> Rock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287864" y="378945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6860" y="37894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3. Query (multiple table joined)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863641" y="1589772"/>
            <a:ext cx="3651709" cy="2128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SELECT</a:t>
            </a:r>
            <a:r>
              <a:rPr lang="en-US" sz="2000" dirty="0" smtClean="0"/>
              <a:t> Name, Episode, Appeared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FROM </a:t>
            </a:r>
            <a:r>
              <a:rPr lang="en-US" sz="2000" dirty="0" smtClean="0"/>
              <a:t>Characters, Appearance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WHERE </a:t>
            </a:r>
            <a:r>
              <a:rPr lang="en-US" sz="2000" dirty="0" smtClean="0"/>
              <a:t>ID = </a:t>
            </a:r>
            <a:r>
              <a:rPr lang="en-US" sz="2000" dirty="0" err="1" smtClean="0"/>
              <a:t>CharacterID</a:t>
            </a:r>
            <a:r>
              <a:rPr lang="en-US" sz="20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AND </a:t>
            </a:r>
            <a:r>
              <a:rPr lang="en-US" sz="2000" dirty="0" smtClean="0"/>
              <a:t>Episode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AND </a:t>
            </a:r>
            <a:r>
              <a:rPr lang="en-US" sz="2000" dirty="0" smtClean="0"/>
              <a:t>Appeared &lt; 10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17030"/>
              </p:ext>
            </p:extLst>
          </p:nvPr>
        </p:nvGraphicFramePr>
        <p:xfrm>
          <a:off x="5200790" y="4592424"/>
          <a:ext cx="3314561" cy="110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96315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162444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Episode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Daenerys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5883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00790" y="41396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63640" y="12204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SQL:</a:t>
            </a:r>
            <a:endParaRPr lang="en-US" b="1" dirty="0">
              <a:solidFill>
                <a:schemeClr val="accent5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48767"/>
              </p:ext>
            </p:extLst>
          </p:nvPr>
        </p:nvGraphicFramePr>
        <p:xfrm>
          <a:off x="883443" y="1375632"/>
          <a:ext cx="3123415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Winterfell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Casterly</a:t>
                      </a:r>
                      <a:r>
                        <a:rPr lang="en-US" dirty="0" smtClean="0"/>
                        <a:t> Rock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Daenerys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Dragon Stone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2891" y="1006300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Table: Characters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24528"/>
              </p:ext>
            </p:extLst>
          </p:nvPr>
        </p:nvGraphicFramePr>
        <p:xfrm>
          <a:off x="817528" y="3354335"/>
          <a:ext cx="3938260" cy="3365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6948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581559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CharacterID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991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5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239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82891" y="2985003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Table: Appearance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51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Cursor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8336242" cy="51956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Points to a row of the result of a query.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 smtClean="0"/>
              <a:t>iterate over the rows: </a:t>
            </a:r>
            <a:r>
              <a:rPr lang="en-US" sz="1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moveToFirst</a:t>
            </a: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moveToNext</a:t>
            </a: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 smtClean="0"/>
              <a:t>get the value of a specific column: 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etc.   </a:t>
            </a:r>
            <a:endParaRPr lang="en-US" sz="24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73869"/>
              </p:ext>
            </p:extLst>
          </p:nvPr>
        </p:nvGraphicFramePr>
        <p:xfrm>
          <a:off x="3098277" y="3151579"/>
          <a:ext cx="3123415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4126">
                  <a:extLst>
                    <a:ext uri="{9D8B030D-6E8A-4147-A177-3AD203B41FA5}">
                      <a16:colId xmlns:a16="http://schemas.microsoft.com/office/drawing/2014/main" val="2710724627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43231845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783351184"/>
                    </a:ext>
                  </a:extLst>
                </a:gridCol>
              </a:tblGrid>
              <a:tr h="27017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Winterfell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Casterly</a:t>
                      </a:r>
                      <a:r>
                        <a:rPr lang="en-US" dirty="0" smtClean="0"/>
                        <a:t> Rock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Daenerys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Dragon Stone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929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97725" y="27822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642649" y="3532501"/>
            <a:ext cx="405352" cy="3582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93446" y="368522"/>
            <a:ext cx="405352" cy="3582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SQLite (in 4 lines)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38735"/>
              </p:ext>
            </p:extLst>
          </p:nvPr>
        </p:nvGraphicFramePr>
        <p:xfrm>
          <a:off x="665019" y="1236745"/>
          <a:ext cx="7744690" cy="509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0412">
                  <a:extLst>
                    <a:ext uri="{9D8B030D-6E8A-4147-A177-3AD203B41FA5}">
                      <a16:colId xmlns:a16="http://schemas.microsoft.com/office/drawing/2014/main" val="1203748335"/>
                    </a:ext>
                  </a:extLst>
                </a:gridCol>
                <a:gridCol w="5374278">
                  <a:extLst>
                    <a:ext uri="{9D8B030D-6E8A-4147-A177-3AD203B41FA5}">
                      <a16:colId xmlns:a16="http://schemas.microsoft.com/office/drawing/2014/main" val="388296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SQL</a:t>
                      </a:r>
                      <a:r>
                        <a:rPr lang="en-US" b="1" baseline="0" dirty="0" smtClean="0"/>
                        <a:t> Operation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n-lt"/>
                        </a:rPr>
                        <a:t>Android</a:t>
                      </a:r>
                      <a:r>
                        <a:rPr lang="en-US" b="1" baseline="0" dirty="0" smtClean="0">
                          <a:latin typeface="+mn-lt"/>
                        </a:rPr>
                        <a:t> Programming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Open/Create Database </a:t>
                      </a: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SQLiteDatabase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.openOrCreateDatabase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SomeDB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Context.</a:t>
                      </a:r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MODE_PRIVATE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7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Create/Drop Table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Insert/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Delete Row </a:t>
                      </a: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db.execSQL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“YOUR</a:t>
                      </a:r>
                      <a:r>
                        <a:rPr lang="en-US" sz="1400" b="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SQL COMMAND;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7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Insert Row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(using KEY/VAL pairs)</a:t>
                      </a: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ContentValues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cv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ContentValues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cv.put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VAL); 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//do it for each column</a:t>
                      </a:r>
                    </a:p>
                    <a:p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db.insert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(TABLE, null, cv);</a:t>
                      </a:r>
                    </a:p>
                    <a:p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8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Select</a:t>
                      </a: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 c = 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db.rawQuery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“SELECT ….;”, null); </a:t>
                      </a:r>
                    </a:p>
                    <a:p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.moveToFirst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//assuming there are 3 columns with datatypes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string, </a:t>
                      </a:r>
                      <a:r>
                        <a:rPr lang="en-US" sz="1400" b="1" baseline="0" dirty="0" err="1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byte[], respectively</a:t>
                      </a:r>
                      <a:endParaRPr lang="en-US" sz="1400" b="1" dirty="0" smtClean="0"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 = </a:t>
                      </a:r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.getString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 </a:t>
                      </a:r>
                    </a:p>
                    <a:p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c.getInt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(1);</a:t>
                      </a:r>
                    </a:p>
                    <a:p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byte[]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c.getBlob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(2);</a:t>
                      </a:r>
                      <a:endParaRPr lang="en-US" sz="1400" b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.moveToNext</a:t>
                      </a:r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6201</TotalTime>
  <Words>733</Words>
  <Application>Microsoft Office PowerPoint</Application>
  <PresentationFormat>On-screen Show (4:3)</PresentationFormat>
  <Paragraphs>276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Lecture 6: Database</vt:lpstr>
      <vt:lpstr>Today’s class:</vt:lpstr>
      <vt:lpstr>Database</vt:lpstr>
      <vt:lpstr>1. Create and Drop Tables</vt:lpstr>
      <vt:lpstr>2. Insert and Delete Rows</vt:lpstr>
      <vt:lpstr>3. Query (single table)</vt:lpstr>
      <vt:lpstr>3. Query (multiple table joined)</vt:lpstr>
      <vt:lpstr>Cursor</vt:lpstr>
      <vt:lpstr>Android SQLite (in 4 lines)</vt:lpstr>
      <vt:lpstr>Working with Blobs (e.g., image)</vt:lpstr>
      <vt:lpstr>References (study these)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Nirjon, Shahriar</cp:lastModifiedBy>
  <cp:revision>1285</cp:revision>
  <dcterms:created xsi:type="dcterms:W3CDTF">2016-01-10T13:54:51Z</dcterms:created>
  <dcterms:modified xsi:type="dcterms:W3CDTF">2021-03-16T05:30:32Z</dcterms:modified>
</cp:coreProperties>
</file>