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4" r:id="rId2"/>
    <p:sldId id="304" r:id="rId3"/>
    <p:sldId id="302" r:id="rId4"/>
    <p:sldId id="265" r:id="rId5"/>
    <p:sldId id="280" r:id="rId6"/>
    <p:sldId id="295" r:id="rId7"/>
    <p:sldId id="296" r:id="rId8"/>
    <p:sldId id="281" r:id="rId9"/>
    <p:sldId id="297" r:id="rId10"/>
    <p:sldId id="298" r:id="rId11"/>
    <p:sldId id="299" r:id="rId12"/>
    <p:sldId id="300" r:id="rId13"/>
    <p:sldId id="301" r:id="rId14"/>
    <p:sldId id="303" r:id="rId15"/>
    <p:sldId id="305" r:id="rId16"/>
    <p:sldId id="306" r:id="rId17"/>
    <p:sldId id="307" r:id="rId18"/>
    <p:sldId id="309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18" autoAdjust="0"/>
  </p:normalViewPr>
  <p:slideViewPr>
    <p:cSldViewPr snapToGrid="0">
      <p:cViewPr varScale="1">
        <p:scale>
          <a:sx n="72" d="100"/>
          <a:sy n="72" d="100"/>
        </p:scale>
        <p:origin x="17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DA824-C65C-45C5-B3D6-8AC24E487C5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573CB-52FF-4E39-95DF-6EB67728E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18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06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33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2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06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76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8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89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59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32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29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47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65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7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28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8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4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9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6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8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7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3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7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6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9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D97D-20DF-4A37-BE52-210E4EBA7EA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3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6D97D-20DF-4A37-BE52-210E4EBA7EA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29B68-CE39-4B74-AC3C-62AF79A5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1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cmobile/GoogleCouldVision_LabelDetect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apis/docs/overview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vision/docs/samples" TargetMode="External"/><Relationship Id="rId4" Type="http://schemas.openxmlformats.org/officeDocument/2006/relationships/hyperlink" Target="https://cloud.google.com/vision/overview/doc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9127" y="1690254"/>
            <a:ext cx="6061364" cy="71134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</a:rPr>
              <a:t>Lecture </a:t>
            </a:r>
            <a:r>
              <a:rPr lang="en-US" sz="4000" b="1" dirty="0">
                <a:solidFill>
                  <a:schemeClr val="tx2"/>
                </a:solidFill>
              </a:rPr>
              <a:t>7</a:t>
            </a:r>
            <a:r>
              <a:rPr lang="en-US" sz="4000" b="1" dirty="0" smtClean="0">
                <a:solidFill>
                  <a:schemeClr val="tx2"/>
                </a:solidFill>
              </a:rPr>
              <a:t>: Machine Learning</a:t>
            </a:r>
            <a:endParaRPr lang="en-US" sz="40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1557068"/>
            <a:ext cx="1455106" cy="183383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2202870" y="1662545"/>
            <a:ext cx="13854" cy="172835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69126" y="2396837"/>
            <a:ext cx="574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Topics: </a:t>
            </a:r>
            <a:r>
              <a:rPr lang="en-US" sz="2000" dirty="0" err="1" smtClean="0"/>
              <a:t>TensorFlow</a:t>
            </a:r>
            <a:r>
              <a:rPr lang="en-US" sz="2000" dirty="0" smtClean="0"/>
              <a:t> Lite, Google Cloud Vision API</a:t>
            </a:r>
          </a:p>
        </p:txBody>
      </p:sp>
    </p:spTree>
    <p:extLst>
      <p:ext uri="{BB962C8B-B14F-4D97-AF65-F5344CB8AC3E}">
        <p14:creationId xmlns:p14="http://schemas.microsoft.com/office/powerpoint/2010/main" val="102873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Android Code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8" y="981307"/>
            <a:ext cx="8175110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Step 2 – PREPARE </a:t>
            </a:r>
            <a:r>
              <a:rPr lang="en-US" dirty="0" err="1" smtClean="0"/>
              <a:t>AnnotateImageRequest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42924" y="1620872"/>
            <a:ext cx="8346558" cy="240065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AnnotateImageRequest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annotateImageRequest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AnnotateImageRequest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annotateImageRequest.setImage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 f =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Feature();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f.setType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"LABEL_DETECTION"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f.setMaxResults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List&lt;Feature&gt; lf =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&lt;Feature&gt;();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lf.add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annotateImageRequest.setFeatures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(lf);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6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Android Code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8" y="981307"/>
            <a:ext cx="8175110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Step 3 – BUILD Vision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2284" y="1661218"/>
            <a:ext cx="8627838" cy="16004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HttpTransport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httpTransport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AndroidHttp.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newCompatibleTransport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GsonFactory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jsonFactory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GsonFactory.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getDefaultInstance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Vision.Builder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builder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Vision.Builder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httpTransport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jsonFactory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builder.setVisionRequestInitializer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VisionRequestInitializer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“YOUR_KEY"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builder.build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26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Android Code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8" y="981307"/>
            <a:ext cx="8175110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Step 4 – CALL </a:t>
            </a:r>
            <a:r>
              <a:rPr lang="en-US" dirty="0" err="1" smtClean="0"/>
              <a:t>Vision.Images.Annotate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8648" y="1611608"/>
            <a:ext cx="8036887" cy="20313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BatchAnnotateImagesRequest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request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BatchAnnotateImagesRequest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AnnotateImageRequest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list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AnnotateImageRequest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annotateImageRequest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request.setRequests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Vision.Images.Annotate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task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vision.images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().annotate(request);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BatchAnnotateImagesResponse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response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task.execute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"MYTAG"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response.toPrettyString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09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Code Practice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8" y="981307"/>
            <a:ext cx="8175110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Study </a:t>
            </a:r>
            <a:r>
              <a:rPr lang="en-US" b="1" dirty="0" err="1" smtClean="0"/>
              <a:t>GoogleCloudVision_LabelDetection</a:t>
            </a:r>
            <a:r>
              <a:rPr lang="en-US" dirty="0" smtClean="0"/>
              <a:t> in the GitHub and modify it to integrate camera images. 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05786" y="2106375"/>
            <a:ext cx="659218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github.com/uncmobile/GoogleCouldVision_LabelDetection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83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9127" y="1690254"/>
            <a:ext cx="6061364" cy="71134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 smtClean="0">
                <a:solidFill>
                  <a:schemeClr val="tx2"/>
                </a:solidFill>
              </a:rPr>
              <a:t>TensorFlow</a:t>
            </a:r>
            <a:r>
              <a:rPr lang="en-US" sz="4000" b="1" dirty="0" smtClean="0">
                <a:solidFill>
                  <a:schemeClr val="tx2"/>
                </a:solidFill>
              </a:rPr>
              <a:t> Lite</a:t>
            </a:r>
            <a:endParaRPr lang="en-US" sz="40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1557068"/>
            <a:ext cx="1455106" cy="183383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2202870" y="1662545"/>
            <a:ext cx="13854" cy="172835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TensorFlow</a:t>
            </a:r>
            <a:r>
              <a:rPr lang="en-US" b="1" dirty="0" smtClean="0">
                <a:solidFill>
                  <a:schemeClr val="tx2"/>
                </a:solidFill>
              </a:rPr>
              <a:t> Lite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515891" cy="519565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Use a pre-trained model or train one.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40" y="1738282"/>
            <a:ext cx="2555195" cy="4544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621" y="3802424"/>
            <a:ext cx="4704424" cy="2076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8137" y="2020904"/>
            <a:ext cx="5216983" cy="1466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716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Using TF Lite in Android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8" y="981307"/>
            <a:ext cx="8175110" cy="5195656"/>
          </a:xfrm>
        </p:spPr>
        <p:txBody>
          <a:bodyPr>
            <a:normAutofit/>
          </a:bodyPr>
          <a:lstStyle/>
          <a:p>
            <a:r>
              <a:rPr lang="en-US" b="1" dirty="0" smtClean="0"/>
              <a:t>Get a pre-trained model </a:t>
            </a:r>
            <a:r>
              <a:rPr lang="en-US" dirty="0" smtClean="0"/>
              <a:t>– Download and copy (model and labels files) into the “app/assets” folder.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b="1" dirty="0" smtClean="0"/>
          </a:p>
          <a:p>
            <a:r>
              <a:rPr lang="en-US" b="1" dirty="0" err="1" smtClean="0"/>
              <a:t>Gradle</a:t>
            </a:r>
            <a:r>
              <a:rPr lang="en-US" dirty="0" smtClean="0"/>
              <a:t> – edit </a:t>
            </a:r>
            <a:r>
              <a:rPr lang="en-US" dirty="0" err="1" smtClean="0"/>
              <a:t>build.gradle</a:t>
            </a:r>
            <a:r>
              <a:rPr lang="en-US" dirty="0" smtClean="0"/>
              <a:t> (</a:t>
            </a:r>
            <a:r>
              <a:rPr lang="en-US" dirty="0" err="1" smtClean="0"/>
              <a:t>module:app</a:t>
            </a:r>
            <a:r>
              <a:rPr lang="en-US" dirty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843859" y="1909484"/>
            <a:ext cx="767149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https://</a:t>
            </a:r>
            <a:r>
              <a:rPr lang="en-US" dirty="0" smtClean="0"/>
              <a:t>www.tensorflow.org/lite/models 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43858" y="3549506"/>
            <a:ext cx="7671492" cy="9002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 {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implementation(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'org.tensorflow:tensorflow-lite:0.0.0-nightly'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changing =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implementation(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'org.tensorflow:tensorflow-lite-gpu:0.0.0-nightly'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changing =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implementation(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'org.tensorflow:tensorflow-lite-support:0.0.0-nightly'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changing =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43858" y="4609594"/>
            <a:ext cx="7671492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aaptOptions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noCompress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tflite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noCompress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"lite"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1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Android Code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8" y="981307"/>
            <a:ext cx="8175110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Step 1 – Prepare the model “Interpreter”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9157" y="1658232"/>
            <a:ext cx="8515350" cy="28007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AssetFileDescriptor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getAssets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openFd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"mobilenet_v1_1.0_224_quant.tflite"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afd.getFileDescriptor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FileChannel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fc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fis.getChannel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MappedByteBuffer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fc.map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FileChannel.MapMode.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READ_ONLY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afd.getStartOffset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afd.getLength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Interpreter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interpreter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Interpreter(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079" y="4093535"/>
            <a:ext cx="6283842" cy="563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9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Android Code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8" y="981307"/>
            <a:ext cx="8175110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Step 2 – Prepare Input and Output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3 – Run the Interpreter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5935" y="1442246"/>
            <a:ext cx="8230927" cy="20313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//We copied a 224x224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image into the resource folder.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getResources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getDrawable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(R.drawable.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lizard224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Bitmap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bitmap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BitmapDrawable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getBitmap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//224x224 (32 bit)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TensorImage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tensorImage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TensorImage.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fromBitmap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(bitmap);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TensorBuffer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TensorBuffer.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createFixedSize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interpreter.getOutputTensor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).shape(),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interpreter.getOutputTensor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6504" y="3994549"/>
            <a:ext cx="8200358" cy="184665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interpreter.run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tensorImage.getBuffer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result.getBuffer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().rewind());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//result contains 1x1001 byte array of probabilities (one for each class).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//use the labels file in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 folder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containing the text labels.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8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References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781059" cy="5195656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github.com/tensorflow/examples/tree/master/lite/examples/image_classification/android </a:t>
            </a:r>
            <a:endParaRPr lang="en-US" dirty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://cloud.google.com/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cloud.google.com/apis/docs/overview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https://cloud.google.com/vision/overview/docs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cloud.google.com/vision/docs/samples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784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Remember Intent/Camera?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515891" cy="519565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We used implicit intent to take pictures and get the image back.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6629403" y="2052855"/>
            <a:ext cx="1885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We want to use AI to detect what’s in it!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9" y="2052855"/>
            <a:ext cx="5566758" cy="3816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8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9127" y="1690254"/>
            <a:ext cx="6061364" cy="71134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tx2"/>
                </a:solidFill>
              </a:rPr>
              <a:t>Cloud Vision API</a:t>
            </a:r>
            <a:endParaRPr lang="en-US" sz="40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1557068"/>
            <a:ext cx="1455106" cy="183383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2202870" y="1662545"/>
            <a:ext cx="13854" cy="172835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25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12" y="1396982"/>
            <a:ext cx="7341683" cy="4364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Google Cloud APIs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515891" cy="519565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APIs offered by Google Cloud Platform: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4572000" y="4178595"/>
            <a:ext cx="1073888" cy="13397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3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Cloud Vision APIs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781060" cy="519565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APIs for – </a:t>
            </a:r>
            <a:r>
              <a:rPr lang="en-US" sz="2400" b="1" dirty="0" smtClean="0"/>
              <a:t>Image labeling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dirty="0"/>
              <a:t>face, logo, </a:t>
            </a:r>
            <a:r>
              <a:rPr lang="en-US" sz="2400" dirty="0" smtClean="0"/>
              <a:t>landmark </a:t>
            </a:r>
            <a:r>
              <a:rPr lang="en-US" sz="2400" dirty="0"/>
              <a:t>detection, optical character </a:t>
            </a:r>
            <a:r>
              <a:rPr lang="en-US" sz="2400" dirty="0" smtClean="0"/>
              <a:t>recognition, explicit content detection.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" t="3054" r="2993" b="4032"/>
          <a:stretch/>
        </p:blipFill>
        <p:spPr>
          <a:xfrm>
            <a:off x="1164265" y="2052083"/>
            <a:ext cx="6815470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10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Cloud Vision APIs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781060" cy="5195656"/>
          </a:xfrm>
        </p:spPr>
        <p:txBody>
          <a:bodyPr>
            <a:normAutofit/>
          </a:bodyPr>
          <a:lstStyle/>
          <a:p>
            <a:r>
              <a:rPr lang="en-US" sz="2400" dirty="0"/>
              <a:t>APIs for – Image labeling, </a:t>
            </a:r>
            <a:r>
              <a:rPr lang="en-US" sz="2400" b="1" dirty="0"/>
              <a:t>face</a:t>
            </a:r>
            <a:r>
              <a:rPr lang="en-US" sz="2400" dirty="0"/>
              <a:t>, logo, landmark detection, optical character recognition, explicit content detection.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373" y="2000799"/>
            <a:ext cx="5284380" cy="3963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656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Cloud Vision APIs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7781060" cy="5195656"/>
          </a:xfrm>
        </p:spPr>
        <p:txBody>
          <a:bodyPr>
            <a:normAutofit/>
          </a:bodyPr>
          <a:lstStyle/>
          <a:p>
            <a:r>
              <a:rPr lang="en-US" sz="2400" dirty="0"/>
              <a:t>APIs for – Image labeling, </a:t>
            </a:r>
            <a:r>
              <a:rPr lang="en-US" sz="2400" b="1" dirty="0"/>
              <a:t>face</a:t>
            </a:r>
            <a:r>
              <a:rPr lang="en-US" sz="2400" dirty="0"/>
              <a:t>, logo, landmark detection, </a:t>
            </a:r>
            <a:r>
              <a:rPr lang="en-US" sz="2400" b="1" dirty="0"/>
              <a:t>optical character recognition</a:t>
            </a:r>
            <a:r>
              <a:rPr lang="en-US" sz="2400" dirty="0"/>
              <a:t>, explicit content detection.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063" y="1892595"/>
            <a:ext cx="5417874" cy="4630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050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Using Cloud Vision API with Android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8" y="981307"/>
            <a:ext cx="8175110" cy="5195656"/>
          </a:xfrm>
        </p:spPr>
        <p:txBody>
          <a:bodyPr>
            <a:normAutofit/>
          </a:bodyPr>
          <a:lstStyle/>
          <a:p>
            <a:r>
              <a:rPr lang="en-US" b="1" dirty="0" smtClean="0"/>
              <a:t>Get an API key </a:t>
            </a:r>
            <a:r>
              <a:rPr lang="en-US" dirty="0" smtClean="0"/>
              <a:t>– Create account, create credentials, create API key, enable API, copy the key.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err="1" smtClean="0"/>
              <a:t>Gradle</a:t>
            </a:r>
            <a:r>
              <a:rPr lang="en-US" b="1" dirty="0" smtClean="0"/>
              <a:t>/Permissions</a:t>
            </a:r>
            <a:r>
              <a:rPr lang="en-US" dirty="0" smtClean="0"/>
              <a:t> – Edit .</a:t>
            </a:r>
            <a:r>
              <a:rPr lang="en-US" dirty="0" err="1" smtClean="0"/>
              <a:t>gradle</a:t>
            </a:r>
            <a:r>
              <a:rPr lang="en-US" dirty="0" smtClean="0"/>
              <a:t> and manifest files.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665018" y="2032233"/>
            <a:ext cx="774468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https://cloud.google.com/apis/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99655" y="3951282"/>
            <a:ext cx="7744689" cy="5078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implementation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'com.google.api-client:google-api-client-android:1.23.0'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exclude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implementation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'com.google.http-client:google-http-client-gson:1.23.0'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exclude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implementation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'com.google.apis:google-api-services-vision:v1-rev369-1.23.0'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99654" y="5162137"/>
            <a:ext cx="7744689" cy="30777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android.permission.INTERNET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648" y="3581950"/>
            <a:ext cx="263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</a:t>
            </a:r>
            <a:r>
              <a:rPr lang="en-US" dirty="0" err="1" smtClean="0"/>
              <a:t>uild.gradle</a:t>
            </a:r>
            <a:r>
              <a:rPr lang="en-US" dirty="0" smtClean="0"/>
              <a:t> (</a:t>
            </a:r>
            <a:r>
              <a:rPr lang="en-US" dirty="0" err="1" smtClean="0"/>
              <a:t>module:app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8648" y="4799709"/>
            <a:ext cx="215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AndroidManifest.xml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5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Android Code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48" y="981307"/>
            <a:ext cx="8175110" cy="5195656"/>
          </a:xfrm>
        </p:spPr>
        <p:txBody>
          <a:bodyPr>
            <a:normAutofit/>
          </a:bodyPr>
          <a:lstStyle/>
          <a:p>
            <a:r>
              <a:rPr lang="en-US" dirty="0" smtClean="0"/>
              <a:t>Step 1 – ENCODE Image to Base64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46832" y="1600508"/>
            <a:ext cx="7781061" cy="206210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Bitmap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bitmap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BitmapDrawable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getResources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getDrawable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(R.drawable.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getBitmap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ByteArrayOutputStream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bout 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ByteArrayOutputStream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bitmap.compress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(Bitmap.CompressFormat.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JPEG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bout);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Image();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myimage.encodeContent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bout.toByteArray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19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923</TotalTime>
  <Words>695</Words>
  <Application>Microsoft Office PowerPoint</Application>
  <PresentationFormat>On-screen Show (4:3)</PresentationFormat>
  <Paragraphs>110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Lecture 7: Machine Learning</vt:lpstr>
      <vt:lpstr>Remember Intent/Camera?</vt:lpstr>
      <vt:lpstr>Cloud Vision API</vt:lpstr>
      <vt:lpstr>Google Cloud APIs</vt:lpstr>
      <vt:lpstr>Cloud Vision APIs</vt:lpstr>
      <vt:lpstr>Cloud Vision APIs</vt:lpstr>
      <vt:lpstr>Cloud Vision APIs</vt:lpstr>
      <vt:lpstr>Using Cloud Vision API with Android</vt:lpstr>
      <vt:lpstr>Android Code</vt:lpstr>
      <vt:lpstr>Android Code</vt:lpstr>
      <vt:lpstr>Android Code</vt:lpstr>
      <vt:lpstr>Android Code</vt:lpstr>
      <vt:lpstr>Code Practice</vt:lpstr>
      <vt:lpstr>TensorFlow Lite</vt:lpstr>
      <vt:lpstr>TensorFlow Lite</vt:lpstr>
      <vt:lpstr>Using TF Lite in Android</vt:lpstr>
      <vt:lpstr>Android Code</vt:lpstr>
      <vt:lpstr>Android Code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nirjon</dc:creator>
  <cp:lastModifiedBy>Shahriar Nirjon</cp:lastModifiedBy>
  <cp:revision>212</cp:revision>
  <dcterms:created xsi:type="dcterms:W3CDTF">2017-10-18T08:13:57Z</dcterms:created>
  <dcterms:modified xsi:type="dcterms:W3CDTF">2021-03-22T04:40:05Z</dcterms:modified>
</cp:coreProperties>
</file>