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7" r:id="rId10"/>
    <p:sldId id="264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 snapToObjects="1">
      <p:cViewPr>
        <p:scale>
          <a:sx n="92" d="100"/>
          <a:sy n="92" d="100"/>
        </p:scale>
        <p:origin x="7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00DD-CEDB-1646-9404-2ECC75822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E3CFA-3191-8841-8CED-5A75B1483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F677B-B888-8E46-91F0-E58AF022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52-F6F1-8E41-906C-98415B77FDD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B1E9-B05F-2E48-942C-8B7358FE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FC622-E38E-D144-B334-8EE0B688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9C7E-9A24-4F4A-A9AD-1149248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E968-4315-084F-BDE8-447EBD87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83281-FE18-2641-84D1-6E6ABA5D8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577E-35C5-AD4A-B9D1-DED0CD3B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52-F6F1-8E41-906C-98415B77FDD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D7F2-7CB8-E54C-83B3-EF0EB05D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B692-0EF3-E04D-B088-92B6103F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9C7E-9A24-4F4A-A9AD-1149248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2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D9D5B-91EA-EA41-807A-B95FDD587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33FF3-3E08-564B-97D5-704A51EC2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5505D-268F-4F4A-AD93-BE73D9F9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52-F6F1-8E41-906C-98415B77FDD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7A1D2-AC33-E741-B3B2-95CF5809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644D-2D34-7C41-B807-3DCDB5D5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9C7E-9A24-4F4A-A9AD-1149248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8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F900-8436-BB4B-93B2-BF55CACC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BCB2-3CFC-B44C-849D-73E402EF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D4309-B898-1D4D-A13D-DCA25CA3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52-F6F1-8E41-906C-98415B77FDD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D865-5634-C245-BF3F-C497751B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3869-B0A7-4044-A37F-E8E40192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9C7E-9A24-4F4A-A9AD-1149248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B387-90DC-914F-A793-104FE2CF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09EA8-1362-4348-8BC2-F7C7E1C1B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6FD8-0569-254C-AEC1-5B0866D3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52-F6F1-8E41-906C-98415B77FDD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C4EEE-DE12-2748-A631-7CA617FE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3068-C929-6847-A320-A9F8C3A6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9C7E-9A24-4F4A-A9AD-1149248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7D1E-6D52-C645-8FA8-B3CC9878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3577-EC6F-4144-B7BB-3EEDF04CB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8F421-01E4-C748-8702-E49FDF43F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3B6B-30FE-0049-B20E-03A40285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52-F6F1-8E41-906C-98415B77FDD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828E8-D3A6-1840-A714-57848699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AE109-538A-6740-BAF1-CAE03926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9C7E-9A24-4F4A-A9AD-1149248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1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32D2-A0A1-144D-B9D0-1329CA55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ED5BA-F37F-8843-A22E-26C36F5C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33888-C906-CB41-B99C-35EC01AFD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E7040-E01C-F64B-9ED0-28A010392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6A3C3-B022-474B-8524-A85916341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595B2-92FE-2C41-8CB2-7FE16CA3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52-F6F1-8E41-906C-98415B77FDD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AAF54-1D02-BF46-9E5F-A837F357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D7446-9974-D14B-BA04-30A426C8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9C7E-9A24-4F4A-A9AD-1149248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0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3BB8-AA4F-6D4F-901F-42D26214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92EC6-511D-7242-8D6E-92E13033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52-F6F1-8E41-906C-98415B77FDD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C392C-88A8-B54D-A7DA-32C964D4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CE307-6D44-7943-8E33-0683A06A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9C7E-9A24-4F4A-A9AD-1149248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20F15-5AB3-0C43-997F-5ED274F3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52-F6F1-8E41-906C-98415B77FDD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CBAB8-B43B-814F-929B-1364CB50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3FEF1-30FA-DD41-87DF-92BD22FA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9C7E-9A24-4F4A-A9AD-1149248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4352-6147-A94C-8731-A444F4D5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ADDB-BCC7-A547-B7A2-D69427B9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948FF-1CD9-5C41-A097-78D8F30DA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F1F98-5643-6542-A691-2A67C145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52-F6F1-8E41-906C-98415B77FDD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85DE4-C436-9F47-AABE-E62DC403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F8F97-43CD-764D-88D5-BFF8324D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9C7E-9A24-4F4A-A9AD-1149248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3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ABE3-381C-EE4E-816B-215B1D85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330E2-5C49-7344-93D4-CB95BD20A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7B98-385F-2D42-B38B-91F84F6DC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82EC4-F2F5-D14B-AECC-C108921B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52-F6F1-8E41-906C-98415B77FDD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76B81-B62E-4049-A9EC-4A6EC0AE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A7040-4AEE-C441-8BD3-DF074891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9C7E-9A24-4F4A-A9AD-1149248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2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2060A-0C1F-8548-BA1D-4C2BFBDE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422CA-FFEB-2C41-AF2E-4D8FA2718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F259-DB70-E148-98FA-D8C44945C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0152-F6F1-8E41-906C-98415B77FDD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7C84-9256-4E4E-A69B-51CAE6DE4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B41D-A8FB-7F47-B0BF-918B6D84E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39C7E-9A24-4F4A-A9AD-1149248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5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332F-1702-0044-9A81-9D9BAE63A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4799"/>
            <a:ext cx="9144000" cy="1054630"/>
          </a:xfrm>
        </p:spPr>
        <p:txBody>
          <a:bodyPr/>
          <a:lstStyle/>
          <a:p>
            <a:r>
              <a:rPr lang="en-US" b="1" dirty="0" err="1"/>
              <a:t>MDLdroidLite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40506-D908-E644-8605-2005561B3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1504"/>
            <a:ext cx="9144000" cy="834495"/>
          </a:xfrm>
        </p:spPr>
        <p:txBody>
          <a:bodyPr/>
          <a:lstStyle/>
          <a:p>
            <a:r>
              <a:rPr lang="en-US" dirty="0"/>
              <a:t>A Release-and-Inhibit Control Approach to Resource-Efficient Deep Neural Networks on Mobile Devices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4AD71A-A71F-EF4A-8E09-0C33DD362FDC}"/>
              </a:ext>
            </a:extLst>
          </p:cNvPr>
          <p:cNvSpPr txBox="1">
            <a:spLocks/>
          </p:cNvSpPr>
          <p:nvPr/>
        </p:nvSpPr>
        <p:spPr>
          <a:xfrm>
            <a:off x="985234" y="4448706"/>
            <a:ext cx="3292699" cy="834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Yu Zhang</a:t>
            </a:r>
          </a:p>
          <a:p>
            <a:r>
              <a:rPr lang="en-US" dirty="0"/>
              <a:t>RMIT University, AU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035F7AE-F287-3A43-B333-51482E6515F9}"/>
              </a:ext>
            </a:extLst>
          </p:cNvPr>
          <p:cNvSpPr txBox="1">
            <a:spLocks/>
          </p:cNvSpPr>
          <p:nvPr/>
        </p:nvSpPr>
        <p:spPr>
          <a:xfrm>
            <a:off x="4449650" y="4448706"/>
            <a:ext cx="3292699" cy="834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Tao Gu</a:t>
            </a:r>
          </a:p>
          <a:p>
            <a:r>
              <a:rPr lang="en-US" dirty="0"/>
              <a:t>Macquarie </a:t>
            </a:r>
            <a:r>
              <a:rPr lang="en-US" sz="2600" dirty="0"/>
              <a:t>University</a:t>
            </a:r>
            <a:r>
              <a:rPr lang="en-US" dirty="0"/>
              <a:t>, AU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B19D40-9BCA-A245-900B-6067786713F6}"/>
              </a:ext>
            </a:extLst>
          </p:cNvPr>
          <p:cNvSpPr txBox="1">
            <a:spLocks/>
          </p:cNvSpPr>
          <p:nvPr/>
        </p:nvSpPr>
        <p:spPr>
          <a:xfrm>
            <a:off x="7914067" y="4448706"/>
            <a:ext cx="3292699" cy="834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Xi Zhang</a:t>
            </a:r>
          </a:p>
          <a:p>
            <a:r>
              <a:rPr lang="en-US" dirty="0"/>
              <a:t>RMIT University, AU</a:t>
            </a:r>
          </a:p>
        </p:txBody>
      </p:sp>
    </p:spTree>
    <p:extLst>
      <p:ext uri="{BB962C8B-B14F-4D97-AF65-F5344CB8AC3E}">
        <p14:creationId xmlns:p14="http://schemas.microsoft.com/office/powerpoint/2010/main" val="186785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C000-3FF3-DF41-A9B5-5557895A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2D0D-AC71-8945-89FD-2371D48F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Growth</a:t>
            </a:r>
            <a:r>
              <a:rPr lang="en-US" dirty="0"/>
              <a:t> training</a:t>
            </a:r>
          </a:p>
          <a:p>
            <a:pPr lvl="1"/>
            <a:r>
              <a:rPr lang="en-US" dirty="0"/>
              <a:t>Avoid heavy redundancy</a:t>
            </a:r>
          </a:p>
          <a:p>
            <a:pPr lvl="1"/>
            <a:r>
              <a:rPr lang="en-US" dirty="0"/>
              <a:t>Currently very simple, inefficient, slow, with large redundancy between layers</a:t>
            </a:r>
          </a:p>
          <a:p>
            <a:r>
              <a:rPr lang="en-US" dirty="0"/>
              <a:t>Release-and-Inhibit Control (RIC)</a:t>
            </a:r>
          </a:p>
          <a:p>
            <a:pPr lvl="1"/>
            <a:r>
              <a:rPr lang="en-US" dirty="0"/>
              <a:t>Layer-level growth management</a:t>
            </a:r>
          </a:p>
          <a:p>
            <a:pPr lvl="1"/>
            <a:r>
              <a:rPr lang="en-US" dirty="0"/>
              <a:t>Layers grow independently and efficiently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→ Efficient on-device training and inference</a:t>
            </a:r>
          </a:p>
        </p:txBody>
      </p:sp>
    </p:spTree>
    <p:extLst>
      <p:ext uri="{BB962C8B-B14F-4D97-AF65-F5344CB8AC3E}">
        <p14:creationId xmlns:p14="http://schemas.microsoft.com/office/powerpoint/2010/main" val="39295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B90B-CB04-7445-8739-E29C1A0A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74B9-A945-464E-9BC5-207F4276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Deep Learning Libraries, modified RIC source code</a:t>
            </a:r>
          </a:p>
          <a:p>
            <a:pPr lvl="1"/>
            <a:r>
              <a:rPr lang="en-US" dirty="0"/>
              <a:t>DL4J 1.0.0-SNAPSHOT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 1.4.0</a:t>
            </a:r>
          </a:p>
          <a:p>
            <a:r>
              <a:rPr lang="en-US" dirty="0"/>
              <a:t>Application on 3 off-the-shelf Android smartphones</a:t>
            </a:r>
          </a:p>
          <a:p>
            <a:pPr lvl="1"/>
            <a:r>
              <a:rPr lang="en-US" dirty="0"/>
              <a:t>Hand gesture recognition </a:t>
            </a:r>
            <a:br>
              <a:rPr lang="en-US" dirty="0"/>
            </a:br>
            <a:r>
              <a:rPr lang="en-US" dirty="0"/>
              <a:t>using smartwatch</a:t>
            </a:r>
          </a:p>
          <a:p>
            <a:endParaRPr lang="en-US" dirty="0"/>
          </a:p>
          <a:p>
            <a:r>
              <a:rPr lang="en-US" dirty="0"/>
              <a:t>4 PMS datasets</a:t>
            </a:r>
            <a:br>
              <a:rPr lang="en-US" dirty="0"/>
            </a:br>
            <a:r>
              <a:rPr lang="en-US" dirty="0"/>
              <a:t>(daily health behavior, gestures)</a:t>
            </a:r>
          </a:p>
        </p:txBody>
      </p:sp>
      <p:pic>
        <p:nvPicPr>
          <p:cNvPr id="2049" name="Picture 1" descr="page8image1639944416">
            <a:extLst>
              <a:ext uri="{FF2B5EF4-FFF2-40B4-BE49-F238E27FC236}">
                <a16:creationId xmlns:a16="http://schemas.microsoft.com/office/drawing/2014/main" id="{FC488FA3-A2B6-6041-9EA0-65097D426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4"/>
          <a:stretch/>
        </p:blipFill>
        <p:spPr bwMode="auto">
          <a:xfrm>
            <a:off x="6363663" y="3837710"/>
            <a:ext cx="5632716" cy="28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01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FE94-69F8-C14B-BE00-7AB58082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BB37-EA84-9642-94D9-A428D376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</a:t>
            </a:r>
            <a:r>
              <a:rPr lang="en-US" b="1" dirty="0"/>
              <a:t>training speed</a:t>
            </a:r>
            <a:r>
              <a:rPr lang="en-US" dirty="0"/>
              <a:t>: 2.84× – 4.88×</a:t>
            </a:r>
          </a:p>
          <a:p>
            <a:r>
              <a:rPr lang="en-US" b="1" dirty="0"/>
              <a:t>Parameter</a:t>
            </a:r>
            <a:r>
              <a:rPr lang="en-US" dirty="0"/>
              <a:t> reduction: 28× to 50×</a:t>
            </a:r>
          </a:p>
          <a:p>
            <a:r>
              <a:rPr lang="en-US" b="1" dirty="0"/>
              <a:t>FLOPs</a:t>
            </a:r>
            <a:r>
              <a:rPr lang="en-US" dirty="0"/>
              <a:t> reduction: 4× to 10×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47D8-87E2-7D4D-874D-0268281C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6EB3-2262-9D48-BDB0-1C6899EE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MDL resource control approach</a:t>
            </a:r>
          </a:p>
          <a:p>
            <a:pPr lvl="1"/>
            <a:r>
              <a:rPr lang="en-US" dirty="0"/>
              <a:t>From scratch</a:t>
            </a:r>
          </a:p>
          <a:p>
            <a:pPr lvl="1"/>
            <a:r>
              <a:rPr lang="en-US" dirty="0"/>
              <a:t>Continual</a:t>
            </a:r>
          </a:p>
          <a:p>
            <a:r>
              <a:rPr lang="en-US" dirty="0"/>
              <a:t>Resource efficiency with good accuracy</a:t>
            </a:r>
          </a:p>
          <a:p>
            <a:r>
              <a:rPr lang="en-US" dirty="0"/>
              <a:t>Insufficient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394617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9627-5153-5441-A0BD-90A19E85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D154-83DC-134D-BFC9-238CFA13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190A-C6ED-E544-B10C-11CD5D3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39C6-BB50-B948-8DF7-3D6F270B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Problem, Motivation</a:t>
            </a:r>
          </a:p>
          <a:p>
            <a:r>
              <a:rPr lang="en-US" dirty="0"/>
              <a:t>Setup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4F8E-F2F2-CE4D-84FE-0573D5A3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Paper about?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BE6CA-960A-564E-B00D-515EC1F55528}"/>
              </a:ext>
            </a:extLst>
          </p:cNvPr>
          <p:cNvSpPr txBox="1"/>
          <p:nvPr/>
        </p:nvSpPr>
        <p:spPr>
          <a:xfrm>
            <a:off x="0" y="323954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Release-and-Inhibit Control Approach </a:t>
            </a:r>
            <a:r>
              <a:rPr lang="en-US" sz="2800" dirty="0"/>
              <a:t>to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Resource-Efficient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Deep Neural Networks on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Mobile Devices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F6C96-8ED3-B14A-A376-E4E3AE3C016D}"/>
              </a:ext>
            </a:extLst>
          </p:cNvPr>
          <p:cNvSpPr txBox="1"/>
          <p:nvPr/>
        </p:nvSpPr>
        <p:spPr>
          <a:xfrm>
            <a:off x="3821754" y="2264695"/>
            <a:ext cx="16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 approach?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D7F6DE5-82F7-2140-9597-9A84727569F3}"/>
              </a:ext>
            </a:extLst>
          </p:cNvPr>
          <p:cNvSpPr/>
          <p:nvPr/>
        </p:nvSpPr>
        <p:spPr>
          <a:xfrm rot="16200000" flipH="1">
            <a:off x="4448081" y="282268"/>
            <a:ext cx="441030" cy="5473512"/>
          </a:xfrm>
          <a:prstGeom prst="lef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D83CFA6-5D8B-E94E-8FB8-4F45118C959C}"/>
              </a:ext>
            </a:extLst>
          </p:cNvPr>
          <p:cNvSpPr/>
          <p:nvPr/>
        </p:nvSpPr>
        <p:spPr>
          <a:xfrm rot="16200000" flipH="1">
            <a:off x="9032319" y="1718762"/>
            <a:ext cx="425140" cy="2605822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9DAFD-2E05-654C-9A52-DAC7B5AF24EE}"/>
              </a:ext>
            </a:extLst>
          </p:cNvPr>
          <p:cNvSpPr txBox="1"/>
          <p:nvPr/>
        </p:nvSpPr>
        <p:spPr>
          <a:xfrm>
            <a:off x="8313201" y="2157474"/>
            <a:ext cx="179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Less redundant?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Less wasteful?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8CA39-2D7A-7245-92AC-0617D3BA4760}"/>
              </a:ext>
            </a:extLst>
          </p:cNvPr>
          <p:cNvSpPr txBox="1"/>
          <p:nvPr/>
        </p:nvSpPr>
        <p:spPr>
          <a:xfrm>
            <a:off x="7134898" y="4542795"/>
            <a:ext cx="173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Computationally less intensive?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7B758FC-0B68-DC4F-81FB-404530F3E926}"/>
              </a:ext>
            </a:extLst>
          </p:cNvPr>
          <p:cNvSpPr/>
          <p:nvPr/>
        </p:nvSpPr>
        <p:spPr>
          <a:xfrm rot="16200000">
            <a:off x="7840241" y="3267078"/>
            <a:ext cx="327961" cy="2202283"/>
          </a:xfrm>
          <a:prstGeom prst="lef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9BF1-4748-4242-94E4-4BDDC795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Learning, Directly on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E144-8F62-5746-895E-2DBD73DD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Privacy!</a:t>
            </a:r>
          </a:p>
          <a:p>
            <a:r>
              <a:rPr lang="en-US" dirty="0"/>
              <a:t>Continual learning</a:t>
            </a:r>
          </a:p>
          <a:p>
            <a:r>
              <a:rPr lang="en-US" dirty="0"/>
              <a:t>Low-latency inference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BUT:</a:t>
            </a:r>
          </a:p>
          <a:p>
            <a:r>
              <a:rPr lang="en-US" dirty="0"/>
              <a:t>Resource constraints</a:t>
            </a:r>
          </a:p>
          <a:p>
            <a:r>
              <a:rPr lang="en-US" dirty="0"/>
              <a:t>Computational overhead</a:t>
            </a:r>
          </a:p>
        </p:txBody>
      </p:sp>
    </p:spTree>
    <p:extLst>
      <p:ext uri="{BB962C8B-B14F-4D97-AF65-F5344CB8AC3E}">
        <p14:creationId xmlns:p14="http://schemas.microsoft.com/office/powerpoint/2010/main" val="376582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7030A7-5CC8-6F4E-BC13-8A5E7E58C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614" y="1122363"/>
            <a:ext cx="977077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some common </a:t>
            </a:r>
            <a:r>
              <a:rPr lang="en-US" b="1" dirty="0"/>
              <a:t>workarounds</a:t>
            </a:r>
            <a:r>
              <a:rPr lang="en-US" dirty="0"/>
              <a:t> for these problems?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F3D3B41-49BC-324E-A781-280804332441}"/>
              </a:ext>
            </a:extLst>
          </p:cNvPr>
          <p:cNvSpPr txBox="1">
            <a:spLocks/>
          </p:cNvSpPr>
          <p:nvPr/>
        </p:nvSpPr>
        <p:spPr>
          <a:xfrm>
            <a:off x="1524000" y="40798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do ML apps overcome the limitations of the mobile device?</a:t>
            </a:r>
            <a:br>
              <a:rPr lang="en-US"/>
            </a:br>
            <a:r>
              <a:rPr lang="en-US"/>
              <a:t>At what cost?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8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9DAD-3CB7-1E4C-9CCE-16AD97B4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93C8-09BE-BC4F-B156-A2C4353B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Pre-trained model deployment (one size fits all?)</a:t>
            </a:r>
          </a:p>
          <a:p>
            <a:r>
              <a:rPr lang="en-US" dirty="0"/>
              <a:t>Client-server process (latency)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Commonality</a:t>
            </a:r>
            <a:r>
              <a:rPr lang="en-US" dirty="0"/>
              <a:t>:</a:t>
            </a:r>
          </a:p>
          <a:p>
            <a:r>
              <a:rPr lang="en-US" dirty="0"/>
              <a:t>No training on mobile (resource-intensive)</a:t>
            </a:r>
          </a:p>
          <a:p>
            <a:r>
              <a:rPr lang="en-US" dirty="0"/>
              <a:t>Potential latency issues</a:t>
            </a:r>
          </a:p>
          <a:p>
            <a:r>
              <a:rPr lang="en-US" dirty="0"/>
              <a:t>Accuracy &gt; resource consideration</a:t>
            </a:r>
          </a:p>
          <a:p>
            <a:endParaRPr lang="en-US" dirty="0"/>
          </a:p>
        </p:txBody>
      </p:sp>
      <p:pic>
        <p:nvPicPr>
          <p:cNvPr id="1026" name="Picture 2" descr="TensorFlow Lite | ML for Mobile and Edge Devices">
            <a:extLst>
              <a:ext uri="{FF2B5EF4-FFF2-40B4-BE49-F238E27FC236}">
                <a16:creationId xmlns:a16="http://schemas.microsoft.com/office/drawing/2014/main" id="{203BB244-8B67-974C-BC45-A3C3AC62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466" y="1902639"/>
            <a:ext cx="3070578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lcome to PyTorch Tutorials — PyTorch Tutorials 1.8.1+cu102 documentation">
            <a:extLst>
              <a:ext uri="{FF2B5EF4-FFF2-40B4-BE49-F238E27FC236}">
                <a16:creationId xmlns:a16="http://schemas.microsoft.com/office/drawing/2014/main" id="{0CEDE5F2-7AE0-6B4B-B235-A234ECBB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777" y="4614730"/>
            <a:ext cx="2218267" cy="221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Developers Blog: Introducing ML Kit">
            <a:extLst>
              <a:ext uri="{FF2B5EF4-FFF2-40B4-BE49-F238E27FC236}">
                <a16:creationId xmlns:a16="http://schemas.microsoft.com/office/drawing/2014/main" id="{9D3C0D94-D620-E04C-AE63-9AFC0D84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99" y="4016056"/>
            <a:ext cx="2568223" cy="75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1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3177-AD89-944A-86BD-CFD4ABA6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9783-F965-AC43-B77F-B79B4E4D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development of wearable and mobile devices</a:t>
            </a:r>
          </a:p>
          <a:p>
            <a:r>
              <a:rPr lang="en-US" dirty="0"/>
              <a:t>Increased demand in </a:t>
            </a:r>
            <a:r>
              <a:rPr lang="en-US" i="1" dirty="0"/>
              <a:t>Personal Mobile Sensing </a:t>
            </a:r>
            <a:r>
              <a:rPr lang="en-US" dirty="0"/>
              <a:t>(PMS)</a:t>
            </a:r>
          </a:p>
          <a:p>
            <a:pPr lvl="1"/>
            <a:r>
              <a:rPr lang="en-US" dirty="0"/>
              <a:t>Activity recognition</a:t>
            </a:r>
          </a:p>
          <a:p>
            <a:pPr lvl="1"/>
            <a:r>
              <a:rPr lang="en-US" dirty="0"/>
              <a:t>Personal health monitoring</a:t>
            </a:r>
          </a:p>
          <a:p>
            <a:r>
              <a:rPr lang="en-US" dirty="0"/>
              <a:t>Sensitive Data</a:t>
            </a:r>
          </a:p>
          <a:p>
            <a:r>
              <a:rPr lang="en-US" dirty="0"/>
              <a:t>Scenario changes → Continual learning and adaptation</a:t>
            </a:r>
          </a:p>
          <a:p>
            <a:r>
              <a:rPr lang="en-US" dirty="0"/>
              <a:t>Real-time responses</a:t>
            </a:r>
          </a:p>
          <a:p>
            <a:r>
              <a:rPr lang="en-US" dirty="0"/>
              <a:t>Lack of publicly available sensory datasets, most private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5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949C-FE51-0F48-8FA7-741F3D15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problem: </a:t>
            </a:r>
            <a:r>
              <a:rPr lang="en-US" b="1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0C5C-EF6A-4A49-AAA4-61E0DA845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On-device training: computationally too intensive</a:t>
            </a:r>
          </a:p>
          <a:p>
            <a:r>
              <a:rPr lang="en-US" i="1" dirty="0"/>
              <a:t>Pruning</a:t>
            </a:r>
            <a:r>
              <a:rPr lang="en-US" dirty="0"/>
              <a:t>, only for pre-trained, over-parametrized models (inefficient)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</a:t>
            </a:r>
            <a:r>
              <a:rPr lang="en-US" dirty="0"/>
              <a:t>?</a:t>
            </a:r>
            <a:endParaRPr lang="en-US" b="1" dirty="0"/>
          </a:p>
          <a:p>
            <a:r>
              <a:rPr lang="en-US" dirty="0"/>
              <a:t>Conventionally complex Deep Neural Network design</a:t>
            </a:r>
          </a:p>
          <a:p>
            <a:pPr lvl="1"/>
            <a:r>
              <a:rPr lang="en-US" dirty="0"/>
              <a:t>Millions of heavy parameters</a:t>
            </a:r>
          </a:p>
          <a:p>
            <a:pPr lvl="1"/>
            <a:r>
              <a:rPr lang="en-US" dirty="0"/>
              <a:t>Huge memory footprint</a:t>
            </a:r>
          </a:p>
          <a:p>
            <a:pPr lvl="1"/>
            <a:r>
              <a:rPr lang="en-US" dirty="0"/>
              <a:t>Large number of floating number operations (FLOPs)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3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7030A7-5CC8-6F4E-BC13-8A5E7E58C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614" y="1122363"/>
            <a:ext cx="977077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the authors suggest as a </a:t>
            </a:r>
            <a:r>
              <a:rPr lang="en-US" b="1" dirty="0"/>
              <a:t>solution</a:t>
            </a:r>
            <a:r>
              <a:rPr lang="en-US" dirty="0"/>
              <a:t> to complex DNNs?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F3D3B41-49BC-324E-A781-280804332441}"/>
              </a:ext>
            </a:extLst>
          </p:cNvPr>
          <p:cNvSpPr txBox="1">
            <a:spLocks/>
          </p:cNvSpPr>
          <p:nvPr/>
        </p:nvSpPr>
        <p:spPr>
          <a:xfrm>
            <a:off x="1524000" y="40798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does </a:t>
            </a:r>
            <a:r>
              <a:rPr lang="en-US" dirty="0" err="1"/>
              <a:t>MDLdroidLite</a:t>
            </a:r>
            <a:r>
              <a:rPr lang="en-US" dirty="0"/>
              <a:t> do differently?</a:t>
            </a:r>
          </a:p>
        </p:txBody>
      </p:sp>
    </p:spTree>
    <p:extLst>
      <p:ext uri="{BB962C8B-B14F-4D97-AF65-F5344CB8AC3E}">
        <p14:creationId xmlns:p14="http://schemas.microsoft.com/office/powerpoint/2010/main" val="210828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372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MDLdroidLite</vt:lpstr>
      <vt:lpstr>Overview</vt:lpstr>
      <vt:lpstr>What is this Paper about?</vt:lpstr>
      <vt:lpstr>Machine Learning, Directly on Mobile</vt:lpstr>
      <vt:lpstr>What are some common workarounds for these problems?</vt:lpstr>
      <vt:lpstr>Workarounds</vt:lpstr>
      <vt:lpstr>Motivation</vt:lpstr>
      <vt:lpstr>Most important problem: Resources</vt:lpstr>
      <vt:lpstr>What do the authors suggest as a solution to complex DNNs?</vt:lpstr>
      <vt:lpstr>Proposed Solution</vt:lpstr>
      <vt:lpstr>Implementation</vt:lpstr>
      <vt:lpstr>Results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MDLdroidLite</dc:title>
  <dc:creator>Nabokow, Max</dc:creator>
  <cp:lastModifiedBy>Nabokow, Max</cp:lastModifiedBy>
  <cp:revision>12</cp:revision>
  <cp:lastPrinted>2021-04-15T18:59:29Z</cp:lastPrinted>
  <dcterms:created xsi:type="dcterms:W3CDTF">2021-04-15T07:27:09Z</dcterms:created>
  <dcterms:modified xsi:type="dcterms:W3CDTF">2021-04-15T19:36:29Z</dcterms:modified>
</cp:coreProperties>
</file>