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acd74e2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acd74e2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acd74e2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acd74e2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acd74e2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acd74e2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acd74e2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acd74e2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acd74e2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acd74e2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acd74e22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acd74e22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facd74e22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facd74e22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Marta y Mateo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Slide 1: Executive summary</a:t>
            </a:r>
            <a:endParaRPr/>
          </a:p>
          <a:p>
            <a:pPr indent="0" lvl="0" marL="0" rtl="0" algn="l">
              <a:spcBef>
                <a:spcPts val="1200"/>
              </a:spcBef>
              <a:spcAft>
                <a:spcPts val="0"/>
              </a:spcAft>
              <a:buClr>
                <a:schemeClr val="dk1"/>
              </a:buClr>
              <a:buSzPts val="1100"/>
              <a:buFont typeface="Arial"/>
              <a:buNone/>
            </a:pPr>
            <a:r>
              <a:rPr lang="en"/>
              <a:t>In this slide, summarize the main results of your proposal.</a:t>
            </a:r>
            <a:endParaRPr/>
          </a:p>
          <a:p>
            <a:pPr indent="0" lvl="0" marL="0" rtl="0" algn="l">
              <a:spcBef>
                <a:spcPts val="1200"/>
              </a:spcBef>
              <a:spcAft>
                <a:spcPts val="0"/>
              </a:spcAft>
              <a:buClr>
                <a:schemeClr val="dk1"/>
              </a:buClr>
              <a:buSzPts val="1100"/>
              <a:buFont typeface="Arial"/>
              <a:buNone/>
            </a:pPr>
            <a:r>
              <a:rPr lang="en" sz="1400"/>
              <a:t>Should address each use case: </a:t>
            </a:r>
            <a:endParaRPr sz="1400"/>
          </a:p>
          <a:p>
            <a:pPr indent="0" lvl="0" marL="0" rtl="0" algn="l">
              <a:spcBef>
                <a:spcPts val="1200"/>
              </a:spcBef>
              <a:spcAft>
                <a:spcPts val="0"/>
              </a:spcAft>
              <a:buClr>
                <a:schemeClr val="dk1"/>
              </a:buClr>
              <a:buSzPts val="1100"/>
              <a:buFont typeface="Arial"/>
              <a:buNone/>
            </a:pPr>
            <a:r>
              <a:rPr lang="en" sz="1400">
                <a:solidFill>
                  <a:schemeClr val="dk1"/>
                </a:solidFill>
              </a:rPr>
              <a:t>1. Identify possible locations for a new ambulance dispatch station - Choose according to closeness centrality considering also betweenness.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2. Identify possible locations for a state-of-the-art smart traffic signal system - betweenness centrality</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3. Identify vulnerable locations in the traffic network where for example a vehicle breakdown or accident would cause the most disruption. - between centrality</a:t>
            </a:r>
            <a:endParaRPr sz="1400">
              <a:solidFill>
                <a:schemeClr val="dk1"/>
              </a:solidFill>
            </a:endParaRPr>
          </a:p>
          <a:p>
            <a:pPr indent="0" lvl="0" marL="0" rtl="0" algn="l">
              <a:spcBef>
                <a:spcPts val="0"/>
              </a:spcBef>
              <a:spcAft>
                <a:spcPts val="1200"/>
              </a:spcAft>
              <a:buNone/>
            </a:pPr>
            <a:r>
              <a:rPr lang="en"/>
              <a:t> </a:t>
            </a:r>
            <a:r>
              <a:rPr lang="en"/>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Slide 2: Details of methodology</a:t>
            </a:r>
            <a:endParaRPr/>
          </a:p>
          <a:p>
            <a:pPr indent="0" lvl="0" marL="0" rtl="0" algn="l">
              <a:spcBef>
                <a:spcPts val="1200"/>
              </a:spcBef>
              <a:spcAft>
                <a:spcPts val="0"/>
              </a:spcAft>
              <a:buNone/>
            </a:pPr>
            <a:r>
              <a:rPr lang="en"/>
              <a:t>Explain why you chose each centrality measure for each application.</a:t>
            </a:r>
            <a:endParaRPr/>
          </a:p>
          <a:p>
            <a:pPr indent="-334327" lvl="0" marL="457200" rtl="0" algn="l">
              <a:spcBef>
                <a:spcPts val="1200"/>
              </a:spcBef>
              <a:spcAft>
                <a:spcPts val="0"/>
              </a:spcAft>
              <a:buSzPct val="100000"/>
              <a:buAutoNum type="arabicPeriod"/>
            </a:pPr>
            <a:r>
              <a:rPr lang="en"/>
              <a:t>Closeness to most points in the city is the most important aspect. Betweenness is also important as it ensures that the dispatch point allows to equally reach different parts of the city.</a:t>
            </a:r>
            <a:endParaRPr/>
          </a:p>
          <a:p>
            <a:pPr indent="-334327" lvl="0" marL="457200" rtl="0" algn="l">
              <a:spcBef>
                <a:spcPts val="0"/>
              </a:spcBef>
              <a:spcAft>
                <a:spcPts val="0"/>
              </a:spcAft>
              <a:buSzPct val="100000"/>
              <a:buAutoNum type="arabicPeriod"/>
            </a:pPr>
            <a:r>
              <a:rPr lang="en"/>
              <a:t>It should be placed at points where it can have the highest impact on flow. This could be at high eigenvector central points. Another justification is to avoid disruptions that can be caused by accidents and place them in high betweenness centrality points.</a:t>
            </a:r>
            <a:endParaRPr/>
          </a:p>
          <a:p>
            <a:pPr indent="-334327" lvl="0" marL="457200" rtl="0" algn="l">
              <a:spcBef>
                <a:spcPts val="0"/>
              </a:spcBef>
              <a:spcAft>
                <a:spcPts val="0"/>
              </a:spcAft>
              <a:buSzPct val="100000"/>
              <a:buAutoNum type="arabicPeriod"/>
            </a:pPr>
            <a:r>
              <a:rPr lang="en"/>
              <a:t>All high betweenness centrality points because they can disrupt the network as through points flow most of the shortest path (definition). Reaching locations can take much longer.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Slide 3: Possible next steps or validation measures </a:t>
            </a:r>
            <a:endParaRPr/>
          </a:p>
          <a:p>
            <a:pPr indent="0" lvl="0" marL="0" rtl="0" algn="l">
              <a:spcBef>
                <a:spcPts val="1200"/>
              </a:spcBef>
              <a:spcAft>
                <a:spcPts val="0"/>
              </a:spcAft>
              <a:buNone/>
            </a:pPr>
            <a:r>
              <a:rPr lang="en"/>
              <a:t>Suggest possible validation measures or ways you </a:t>
            </a:r>
            <a:r>
              <a:rPr lang="en"/>
              <a:t>could extend your data or analysis</a:t>
            </a:r>
            <a:endParaRPr/>
          </a:p>
          <a:p>
            <a:pPr indent="0" lvl="0" marL="0" rtl="0" algn="l">
              <a:spcBef>
                <a:spcPts val="1200"/>
              </a:spcBef>
              <a:spcAft>
                <a:spcPts val="0"/>
              </a:spcAft>
              <a:buNone/>
            </a:pPr>
            <a:r>
              <a:rPr lang="en"/>
              <a:t>Edge  weights= speed restrictions, connections between important buildings</a:t>
            </a:r>
            <a:endParaRPr/>
          </a:p>
          <a:p>
            <a:pPr indent="0" lvl="0" marL="0" rtl="0" algn="l">
              <a:spcBef>
                <a:spcPts val="1200"/>
              </a:spcBef>
              <a:spcAft>
                <a:spcPts val="0"/>
              </a:spcAft>
              <a:buNone/>
            </a:pPr>
            <a:r>
              <a:rPr lang="en"/>
              <a:t>Nodes weights= location of important buildings, population density.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Group B</a:t>
            </a:r>
            <a:endParaRPr/>
          </a:p>
        </p:txBody>
      </p:sp>
      <p:sp>
        <p:nvSpPr>
          <p:cNvPr id="76" name="Google Shape;76;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Nicolas y Rodrigo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Slide 1: Executive summary</a:t>
            </a:r>
            <a:endParaRPr/>
          </a:p>
          <a:p>
            <a:pPr indent="0" lvl="0" marL="0" rtl="0" algn="l">
              <a:spcBef>
                <a:spcPts val="1200"/>
              </a:spcBef>
              <a:spcAft>
                <a:spcPts val="0"/>
              </a:spcAft>
              <a:buNone/>
            </a:pPr>
            <a:r>
              <a:rPr lang="en"/>
              <a:t>In this slide, summarize the main results of your proposal.</a:t>
            </a:r>
            <a:endParaRPr/>
          </a:p>
          <a:p>
            <a:pPr indent="0" lvl="0" marL="0" rtl="0" algn="l">
              <a:spcBef>
                <a:spcPts val="1200"/>
              </a:spcBef>
              <a:spcAft>
                <a:spcPts val="0"/>
              </a:spcAft>
              <a:buNone/>
            </a:pPr>
            <a:r>
              <a:rPr lang="en" sz="1400"/>
              <a:t>Should address each use case: </a:t>
            </a:r>
            <a:endParaRPr sz="1400"/>
          </a:p>
          <a:p>
            <a:pPr indent="0" lvl="0" marL="0" rtl="0" algn="l">
              <a:spcBef>
                <a:spcPts val="1200"/>
              </a:spcBef>
              <a:spcAft>
                <a:spcPts val="0"/>
              </a:spcAft>
              <a:buClr>
                <a:schemeClr val="dk1"/>
              </a:buClr>
              <a:buSzPts val="1100"/>
              <a:buFont typeface="Arial"/>
              <a:buNone/>
            </a:pPr>
            <a:r>
              <a:rPr lang="en" sz="1400">
                <a:solidFill>
                  <a:schemeClr val="dk1"/>
                </a:solidFill>
              </a:rPr>
              <a:t>1. Identify possible locations for a new ambulance dispatch station: </a:t>
            </a:r>
            <a:r>
              <a:rPr lang="en" sz="1400">
                <a:solidFill>
                  <a:srgbClr val="FF0000"/>
                </a:solidFill>
              </a:rPr>
              <a:t>First identify the places where there is already ambulance dispatch stations in the city. Then, over the unattended area, we can use closeness centrality. </a:t>
            </a:r>
            <a:endParaRPr sz="1400">
              <a:solidFill>
                <a:srgbClr val="FF0000"/>
              </a:solidFill>
            </a:endParaRPr>
          </a:p>
          <a:p>
            <a:pPr indent="0" lvl="0" marL="0" rtl="0" algn="l">
              <a:spcBef>
                <a:spcPts val="0"/>
              </a:spcBef>
              <a:spcAft>
                <a:spcPts val="0"/>
              </a:spcAft>
              <a:buClr>
                <a:schemeClr val="dk1"/>
              </a:buClr>
              <a:buSzPts val="1100"/>
              <a:buFont typeface="Arial"/>
              <a:buNone/>
            </a:pPr>
            <a:r>
              <a:rPr lang="en" sz="1400">
                <a:solidFill>
                  <a:schemeClr val="dk1"/>
                </a:solidFill>
              </a:rPr>
              <a:t>2. Identify possible locations for a state-of-the-art smart traffic signal system</a:t>
            </a:r>
            <a:r>
              <a:rPr lang="en" sz="1400">
                <a:solidFill>
                  <a:srgbClr val="FF0000"/>
                </a:solidFill>
              </a:rPr>
              <a:t> Eigenvector centrality because it will tell me that the entire area near the traffic signal is relevant and busy.</a:t>
            </a:r>
            <a:endParaRPr sz="1400">
              <a:solidFill>
                <a:srgbClr val="FF0000"/>
              </a:solidFill>
            </a:endParaRPr>
          </a:p>
          <a:p>
            <a:pPr indent="0" lvl="0" marL="0" rtl="0" algn="l">
              <a:spcBef>
                <a:spcPts val="0"/>
              </a:spcBef>
              <a:spcAft>
                <a:spcPts val="0"/>
              </a:spcAft>
              <a:buClr>
                <a:schemeClr val="dk1"/>
              </a:buClr>
              <a:buSzPts val="1100"/>
              <a:buFont typeface="Arial"/>
              <a:buNone/>
            </a:pPr>
            <a:r>
              <a:rPr lang="en" sz="1400">
                <a:solidFill>
                  <a:schemeClr val="dk1"/>
                </a:solidFill>
              </a:rPr>
              <a:t>3. Identify vulnerable locations in the traffic network where for example a vehicle breakdown or accident would cause the most disruption. </a:t>
            </a:r>
            <a:r>
              <a:rPr lang="en" sz="1400">
                <a:solidFill>
                  <a:srgbClr val="FF0000"/>
                </a:solidFill>
              </a:rPr>
              <a:t>Between centrality will show us the more vulnerable locations where a traffic jam or accident can cause a mayor disruption. In this point there are less alternative path to use.</a:t>
            </a:r>
            <a:endParaRPr sz="1400">
              <a:solidFill>
                <a:srgbClr val="FF0000"/>
              </a:solidFill>
            </a:endParaRPr>
          </a:p>
          <a:p>
            <a:pPr indent="0" lvl="0" marL="0" rtl="0" algn="l">
              <a:spcBef>
                <a:spcPts val="0"/>
              </a:spcBef>
              <a:spcAft>
                <a:spcPts val="1200"/>
              </a:spcAft>
              <a:buNone/>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Slide 2: Details of methodology</a:t>
            </a:r>
            <a:endParaRPr/>
          </a:p>
          <a:p>
            <a:pPr indent="0" lvl="0" marL="0" rtl="0" algn="l">
              <a:spcBef>
                <a:spcPts val="1200"/>
              </a:spcBef>
              <a:spcAft>
                <a:spcPts val="0"/>
              </a:spcAft>
              <a:buNone/>
            </a:pPr>
            <a:r>
              <a:rPr lang="en"/>
              <a:t>Explain why you chose each centrality measure for each application.</a:t>
            </a:r>
            <a:endParaRPr/>
          </a:p>
          <a:p>
            <a:pPr indent="0" lvl="0" marL="0" rtl="0" algn="l">
              <a:spcBef>
                <a:spcPts val="1200"/>
              </a:spcBef>
              <a:spcAft>
                <a:spcPts val="0"/>
              </a:spcAft>
              <a:buClr>
                <a:schemeClr val="dk1"/>
              </a:buClr>
              <a:buSzPts val="1100"/>
              <a:buFont typeface="Arial"/>
              <a:buNone/>
            </a:pPr>
            <a:r>
              <a:rPr lang="en" sz="1400">
                <a:solidFill>
                  <a:schemeClr val="dk1"/>
                </a:solidFill>
              </a:rPr>
              <a:t>1. Identify possible locations for a new ambulance dispatch station: </a:t>
            </a:r>
            <a:r>
              <a:rPr lang="en" sz="1400">
                <a:solidFill>
                  <a:srgbClr val="FF0000"/>
                </a:solidFill>
              </a:rPr>
              <a:t>Closeness centrality allows the ambulance to arrive faster in average to any destination in the city.</a:t>
            </a:r>
            <a:endParaRPr sz="1400">
              <a:solidFill>
                <a:srgbClr val="FF0000"/>
              </a:solidFill>
            </a:endParaRPr>
          </a:p>
          <a:p>
            <a:pPr indent="0" lvl="0" marL="0" rtl="0" algn="l">
              <a:spcBef>
                <a:spcPts val="0"/>
              </a:spcBef>
              <a:spcAft>
                <a:spcPts val="0"/>
              </a:spcAft>
              <a:buClr>
                <a:schemeClr val="dk1"/>
              </a:buClr>
              <a:buSzPts val="1100"/>
              <a:buFont typeface="Arial"/>
              <a:buNone/>
            </a:pPr>
            <a:r>
              <a:rPr lang="en" sz="1400">
                <a:solidFill>
                  <a:schemeClr val="dk1"/>
                </a:solidFill>
              </a:rPr>
              <a:t>2. Identify possible locations for a state-of-the-art smart traffic signal system</a:t>
            </a:r>
            <a:r>
              <a:rPr lang="en" sz="1400">
                <a:solidFill>
                  <a:srgbClr val="FF0000"/>
                </a:solidFill>
              </a:rPr>
              <a:t> Eigenvector centrality will show the more busiest intersection in the city. Not only in the particular location of the traffic signal but in their surrounding also.</a:t>
            </a:r>
            <a:endParaRPr sz="1400">
              <a:solidFill>
                <a:srgbClr val="FF0000"/>
              </a:solidFill>
            </a:endParaRPr>
          </a:p>
          <a:p>
            <a:pPr indent="0" lvl="0" marL="0" rtl="0" algn="l">
              <a:spcBef>
                <a:spcPts val="0"/>
              </a:spcBef>
              <a:spcAft>
                <a:spcPts val="0"/>
              </a:spcAft>
              <a:buClr>
                <a:schemeClr val="dk1"/>
              </a:buClr>
              <a:buSzPts val="1100"/>
              <a:buFont typeface="Arial"/>
              <a:buNone/>
            </a:pPr>
            <a:r>
              <a:rPr lang="en" sz="1400">
                <a:solidFill>
                  <a:schemeClr val="dk1"/>
                </a:solidFill>
              </a:rPr>
              <a:t>3. Identify vulnerable locations in the traffic network where for example a vehicle breakdown or accident would cause the most disruption. </a:t>
            </a:r>
            <a:r>
              <a:rPr lang="en" sz="1400">
                <a:solidFill>
                  <a:srgbClr val="FF0000"/>
                </a:solidFill>
              </a:rPr>
              <a:t>Between centrality will show us the more vulnerable locations where there are less alternative path to use in case the edge or node is broken.</a:t>
            </a:r>
            <a:endParaRPr sz="1400">
              <a:solidFill>
                <a:srgbClr val="FF0000"/>
              </a:solidFill>
            </a:endParaRPr>
          </a:p>
          <a:p>
            <a:pPr indent="0" lvl="0" marL="0" rtl="0" algn="l">
              <a:spcBef>
                <a:spcPts val="0"/>
              </a:spcBef>
              <a:spcAft>
                <a:spcPts val="1200"/>
              </a:spcAft>
              <a:buNone/>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Slide 3: Possible next steps or validation measures </a:t>
            </a:r>
            <a:endParaRPr/>
          </a:p>
          <a:p>
            <a:pPr indent="0" lvl="0" marL="0" rtl="0" algn="l">
              <a:spcBef>
                <a:spcPts val="1200"/>
              </a:spcBef>
              <a:spcAft>
                <a:spcPts val="0"/>
              </a:spcAft>
              <a:buNone/>
            </a:pPr>
            <a:r>
              <a:rPr lang="en"/>
              <a:t>Suggest possible validation measures or ways you could extend your data or analysis</a:t>
            </a:r>
            <a:endParaRPr/>
          </a:p>
          <a:p>
            <a:pPr indent="0" lvl="0" marL="0" rtl="0" algn="l">
              <a:spcBef>
                <a:spcPts val="1200"/>
              </a:spcBef>
              <a:spcAft>
                <a:spcPts val="0"/>
              </a:spcAft>
              <a:buNone/>
            </a:pPr>
            <a:r>
              <a:rPr lang="en" sz="1400">
                <a:solidFill>
                  <a:schemeClr val="dk1"/>
                </a:solidFill>
              </a:rPr>
              <a:t>1. Identify possible locations for a new ambulance dispatch station: </a:t>
            </a:r>
            <a:r>
              <a:rPr lang="en" sz="1400">
                <a:solidFill>
                  <a:srgbClr val="FF0000"/>
                </a:solidFill>
              </a:rPr>
              <a:t>Identify the places where there is already ambulance dispatch stations in the city. Know how many people live in every neighborhood. Add weight to the edges representing the average speed of the vehicles in the edge.</a:t>
            </a:r>
            <a:endParaRPr sz="1400">
              <a:solidFill>
                <a:srgbClr val="FF0000"/>
              </a:solidFill>
            </a:endParaRPr>
          </a:p>
          <a:p>
            <a:pPr indent="0" lvl="0" marL="0" rtl="0" algn="l">
              <a:spcBef>
                <a:spcPts val="0"/>
              </a:spcBef>
              <a:spcAft>
                <a:spcPts val="0"/>
              </a:spcAft>
              <a:buNone/>
            </a:pPr>
            <a:r>
              <a:rPr lang="en" sz="1400">
                <a:solidFill>
                  <a:schemeClr val="dk1"/>
                </a:solidFill>
              </a:rPr>
              <a:t>2. Identify possible locations for a state-of-the-art smart traffic signal system</a:t>
            </a:r>
            <a:r>
              <a:rPr lang="en" sz="1400">
                <a:solidFill>
                  <a:srgbClr val="FF0000"/>
                </a:solidFill>
              </a:rPr>
              <a:t> Data about traffic accidents.</a:t>
            </a:r>
            <a:endParaRPr sz="1400">
              <a:solidFill>
                <a:srgbClr val="FF0000"/>
              </a:solidFill>
            </a:endParaRPr>
          </a:p>
          <a:p>
            <a:pPr indent="0" lvl="0" marL="0" rtl="0" algn="l">
              <a:spcBef>
                <a:spcPts val="0"/>
              </a:spcBef>
              <a:spcAft>
                <a:spcPts val="0"/>
              </a:spcAft>
              <a:buNone/>
            </a:pPr>
            <a:r>
              <a:rPr lang="en" sz="1400">
                <a:solidFill>
                  <a:schemeClr val="dk1"/>
                </a:solidFill>
              </a:rPr>
              <a:t>3. Identify vulnerable locations in the traffic network where for example a vehicle breakdown or accident would cause the most disruption. </a:t>
            </a:r>
            <a:r>
              <a:rPr lang="en" sz="1400">
                <a:solidFill>
                  <a:srgbClr val="FF0000"/>
                </a:solidFill>
              </a:rPr>
              <a:t>Climate.</a:t>
            </a:r>
            <a:endParaRPr sz="1400">
              <a:solidFill>
                <a:srgbClr val="FF0000"/>
              </a:solidFill>
            </a:endParaRPr>
          </a:p>
          <a:p>
            <a:pPr indent="0" lvl="0" marL="0" rtl="0" algn="l">
              <a:spcBef>
                <a:spcPts val="0"/>
              </a:spcBef>
              <a:spcAft>
                <a:spcPts val="0"/>
              </a:spcAft>
              <a:buClr>
                <a:schemeClr val="dk1"/>
              </a:buClr>
              <a:buSzPts val="1100"/>
              <a:buFont typeface="Arial"/>
              <a:buNone/>
            </a:pPr>
            <a:r>
              <a:t/>
            </a:r>
            <a:endParaRPr sz="1400">
              <a:solidFill>
                <a:srgbClr val="FF0000"/>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