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A863F-D1C5-4ABB-9281-5672BFBAB21D}"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381673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A863F-D1C5-4ABB-9281-5672BFBAB21D}"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179674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A863F-D1C5-4ABB-9281-5672BFBAB21D}"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30622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A863F-D1C5-4ABB-9281-5672BFBAB21D}"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143733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AA863F-D1C5-4ABB-9281-5672BFBAB21D}" type="datetimeFigureOut">
              <a:rPr lang="en-US" smtClean="0"/>
              <a:t>16-Sep-17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75875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A863F-D1C5-4ABB-9281-5672BFBAB21D}"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95360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A863F-D1C5-4ABB-9281-5672BFBAB21D}" type="datetimeFigureOut">
              <a:rPr lang="en-US" smtClean="0"/>
              <a:t>16-Sep-17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416361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A863F-D1C5-4ABB-9281-5672BFBAB21D}" type="datetimeFigureOut">
              <a:rPr lang="en-US" smtClean="0"/>
              <a:t>16-Sep-17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65065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A863F-D1C5-4ABB-9281-5672BFBAB21D}" type="datetimeFigureOut">
              <a:rPr lang="en-US" smtClean="0"/>
              <a:t>16-Sep-17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316661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A863F-D1C5-4ABB-9281-5672BFBAB21D}"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349163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A863F-D1C5-4ABB-9281-5672BFBAB21D}" type="datetimeFigureOut">
              <a:rPr lang="en-US" smtClean="0"/>
              <a:t>16-Sep-17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7374F-370B-4728-B166-5563271D6FD3}" type="slidenum">
              <a:rPr lang="en-US" smtClean="0"/>
              <a:t>‹#›</a:t>
            </a:fld>
            <a:endParaRPr lang="en-US"/>
          </a:p>
        </p:txBody>
      </p:sp>
    </p:spTree>
    <p:extLst>
      <p:ext uri="{BB962C8B-B14F-4D97-AF65-F5344CB8AC3E}">
        <p14:creationId xmlns:p14="http://schemas.microsoft.com/office/powerpoint/2010/main" val="340537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A863F-D1C5-4ABB-9281-5672BFBAB21D}" type="datetimeFigureOut">
              <a:rPr lang="en-US" smtClean="0"/>
              <a:t>16-Sep-17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7374F-370B-4728-B166-5563271D6FD3}" type="slidenum">
              <a:rPr lang="en-US" smtClean="0"/>
              <a:t>‹#›</a:t>
            </a:fld>
            <a:endParaRPr lang="en-US"/>
          </a:p>
        </p:txBody>
      </p:sp>
    </p:spTree>
    <p:extLst>
      <p:ext uri="{BB962C8B-B14F-4D97-AF65-F5344CB8AC3E}">
        <p14:creationId xmlns:p14="http://schemas.microsoft.com/office/powerpoint/2010/main" val="1594483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1110" y="688622"/>
            <a:ext cx="9256890" cy="3318934"/>
          </a:xfrm>
        </p:spPr>
        <p:txBody>
          <a:bodyPr>
            <a:normAutofit/>
          </a:bodyPr>
          <a:lstStyle/>
          <a:p>
            <a:r>
              <a:rPr lang="en-US" b="1" spc="-5" smtClean="0">
                <a:solidFill>
                  <a:srgbClr val="C00000"/>
                </a:solidFill>
                <a:latin typeface="Microsoft Sans Serif" panose="020B0604020202020204" pitchFamily="34" charset="0"/>
                <a:cs typeface="Microsoft Sans Serif" panose="020B0604020202020204" pitchFamily="34" charset="0"/>
              </a:rPr>
              <a:t>Introduction </a:t>
            </a:r>
            <a:r>
              <a:rPr lang="en-US" b="1" spc="-5" dirty="0" smtClean="0">
                <a:solidFill>
                  <a:srgbClr val="C00000"/>
                </a:solidFill>
                <a:latin typeface="Microsoft Sans Serif" panose="020B0604020202020204" pitchFamily="34" charset="0"/>
                <a:cs typeface="Microsoft Sans Serif" panose="020B0604020202020204" pitchFamily="34" charset="0"/>
              </a:rPr>
              <a:t>to</a:t>
            </a:r>
            <a:r>
              <a:rPr lang="en-US" b="1" spc="-65" dirty="0" smtClean="0">
                <a:solidFill>
                  <a:srgbClr val="C00000"/>
                </a:solidFill>
                <a:latin typeface="Microsoft Sans Serif" panose="020B0604020202020204" pitchFamily="34" charset="0"/>
                <a:cs typeface="Microsoft Sans Serif" panose="020B0604020202020204" pitchFamily="34" charset="0"/>
              </a:rPr>
              <a:t> </a:t>
            </a:r>
            <a:r>
              <a:rPr lang="en-US" b="1" spc="-5" dirty="0" smtClean="0">
                <a:solidFill>
                  <a:srgbClr val="C00000"/>
                </a:solidFill>
                <a:latin typeface="Microsoft Sans Serif" panose="020B0604020202020204" pitchFamily="34" charset="0"/>
                <a:cs typeface="Microsoft Sans Serif" panose="020B0604020202020204" pitchFamily="34" charset="0"/>
              </a:rPr>
              <a:t>Git</a:t>
            </a:r>
            <a:r>
              <a:rPr lang="en-US" spc="-5" dirty="0" smtClean="0">
                <a:solidFill>
                  <a:srgbClr val="C00000"/>
                </a:solidFill>
                <a:latin typeface="Microsoft Sans Serif" panose="020B0604020202020204" pitchFamily="34" charset="0"/>
                <a:cs typeface="Microsoft Sans Serif" panose="020B0604020202020204" pitchFamily="34" charset="0"/>
              </a:rPr>
              <a:t/>
            </a:r>
            <a:br>
              <a:rPr lang="en-US" spc="-5" dirty="0" smtClean="0">
                <a:solidFill>
                  <a:srgbClr val="C00000"/>
                </a:solidFill>
                <a:latin typeface="Microsoft Sans Serif" panose="020B0604020202020204" pitchFamily="34" charset="0"/>
                <a:cs typeface="Microsoft Sans Serif" panose="020B0604020202020204" pitchFamily="34" charset="0"/>
              </a:rPr>
            </a:br>
            <a:r>
              <a:rPr lang="en-US" spc="-5" dirty="0" smtClean="0">
                <a:solidFill>
                  <a:srgbClr val="C00000"/>
                </a:solidFill>
                <a:latin typeface="Courier New"/>
                <a:cs typeface="Courier New"/>
              </a:rPr>
              <a:t>and</a:t>
            </a:r>
            <a:r>
              <a:rPr lang="en-US" spc="-65" dirty="0" smtClean="0">
                <a:solidFill>
                  <a:srgbClr val="C00000"/>
                </a:solidFill>
                <a:latin typeface="Courier New"/>
                <a:cs typeface="Courier New"/>
              </a:rPr>
              <a:t> </a:t>
            </a:r>
            <a:br>
              <a:rPr lang="en-US" spc="-65" dirty="0" smtClean="0">
                <a:solidFill>
                  <a:srgbClr val="C00000"/>
                </a:solidFill>
                <a:latin typeface="Courier New"/>
                <a:cs typeface="Courier New"/>
              </a:rPr>
            </a:br>
            <a:r>
              <a:rPr lang="en-US" b="1" spc="-5" dirty="0" smtClean="0">
                <a:solidFill>
                  <a:srgbClr val="C00000"/>
                </a:solidFill>
                <a:latin typeface="Microsoft Sans Serif" panose="020B0604020202020204" pitchFamily="34" charset="0"/>
                <a:cs typeface="Microsoft Sans Serif" panose="020B0604020202020204" pitchFamily="34" charset="0"/>
              </a:rPr>
              <a:t>GitHub</a:t>
            </a:r>
            <a:endParaRPr lang="en-US" b="1" dirty="0">
              <a:solidFill>
                <a:srgbClr val="C00000"/>
              </a:solidFill>
              <a:latin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idx="1"/>
          </p:nvPr>
        </p:nvSpPr>
        <p:spPr>
          <a:xfrm>
            <a:off x="8816622" y="5837238"/>
            <a:ext cx="3206044" cy="789341"/>
          </a:xfrm>
          <a:solidFill>
            <a:srgbClr val="92D050"/>
          </a:solidFill>
        </p:spPr>
        <p:txBody>
          <a:bodyPr>
            <a:normAutofit lnSpcReduction="10000"/>
          </a:bodyPr>
          <a:lstStyle/>
          <a:p>
            <a:r>
              <a:rPr lang="en-US" dirty="0" smtClean="0"/>
              <a:t>K.M. TANVIR AHMED</a:t>
            </a:r>
            <a:br>
              <a:rPr lang="en-US" dirty="0" smtClean="0"/>
            </a:br>
            <a:r>
              <a:rPr lang="en-US" dirty="0" smtClean="0"/>
              <a:t>ROLL : </a:t>
            </a:r>
            <a:r>
              <a:rPr lang="en-US" sz="3200" b="1" dirty="0" smtClean="0"/>
              <a:t>1407014</a:t>
            </a:r>
            <a:endParaRPr lang="en-US" sz="3200" b="1" dirty="0"/>
          </a:p>
        </p:txBody>
      </p:sp>
    </p:spTree>
    <p:extLst>
      <p:ext uri="{BB962C8B-B14F-4D97-AF65-F5344CB8AC3E}">
        <p14:creationId xmlns:p14="http://schemas.microsoft.com/office/powerpoint/2010/main" val="1981391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6675"/>
            <a:ext cx="10515600" cy="1325563"/>
          </a:xfrm>
        </p:spPr>
        <p:txBody>
          <a:bodyPr>
            <a:normAutofit fontScale="90000"/>
          </a:bodyPr>
          <a:lstStyle/>
          <a:p>
            <a:pPr marL="12700">
              <a:lnSpc>
                <a:spcPct val="100000"/>
              </a:lnSpc>
            </a:pPr>
            <a:r>
              <a:rPr lang="en-US" sz="6000" b="1" spc="-190" dirty="0" smtClean="0">
                <a:solidFill>
                  <a:srgbClr val="231F20"/>
                </a:solidFill>
                <a:latin typeface="Arial Black"/>
                <a:cs typeface="Arial Black"/>
              </a:rPr>
              <a:t>TRACKING </a:t>
            </a:r>
            <a:r>
              <a:rPr lang="en-US" sz="6000" b="1" spc="-180" dirty="0" smtClean="0">
                <a:solidFill>
                  <a:srgbClr val="231F20"/>
                </a:solidFill>
                <a:latin typeface="Arial Black"/>
                <a:cs typeface="Arial Black"/>
              </a:rPr>
              <a:t>PATH</a:t>
            </a:r>
            <a:r>
              <a:rPr lang="en-US" sz="6000" b="1" spc="-170" dirty="0" smtClean="0">
                <a:solidFill>
                  <a:srgbClr val="231F20"/>
                </a:solidFill>
                <a:latin typeface="Arial Black"/>
                <a:cs typeface="Arial Black"/>
              </a:rPr>
              <a:t> </a:t>
            </a:r>
            <a:r>
              <a:rPr lang="en-US" sz="6000" b="1" spc="-195" dirty="0" smtClean="0">
                <a:solidFill>
                  <a:srgbClr val="231F20"/>
                </a:solidFill>
                <a:latin typeface="Arial Black"/>
                <a:cs typeface="Arial Black"/>
              </a:rPr>
              <a:t>CHANGES</a:t>
            </a:r>
            <a:r>
              <a:rPr lang="en-US" sz="6000" dirty="0" smtClean="0">
                <a:latin typeface="Arial Black"/>
                <a:cs typeface="Arial Black"/>
              </a:rPr>
              <a:t/>
            </a:r>
            <a:br>
              <a:rPr lang="en-US" sz="6000" dirty="0" smtClean="0">
                <a:latin typeface="Arial Black"/>
                <a:cs typeface="Arial Black"/>
              </a:rPr>
            </a:br>
            <a:r>
              <a:rPr lang="en-US" spc="-25" dirty="0">
                <a:solidFill>
                  <a:srgbClr val="2A2727"/>
                </a:solidFill>
                <a:latin typeface="Arial"/>
                <a:cs typeface="Arial"/>
              </a:rPr>
              <a:t>Versioning</a:t>
            </a:r>
            <a:r>
              <a:rPr lang="en-US" spc="-100" dirty="0">
                <a:solidFill>
                  <a:srgbClr val="2A2727"/>
                </a:solidFill>
                <a:latin typeface="Arial"/>
                <a:cs typeface="Arial"/>
              </a:rPr>
              <a:t> </a:t>
            </a:r>
            <a:r>
              <a:rPr lang="en-US" spc="15" dirty="0">
                <a:solidFill>
                  <a:srgbClr val="2A2727"/>
                </a:solidFill>
                <a:latin typeface="Arial"/>
                <a:cs typeface="Arial"/>
              </a:rPr>
              <a:t>file</a:t>
            </a:r>
            <a:r>
              <a:rPr lang="en-US" spc="-100" dirty="0">
                <a:solidFill>
                  <a:srgbClr val="2A2727"/>
                </a:solidFill>
                <a:latin typeface="Arial"/>
                <a:cs typeface="Arial"/>
              </a:rPr>
              <a:t> </a:t>
            </a:r>
            <a:r>
              <a:rPr lang="en-US" spc="-30" dirty="0">
                <a:solidFill>
                  <a:srgbClr val="2A2727"/>
                </a:solidFill>
                <a:latin typeface="Arial"/>
                <a:cs typeface="Arial"/>
              </a:rPr>
              <a:t>removes</a:t>
            </a:r>
            <a:r>
              <a:rPr lang="en-US" spc="-100" dirty="0">
                <a:solidFill>
                  <a:srgbClr val="2A2727"/>
                </a:solidFill>
                <a:latin typeface="Arial"/>
                <a:cs typeface="Arial"/>
              </a:rPr>
              <a:t> </a:t>
            </a:r>
            <a:r>
              <a:rPr lang="en-US" spc="-45" dirty="0">
                <a:solidFill>
                  <a:srgbClr val="2A2727"/>
                </a:solidFill>
                <a:latin typeface="Arial"/>
                <a:cs typeface="Arial"/>
              </a:rPr>
              <a:t>and</a:t>
            </a:r>
            <a:r>
              <a:rPr lang="en-US" spc="-100" dirty="0">
                <a:solidFill>
                  <a:srgbClr val="2A2727"/>
                </a:solidFill>
                <a:latin typeface="Arial"/>
                <a:cs typeface="Arial"/>
              </a:rPr>
              <a:t> </a:t>
            </a:r>
            <a:r>
              <a:rPr lang="en-US" spc="-10" dirty="0">
                <a:solidFill>
                  <a:srgbClr val="2A2727"/>
                </a:solidFill>
                <a:latin typeface="Arial"/>
                <a:cs typeface="Arial"/>
              </a:rPr>
              <a:t>path</a:t>
            </a:r>
            <a:r>
              <a:rPr lang="en-US" spc="-100" dirty="0">
                <a:solidFill>
                  <a:srgbClr val="2A2727"/>
                </a:solidFill>
                <a:latin typeface="Arial"/>
                <a:cs typeface="Arial"/>
              </a:rPr>
              <a:t> </a:t>
            </a:r>
            <a:r>
              <a:rPr lang="en-US" spc="-45" dirty="0">
                <a:solidFill>
                  <a:srgbClr val="2A2727"/>
                </a:solidFill>
                <a:latin typeface="Arial"/>
                <a:cs typeface="Arial"/>
              </a:rPr>
              <a:t>changes</a:t>
            </a:r>
            <a:r>
              <a:rPr lang="en-US" dirty="0">
                <a:latin typeface="Arial"/>
                <a:cs typeface="Arial"/>
              </a:rPr>
              <a:t/>
            </a:r>
            <a:br>
              <a:rPr lang="en-US" dirty="0">
                <a:latin typeface="Arial"/>
                <a:cs typeface="Arial"/>
              </a:rPr>
            </a:br>
            <a:endParaRPr lang="en-US" dirty="0"/>
          </a:p>
        </p:txBody>
      </p:sp>
      <p:sp>
        <p:nvSpPr>
          <p:cNvPr id="3" name="Rectangle 2"/>
          <p:cNvSpPr/>
          <p:nvPr/>
        </p:nvSpPr>
        <p:spPr>
          <a:xfrm>
            <a:off x="990600" y="2662238"/>
            <a:ext cx="10515600" cy="2646878"/>
          </a:xfrm>
          <a:prstGeom prst="rect">
            <a:avLst/>
          </a:prstGeom>
        </p:spPr>
        <p:txBody>
          <a:bodyPr wrap="square">
            <a:spAutoFit/>
          </a:bodyPr>
          <a:lstStyle/>
          <a:p>
            <a:r>
              <a:rPr lang="en-US" sz="4000" b="1" dirty="0" err="1" smtClean="0">
                <a:solidFill>
                  <a:srgbClr val="FF0000"/>
                </a:solidFill>
                <a:latin typeface="Courier New"/>
                <a:cs typeface="Courier New"/>
              </a:rPr>
              <a:t>git</a:t>
            </a:r>
            <a:r>
              <a:rPr lang="en-US" sz="4000" b="1" dirty="0" smtClean="0">
                <a:solidFill>
                  <a:srgbClr val="FF0000"/>
                </a:solidFill>
                <a:latin typeface="Courier New"/>
                <a:cs typeface="Courier New"/>
              </a:rPr>
              <a:t> </a:t>
            </a:r>
            <a:r>
              <a:rPr lang="en-US" sz="4000" b="1" dirty="0" err="1" smtClean="0">
                <a:solidFill>
                  <a:srgbClr val="FF0000"/>
                </a:solidFill>
                <a:latin typeface="Courier New"/>
                <a:cs typeface="Courier New"/>
              </a:rPr>
              <a:t>rm</a:t>
            </a:r>
            <a:r>
              <a:rPr lang="en-US" sz="4000" b="1" spc="-105" dirty="0" smtClean="0">
                <a:solidFill>
                  <a:srgbClr val="FF0000"/>
                </a:solidFill>
                <a:latin typeface="Courier New"/>
                <a:cs typeface="Courier New"/>
              </a:rPr>
              <a:t> </a:t>
            </a:r>
            <a:r>
              <a:rPr lang="en-US" sz="4000" b="1" dirty="0" smtClean="0">
                <a:solidFill>
                  <a:srgbClr val="FF0000"/>
                </a:solidFill>
                <a:latin typeface="Courier New"/>
                <a:cs typeface="Courier New"/>
              </a:rPr>
              <a:t>[file]</a:t>
            </a:r>
            <a:r>
              <a:rPr lang="en-US" sz="2400" dirty="0" smtClean="0">
                <a:latin typeface="Courier New"/>
                <a:cs typeface="Courier New"/>
              </a:rPr>
              <a:t/>
            </a:r>
            <a:br>
              <a:rPr lang="en-US" sz="2400" dirty="0" smtClean="0">
                <a:latin typeface="Courier New"/>
                <a:cs typeface="Courier New"/>
              </a:rPr>
            </a:br>
            <a:r>
              <a:rPr lang="en-US" sz="400" dirty="0" smtClean="0">
                <a:latin typeface="Times New Roman"/>
                <a:cs typeface="Times New Roman"/>
              </a:rPr>
              <a:t/>
            </a:r>
            <a:br>
              <a:rPr lang="en-US" sz="400" dirty="0" smtClean="0">
                <a:latin typeface="Times New Roman"/>
                <a:cs typeface="Times New Roman"/>
              </a:rPr>
            </a:br>
            <a:r>
              <a:rPr lang="en-US" sz="2800" spc="-10" dirty="0">
                <a:solidFill>
                  <a:srgbClr val="231F20"/>
                </a:solidFill>
                <a:latin typeface="Arial"/>
                <a:cs typeface="Arial"/>
              </a:rPr>
              <a:t>delete</a:t>
            </a:r>
            <a:r>
              <a:rPr lang="en-US" sz="2800" spc="-100" dirty="0">
                <a:solidFill>
                  <a:srgbClr val="231F20"/>
                </a:solidFill>
                <a:latin typeface="Arial"/>
                <a:cs typeface="Arial"/>
              </a:rPr>
              <a:t> </a:t>
            </a:r>
            <a:r>
              <a:rPr lang="en-US" sz="2800" spc="-5" dirty="0">
                <a:solidFill>
                  <a:srgbClr val="231F20"/>
                </a:solidFill>
                <a:latin typeface="Arial"/>
                <a:cs typeface="Arial"/>
              </a:rPr>
              <a:t>the</a:t>
            </a:r>
            <a:r>
              <a:rPr lang="en-US" sz="2800" spc="-100" dirty="0">
                <a:solidFill>
                  <a:srgbClr val="231F20"/>
                </a:solidFill>
                <a:latin typeface="Arial"/>
                <a:cs typeface="Arial"/>
              </a:rPr>
              <a:t> </a:t>
            </a:r>
            <a:r>
              <a:rPr lang="en-US" sz="2800" spc="15" dirty="0">
                <a:solidFill>
                  <a:srgbClr val="231F20"/>
                </a:solidFill>
                <a:latin typeface="Arial"/>
                <a:cs typeface="Arial"/>
              </a:rPr>
              <a:t>file</a:t>
            </a:r>
            <a:r>
              <a:rPr lang="en-US" sz="2800" spc="-100" dirty="0">
                <a:solidFill>
                  <a:srgbClr val="231F20"/>
                </a:solidFill>
                <a:latin typeface="Arial"/>
                <a:cs typeface="Arial"/>
              </a:rPr>
              <a:t> </a:t>
            </a:r>
            <a:r>
              <a:rPr lang="en-US" sz="2800" spc="10" dirty="0">
                <a:solidFill>
                  <a:srgbClr val="231F20"/>
                </a:solidFill>
                <a:latin typeface="Arial"/>
                <a:cs typeface="Arial"/>
              </a:rPr>
              <a:t>from</a:t>
            </a:r>
            <a:r>
              <a:rPr lang="en-US" sz="2800" spc="-100" dirty="0">
                <a:solidFill>
                  <a:srgbClr val="231F20"/>
                </a:solidFill>
                <a:latin typeface="Arial"/>
                <a:cs typeface="Arial"/>
              </a:rPr>
              <a:t> </a:t>
            </a:r>
            <a:r>
              <a:rPr lang="en-US" sz="2800" dirty="0">
                <a:solidFill>
                  <a:srgbClr val="231F20"/>
                </a:solidFill>
                <a:latin typeface="Arial"/>
                <a:cs typeface="Arial"/>
              </a:rPr>
              <a:t>project</a:t>
            </a:r>
            <a:r>
              <a:rPr lang="en-US" sz="2800" spc="-100" dirty="0">
                <a:solidFill>
                  <a:srgbClr val="231F20"/>
                </a:solidFill>
                <a:latin typeface="Arial"/>
                <a:cs typeface="Arial"/>
              </a:rPr>
              <a:t> </a:t>
            </a:r>
            <a:r>
              <a:rPr lang="en-US" sz="2800" spc="-45" dirty="0">
                <a:solidFill>
                  <a:srgbClr val="231F20"/>
                </a:solidFill>
                <a:latin typeface="Arial"/>
                <a:cs typeface="Arial"/>
              </a:rPr>
              <a:t>and</a:t>
            </a:r>
            <a:r>
              <a:rPr lang="en-US" sz="2800" spc="-100" dirty="0">
                <a:solidFill>
                  <a:srgbClr val="231F20"/>
                </a:solidFill>
                <a:latin typeface="Arial"/>
                <a:cs typeface="Arial"/>
              </a:rPr>
              <a:t> </a:t>
            </a:r>
            <a:r>
              <a:rPr lang="en-US" sz="2800" spc="-20" dirty="0">
                <a:solidFill>
                  <a:srgbClr val="231F20"/>
                </a:solidFill>
                <a:latin typeface="Arial"/>
                <a:cs typeface="Arial"/>
              </a:rPr>
              <a:t>stage</a:t>
            </a:r>
            <a:r>
              <a:rPr lang="en-US" sz="2800" spc="-100" dirty="0">
                <a:solidFill>
                  <a:srgbClr val="231F20"/>
                </a:solidFill>
                <a:latin typeface="Arial"/>
                <a:cs typeface="Arial"/>
              </a:rPr>
              <a:t> </a:t>
            </a:r>
            <a:r>
              <a:rPr lang="en-US" sz="2800" spc="-5" dirty="0">
                <a:solidFill>
                  <a:srgbClr val="231F20"/>
                </a:solidFill>
                <a:latin typeface="Arial"/>
                <a:cs typeface="Arial"/>
              </a:rPr>
              <a:t>the</a:t>
            </a:r>
            <a:r>
              <a:rPr lang="en-US" sz="2800" spc="-100" dirty="0">
                <a:solidFill>
                  <a:srgbClr val="231F20"/>
                </a:solidFill>
                <a:latin typeface="Arial"/>
                <a:cs typeface="Arial"/>
              </a:rPr>
              <a:t> </a:t>
            </a:r>
            <a:r>
              <a:rPr lang="en-US" sz="2800" spc="-25" dirty="0">
                <a:solidFill>
                  <a:srgbClr val="231F20"/>
                </a:solidFill>
                <a:latin typeface="Arial"/>
                <a:cs typeface="Arial"/>
              </a:rPr>
              <a:t>removal</a:t>
            </a:r>
            <a:r>
              <a:rPr lang="en-US" sz="2800" spc="-100" dirty="0">
                <a:solidFill>
                  <a:srgbClr val="231F20"/>
                </a:solidFill>
                <a:latin typeface="Arial"/>
                <a:cs typeface="Arial"/>
              </a:rPr>
              <a:t> </a:t>
            </a:r>
            <a:r>
              <a:rPr lang="en-US" sz="2800" spc="20" dirty="0">
                <a:solidFill>
                  <a:srgbClr val="231F20"/>
                </a:solidFill>
                <a:latin typeface="Arial"/>
                <a:cs typeface="Arial"/>
              </a:rPr>
              <a:t>for</a:t>
            </a:r>
            <a:r>
              <a:rPr lang="en-US" sz="2800" spc="-100" dirty="0">
                <a:solidFill>
                  <a:srgbClr val="231F20"/>
                </a:solidFill>
                <a:latin typeface="Arial"/>
                <a:cs typeface="Arial"/>
              </a:rPr>
              <a:t> </a:t>
            </a:r>
            <a:r>
              <a:rPr lang="en-US" sz="2800" spc="-10" dirty="0" smtClean="0">
                <a:solidFill>
                  <a:srgbClr val="231F20"/>
                </a:solidFill>
                <a:latin typeface="Arial"/>
                <a:cs typeface="Arial"/>
              </a:rPr>
              <a:t>commit</a:t>
            </a:r>
            <a:br>
              <a:rPr lang="en-US" sz="2800" spc="-10" dirty="0" smtClean="0">
                <a:solidFill>
                  <a:srgbClr val="231F20"/>
                </a:solidFill>
                <a:latin typeface="Arial"/>
                <a:cs typeface="Arial"/>
              </a:rPr>
            </a:br>
            <a:r>
              <a:rPr lang="en-US" spc="-10" dirty="0">
                <a:solidFill>
                  <a:srgbClr val="231F20"/>
                </a:solidFill>
                <a:latin typeface="Arial"/>
                <a:cs typeface="Arial"/>
              </a:rPr>
              <a:t/>
            </a:r>
            <a:br>
              <a:rPr lang="en-US" spc="-10" dirty="0">
                <a:solidFill>
                  <a:srgbClr val="231F20"/>
                </a:solidFill>
                <a:latin typeface="Arial"/>
                <a:cs typeface="Arial"/>
              </a:rPr>
            </a:br>
            <a:r>
              <a:rPr lang="en-US" sz="3600" b="1" dirty="0" err="1">
                <a:solidFill>
                  <a:srgbClr val="FF0000"/>
                </a:solidFill>
                <a:latin typeface="Courier New"/>
                <a:cs typeface="Courier New"/>
              </a:rPr>
              <a:t>git</a:t>
            </a:r>
            <a:r>
              <a:rPr lang="en-US" sz="3600" b="1" dirty="0">
                <a:solidFill>
                  <a:srgbClr val="FF0000"/>
                </a:solidFill>
                <a:latin typeface="Courier New"/>
                <a:cs typeface="Courier New"/>
              </a:rPr>
              <a:t> mv [existing-path]</a:t>
            </a:r>
            <a:r>
              <a:rPr lang="en-US" sz="3600" b="1" spc="-105" dirty="0">
                <a:solidFill>
                  <a:srgbClr val="FF0000"/>
                </a:solidFill>
                <a:latin typeface="Courier New"/>
                <a:cs typeface="Courier New"/>
              </a:rPr>
              <a:t> </a:t>
            </a:r>
            <a:r>
              <a:rPr lang="en-US" sz="3600" b="1" dirty="0">
                <a:solidFill>
                  <a:srgbClr val="FF0000"/>
                </a:solidFill>
                <a:latin typeface="Courier New"/>
                <a:cs typeface="Courier New"/>
              </a:rPr>
              <a:t>[new-path]</a:t>
            </a:r>
            <a:r>
              <a:rPr lang="en-US" sz="2400" dirty="0" smtClean="0">
                <a:latin typeface="Courier New"/>
                <a:cs typeface="Courier New"/>
              </a:rPr>
              <a:t/>
            </a:r>
            <a:br>
              <a:rPr lang="en-US" sz="2400" dirty="0" smtClean="0">
                <a:latin typeface="Courier New"/>
                <a:cs typeface="Courier New"/>
              </a:rPr>
            </a:br>
            <a:r>
              <a:rPr lang="en-US" sz="400" dirty="0" smtClean="0">
                <a:latin typeface="Times New Roman"/>
                <a:cs typeface="Times New Roman"/>
              </a:rPr>
              <a:t/>
            </a:r>
            <a:br>
              <a:rPr lang="en-US" sz="400" dirty="0" smtClean="0">
                <a:latin typeface="Times New Roman"/>
                <a:cs typeface="Times New Roman"/>
              </a:rPr>
            </a:br>
            <a:r>
              <a:rPr lang="en-US" sz="3600" spc="-50" dirty="0">
                <a:solidFill>
                  <a:srgbClr val="231F20"/>
                </a:solidFill>
                <a:latin typeface="Arial"/>
                <a:cs typeface="Arial"/>
              </a:rPr>
              <a:t>change</a:t>
            </a:r>
            <a:r>
              <a:rPr lang="en-US" sz="3600" spc="-100" dirty="0">
                <a:solidFill>
                  <a:srgbClr val="231F20"/>
                </a:solidFill>
                <a:latin typeface="Arial"/>
                <a:cs typeface="Arial"/>
              </a:rPr>
              <a:t> </a:t>
            </a:r>
            <a:r>
              <a:rPr lang="en-US" sz="3600" spc="-55" dirty="0">
                <a:solidFill>
                  <a:srgbClr val="231F20"/>
                </a:solidFill>
                <a:latin typeface="Arial"/>
                <a:cs typeface="Arial"/>
              </a:rPr>
              <a:t>an</a:t>
            </a:r>
            <a:r>
              <a:rPr lang="en-US" sz="3600" spc="-100" dirty="0">
                <a:solidFill>
                  <a:srgbClr val="231F20"/>
                </a:solidFill>
                <a:latin typeface="Arial"/>
                <a:cs typeface="Arial"/>
              </a:rPr>
              <a:t> </a:t>
            </a:r>
            <a:r>
              <a:rPr lang="en-US" sz="3600" spc="-15" dirty="0">
                <a:solidFill>
                  <a:srgbClr val="231F20"/>
                </a:solidFill>
                <a:latin typeface="Arial"/>
                <a:cs typeface="Arial"/>
              </a:rPr>
              <a:t>existing</a:t>
            </a:r>
            <a:r>
              <a:rPr lang="en-US" sz="3600" spc="-100" dirty="0">
                <a:solidFill>
                  <a:srgbClr val="231F20"/>
                </a:solidFill>
                <a:latin typeface="Arial"/>
                <a:cs typeface="Arial"/>
              </a:rPr>
              <a:t> </a:t>
            </a:r>
            <a:r>
              <a:rPr lang="en-US" sz="3600" spc="15" dirty="0">
                <a:solidFill>
                  <a:srgbClr val="231F20"/>
                </a:solidFill>
                <a:latin typeface="Arial"/>
                <a:cs typeface="Arial"/>
              </a:rPr>
              <a:t>file</a:t>
            </a:r>
            <a:r>
              <a:rPr lang="en-US" sz="3600" spc="-100" dirty="0">
                <a:solidFill>
                  <a:srgbClr val="231F20"/>
                </a:solidFill>
                <a:latin typeface="Arial"/>
                <a:cs typeface="Arial"/>
              </a:rPr>
              <a:t> </a:t>
            </a:r>
            <a:r>
              <a:rPr lang="en-US" sz="3600" spc="-10" dirty="0">
                <a:solidFill>
                  <a:srgbClr val="231F20"/>
                </a:solidFill>
                <a:latin typeface="Arial"/>
                <a:cs typeface="Arial"/>
              </a:rPr>
              <a:t>path</a:t>
            </a:r>
            <a:r>
              <a:rPr lang="en-US" sz="3600" spc="-100" dirty="0">
                <a:solidFill>
                  <a:srgbClr val="231F20"/>
                </a:solidFill>
                <a:latin typeface="Arial"/>
                <a:cs typeface="Arial"/>
              </a:rPr>
              <a:t> </a:t>
            </a:r>
            <a:r>
              <a:rPr lang="en-US" sz="3600" spc="-45" dirty="0">
                <a:solidFill>
                  <a:srgbClr val="231F20"/>
                </a:solidFill>
                <a:latin typeface="Arial"/>
                <a:cs typeface="Arial"/>
              </a:rPr>
              <a:t>and</a:t>
            </a:r>
            <a:r>
              <a:rPr lang="en-US" sz="3600" spc="-100" dirty="0">
                <a:solidFill>
                  <a:srgbClr val="231F20"/>
                </a:solidFill>
                <a:latin typeface="Arial"/>
                <a:cs typeface="Arial"/>
              </a:rPr>
              <a:t> </a:t>
            </a:r>
            <a:r>
              <a:rPr lang="en-US" sz="3600" spc="-20" dirty="0">
                <a:solidFill>
                  <a:srgbClr val="231F20"/>
                </a:solidFill>
                <a:latin typeface="Arial"/>
                <a:cs typeface="Arial"/>
              </a:rPr>
              <a:t>stage</a:t>
            </a:r>
            <a:r>
              <a:rPr lang="en-US" sz="3600" spc="-100" dirty="0">
                <a:solidFill>
                  <a:srgbClr val="231F20"/>
                </a:solidFill>
                <a:latin typeface="Arial"/>
                <a:cs typeface="Arial"/>
              </a:rPr>
              <a:t> </a:t>
            </a:r>
            <a:r>
              <a:rPr lang="en-US" sz="3600" spc="-5" dirty="0">
                <a:solidFill>
                  <a:srgbClr val="231F20"/>
                </a:solidFill>
                <a:latin typeface="Arial"/>
                <a:cs typeface="Arial"/>
              </a:rPr>
              <a:t>the</a:t>
            </a:r>
            <a:r>
              <a:rPr lang="en-US" sz="3600" spc="-100" dirty="0">
                <a:solidFill>
                  <a:srgbClr val="231F20"/>
                </a:solidFill>
                <a:latin typeface="Arial"/>
                <a:cs typeface="Arial"/>
              </a:rPr>
              <a:t> </a:t>
            </a:r>
            <a:r>
              <a:rPr lang="en-US" sz="3600" spc="-40" dirty="0">
                <a:solidFill>
                  <a:srgbClr val="231F20"/>
                </a:solidFill>
                <a:latin typeface="Arial"/>
                <a:cs typeface="Arial"/>
              </a:rPr>
              <a:t>move</a:t>
            </a:r>
            <a:endParaRPr lang="en-US" sz="3600" dirty="0"/>
          </a:p>
        </p:txBody>
      </p:sp>
    </p:spTree>
    <p:extLst>
      <p:ext uri="{BB962C8B-B14F-4D97-AF65-F5344CB8AC3E}">
        <p14:creationId xmlns:p14="http://schemas.microsoft.com/office/powerpoint/2010/main" val="1794878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601" y="403185"/>
            <a:ext cx="3453997" cy="1079853"/>
          </a:xfrm>
          <a:solidFill>
            <a:schemeClr val="bg2"/>
          </a:solidFill>
        </p:spPr>
        <p:txBody>
          <a:bodyPr/>
          <a:lstStyle/>
          <a:p>
            <a:pPr algn="ctr"/>
            <a:r>
              <a:rPr lang="en-US" b="1" i="0" dirty="0" smtClean="0">
                <a:solidFill>
                  <a:srgbClr val="333333"/>
                </a:solidFill>
                <a:effectLst/>
                <a:latin typeface="Raleway"/>
              </a:rPr>
              <a:t>What Is Git?</a:t>
            </a:r>
            <a:endParaRPr lang="en-US" b="1" i="0" dirty="0">
              <a:solidFill>
                <a:srgbClr val="333333"/>
              </a:solidFill>
              <a:effectLst/>
              <a:latin typeface="Raleway"/>
            </a:endParaRPr>
          </a:p>
        </p:txBody>
      </p:sp>
      <p:sp>
        <p:nvSpPr>
          <p:cNvPr id="3" name="Content Placeholder 2"/>
          <p:cNvSpPr>
            <a:spLocks noGrp="1"/>
          </p:cNvSpPr>
          <p:nvPr>
            <p:ph idx="1"/>
          </p:nvPr>
        </p:nvSpPr>
        <p:spPr>
          <a:xfrm>
            <a:off x="182879" y="1780095"/>
            <a:ext cx="11521440" cy="4370741"/>
          </a:xfrm>
        </p:spPr>
        <p:txBody>
          <a:bodyPr>
            <a:normAutofit/>
          </a:bodyPr>
          <a:lstStyle/>
          <a:p>
            <a:pPr marL="457200" lvl="1" indent="0">
              <a:buNone/>
            </a:pPr>
            <a:r>
              <a:rPr lang="en-US" sz="5000" dirty="0" smtClean="0">
                <a:solidFill>
                  <a:srgbClr val="FF0000"/>
                </a:solidFill>
              </a:rPr>
              <a:t>+</a:t>
            </a:r>
            <a:r>
              <a:rPr lang="en-US" dirty="0" smtClean="0">
                <a:solidFill>
                  <a:srgbClr val="FF0000"/>
                </a:solidFill>
              </a:rPr>
              <a:t>  </a:t>
            </a:r>
            <a:r>
              <a:rPr lang="en-US" sz="4000" b="1" dirty="0" smtClean="0">
                <a:solidFill>
                  <a:srgbClr val="FF0000"/>
                </a:solidFill>
              </a:rPr>
              <a:t>Version Control Software</a:t>
            </a:r>
            <a:r>
              <a:rPr lang="en-US" sz="4000" dirty="0" smtClean="0">
                <a:solidFill>
                  <a:srgbClr val="FF0000"/>
                </a:solidFill>
              </a:rPr>
              <a:t/>
            </a:r>
            <a:br>
              <a:rPr lang="en-US" sz="4000" dirty="0" smtClean="0">
                <a:solidFill>
                  <a:srgbClr val="FF0000"/>
                </a:solidFill>
              </a:rPr>
            </a:br>
            <a:r>
              <a:rPr lang="en-US" dirty="0" smtClean="0"/>
              <a:t>	</a:t>
            </a:r>
            <a:r>
              <a:rPr lang="en-US" sz="3200" dirty="0" smtClean="0"/>
              <a:t>It means while you coding, you can save; each little time you 	make a change so if  you make a mistake, then you've undo 	option or you can look back how was it before!</a:t>
            </a:r>
          </a:p>
          <a:p>
            <a:pPr marL="0" indent="0">
              <a:buNone/>
            </a:pPr>
            <a:r>
              <a:rPr lang="en-US" dirty="0" smtClean="0"/>
              <a:t>      </a:t>
            </a:r>
            <a:r>
              <a:rPr lang="en-US" sz="4400" dirty="0" smtClean="0">
                <a:solidFill>
                  <a:srgbClr val="FF0000"/>
                </a:solidFill>
              </a:rPr>
              <a:t>+</a:t>
            </a:r>
            <a:r>
              <a:rPr lang="en-US" dirty="0" smtClean="0">
                <a:solidFill>
                  <a:srgbClr val="FF0000"/>
                </a:solidFill>
              </a:rPr>
              <a:t>  </a:t>
            </a:r>
            <a:r>
              <a:rPr lang="en-US" sz="4000" b="1" dirty="0" smtClean="0">
                <a:solidFill>
                  <a:srgbClr val="FF0000"/>
                </a:solidFill>
              </a:rPr>
              <a:t>Open Source </a:t>
            </a:r>
          </a:p>
          <a:p>
            <a:pPr marL="0" indent="0">
              <a:buNone/>
            </a:pPr>
            <a:r>
              <a:rPr lang="en-US" dirty="0" smtClean="0"/>
              <a:t>	you can use it without paying.</a:t>
            </a:r>
            <a:endParaRPr lang="en-US" dirty="0"/>
          </a:p>
        </p:txBody>
      </p:sp>
    </p:spTree>
    <p:extLst>
      <p:ext uri="{BB962C8B-B14F-4D97-AF65-F5344CB8AC3E}">
        <p14:creationId xmlns:p14="http://schemas.microsoft.com/office/powerpoint/2010/main" val="68600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572" y="1896968"/>
            <a:ext cx="11493304" cy="4351338"/>
          </a:xfrm>
        </p:spPr>
        <p:txBody>
          <a:bodyPr/>
          <a:lstStyle/>
          <a:p>
            <a:pPr marL="0" indent="0">
              <a:buNone/>
            </a:pPr>
            <a:r>
              <a:rPr lang="en-US" sz="5000" dirty="0">
                <a:solidFill>
                  <a:srgbClr val="FF0000"/>
                </a:solidFill>
              </a:rPr>
              <a:t>+</a:t>
            </a:r>
            <a:r>
              <a:rPr lang="en-US" dirty="0">
                <a:solidFill>
                  <a:srgbClr val="FF0000"/>
                </a:solidFill>
              </a:rPr>
              <a:t> </a:t>
            </a:r>
            <a:r>
              <a:rPr lang="en-US" sz="4000" b="1" dirty="0" smtClean="0">
                <a:solidFill>
                  <a:srgbClr val="FF0000"/>
                </a:solidFill>
              </a:rPr>
              <a:t>Collaboration Website </a:t>
            </a:r>
          </a:p>
          <a:p>
            <a:pPr marL="0" indent="0">
              <a:buNone/>
            </a:pPr>
            <a:r>
              <a:rPr lang="en-US" dirty="0" smtClean="0"/>
              <a:t>     </a:t>
            </a:r>
            <a:r>
              <a:rPr lang="en-US" sz="3200" dirty="0" smtClean="0"/>
              <a:t>GitHub is a collaboration website that interacts with Git and</a:t>
            </a:r>
            <a:br>
              <a:rPr lang="en-US" sz="3200" dirty="0" smtClean="0"/>
            </a:br>
            <a:r>
              <a:rPr lang="en-US" sz="3200" dirty="0" smtClean="0"/>
              <a:t>    works with  it on the projects that you work on in your version</a:t>
            </a:r>
            <a:br>
              <a:rPr lang="en-US" sz="3200" dirty="0" smtClean="0"/>
            </a:br>
            <a:r>
              <a:rPr lang="en-US" sz="3200" dirty="0" smtClean="0"/>
              <a:t>    control system.</a:t>
            </a:r>
          </a:p>
          <a:p>
            <a:pPr marL="0" indent="0">
              <a:buNone/>
            </a:pPr>
            <a:r>
              <a:rPr lang="en-US" dirty="0" smtClean="0"/>
              <a:t>   </a:t>
            </a:r>
            <a:r>
              <a:rPr lang="en-US" sz="3200" dirty="0" smtClean="0"/>
              <a:t>* you will use it to collaborate with your peers on projects using</a:t>
            </a:r>
            <a:br>
              <a:rPr lang="en-US" sz="3200" dirty="0" smtClean="0"/>
            </a:br>
            <a:r>
              <a:rPr lang="en-US" sz="3200" dirty="0" smtClean="0"/>
              <a:t>     version control.</a:t>
            </a:r>
            <a:endParaRPr lang="en-US" sz="3200" dirty="0"/>
          </a:p>
        </p:txBody>
      </p:sp>
      <p:sp>
        <p:nvSpPr>
          <p:cNvPr id="5" name="Title 1"/>
          <p:cNvSpPr>
            <a:spLocks noGrp="1"/>
          </p:cNvSpPr>
          <p:nvPr>
            <p:ph type="title"/>
          </p:nvPr>
        </p:nvSpPr>
        <p:spPr>
          <a:xfrm>
            <a:off x="3796758" y="456379"/>
            <a:ext cx="4968933" cy="1079853"/>
          </a:xfrm>
          <a:solidFill>
            <a:schemeClr val="bg2"/>
          </a:solidFill>
        </p:spPr>
        <p:txBody>
          <a:bodyPr>
            <a:normAutofit/>
          </a:bodyPr>
          <a:lstStyle/>
          <a:p>
            <a:r>
              <a:rPr lang="en-US" b="1" i="0" dirty="0" smtClean="0">
                <a:solidFill>
                  <a:srgbClr val="333333"/>
                </a:solidFill>
                <a:effectLst/>
                <a:latin typeface="Raleway"/>
              </a:rPr>
              <a:t>What Is </a:t>
            </a:r>
            <a:r>
              <a:rPr lang="en-US" sz="4900" b="1" i="0" dirty="0" smtClean="0">
                <a:solidFill>
                  <a:srgbClr val="333333"/>
                </a:solidFill>
                <a:effectLst/>
                <a:latin typeface="Raleway"/>
              </a:rPr>
              <a:t>GitHub</a:t>
            </a:r>
            <a:r>
              <a:rPr lang="en-US" b="1" i="0" dirty="0" smtClean="0">
                <a:solidFill>
                  <a:srgbClr val="333333"/>
                </a:solidFill>
                <a:effectLst/>
                <a:latin typeface="Raleway"/>
              </a:rPr>
              <a:t>?</a:t>
            </a:r>
            <a:endParaRPr lang="en-US" b="1" i="0" dirty="0">
              <a:solidFill>
                <a:srgbClr val="333333"/>
              </a:solidFill>
              <a:effectLst/>
              <a:latin typeface="Raleway"/>
            </a:endParaRPr>
          </a:p>
        </p:txBody>
      </p:sp>
    </p:spTree>
    <p:extLst>
      <p:ext uri="{BB962C8B-B14F-4D97-AF65-F5344CB8AC3E}">
        <p14:creationId xmlns:p14="http://schemas.microsoft.com/office/powerpoint/2010/main" val="2980303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37908" y="3572559"/>
            <a:ext cx="10195718" cy="1325563"/>
          </a:xfrm>
        </p:spPr>
        <p:txBody>
          <a:bodyPr/>
          <a:lstStyle/>
          <a:p>
            <a:r>
              <a:rPr lang="en-US" dirty="0" smtClean="0"/>
              <a:t> </a:t>
            </a:r>
            <a:r>
              <a:rPr lang="en-US" dirty="0" smtClean="0">
                <a:solidFill>
                  <a:srgbClr val="FF0000"/>
                </a:solidFill>
              </a:rPr>
              <a:t>&gt;&gt;</a:t>
            </a:r>
            <a:r>
              <a:rPr lang="en-US" dirty="0" smtClean="0"/>
              <a:t>Think it for a moment!</a:t>
            </a:r>
            <a:endParaRPr lang="en-US" dirty="0"/>
          </a:p>
        </p:txBody>
      </p:sp>
      <p:sp>
        <p:nvSpPr>
          <p:cNvPr id="3" name="Content Placeholder 2"/>
          <p:cNvSpPr>
            <a:spLocks noGrp="1"/>
          </p:cNvSpPr>
          <p:nvPr>
            <p:ph idx="4294967295"/>
          </p:nvPr>
        </p:nvSpPr>
        <p:spPr>
          <a:xfrm>
            <a:off x="1537908" y="2050219"/>
            <a:ext cx="9875837" cy="1016000"/>
          </a:xfrm>
          <a:solidFill>
            <a:schemeClr val="bg1">
              <a:lumMod val="85000"/>
            </a:schemeClr>
          </a:solidFill>
        </p:spPr>
        <p:txBody>
          <a:bodyPr>
            <a:normAutofit fontScale="92500"/>
          </a:bodyPr>
          <a:lstStyle/>
          <a:p>
            <a:pPr marL="0" indent="0">
              <a:buNone/>
            </a:pPr>
            <a:r>
              <a:rPr lang="en-US" sz="6600" b="1" dirty="0">
                <a:solidFill>
                  <a:srgbClr val="C00000"/>
                </a:solidFill>
              </a:rPr>
              <a:t>Why use something like Git?</a:t>
            </a:r>
          </a:p>
        </p:txBody>
      </p:sp>
    </p:spTree>
    <p:extLst>
      <p:ext uri="{BB962C8B-B14F-4D97-AF65-F5344CB8AC3E}">
        <p14:creationId xmlns:p14="http://schemas.microsoft.com/office/powerpoint/2010/main" val="2248323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5" y="2848378"/>
            <a:ext cx="4324643" cy="521140"/>
          </a:xfrm>
        </p:spPr>
        <p:txBody>
          <a:bodyPr>
            <a:normAutofit fontScale="90000"/>
          </a:bodyPr>
          <a:lstStyle/>
          <a:p>
            <a:r>
              <a:rPr lang="en-US" dirty="0" smtClean="0"/>
              <a:t> </a:t>
            </a:r>
            <a:r>
              <a:rPr lang="en-US" b="1" dirty="0" smtClean="0">
                <a:solidFill>
                  <a:srgbClr val="FF0000"/>
                </a:solidFill>
              </a:rPr>
              <a:t>PROBLEMS&gt;&gt;</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105" y="463600"/>
            <a:ext cx="6330462" cy="5811837"/>
          </a:xfrm>
        </p:spPr>
      </p:pic>
    </p:spTree>
    <p:extLst>
      <p:ext uri="{BB962C8B-B14F-4D97-AF65-F5344CB8AC3E}">
        <p14:creationId xmlns:p14="http://schemas.microsoft.com/office/powerpoint/2010/main" val="1416655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78" y="436097"/>
            <a:ext cx="11127545" cy="5824025"/>
          </a:xfrm>
        </p:spPr>
        <p:txBody>
          <a:bodyPr>
            <a:normAutofit fontScale="85000" lnSpcReduction="20000"/>
          </a:bodyPr>
          <a:lstStyle/>
          <a:p>
            <a:pPr marL="0" indent="0">
              <a:buNone/>
            </a:pPr>
            <a:r>
              <a:rPr lang="en-US" sz="3600" dirty="0" smtClean="0"/>
              <a:t>Say you and a coworker are both updating pages on the same website. You make your changes, save them, and upload them back to the website. The problem comes when your coworker is working on the same page as you at the same time. One of you is about to have your work overwritten and erased.</a:t>
            </a:r>
            <a:endParaRPr lang="en-US" sz="4100" dirty="0" smtClean="0"/>
          </a:p>
          <a:p>
            <a:pPr marL="0" indent="0">
              <a:buNone/>
            </a:pPr>
            <a:endParaRPr lang="en-US" sz="3200" dirty="0" smtClean="0"/>
          </a:p>
          <a:p>
            <a:pPr marL="0" indent="0">
              <a:buNone/>
            </a:pPr>
            <a:r>
              <a:rPr lang="en-US" sz="3200" i="1" dirty="0" smtClean="0">
                <a:solidFill>
                  <a:srgbClr val="C00000"/>
                </a:solidFill>
              </a:rPr>
              <a:t>As we know Git is version control software:</a:t>
            </a:r>
            <a:br>
              <a:rPr lang="en-US" sz="3200" i="1" dirty="0" smtClean="0">
                <a:solidFill>
                  <a:srgbClr val="C00000"/>
                </a:solidFill>
              </a:rPr>
            </a:br>
            <a:r>
              <a:rPr lang="en-US" sz="3200" dirty="0" smtClean="0">
                <a:solidFill>
                  <a:srgbClr val="C00000"/>
                </a:solidFill>
              </a:rPr>
              <a:t> 	which means it manages changes to a project without overwriting any   	part  of that project. And it’s not going  away anytime soon.</a:t>
            </a:r>
            <a:r>
              <a:rPr lang="en-US" sz="3200" dirty="0" smtClean="0"/>
              <a:t/>
            </a:r>
            <a:br>
              <a:rPr lang="en-US" sz="3200" dirty="0" smtClean="0"/>
            </a:br>
            <a:r>
              <a:rPr lang="en-US" sz="3200" dirty="0" smtClean="0"/>
              <a:t/>
            </a:r>
            <a:br>
              <a:rPr lang="en-US" sz="3200" dirty="0" smtClean="0"/>
            </a:br>
            <a:r>
              <a:rPr lang="en-US" sz="3200" dirty="0" smtClean="0"/>
              <a:t> </a:t>
            </a:r>
            <a:r>
              <a:rPr lang="en-US" sz="3600" dirty="0" smtClean="0"/>
              <a:t>A version control application like Git keeps that from happening. You and your coworker can each upload your revisions to the same page, and Git will save two copies. Later, you can merge your changes together without losing any work along the way. You can even revert to an earlier version at any time, because Git keeps a “snapshot” of every change ever made.</a:t>
            </a:r>
            <a:endParaRPr lang="en-US" sz="3200" dirty="0"/>
          </a:p>
        </p:txBody>
      </p:sp>
    </p:spTree>
    <p:extLst>
      <p:ext uri="{BB962C8B-B14F-4D97-AF65-F5344CB8AC3E}">
        <p14:creationId xmlns:p14="http://schemas.microsoft.com/office/powerpoint/2010/main" val="884061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9731" y="607010"/>
            <a:ext cx="1862667" cy="738664"/>
          </a:xfrm>
          <a:prstGeom prst="rect">
            <a:avLst/>
          </a:prstGeom>
        </p:spPr>
        <p:txBody>
          <a:bodyPr vert="horz" wrap="square" lIns="0" tIns="0" rIns="0" bIns="0" rtlCol="0" anchor="ctr">
            <a:spAutoFit/>
          </a:bodyPr>
          <a:lstStyle/>
          <a:p>
            <a:pPr marL="16933">
              <a:lnSpc>
                <a:spcPct val="100000"/>
              </a:lnSpc>
            </a:pPr>
            <a:r>
              <a:rPr sz="4800" spc="-7" dirty="0">
                <a:solidFill>
                  <a:srgbClr val="C00000"/>
                </a:solidFill>
              </a:rPr>
              <a:t>Shell</a:t>
            </a:r>
            <a:endParaRPr sz="4800" dirty="0">
              <a:solidFill>
                <a:srgbClr val="C00000"/>
              </a:solidFill>
            </a:endParaRPr>
          </a:p>
        </p:txBody>
      </p:sp>
      <p:sp>
        <p:nvSpPr>
          <p:cNvPr id="3" name="object 3"/>
          <p:cNvSpPr txBox="1"/>
          <p:nvPr/>
        </p:nvSpPr>
        <p:spPr>
          <a:xfrm>
            <a:off x="5329544" y="606246"/>
            <a:ext cx="3142827" cy="746102"/>
          </a:xfrm>
          <a:prstGeom prst="rect">
            <a:avLst/>
          </a:prstGeom>
        </p:spPr>
        <p:txBody>
          <a:bodyPr vert="horz" wrap="square" lIns="0" tIns="0" rIns="0" bIns="0" rtlCol="0">
            <a:spAutoFit/>
          </a:bodyPr>
          <a:lstStyle/>
          <a:p>
            <a:pPr marL="198962" marR="6773" indent="-182875">
              <a:lnSpc>
                <a:spcPct val="100699"/>
              </a:lnSpc>
            </a:pPr>
            <a:r>
              <a:rPr sz="2400" spc="-7" dirty="0">
                <a:solidFill>
                  <a:srgbClr val="595959"/>
                </a:solidFill>
                <a:latin typeface="Courier New"/>
                <a:cs typeface="Courier New"/>
              </a:rPr>
              <a:t>terminal,</a:t>
            </a:r>
            <a:r>
              <a:rPr sz="2400" spc="-40" dirty="0">
                <a:solidFill>
                  <a:srgbClr val="595959"/>
                </a:solidFill>
                <a:latin typeface="Courier New"/>
                <a:cs typeface="Courier New"/>
              </a:rPr>
              <a:t> </a:t>
            </a:r>
            <a:r>
              <a:rPr sz="2400" spc="-7" dirty="0">
                <a:solidFill>
                  <a:srgbClr val="595959"/>
                </a:solidFill>
                <a:latin typeface="Courier New"/>
                <a:cs typeface="Courier New"/>
              </a:rPr>
              <a:t>command  line, Bash,</a:t>
            </a:r>
            <a:r>
              <a:rPr sz="2400" spc="-60" dirty="0">
                <a:solidFill>
                  <a:srgbClr val="595959"/>
                </a:solidFill>
                <a:latin typeface="Courier New"/>
                <a:cs typeface="Courier New"/>
              </a:rPr>
              <a:t> </a:t>
            </a:r>
            <a:r>
              <a:rPr sz="2400" spc="-7" dirty="0">
                <a:solidFill>
                  <a:srgbClr val="595959"/>
                </a:solidFill>
                <a:latin typeface="Courier New"/>
                <a:cs typeface="Courier New"/>
              </a:rPr>
              <a:t>etc</a:t>
            </a:r>
            <a:endParaRPr sz="2400" dirty="0">
              <a:latin typeface="Courier New"/>
              <a:cs typeface="Courier New"/>
            </a:endParaRPr>
          </a:p>
        </p:txBody>
      </p:sp>
      <p:sp>
        <p:nvSpPr>
          <p:cNvPr id="4" name="object 4"/>
          <p:cNvSpPr txBox="1"/>
          <p:nvPr/>
        </p:nvSpPr>
        <p:spPr>
          <a:xfrm>
            <a:off x="3047659" y="2011680"/>
            <a:ext cx="6588710" cy="2846998"/>
          </a:xfrm>
          <a:prstGeom prst="rect">
            <a:avLst/>
          </a:prstGeom>
        </p:spPr>
        <p:txBody>
          <a:bodyPr vert="horz" wrap="square" lIns="0" tIns="0" rIns="0" bIns="0" rtlCol="0">
            <a:spAutoFit/>
          </a:bodyPr>
          <a:lstStyle/>
          <a:p>
            <a:pPr marL="16933" marR="6773">
              <a:lnSpc>
                <a:spcPts val="2200"/>
              </a:lnSpc>
            </a:pPr>
            <a:r>
              <a:rPr sz="2800" spc="-7" dirty="0">
                <a:latin typeface="Arial"/>
                <a:cs typeface="Arial"/>
              </a:rPr>
              <a:t>An application that lets you communicate with your  operating</a:t>
            </a:r>
            <a:r>
              <a:rPr sz="2800" spc="-47" dirty="0">
                <a:latin typeface="Arial"/>
                <a:cs typeface="Arial"/>
              </a:rPr>
              <a:t> </a:t>
            </a:r>
            <a:r>
              <a:rPr sz="2800" spc="-7" dirty="0">
                <a:latin typeface="Arial"/>
                <a:cs typeface="Arial"/>
              </a:rPr>
              <a:t>system</a:t>
            </a:r>
            <a:r>
              <a:rPr sz="1867" spc="-7" dirty="0">
                <a:latin typeface="Arial"/>
                <a:cs typeface="Arial"/>
              </a:rPr>
              <a:t>.</a:t>
            </a:r>
            <a:endParaRPr sz="1867" dirty="0">
              <a:latin typeface="Arial"/>
              <a:cs typeface="Arial"/>
            </a:endParaRPr>
          </a:p>
          <a:p>
            <a:pPr>
              <a:spcBef>
                <a:spcPts val="20"/>
              </a:spcBef>
            </a:pPr>
            <a:endParaRPr dirty="0">
              <a:latin typeface="Times New Roman"/>
              <a:cs typeface="Times New Roman"/>
            </a:endParaRPr>
          </a:p>
          <a:p>
            <a:pPr marL="626518" indent="-448722">
              <a:lnSpc>
                <a:spcPts val="2219"/>
              </a:lnSpc>
              <a:buChar char="●"/>
              <a:tabLst>
                <a:tab pos="625671" algn="l"/>
                <a:tab pos="626518" algn="l"/>
              </a:tabLst>
            </a:pPr>
            <a:r>
              <a:rPr sz="2400" spc="-7" dirty="0">
                <a:latin typeface="Arial"/>
                <a:cs typeface="Arial"/>
              </a:rPr>
              <a:t>Command-line interface</a:t>
            </a:r>
            <a:r>
              <a:rPr sz="2400" spc="20" dirty="0">
                <a:latin typeface="Arial"/>
                <a:cs typeface="Arial"/>
              </a:rPr>
              <a:t> </a:t>
            </a:r>
            <a:r>
              <a:rPr sz="2400" spc="-7" dirty="0">
                <a:latin typeface="Arial"/>
                <a:cs typeface="Arial"/>
              </a:rPr>
              <a:t>(CLI)</a:t>
            </a:r>
            <a:endParaRPr sz="2400" dirty="0">
              <a:latin typeface="Arial"/>
              <a:cs typeface="Arial"/>
            </a:endParaRPr>
          </a:p>
          <a:p>
            <a:pPr marL="626518" indent="-448722">
              <a:lnSpc>
                <a:spcPts val="2219"/>
              </a:lnSpc>
              <a:buChar char="●"/>
              <a:tabLst>
                <a:tab pos="625671" algn="l"/>
                <a:tab pos="626518" algn="l"/>
              </a:tabLst>
            </a:pPr>
            <a:r>
              <a:rPr sz="2400" spc="-7" dirty="0">
                <a:latin typeface="Arial"/>
                <a:cs typeface="Arial"/>
              </a:rPr>
              <a:t>read-evaluate-print loop</a:t>
            </a:r>
            <a:r>
              <a:rPr sz="2400" spc="40" dirty="0">
                <a:latin typeface="Arial"/>
                <a:cs typeface="Arial"/>
              </a:rPr>
              <a:t> </a:t>
            </a:r>
            <a:r>
              <a:rPr sz="2400" spc="-7" dirty="0">
                <a:latin typeface="Arial"/>
                <a:cs typeface="Arial"/>
              </a:rPr>
              <a:t>(REPL)</a:t>
            </a:r>
            <a:endParaRPr sz="2400" dirty="0">
              <a:latin typeface="Arial"/>
              <a:cs typeface="Arial"/>
            </a:endParaRPr>
          </a:p>
          <a:p>
            <a:pPr>
              <a:lnSpc>
                <a:spcPct val="100000"/>
              </a:lnSpc>
            </a:pPr>
            <a:endParaRPr sz="1867" dirty="0">
              <a:latin typeface="Times New Roman"/>
              <a:cs typeface="Times New Roman"/>
            </a:endParaRPr>
          </a:p>
          <a:p>
            <a:pPr>
              <a:spcBef>
                <a:spcPts val="20"/>
              </a:spcBef>
            </a:pPr>
            <a:endParaRPr sz="2000" dirty="0">
              <a:latin typeface="Times New Roman"/>
              <a:cs typeface="Times New Roman"/>
            </a:endParaRPr>
          </a:p>
          <a:p>
            <a:pPr marL="16933" marR="20319">
              <a:lnSpc>
                <a:spcPts val="2200"/>
              </a:lnSpc>
            </a:pPr>
            <a:r>
              <a:rPr sz="2400" spc="-7" dirty="0">
                <a:latin typeface="Arial"/>
                <a:cs typeface="Arial"/>
              </a:rPr>
              <a:t>On Windows use Git Bash for Unix-like commands  so you can follow </a:t>
            </a:r>
            <a:r>
              <a:rPr sz="2400" dirty="0">
                <a:latin typeface="Arial"/>
                <a:cs typeface="Arial"/>
              </a:rPr>
              <a:t>Mac </a:t>
            </a:r>
            <a:r>
              <a:rPr sz="2400" spc="-7" dirty="0">
                <a:latin typeface="Arial"/>
                <a:cs typeface="Arial"/>
              </a:rPr>
              <a:t>or Linux</a:t>
            </a:r>
            <a:r>
              <a:rPr sz="2400" spc="47" dirty="0">
                <a:latin typeface="Arial"/>
                <a:cs typeface="Arial"/>
              </a:rPr>
              <a:t> </a:t>
            </a:r>
            <a:r>
              <a:rPr sz="2400" spc="-7" dirty="0">
                <a:latin typeface="Arial"/>
                <a:cs typeface="Arial"/>
              </a:rPr>
              <a:t>tutorials.</a:t>
            </a:r>
            <a:endParaRPr sz="2400" dirty="0">
              <a:latin typeface="Arial"/>
              <a:cs typeface="Arial"/>
            </a:endParaRPr>
          </a:p>
        </p:txBody>
      </p:sp>
    </p:spTree>
    <p:extLst>
      <p:ext uri="{BB962C8B-B14F-4D97-AF65-F5344CB8AC3E}">
        <p14:creationId xmlns:p14="http://schemas.microsoft.com/office/powerpoint/2010/main" val="4071589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1"/>
          <p:cNvSpPr txBox="1"/>
          <p:nvPr/>
        </p:nvSpPr>
        <p:spPr>
          <a:xfrm>
            <a:off x="669581" y="516584"/>
            <a:ext cx="11147279" cy="1010533"/>
          </a:xfrm>
          <a:prstGeom prst="rect">
            <a:avLst/>
          </a:prstGeom>
        </p:spPr>
        <p:txBody>
          <a:bodyPr vert="horz" wrap="square" lIns="0" tIns="0" rIns="0" bIns="0" rtlCol="0">
            <a:spAutoFit/>
          </a:bodyPr>
          <a:lstStyle/>
          <a:p>
            <a:pPr marL="12700"/>
            <a:r>
              <a:rPr sz="3200" b="1" spc="-175" dirty="0">
                <a:solidFill>
                  <a:srgbClr val="231F20"/>
                </a:solidFill>
                <a:latin typeface="Arial Black"/>
                <a:cs typeface="Arial Black"/>
              </a:rPr>
              <a:t>SETUP</a:t>
            </a:r>
            <a:endParaRPr sz="3200" dirty="0">
              <a:solidFill>
                <a:prstClr val="black"/>
              </a:solidFill>
              <a:latin typeface="Arial Black"/>
              <a:cs typeface="Arial Black"/>
            </a:endParaRPr>
          </a:p>
          <a:p>
            <a:pPr marL="12700">
              <a:spcBef>
                <a:spcPts val="185"/>
              </a:spcBef>
            </a:pPr>
            <a:r>
              <a:rPr sz="3200" spc="-25" dirty="0">
                <a:solidFill>
                  <a:srgbClr val="2A2727"/>
                </a:solidFill>
                <a:latin typeface="Arial"/>
                <a:cs typeface="Arial"/>
              </a:rPr>
              <a:t>Configuring</a:t>
            </a:r>
            <a:r>
              <a:rPr sz="3200" spc="-90" dirty="0">
                <a:solidFill>
                  <a:srgbClr val="2A2727"/>
                </a:solidFill>
                <a:latin typeface="Arial"/>
                <a:cs typeface="Arial"/>
              </a:rPr>
              <a:t> </a:t>
            </a:r>
            <a:r>
              <a:rPr sz="3200" spc="-30" dirty="0">
                <a:solidFill>
                  <a:srgbClr val="2A2727"/>
                </a:solidFill>
                <a:latin typeface="Arial"/>
                <a:cs typeface="Arial"/>
              </a:rPr>
              <a:t>user</a:t>
            </a:r>
            <a:r>
              <a:rPr sz="3200" spc="-90" dirty="0">
                <a:solidFill>
                  <a:srgbClr val="2A2727"/>
                </a:solidFill>
                <a:latin typeface="Arial"/>
                <a:cs typeface="Arial"/>
              </a:rPr>
              <a:t> </a:t>
            </a:r>
            <a:r>
              <a:rPr sz="3200" spc="-5" dirty="0">
                <a:solidFill>
                  <a:srgbClr val="2A2727"/>
                </a:solidFill>
                <a:latin typeface="Arial"/>
                <a:cs typeface="Arial"/>
              </a:rPr>
              <a:t>information</a:t>
            </a:r>
            <a:r>
              <a:rPr sz="3200" spc="-90" dirty="0">
                <a:solidFill>
                  <a:srgbClr val="2A2727"/>
                </a:solidFill>
                <a:latin typeface="Arial"/>
                <a:cs typeface="Arial"/>
              </a:rPr>
              <a:t> </a:t>
            </a:r>
            <a:r>
              <a:rPr sz="3200" spc="-40" dirty="0">
                <a:solidFill>
                  <a:srgbClr val="2A2727"/>
                </a:solidFill>
                <a:latin typeface="Arial"/>
                <a:cs typeface="Arial"/>
              </a:rPr>
              <a:t>used</a:t>
            </a:r>
            <a:r>
              <a:rPr sz="3200" spc="-90" dirty="0">
                <a:solidFill>
                  <a:srgbClr val="2A2727"/>
                </a:solidFill>
                <a:latin typeface="Arial"/>
                <a:cs typeface="Arial"/>
              </a:rPr>
              <a:t> </a:t>
            </a:r>
            <a:r>
              <a:rPr sz="3200" spc="-30" dirty="0">
                <a:solidFill>
                  <a:srgbClr val="2A2727"/>
                </a:solidFill>
                <a:latin typeface="Arial"/>
                <a:cs typeface="Arial"/>
              </a:rPr>
              <a:t>across</a:t>
            </a:r>
            <a:r>
              <a:rPr sz="3200" spc="-90" dirty="0">
                <a:solidFill>
                  <a:srgbClr val="2A2727"/>
                </a:solidFill>
                <a:latin typeface="Arial"/>
                <a:cs typeface="Arial"/>
              </a:rPr>
              <a:t> </a:t>
            </a:r>
            <a:r>
              <a:rPr sz="3200" spc="-10" dirty="0">
                <a:solidFill>
                  <a:srgbClr val="2A2727"/>
                </a:solidFill>
                <a:latin typeface="Arial"/>
                <a:cs typeface="Arial"/>
              </a:rPr>
              <a:t>all</a:t>
            </a:r>
            <a:r>
              <a:rPr sz="3200" spc="-90" dirty="0">
                <a:solidFill>
                  <a:srgbClr val="2A2727"/>
                </a:solidFill>
                <a:latin typeface="Arial"/>
                <a:cs typeface="Arial"/>
              </a:rPr>
              <a:t> </a:t>
            </a:r>
            <a:r>
              <a:rPr sz="3200" spc="-20" dirty="0" smtClean="0">
                <a:solidFill>
                  <a:srgbClr val="2A2727"/>
                </a:solidFill>
                <a:latin typeface="Arial"/>
                <a:cs typeface="Arial"/>
              </a:rPr>
              <a:t>local</a:t>
            </a:r>
            <a:r>
              <a:rPr lang="en-US" sz="3200" spc="-90" dirty="0">
                <a:solidFill>
                  <a:srgbClr val="2A2727"/>
                </a:solidFill>
                <a:latin typeface="Arial"/>
                <a:cs typeface="Arial"/>
              </a:rPr>
              <a:t> </a:t>
            </a:r>
            <a:r>
              <a:rPr sz="3200" spc="-5" dirty="0" smtClean="0">
                <a:solidFill>
                  <a:srgbClr val="2A2727"/>
                </a:solidFill>
                <a:latin typeface="Arial"/>
                <a:cs typeface="Arial"/>
              </a:rPr>
              <a:t>repositories</a:t>
            </a:r>
            <a:endParaRPr sz="3200" dirty="0">
              <a:solidFill>
                <a:prstClr val="black"/>
              </a:solidFill>
              <a:latin typeface="Arial"/>
              <a:cs typeface="Arial"/>
            </a:endParaRPr>
          </a:p>
        </p:txBody>
      </p:sp>
      <p:sp>
        <p:nvSpPr>
          <p:cNvPr id="7" name="Subtitle 6"/>
          <p:cNvSpPr>
            <a:spLocks noGrp="1"/>
          </p:cNvSpPr>
          <p:nvPr>
            <p:ph type="subTitle" idx="1"/>
          </p:nvPr>
        </p:nvSpPr>
        <p:spPr>
          <a:xfrm>
            <a:off x="801858" y="1744394"/>
            <a:ext cx="10649244" cy="4979963"/>
          </a:xfrm>
        </p:spPr>
        <p:txBody>
          <a:bodyPr>
            <a:normAutofit/>
          </a:bodyPr>
          <a:lstStyle/>
          <a:p>
            <a:pPr fontAlgn="t"/>
            <a:r>
              <a:rPr lang="en-US" sz="3600" b="1" dirty="0" err="1">
                <a:solidFill>
                  <a:srgbClr val="C00000"/>
                </a:solidFill>
              </a:rPr>
              <a:t>git</a:t>
            </a:r>
            <a:r>
              <a:rPr lang="en-US" sz="3600" b="1" dirty="0">
                <a:solidFill>
                  <a:srgbClr val="C00000"/>
                </a:solidFill>
              </a:rPr>
              <a:t> </a:t>
            </a:r>
            <a:r>
              <a:rPr lang="en-US" sz="3600" b="1" dirty="0" err="1">
                <a:solidFill>
                  <a:srgbClr val="C00000"/>
                </a:solidFill>
              </a:rPr>
              <a:t>config</a:t>
            </a:r>
            <a:r>
              <a:rPr lang="en-US" sz="3600" b="1" dirty="0">
                <a:solidFill>
                  <a:srgbClr val="C00000"/>
                </a:solidFill>
              </a:rPr>
              <a:t> --global user.name “[</a:t>
            </a:r>
            <a:r>
              <a:rPr lang="en-US" sz="3600" b="1" dirty="0" err="1">
                <a:solidFill>
                  <a:srgbClr val="C00000"/>
                </a:solidFill>
              </a:rPr>
              <a:t>firstname</a:t>
            </a:r>
            <a:r>
              <a:rPr lang="en-US" sz="3600" b="1" dirty="0">
                <a:solidFill>
                  <a:srgbClr val="C00000"/>
                </a:solidFill>
              </a:rPr>
              <a:t> </a:t>
            </a:r>
            <a:r>
              <a:rPr lang="en-US" sz="3600" b="1" dirty="0" err="1">
                <a:solidFill>
                  <a:srgbClr val="C00000"/>
                </a:solidFill>
              </a:rPr>
              <a:t>lastname</a:t>
            </a:r>
            <a:r>
              <a:rPr lang="en-US" sz="3600" b="1" dirty="0">
                <a:solidFill>
                  <a:srgbClr val="C00000"/>
                </a:solidFill>
              </a:rPr>
              <a:t>]”</a:t>
            </a:r>
          </a:p>
          <a:p>
            <a:pPr fontAlgn="t"/>
            <a:r>
              <a:rPr lang="en-US" sz="2800" dirty="0"/>
              <a:t>set a name that is identifiable for credit when review version history</a:t>
            </a:r>
          </a:p>
          <a:p>
            <a:pPr fontAlgn="t"/>
            <a:r>
              <a:rPr lang="en-US" sz="4400" b="1" dirty="0" err="1">
                <a:solidFill>
                  <a:srgbClr val="C00000"/>
                </a:solidFill>
              </a:rPr>
              <a:t>git</a:t>
            </a:r>
            <a:r>
              <a:rPr lang="en-US" sz="4400" b="1" dirty="0">
                <a:solidFill>
                  <a:srgbClr val="C00000"/>
                </a:solidFill>
              </a:rPr>
              <a:t> </a:t>
            </a:r>
            <a:r>
              <a:rPr lang="en-US" sz="4400" b="1" dirty="0" err="1">
                <a:solidFill>
                  <a:srgbClr val="C00000"/>
                </a:solidFill>
              </a:rPr>
              <a:t>config</a:t>
            </a:r>
            <a:r>
              <a:rPr lang="en-US" sz="4400" b="1" dirty="0">
                <a:solidFill>
                  <a:srgbClr val="C00000"/>
                </a:solidFill>
              </a:rPr>
              <a:t> --global </a:t>
            </a:r>
            <a:r>
              <a:rPr lang="en-US" sz="4400" b="1" dirty="0" err="1">
                <a:solidFill>
                  <a:srgbClr val="C00000"/>
                </a:solidFill>
              </a:rPr>
              <a:t>user.email</a:t>
            </a:r>
            <a:r>
              <a:rPr lang="en-US" sz="4400" b="1" dirty="0">
                <a:solidFill>
                  <a:srgbClr val="C00000"/>
                </a:solidFill>
              </a:rPr>
              <a:t> “[valid-email]”</a:t>
            </a:r>
          </a:p>
          <a:p>
            <a:pPr fontAlgn="t"/>
            <a:r>
              <a:rPr lang="en-US" sz="2800" dirty="0"/>
              <a:t>set an email address that will be associated with each history marker</a:t>
            </a:r>
          </a:p>
          <a:p>
            <a:pPr fontAlgn="t"/>
            <a:r>
              <a:rPr lang="en-US" sz="6000" dirty="0" err="1">
                <a:solidFill>
                  <a:schemeClr val="accent1"/>
                </a:solidFill>
              </a:rPr>
              <a:t>git</a:t>
            </a:r>
            <a:r>
              <a:rPr lang="en-US" sz="6000" dirty="0">
                <a:solidFill>
                  <a:schemeClr val="accent1"/>
                </a:solidFill>
              </a:rPr>
              <a:t> </a:t>
            </a:r>
            <a:r>
              <a:rPr lang="en-US" sz="6000" dirty="0" err="1">
                <a:solidFill>
                  <a:schemeClr val="accent1"/>
                </a:solidFill>
              </a:rPr>
              <a:t>config</a:t>
            </a:r>
            <a:r>
              <a:rPr lang="en-US" sz="6000" dirty="0">
                <a:solidFill>
                  <a:schemeClr val="accent1"/>
                </a:solidFill>
              </a:rPr>
              <a:t> --global </a:t>
            </a:r>
            <a:r>
              <a:rPr lang="en-US" sz="6000" dirty="0" err="1">
                <a:solidFill>
                  <a:schemeClr val="accent1"/>
                </a:solidFill>
              </a:rPr>
              <a:t>color.ui</a:t>
            </a:r>
            <a:r>
              <a:rPr lang="en-US" sz="6000" dirty="0">
                <a:solidFill>
                  <a:schemeClr val="accent1"/>
                </a:solidFill>
              </a:rPr>
              <a:t> auto</a:t>
            </a:r>
          </a:p>
          <a:p>
            <a:pPr fontAlgn="t"/>
            <a:r>
              <a:rPr lang="en-US" sz="3200" dirty="0"/>
              <a:t>set automatic command line coloring for Git for easy reviewing</a:t>
            </a:r>
          </a:p>
          <a:p>
            <a:endParaRPr lang="en-US" dirty="0"/>
          </a:p>
        </p:txBody>
      </p:sp>
    </p:spTree>
    <p:extLst>
      <p:ext uri="{BB962C8B-B14F-4D97-AF65-F5344CB8AC3E}">
        <p14:creationId xmlns:p14="http://schemas.microsoft.com/office/powerpoint/2010/main" val="526349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11288" y="2470151"/>
            <a:ext cx="10552528" cy="4864100"/>
          </a:xfrm>
        </p:spPr>
        <p:txBody>
          <a:bodyPr>
            <a:normAutofit fontScale="90000"/>
          </a:bodyPr>
          <a:lstStyle/>
          <a:p>
            <a:pPr marL="54610">
              <a:lnSpc>
                <a:spcPct val="100000"/>
              </a:lnSpc>
              <a:spcBef>
                <a:spcPts val="350"/>
              </a:spcBef>
            </a:pPr>
            <a:r>
              <a:rPr lang="en-US" sz="4000" b="1" dirty="0" err="1" smtClean="0">
                <a:solidFill>
                  <a:srgbClr val="FF0000"/>
                </a:solidFill>
                <a:latin typeface="Courier New"/>
                <a:cs typeface="Courier New"/>
              </a:rPr>
              <a:t>git</a:t>
            </a:r>
            <a:r>
              <a:rPr lang="en-US" sz="4000" b="1" spc="-105" dirty="0" smtClean="0">
                <a:solidFill>
                  <a:srgbClr val="FF0000"/>
                </a:solidFill>
                <a:latin typeface="Courier New"/>
                <a:cs typeface="Courier New"/>
              </a:rPr>
              <a:t> </a:t>
            </a:r>
            <a:r>
              <a:rPr lang="en-US" sz="4000" b="1" dirty="0" smtClean="0">
                <a:solidFill>
                  <a:srgbClr val="FF0000"/>
                </a:solidFill>
                <a:latin typeface="Courier New"/>
                <a:cs typeface="Courier New"/>
              </a:rPr>
              <a:t>status</a:t>
            </a:r>
            <a:r>
              <a:rPr lang="en-US" sz="4000" dirty="0" smtClean="0">
                <a:latin typeface="Times New Roman"/>
                <a:cs typeface="Times New Roman"/>
              </a:rPr>
              <a:t/>
            </a:r>
            <a:br>
              <a:rPr lang="en-US" sz="4000" dirty="0" smtClean="0">
                <a:latin typeface="Times New Roman"/>
                <a:cs typeface="Times New Roman"/>
              </a:rPr>
            </a:br>
            <a:r>
              <a:rPr lang="en-US" sz="3100" spc="-35" dirty="0" smtClean="0">
                <a:solidFill>
                  <a:srgbClr val="231F20"/>
                </a:solidFill>
                <a:latin typeface="Arial"/>
                <a:cs typeface="Arial"/>
              </a:rPr>
              <a:t>show</a:t>
            </a:r>
            <a:r>
              <a:rPr lang="en-US" sz="3100" spc="-100" dirty="0" smtClean="0">
                <a:solidFill>
                  <a:srgbClr val="231F20"/>
                </a:solidFill>
                <a:latin typeface="Arial"/>
                <a:cs typeface="Arial"/>
              </a:rPr>
              <a:t> </a:t>
            </a:r>
            <a:r>
              <a:rPr lang="en-US" sz="3100" spc="-5" dirty="0" smtClean="0">
                <a:solidFill>
                  <a:srgbClr val="231F20"/>
                </a:solidFill>
                <a:latin typeface="Arial"/>
                <a:cs typeface="Arial"/>
              </a:rPr>
              <a:t>modified</a:t>
            </a:r>
            <a:r>
              <a:rPr lang="en-US" sz="3100" spc="-100" dirty="0" smtClean="0">
                <a:solidFill>
                  <a:srgbClr val="231F20"/>
                </a:solidFill>
                <a:latin typeface="Arial"/>
                <a:cs typeface="Arial"/>
              </a:rPr>
              <a:t> </a:t>
            </a:r>
            <a:r>
              <a:rPr lang="en-US" sz="3100" spc="5" dirty="0" smtClean="0">
                <a:solidFill>
                  <a:srgbClr val="231F20"/>
                </a:solidFill>
                <a:latin typeface="Arial"/>
                <a:cs typeface="Arial"/>
              </a:rPr>
              <a:t>files</a:t>
            </a:r>
            <a:r>
              <a:rPr lang="en-US" sz="3100" spc="-100" dirty="0" smtClean="0">
                <a:solidFill>
                  <a:srgbClr val="231F20"/>
                </a:solidFill>
                <a:latin typeface="Arial"/>
                <a:cs typeface="Arial"/>
              </a:rPr>
              <a:t> </a:t>
            </a:r>
            <a:r>
              <a:rPr lang="en-US" sz="3100" spc="-20" dirty="0" smtClean="0">
                <a:solidFill>
                  <a:srgbClr val="231F20"/>
                </a:solidFill>
                <a:latin typeface="Arial"/>
                <a:cs typeface="Arial"/>
              </a:rPr>
              <a:t>in</a:t>
            </a:r>
            <a:r>
              <a:rPr lang="en-US" sz="3100" spc="-100" dirty="0" smtClean="0">
                <a:solidFill>
                  <a:srgbClr val="231F20"/>
                </a:solidFill>
                <a:latin typeface="Arial"/>
                <a:cs typeface="Arial"/>
              </a:rPr>
              <a:t> </a:t>
            </a:r>
            <a:r>
              <a:rPr lang="en-US" sz="3100" spc="-20" dirty="0" smtClean="0">
                <a:solidFill>
                  <a:srgbClr val="231F20"/>
                </a:solidFill>
                <a:latin typeface="Arial"/>
                <a:cs typeface="Arial"/>
              </a:rPr>
              <a:t>working</a:t>
            </a:r>
            <a:r>
              <a:rPr lang="en-US" sz="3100" spc="-100" dirty="0" smtClean="0">
                <a:solidFill>
                  <a:srgbClr val="231F20"/>
                </a:solidFill>
                <a:latin typeface="Arial"/>
                <a:cs typeface="Arial"/>
              </a:rPr>
              <a:t> </a:t>
            </a:r>
            <a:r>
              <a:rPr lang="en-US" sz="3100" spc="-15" dirty="0" smtClean="0">
                <a:solidFill>
                  <a:srgbClr val="231F20"/>
                </a:solidFill>
                <a:latin typeface="Arial"/>
                <a:cs typeface="Arial"/>
              </a:rPr>
              <a:t>directory,</a:t>
            </a:r>
            <a:r>
              <a:rPr lang="en-US" sz="3100" spc="-100" dirty="0" smtClean="0">
                <a:solidFill>
                  <a:srgbClr val="231F20"/>
                </a:solidFill>
                <a:latin typeface="Arial"/>
                <a:cs typeface="Arial"/>
              </a:rPr>
              <a:t> </a:t>
            </a:r>
            <a:r>
              <a:rPr lang="en-US" sz="3100" spc="-20" dirty="0" smtClean="0">
                <a:solidFill>
                  <a:srgbClr val="231F20"/>
                </a:solidFill>
                <a:latin typeface="Arial"/>
                <a:cs typeface="Arial"/>
              </a:rPr>
              <a:t>staged</a:t>
            </a:r>
            <a:r>
              <a:rPr lang="en-US" sz="3100" spc="-100" dirty="0" smtClean="0">
                <a:solidFill>
                  <a:srgbClr val="231F20"/>
                </a:solidFill>
                <a:latin typeface="Arial"/>
                <a:cs typeface="Arial"/>
              </a:rPr>
              <a:t> </a:t>
            </a:r>
            <a:r>
              <a:rPr lang="en-US" sz="3100" spc="20" dirty="0" smtClean="0">
                <a:solidFill>
                  <a:srgbClr val="231F20"/>
                </a:solidFill>
                <a:latin typeface="Arial"/>
                <a:cs typeface="Arial"/>
              </a:rPr>
              <a:t>for</a:t>
            </a:r>
            <a:r>
              <a:rPr lang="en-US" sz="3100" spc="-100" dirty="0" smtClean="0">
                <a:solidFill>
                  <a:srgbClr val="231F20"/>
                </a:solidFill>
                <a:latin typeface="Arial"/>
                <a:cs typeface="Arial"/>
              </a:rPr>
              <a:t> </a:t>
            </a:r>
            <a:r>
              <a:rPr lang="en-US" sz="3100" spc="-20" dirty="0" smtClean="0">
                <a:solidFill>
                  <a:srgbClr val="231F20"/>
                </a:solidFill>
                <a:latin typeface="Arial"/>
                <a:cs typeface="Arial"/>
              </a:rPr>
              <a:t>your</a:t>
            </a:r>
            <a:r>
              <a:rPr lang="en-US" sz="3100" spc="-100" dirty="0" smtClean="0">
                <a:solidFill>
                  <a:srgbClr val="231F20"/>
                </a:solidFill>
                <a:latin typeface="Arial"/>
                <a:cs typeface="Arial"/>
              </a:rPr>
              <a:t> </a:t>
            </a:r>
            <a:r>
              <a:rPr lang="en-US" sz="3100" spc="-15" dirty="0" smtClean="0">
                <a:solidFill>
                  <a:srgbClr val="231F20"/>
                </a:solidFill>
                <a:latin typeface="Arial"/>
                <a:cs typeface="Arial"/>
              </a:rPr>
              <a:t>next</a:t>
            </a:r>
            <a:r>
              <a:rPr lang="en-US" sz="3100" spc="-100" dirty="0" smtClean="0">
                <a:solidFill>
                  <a:srgbClr val="231F20"/>
                </a:solidFill>
                <a:latin typeface="Arial"/>
                <a:cs typeface="Arial"/>
              </a:rPr>
              <a:t> </a:t>
            </a:r>
            <a:r>
              <a:rPr lang="en-US" sz="3100" spc="-10" dirty="0" smtClean="0">
                <a:solidFill>
                  <a:srgbClr val="231F20"/>
                </a:solidFill>
                <a:latin typeface="Arial"/>
                <a:cs typeface="Arial"/>
              </a:rPr>
              <a:t>commit</a:t>
            </a:r>
            <a:r>
              <a:rPr lang="en-US" sz="3600" spc="-10" dirty="0" smtClean="0">
                <a:solidFill>
                  <a:srgbClr val="231F20"/>
                </a:solidFill>
                <a:latin typeface="Arial"/>
                <a:cs typeface="Arial"/>
              </a:rPr>
              <a:t/>
            </a:r>
            <a:br>
              <a:rPr lang="en-US" sz="3600" spc="-10" dirty="0" smtClean="0">
                <a:solidFill>
                  <a:srgbClr val="231F20"/>
                </a:solidFill>
                <a:latin typeface="Arial"/>
                <a:cs typeface="Arial"/>
              </a:rPr>
            </a:br>
            <a:r>
              <a:rPr lang="en-US" sz="3600" b="1" dirty="0" err="1">
                <a:solidFill>
                  <a:srgbClr val="FF0000"/>
                </a:solidFill>
                <a:latin typeface="Courier New"/>
                <a:ea typeface="+mn-ea"/>
                <a:cs typeface="Courier New"/>
              </a:rPr>
              <a:t>git</a:t>
            </a:r>
            <a:r>
              <a:rPr lang="en-US" sz="3600" b="1" dirty="0">
                <a:solidFill>
                  <a:srgbClr val="FF0000"/>
                </a:solidFill>
                <a:latin typeface="Courier New"/>
                <a:ea typeface="+mn-ea"/>
                <a:cs typeface="Courier New"/>
              </a:rPr>
              <a:t> add</a:t>
            </a:r>
            <a:r>
              <a:rPr lang="en-US" sz="3600" b="1" spc="-105" dirty="0">
                <a:solidFill>
                  <a:srgbClr val="FF0000"/>
                </a:solidFill>
                <a:latin typeface="Courier New"/>
                <a:ea typeface="+mn-ea"/>
                <a:cs typeface="Courier New"/>
              </a:rPr>
              <a:t> </a:t>
            </a:r>
            <a:r>
              <a:rPr lang="en-US" sz="3600" b="1" dirty="0">
                <a:solidFill>
                  <a:srgbClr val="FF0000"/>
                </a:solidFill>
                <a:latin typeface="Courier New"/>
                <a:ea typeface="+mn-ea"/>
                <a:cs typeface="Courier New"/>
              </a:rPr>
              <a:t>[file</a:t>
            </a:r>
            <a:r>
              <a:rPr lang="en-US" sz="3600" b="1" dirty="0" smtClean="0">
                <a:solidFill>
                  <a:srgbClr val="FF0000"/>
                </a:solidFill>
                <a:latin typeface="Courier New"/>
                <a:ea typeface="+mn-ea"/>
                <a:cs typeface="Courier New"/>
              </a:rPr>
              <a:t>]</a:t>
            </a:r>
            <a:r>
              <a:rPr lang="en-US" sz="2200" dirty="0">
                <a:solidFill>
                  <a:prstClr val="black"/>
                </a:solidFill>
                <a:latin typeface="Times New Roman"/>
                <a:ea typeface="+mn-ea"/>
                <a:cs typeface="Times New Roman"/>
              </a:rPr>
              <a:t/>
            </a:r>
            <a:br>
              <a:rPr lang="en-US" sz="2200" dirty="0">
                <a:solidFill>
                  <a:prstClr val="black"/>
                </a:solidFill>
                <a:latin typeface="Times New Roman"/>
                <a:ea typeface="+mn-ea"/>
                <a:cs typeface="Times New Roman"/>
              </a:rPr>
            </a:br>
            <a:r>
              <a:rPr lang="en-US" sz="3100" spc="-35" dirty="0">
                <a:solidFill>
                  <a:srgbClr val="231F20"/>
                </a:solidFill>
                <a:latin typeface="Arial"/>
                <a:ea typeface="+mn-ea"/>
                <a:cs typeface="Arial"/>
              </a:rPr>
              <a:t>add</a:t>
            </a:r>
            <a:r>
              <a:rPr lang="en-US" sz="3100" spc="-100" dirty="0">
                <a:solidFill>
                  <a:srgbClr val="231F20"/>
                </a:solidFill>
                <a:latin typeface="Arial"/>
                <a:ea typeface="+mn-ea"/>
                <a:cs typeface="Arial"/>
              </a:rPr>
              <a:t> </a:t>
            </a:r>
            <a:r>
              <a:rPr lang="en-US" sz="3100" spc="-55" dirty="0">
                <a:solidFill>
                  <a:srgbClr val="231F20"/>
                </a:solidFill>
                <a:latin typeface="Arial"/>
                <a:ea typeface="+mn-ea"/>
                <a:cs typeface="Arial"/>
              </a:rPr>
              <a:t>a</a:t>
            </a:r>
            <a:r>
              <a:rPr lang="en-US" sz="3100" spc="-100" dirty="0">
                <a:solidFill>
                  <a:srgbClr val="231F20"/>
                </a:solidFill>
                <a:latin typeface="Arial"/>
                <a:ea typeface="+mn-ea"/>
                <a:cs typeface="Arial"/>
              </a:rPr>
              <a:t> </a:t>
            </a:r>
            <a:r>
              <a:rPr lang="en-US" sz="3100" spc="15" dirty="0">
                <a:solidFill>
                  <a:srgbClr val="231F20"/>
                </a:solidFill>
                <a:latin typeface="Arial"/>
                <a:ea typeface="+mn-ea"/>
                <a:cs typeface="Arial"/>
              </a:rPr>
              <a:t>file</a:t>
            </a:r>
            <a:r>
              <a:rPr lang="en-US" sz="3100" spc="-100" dirty="0">
                <a:solidFill>
                  <a:srgbClr val="231F20"/>
                </a:solidFill>
                <a:latin typeface="Arial"/>
                <a:ea typeface="+mn-ea"/>
                <a:cs typeface="Arial"/>
              </a:rPr>
              <a:t> </a:t>
            </a:r>
            <a:r>
              <a:rPr lang="en-US" sz="3100" spc="-50" dirty="0">
                <a:solidFill>
                  <a:srgbClr val="231F20"/>
                </a:solidFill>
                <a:latin typeface="Arial"/>
                <a:ea typeface="+mn-ea"/>
                <a:cs typeface="Arial"/>
              </a:rPr>
              <a:t>as</a:t>
            </a:r>
            <a:r>
              <a:rPr lang="en-US" sz="3100" spc="-100" dirty="0">
                <a:solidFill>
                  <a:srgbClr val="231F20"/>
                </a:solidFill>
                <a:latin typeface="Arial"/>
                <a:ea typeface="+mn-ea"/>
                <a:cs typeface="Arial"/>
              </a:rPr>
              <a:t> </a:t>
            </a:r>
            <a:r>
              <a:rPr lang="en-US" sz="3100" spc="50" dirty="0">
                <a:solidFill>
                  <a:srgbClr val="231F20"/>
                </a:solidFill>
                <a:latin typeface="Arial"/>
                <a:ea typeface="+mn-ea"/>
                <a:cs typeface="Arial"/>
              </a:rPr>
              <a:t>it</a:t>
            </a:r>
            <a:r>
              <a:rPr lang="en-US" sz="3100" spc="-100" dirty="0">
                <a:solidFill>
                  <a:srgbClr val="231F20"/>
                </a:solidFill>
                <a:latin typeface="Arial"/>
                <a:ea typeface="+mn-ea"/>
                <a:cs typeface="Arial"/>
              </a:rPr>
              <a:t> </a:t>
            </a:r>
            <a:r>
              <a:rPr lang="en-US" sz="3100" spc="-15" dirty="0">
                <a:solidFill>
                  <a:srgbClr val="231F20"/>
                </a:solidFill>
                <a:latin typeface="Arial"/>
                <a:ea typeface="+mn-ea"/>
                <a:cs typeface="Arial"/>
              </a:rPr>
              <a:t>looks</a:t>
            </a:r>
            <a:r>
              <a:rPr lang="en-US" sz="3100" spc="-100" dirty="0">
                <a:solidFill>
                  <a:srgbClr val="231F20"/>
                </a:solidFill>
                <a:latin typeface="Arial"/>
                <a:ea typeface="+mn-ea"/>
                <a:cs typeface="Arial"/>
              </a:rPr>
              <a:t> </a:t>
            </a:r>
            <a:r>
              <a:rPr lang="en-US" sz="3100" spc="-35" dirty="0">
                <a:solidFill>
                  <a:srgbClr val="231F20"/>
                </a:solidFill>
                <a:latin typeface="Arial"/>
                <a:ea typeface="+mn-ea"/>
                <a:cs typeface="Arial"/>
              </a:rPr>
              <a:t>now</a:t>
            </a:r>
            <a:r>
              <a:rPr lang="en-US" sz="3100" spc="-100" dirty="0">
                <a:solidFill>
                  <a:srgbClr val="231F20"/>
                </a:solidFill>
                <a:latin typeface="Arial"/>
                <a:ea typeface="+mn-ea"/>
                <a:cs typeface="Arial"/>
              </a:rPr>
              <a:t> </a:t>
            </a:r>
            <a:r>
              <a:rPr lang="en-US" sz="3100" spc="30" dirty="0">
                <a:solidFill>
                  <a:srgbClr val="231F20"/>
                </a:solidFill>
                <a:latin typeface="Arial"/>
                <a:ea typeface="+mn-ea"/>
                <a:cs typeface="Arial"/>
              </a:rPr>
              <a:t>to</a:t>
            </a:r>
            <a:r>
              <a:rPr lang="en-US" sz="3100" spc="-100" dirty="0">
                <a:solidFill>
                  <a:srgbClr val="231F20"/>
                </a:solidFill>
                <a:latin typeface="Arial"/>
                <a:ea typeface="+mn-ea"/>
                <a:cs typeface="Arial"/>
              </a:rPr>
              <a:t> </a:t>
            </a:r>
            <a:r>
              <a:rPr lang="en-US" sz="3100" spc="-20" dirty="0">
                <a:solidFill>
                  <a:srgbClr val="231F20"/>
                </a:solidFill>
                <a:latin typeface="Arial"/>
                <a:ea typeface="+mn-ea"/>
                <a:cs typeface="Arial"/>
              </a:rPr>
              <a:t>your</a:t>
            </a:r>
            <a:r>
              <a:rPr lang="en-US" sz="3100" spc="-100" dirty="0">
                <a:solidFill>
                  <a:srgbClr val="231F20"/>
                </a:solidFill>
                <a:latin typeface="Arial"/>
                <a:ea typeface="+mn-ea"/>
                <a:cs typeface="Arial"/>
              </a:rPr>
              <a:t> </a:t>
            </a:r>
            <a:r>
              <a:rPr lang="en-US" sz="3100" spc="-15" dirty="0">
                <a:solidFill>
                  <a:srgbClr val="231F20"/>
                </a:solidFill>
                <a:latin typeface="Arial"/>
                <a:ea typeface="+mn-ea"/>
                <a:cs typeface="Arial"/>
              </a:rPr>
              <a:t>next</a:t>
            </a:r>
            <a:r>
              <a:rPr lang="en-US" sz="3100" spc="-100" dirty="0">
                <a:solidFill>
                  <a:srgbClr val="231F20"/>
                </a:solidFill>
                <a:latin typeface="Arial"/>
                <a:ea typeface="+mn-ea"/>
                <a:cs typeface="Arial"/>
              </a:rPr>
              <a:t> </a:t>
            </a:r>
            <a:r>
              <a:rPr lang="en-US" sz="3100" spc="-10" dirty="0">
                <a:solidFill>
                  <a:srgbClr val="231F20"/>
                </a:solidFill>
                <a:latin typeface="Arial"/>
                <a:ea typeface="+mn-ea"/>
                <a:cs typeface="Arial"/>
              </a:rPr>
              <a:t>commit</a:t>
            </a:r>
            <a:r>
              <a:rPr lang="en-US" sz="3100" spc="-100" dirty="0">
                <a:solidFill>
                  <a:srgbClr val="231F20"/>
                </a:solidFill>
                <a:latin typeface="Arial"/>
                <a:ea typeface="+mn-ea"/>
                <a:cs typeface="Arial"/>
              </a:rPr>
              <a:t> </a:t>
            </a:r>
            <a:r>
              <a:rPr lang="en-US" sz="3100" spc="-30" dirty="0">
                <a:solidFill>
                  <a:srgbClr val="231F20"/>
                </a:solidFill>
                <a:latin typeface="Arial"/>
                <a:ea typeface="+mn-ea"/>
                <a:cs typeface="Arial"/>
              </a:rPr>
              <a:t>(stage)</a:t>
            </a:r>
            <a:r>
              <a:rPr lang="en-US" sz="3100" dirty="0">
                <a:solidFill>
                  <a:prstClr val="black"/>
                </a:solidFill>
                <a:latin typeface="Arial"/>
                <a:ea typeface="+mn-ea"/>
                <a:cs typeface="Arial"/>
              </a:rPr>
              <a:t/>
            </a:r>
            <a:br>
              <a:rPr lang="en-US" sz="3100" dirty="0">
                <a:solidFill>
                  <a:prstClr val="black"/>
                </a:solidFill>
                <a:latin typeface="Arial"/>
                <a:ea typeface="+mn-ea"/>
                <a:cs typeface="Arial"/>
              </a:rPr>
            </a:br>
            <a:r>
              <a:rPr lang="en-US" sz="3600" b="1" dirty="0" err="1" smtClean="0">
                <a:solidFill>
                  <a:srgbClr val="FF0000"/>
                </a:solidFill>
                <a:latin typeface="Courier New"/>
                <a:cs typeface="Courier New"/>
              </a:rPr>
              <a:t>git</a:t>
            </a:r>
            <a:r>
              <a:rPr lang="en-US" sz="3600" b="1" dirty="0" smtClean="0">
                <a:solidFill>
                  <a:srgbClr val="FF0000"/>
                </a:solidFill>
                <a:latin typeface="Courier New"/>
                <a:cs typeface="Courier New"/>
              </a:rPr>
              <a:t> reset</a:t>
            </a:r>
            <a:r>
              <a:rPr lang="en-US" sz="3600" b="1" spc="-105" dirty="0" smtClean="0">
                <a:solidFill>
                  <a:srgbClr val="FF0000"/>
                </a:solidFill>
                <a:latin typeface="Courier New"/>
                <a:cs typeface="Courier New"/>
              </a:rPr>
              <a:t> </a:t>
            </a:r>
            <a:r>
              <a:rPr lang="en-US" sz="3600" b="1" dirty="0" smtClean="0">
                <a:solidFill>
                  <a:srgbClr val="FF0000"/>
                </a:solidFill>
                <a:latin typeface="Courier New"/>
                <a:cs typeface="Courier New"/>
              </a:rPr>
              <a:t>[file]</a:t>
            </a:r>
            <a:r>
              <a:rPr lang="en-US" sz="3600" dirty="0" smtClean="0">
                <a:latin typeface="Courier New"/>
                <a:cs typeface="Courier New"/>
              </a:rPr>
              <a:t/>
            </a:r>
            <a:br>
              <a:rPr lang="en-US" sz="3600" dirty="0" smtClean="0">
                <a:latin typeface="Courier New"/>
                <a:cs typeface="Courier New"/>
              </a:rPr>
            </a:br>
            <a:r>
              <a:rPr lang="en-US" sz="3600" spc="-30" dirty="0" err="1" smtClean="0">
                <a:solidFill>
                  <a:srgbClr val="231F20"/>
                </a:solidFill>
                <a:latin typeface="Arial"/>
                <a:cs typeface="Arial"/>
              </a:rPr>
              <a:t>unstage</a:t>
            </a:r>
            <a:r>
              <a:rPr lang="en-US" sz="3600" spc="-95" dirty="0" smtClean="0">
                <a:solidFill>
                  <a:srgbClr val="231F20"/>
                </a:solidFill>
                <a:latin typeface="Arial"/>
                <a:cs typeface="Arial"/>
              </a:rPr>
              <a:t> </a:t>
            </a:r>
            <a:r>
              <a:rPr lang="en-US" sz="3600" spc="-55" dirty="0">
                <a:solidFill>
                  <a:srgbClr val="231F20"/>
                </a:solidFill>
                <a:latin typeface="Arial"/>
                <a:cs typeface="Arial"/>
              </a:rPr>
              <a:t>a</a:t>
            </a:r>
            <a:r>
              <a:rPr lang="en-US" sz="3600" spc="-95" dirty="0">
                <a:solidFill>
                  <a:srgbClr val="231F20"/>
                </a:solidFill>
                <a:latin typeface="Arial"/>
                <a:cs typeface="Arial"/>
              </a:rPr>
              <a:t> </a:t>
            </a:r>
            <a:r>
              <a:rPr lang="en-US" sz="3600" spc="15" dirty="0">
                <a:solidFill>
                  <a:srgbClr val="231F20"/>
                </a:solidFill>
                <a:latin typeface="Arial"/>
                <a:cs typeface="Arial"/>
              </a:rPr>
              <a:t>file</a:t>
            </a:r>
            <a:r>
              <a:rPr lang="en-US" sz="3600" spc="-95" dirty="0">
                <a:solidFill>
                  <a:srgbClr val="231F20"/>
                </a:solidFill>
                <a:latin typeface="Arial"/>
                <a:cs typeface="Arial"/>
              </a:rPr>
              <a:t> </a:t>
            </a:r>
            <a:r>
              <a:rPr lang="en-US" sz="3600" spc="-20" dirty="0">
                <a:solidFill>
                  <a:srgbClr val="231F20"/>
                </a:solidFill>
                <a:latin typeface="Arial"/>
                <a:cs typeface="Arial"/>
              </a:rPr>
              <a:t>while</a:t>
            </a:r>
            <a:r>
              <a:rPr lang="en-US" sz="3600" spc="-95" dirty="0">
                <a:solidFill>
                  <a:srgbClr val="231F20"/>
                </a:solidFill>
                <a:latin typeface="Arial"/>
                <a:cs typeface="Arial"/>
              </a:rPr>
              <a:t> </a:t>
            </a:r>
            <a:r>
              <a:rPr lang="en-US" sz="3600" spc="-15" dirty="0">
                <a:solidFill>
                  <a:srgbClr val="231F20"/>
                </a:solidFill>
                <a:latin typeface="Arial"/>
                <a:cs typeface="Arial"/>
              </a:rPr>
              <a:t>retaining</a:t>
            </a:r>
            <a:r>
              <a:rPr lang="en-US" sz="3600" spc="-95" dirty="0">
                <a:solidFill>
                  <a:srgbClr val="231F20"/>
                </a:solidFill>
                <a:latin typeface="Arial"/>
                <a:cs typeface="Arial"/>
              </a:rPr>
              <a:t> </a:t>
            </a:r>
            <a:r>
              <a:rPr lang="en-US" sz="3600" spc="-5" dirty="0">
                <a:solidFill>
                  <a:srgbClr val="231F20"/>
                </a:solidFill>
                <a:latin typeface="Arial"/>
                <a:cs typeface="Arial"/>
              </a:rPr>
              <a:t>the</a:t>
            </a:r>
            <a:r>
              <a:rPr lang="en-US" sz="3600" spc="-95" dirty="0">
                <a:solidFill>
                  <a:srgbClr val="231F20"/>
                </a:solidFill>
                <a:latin typeface="Arial"/>
                <a:cs typeface="Arial"/>
              </a:rPr>
              <a:t> </a:t>
            </a:r>
            <a:r>
              <a:rPr lang="en-US" sz="3600" spc="-45" dirty="0">
                <a:solidFill>
                  <a:srgbClr val="231F20"/>
                </a:solidFill>
                <a:latin typeface="Arial"/>
                <a:cs typeface="Arial"/>
              </a:rPr>
              <a:t>changes</a:t>
            </a:r>
            <a:r>
              <a:rPr lang="en-US" sz="3600" spc="-95" dirty="0">
                <a:solidFill>
                  <a:srgbClr val="231F20"/>
                </a:solidFill>
                <a:latin typeface="Arial"/>
                <a:cs typeface="Arial"/>
              </a:rPr>
              <a:t> </a:t>
            </a:r>
            <a:r>
              <a:rPr lang="en-US" sz="3600" spc="-20" dirty="0">
                <a:solidFill>
                  <a:srgbClr val="231F20"/>
                </a:solidFill>
                <a:latin typeface="Arial"/>
                <a:cs typeface="Arial"/>
              </a:rPr>
              <a:t>in</a:t>
            </a:r>
            <a:r>
              <a:rPr lang="en-US" sz="3600" spc="-95" dirty="0">
                <a:solidFill>
                  <a:srgbClr val="231F20"/>
                </a:solidFill>
                <a:latin typeface="Arial"/>
                <a:cs typeface="Arial"/>
              </a:rPr>
              <a:t> </a:t>
            </a:r>
            <a:r>
              <a:rPr lang="en-US" sz="3600" spc="-20" dirty="0">
                <a:solidFill>
                  <a:srgbClr val="231F20"/>
                </a:solidFill>
                <a:latin typeface="Arial"/>
                <a:cs typeface="Arial"/>
              </a:rPr>
              <a:t>working</a:t>
            </a:r>
            <a:r>
              <a:rPr lang="en-US" sz="3600" spc="-95" dirty="0">
                <a:solidFill>
                  <a:srgbClr val="231F20"/>
                </a:solidFill>
                <a:latin typeface="Arial"/>
                <a:cs typeface="Arial"/>
              </a:rPr>
              <a:t> </a:t>
            </a:r>
            <a:r>
              <a:rPr lang="en-US" sz="3600" dirty="0" smtClean="0">
                <a:solidFill>
                  <a:srgbClr val="231F20"/>
                </a:solidFill>
                <a:latin typeface="Arial"/>
                <a:cs typeface="Arial"/>
              </a:rPr>
              <a:t>directory</a:t>
            </a:r>
            <a:r>
              <a:rPr lang="en-US" sz="4900" dirty="0" smtClean="0">
                <a:latin typeface="Arial"/>
                <a:cs typeface="Arial"/>
              </a:rPr>
              <a:t/>
            </a:r>
            <a:br>
              <a:rPr lang="en-US" sz="4900" dirty="0" smtClean="0">
                <a:latin typeface="Arial"/>
                <a:cs typeface="Arial"/>
              </a:rPr>
            </a:br>
            <a:r>
              <a:rPr lang="fr-FR" sz="3600" b="1" dirty="0">
                <a:latin typeface="Courier New"/>
                <a:cs typeface="Courier New"/>
              </a:rPr>
              <a:t>git commit -m “[descriptive</a:t>
            </a:r>
            <a:r>
              <a:rPr lang="fr-FR" sz="3600" b="1" spc="-105" dirty="0">
                <a:latin typeface="Courier New"/>
                <a:cs typeface="Courier New"/>
              </a:rPr>
              <a:t> </a:t>
            </a:r>
            <a:r>
              <a:rPr lang="fr-FR" sz="3600" b="1" dirty="0">
                <a:latin typeface="Courier New"/>
                <a:cs typeface="Courier New"/>
              </a:rPr>
              <a:t>message]”</a:t>
            </a:r>
            <a:r>
              <a:rPr lang="fr-FR" dirty="0">
                <a:latin typeface="Courier New"/>
                <a:cs typeface="Courier New"/>
              </a:rPr>
              <a:t/>
            </a:r>
            <a:br>
              <a:rPr lang="fr-FR" dirty="0">
                <a:latin typeface="Courier New"/>
                <a:cs typeface="Courier New"/>
              </a:rPr>
            </a:br>
            <a:r>
              <a:rPr lang="en-US" dirty="0">
                <a:latin typeface="Arial"/>
                <a:cs typeface="Arial"/>
              </a:rPr>
              <a:t/>
            </a:r>
            <a:br>
              <a:rPr lang="en-US" dirty="0">
                <a:latin typeface="Arial"/>
                <a:cs typeface="Arial"/>
              </a:rPr>
            </a:br>
            <a:r>
              <a:rPr lang="en-US" dirty="0">
                <a:latin typeface="Arial"/>
                <a:cs typeface="Arial"/>
              </a:rPr>
              <a:t/>
            </a:r>
            <a:br>
              <a:rPr lang="en-US" dirty="0">
                <a:latin typeface="Arial"/>
                <a:cs typeface="Arial"/>
              </a:rPr>
            </a:br>
            <a:endParaRPr lang="en-US" dirty="0"/>
          </a:p>
        </p:txBody>
      </p:sp>
      <p:sp>
        <p:nvSpPr>
          <p:cNvPr id="5" name="object 39"/>
          <p:cNvSpPr txBox="1">
            <a:spLocks noGrp="1"/>
          </p:cNvSpPr>
          <p:nvPr>
            <p:ph idx="4294967295"/>
          </p:nvPr>
        </p:nvSpPr>
        <p:spPr>
          <a:xfrm>
            <a:off x="1411288" y="657225"/>
            <a:ext cx="10780712" cy="746125"/>
          </a:xfrm>
          <a:prstGeom prst="rect">
            <a:avLst/>
          </a:prstGeom>
        </p:spPr>
        <p:txBody>
          <a:bodyPr vert="horz" wrap="square" lIns="0" tIns="0" rIns="0" bIns="0" rtlCol="0">
            <a:spAutoFit/>
          </a:bodyPr>
          <a:lstStyle/>
          <a:p>
            <a:pPr marL="12700"/>
            <a:r>
              <a:rPr sz="3200" b="1" spc="-175" dirty="0">
                <a:solidFill>
                  <a:srgbClr val="231F20"/>
                </a:solidFill>
                <a:latin typeface="Arial Black"/>
                <a:cs typeface="Arial Black"/>
              </a:rPr>
              <a:t>STAGE </a:t>
            </a:r>
            <a:r>
              <a:rPr sz="3200" b="1" spc="-140" dirty="0">
                <a:solidFill>
                  <a:srgbClr val="231F20"/>
                </a:solidFill>
                <a:latin typeface="Arial Black"/>
                <a:cs typeface="Arial Black"/>
              </a:rPr>
              <a:t>&amp;</a:t>
            </a:r>
            <a:r>
              <a:rPr sz="3200" b="1" spc="-180" dirty="0">
                <a:solidFill>
                  <a:srgbClr val="231F20"/>
                </a:solidFill>
                <a:latin typeface="Arial Black"/>
                <a:cs typeface="Arial Black"/>
              </a:rPr>
              <a:t> </a:t>
            </a:r>
            <a:r>
              <a:rPr sz="3200" b="1" spc="-175" dirty="0">
                <a:solidFill>
                  <a:srgbClr val="231F20"/>
                </a:solidFill>
                <a:latin typeface="Arial Black"/>
                <a:cs typeface="Arial Black"/>
              </a:rPr>
              <a:t>SNAPSHOT</a:t>
            </a:r>
            <a:endParaRPr sz="3200" dirty="0">
              <a:solidFill>
                <a:prstClr val="black"/>
              </a:solidFill>
              <a:latin typeface="Arial Black"/>
              <a:cs typeface="Arial Black"/>
            </a:endParaRPr>
          </a:p>
          <a:p>
            <a:pPr marL="12700">
              <a:spcBef>
                <a:spcPts val="185"/>
              </a:spcBef>
            </a:pPr>
            <a:r>
              <a:rPr sz="2000" spc="-20" dirty="0">
                <a:solidFill>
                  <a:srgbClr val="2A2727"/>
                </a:solidFill>
                <a:latin typeface="Arial"/>
                <a:cs typeface="Arial"/>
              </a:rPr>
              <a:t>Working</a:t>
            </a:r>
            <a:r>
              <a:rPr sz="2000" spc="-105" dirty="0">
                <a:solidFill>
                  <a:srgbClr val="2A2727"/>
                </a:solidFill>
                <a:latin typeface="Arial"/>
                <a:cs typeface="Arial"/>
              </a:rPr>
              <a:t> </a:t>
            </a:r>
            <a:r>
              <a:rPr sz="2000" spc="5" dirty="0">
                <a:solidFill>
                  <a:srgbClr val="2A2727"/>
                </a:solidFill>
                <a:latin typeface="Arial"/>
                <a:cs typeface="Arial"/>
              </a:rPr>
              <a:t>with</a:t>
            </a:r>
            <a:r>
              <a:rPr sz="2000" spc="-105" dirty="0">
                <a:solidFill>
                  <a:srgbClr val="2A2727"/>
                </a:solidFill>
                <a:latin typeface="Arial"/>
                <a:cs typeface="Arial"/>
              </a:rPr>
              <a:t> </a:t>
            </a:r>
            <a:r>
              <a:rPr sz="2000" spc="-25" dirty="0">
                <a:solidFill>
                  <a:srgbClr val="2A2727"/>
                </a:solidFill>
                <a:latin typeface="Arial"/>
                <a:cs typeface="Arial"/>
              </a:rPr>
              <a:t>snapshots</a:t>
            </a:r>
            <a:r>
              <a:rPr sz="2000" spc="-105" dirty="0">
                <a:solidFill>
                  <a:srgbClr val="2A2727"/>
                </a:solidFill>
                <a:latin typeface="Arial"/>
                <a:cs typeface="Arial"/>
              </a:rPr>
              <a:t> </a:t>
            </a:r>
            <a:r>
              <a:rPr sz="2000" spc="-45" dirty="0">
                <a:solidFill>
                  <a:srgbClr val="2A2727"/>
                </a:solidFill>
                <a:latin typeface="Arial"/>
                <a:cs typeface="Arial"/>
              </a:rPr>
              <a:t>and</a:t>
            </a:r>
            <a:r>
              <a:rPr sz="2000" spc="-105" dirty="0">
                <a:solidFill>
                  <a:srgbClr val="2A2727"/>
                </a:solidFill>
                <a:latin typeface="Arial"/>
                <a:cs typeface="Arial"/>
              </a:rPr>
              <a:t> </a:t>
            </a:r>
            <a:r>
              <a:rPr sz="2000" spc="-5" dirty="0">
                <a:solidFill>
                  <a:srgbClr val="2A2727"/>
                </a:solidFill>
                <a:latin typeface="Arial"/>
                <a:cs typeface="Arial"/>
              </a:rPr>
              <a:t>the</a:t>
            </a:r>
            <a:r>
              <a:rPr sz="2000" spc="-105" dirty="0">
                <a:solidFill>
                  <a:srgbClr val="2A2727"/>
                </a:solidFill>
                <a:latin typeface="Arial"/>
                <a:cs typeface="Arial"/>
              </a:rPr>
              <a:t> </a:t>
            </a:r>
            <a:r>
              <a:rPr sz="2000" spc="-5" dirty="0">
                <a:solidFill>
                  <a:srgbClr val="2A2727"/>
                </a:solidFill>
                <a:latin typeface="Arial"/>
                <a:cs typeface="Arial"/>
              </a:rPr>
              <a:t>Git</a:t>
            </a:r>
            <a:r>
              <a:rPr sz="2000" spc="-105" dirty="0">
                <a:solidFill>
                  <a:srgbClr val="2A2727"/>
                </a:solidFill>
                <a:latin typeface="Arial"/>
                <a:cs typeface="Arial"/>
              </a:rPr>
              <a:t> </a:t>
            </a:r>
            <a:r>
              <a:rPr sz="2000" spc="-20" dirty="0">
                <a:solidFill>
                  <a:srgbClr val="2A2727"/>
                </a:solidFill>
                <a:latin typeface="Arial"/>
                <a:cs typeface="Arial"/>
              </a:rPr>
              <a:t>staging</a:t>
            </a:r>
            <a:r>
              <a:rPr sz="2000" spc="-105" dirty="0">
                <a:solidFill>
                  <a:srgbClr val="2A2727"/>
                </a:solidFill>
                <a:latin typeface="Arial"/>
                <a:cs typeface="Arial"/>
              </a:rPr>
              <a:t> </a:t>
            </a:r>
            <a:r>
              <a:rPr sz="2000" spc="-35" dirty="0">
                <a:solidFill>
                  <a:srgbClr val="2A2727"/>
                </a:solidFill>
                <a:latin typeface="Arial"/>
                <a:cs typeface="Arial"/>
              </a:rPr>
              <a:t>area</a:t>
            </a:r>
            <a:endParaRPr sz="2000" dirty="0">
              <a:solidFill>
                <a:prstClr val="black"/>
              </a:solidFill>
              <a:latin typeface="Arial"/>
              <a:cs typeface="Arial"/>
            </a:endParaRPr>
          </a:p>
        </p:txBody>
      </p:sp>
    </p:spTree>
    <p:extLst>
      <p:ext uri="{BB962C8B-B14F-4D97-AF65-F5344CB8AC3E}">
        <p14:creationId xmlns:p14="http://schemas.microsoft.com/office/powerpoint/2010/main" val="43253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255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Courier New</vt:lpstr>
      <vt:lpstr>Microsoft Sans Serif</vt:lpstr>
      <vt:lpstr>Raleway</vt:lpstr>
      <vt:lpstr>Times New Roman</vt:lpstr>
      <vt:lpstr>Office Theme</vt:lpstr>
      <vt:lpstr>Introduction to Git and  GitHub</vt:lpstr>
      <vt:lpstr>What Is Git?</vt:lpstr>
      <vt:lpstr>What Is GitHub?</vt:lpstr>
      <vt:lpstr> &gt;&gt;Think it for a moment!</vt:lpstr>
      <vt:lpstr> PROBLEMS&gt;&gt;</vt:lpstr>
      <vt:lpstr>PowerPoint Presentation</vt:lpstr>
      <vt:lpstr>Shell</vt:lpstr>
      <vt:lpstr>PowerPoint Presentation</vt:lpstr>
      <vt:lpstr>git status show modified files in working directory, staged for your next commit git add [file] add a file as it looks now to your next commit (stage) git reset [file] unstage a file while retaining the changes in working directory git commit -m “[descriptive message]”   </vt:lpstr>
      <vt:lpstr>TRACKING PATH CHANGES Versioning file removes and path changes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 and  GitHub</dc:title>
  <dc:creator>Tesla</dc:creator>
  <cp:lastModifiedBy>Tesla</cp:lastModifiedBy>
  <cp:revision>14</cp:revision>
  <dcterms:created xsi:type="dcterms:W3CDTF">2017-09-14T07:28:44Z</dcterms:created>
  <dcterms:modified xsi:type="dcterms:W3CDTF">2017-09-15T19:09:22Z</dcterms:modified>
</cp:coreProperties>
</file>