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4" r:id="rId1"/>
  </p:sldMasterIdLst>
  <p:notesMasterIdLst>
    <p:notesMasterId r:id="rId9"/>
  </p:notesMasterIdLst>
  <p:handoutMasterIdLst>
    <p:handoutMasterId r:id="rId10"/>
  </p:handoutMasterIdLst>
  <p:sldIdLst>
    <p:sldId id="262" r:id="rId2"/>
    <p:sldId id="294" r:id="rId3"/>
    <p:sldId id="281" r:id="rId4"/>
    <p:sldId id="295" r:id="rId5"/>
    <p:sldId id="299" r:id="rId6"/>
    <p:sldId id="300" r:id="rId7"/>
    <p:sldId id="3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3">
          <p15:clr>
            <a:srgbClr val="A4A3A4"/>
          </p15:clr>
        </p15:guide>
        <p15:guide id="2" orient="horz" pos="416">
          <p15:clr>
            <a:srgbClr val="A4A3A4"/>
          </p15:clr>
        </p15:guide>
        <p15:guide id="3" orient="horz" pos="1362">
          <p15:clr>
            <a:srgbClr val="A4A3A4"/>
          </p15:clr>
        </p15:guide>
        <p15:guide id="4" orient="horz" pos="1770">
          <p15:clr>
            <a:srgbClr val="A4A3A4"/>
          </p15:clr>
        </p15:guide>
        <p15:guide id="5" orient="horz" pos="3776">
          <p15:clr>
            <a:srgbClr val="A4A3A4"/>
          </p15:clr>
        </p15:guide>
        <p15:guide id="6" pos="456">
          <p15:clr>
            <a:srgbClr val="A4A3A4"/>
          </p15:clr>
        </p15:guide>
        <p15:guide id="7" pos="7224">
          <p15:clr>
            <a:srgbClr val="A4A3A4"/>
          </p15:clr>
        </p15:guide>
        <p15:guide id="8" pos="3739">
          <p15:clr>
            <a:srgbClr val="A4A3A4"/>
          </p15:clr>
        </p15:guide>
        <p15:guide id="9" pos="39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A3871E"/>
    <a:srgbClr val="001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9" autoAdjust="0"/>
    <p:restoredTop sz="73440" autoAdjust="0"/>
  </p:normalViewPr>
  <p:slideViewPr>
    <p:cSldViewPr snapToGrid="0" showGuides="1">
      <p:cViewPr varScale="1">
        <p:scale>
          <a:sx n="81" d="100"/>
          <a:sy n="81" d="100"/>
        </p:scale>
        <p:origin x="848" y="192"/>
      </p:cViewPr>
      <p:guideLst>
        <p:guide orient="horz" pos="3333"/>
        <p:guide orient="horz" pos="416"/>
        <p:guide orient="horz" pos="1362"/>
        <p:guide orient="horz" pos="1770"/>
        <p:guide orient="horz" pos="3776"/>
        <p:guide pos="456"/>
        <p:guide pos="7224"/>
        <p:guide pos="3739"/>
        <p:guide pos="39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7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‹nr.›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6E511-D742-4EFE-90B5-C9FC42762E0F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CFAD1-D197-4A88-B173-A6412E995EE5}" type="slidenum">
              <a:rPr lang="en-GB" smtClean="0"/>
              <a:t>‹nr.›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18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I">
    <p:bg>
      <p:bgPr>
        <a:solidFill>
          <a:srgbClr val="001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654050"/>
            <a:ext cx="5213662" cy="1721087"/>
          </a:xfrm>
        </p:spPr>
        <p:txBody>
          <a:bodyPr anchor="t" anchorCtr="0"/>
          <a:lstStyle>
            <a:lvl1pPr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2432121"/>
            <a:ext cx="52128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 baseline="0">
                <a:solidFill>
                  <a:schemeClr val="bg1"/>
                </a:solidFill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dirty="0"/>
              <a:t>Klik her for at tilføje undertitel maks. to linjer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19138" y="3529061"/>
            <a:ext cx="5212800" cy="39425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navn og </a:t>
            </a:r>
            <a:br>
              <a:rPr lang="da-DK" dirty="0"/>
            </a:br>
            <a:r>
              <a:rPr lang="da-DK" dirty="0"/>
              <a:t>titel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4063411"/>
            <a:ext cx="5212800" cy="21679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location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57" y="587088"/>
            <a:ext cx="5304569" cy="5527222"/>
          </a:xfrm>
          <a:prstGeom prst="rect">
            <a:avLst/>
          </a:prstGeom>
        </p:spPr>
      </p:pic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719138" y="4277666"/>
            <a:ext cx="5212800" cy="1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CEB35B1-BC5C-4F24-B72D-591F5A33F1B4}" type="datetime5">
              <a:rPr lang="da-DK" smtClean="0"/>
              <a:pPr/>
              <a:t>december 2020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0986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december 2020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4249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u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december 2020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1462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uger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ast overskrift"/>
          <p:cNvSpPr txBox="1"/>
          <p:nvPr userDrawn="1"/>
        </p:nvSpPr>
        <p:spPr>
          <a:xfrm>
            <a:off x="719138" y="539750"/>
            <a:ext cx="10929935" cy="65017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a-DK" sz="32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Brugerguide - Slet før anvendelse</a:t>
            </a:r>
          </a:p>
        </p:txBody>
      </p:sp>
      <p:sp>
        <p:nvSpPr>
          <p:cNvPr id="29" name="Text Box 2"/>
          <p:cNvSpPr txBox="1">
            <a:spLocks noChangeArrowheads="1"/>
          </p:cNvSpPr>
          <p:nvPr userDrawn="1"/>
        </p:nvSpPr>
        <p:spPr bwMode="auto">
          <a:xfrm>
            <a:off x="719138" y="1833789"/>
            <a:ext cx="2280360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sz="1000" b="1" baseline="0" noProof="1">
                <a:latin typeface="Arial" panose="020B0604020202020204" pitchFamily="34" charset="0"/>
                <a:cs typeface="Arial" panose="020B0604020202020204" pitchFamily="34" charset="0"/>
              </a:rPr>
              <a:t> tekst typografier</a:t>
            </a:r>
            <a:endParaRPr lang="da-DK" sz="10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frem i tekst-niveauer. 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derefter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skifte fra et niveau til et næste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tilbage i tekst-niveauer,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SHIFT+TAB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Alternativt kan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Forøg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Formindsk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listeniveau bruges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layouts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menupunktet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Nyt Slide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indsætte nyt slide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dit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nuværende layout til et alternativt</a:t>
            </a:r>
          </a:p>
          <a:p>
            <a:pPr fontAlgn="auto">
              <a:spcBef>
                <a:spcPts val="120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nulstille placering, størrelse og formatering af pladsholdere til layoutets oprindelige design 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240"/>
              </a:spcAft>
              <a:defRPr/>
            </a:pPr>
            <a:endParaRPr 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 userDrawn="1"/>
        </p:nvSpPr>
        <p:spPr bwMode="auto">
          <a:xfrm>
            <a:off x="5073943" y="1833789"/>
            <a:ext cx="2160798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På slides med billedpladsholder,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ikonet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billedets fokus/størrelse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Ønsker du at skalere billedet, så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 nede, mens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trækker i billedets hjørner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Hvis du sletter billedet og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indsætter et nyt, kan billedet lægge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 foran tekst og grafik. Hvis dette sker, højreklik på billedet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 bagest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se 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 sæt hak ved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Alt + F9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hurtig visning af hjælpelinjer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 userDrawn="1"/>
        </p:nvSpPr>
        <p:spPr bwMode="auto">
          <a:xfrm>
            <a:off x="9109857" y="1815926"/>
            <a:ext cx="2358243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justere dato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Gør dette som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 sidste i din præsentation, så det slår igennem på alle slides</a:t>
            </a: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Sidehoved og Sidefod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(indtast evt. anden dato i feltet fast)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 på alle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hvis det kun skal være på et enkelt slide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1 Forøg formindsk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9935" y="2877130"/>
            <a:ext cx="549328" cy="285228"/>
          </a:xfrm>
          <a:prstGeom prst="rect">
            <a:avLst/>
          </a:prstGeom>
        </p:spPr>
      </p:pic>
      <p:pic>
        <p:nvPicPr>
          <p:cNvPr id="20" name="2 Ny slide"/>
          <p:cNvPicPr>
            <a:picLocks noChangeAspect="1"/>
          </p:cNvPicPr>
          <p:nvPr userDrawn="1"/>
        </p:nvPicPr>
        <p:blipFill rotWithShape="1">
          <a:blip r:embed="rId3"/>
          <a:srcRect l="2931" r="60888"/>
          <a:stretch/>
        </p:blipFill>
        <p:spPr>
          <a:xfrm>
            <a:off x="2893854" y="3538594"/>
            <a:ext cx="363713" cy="647461"/>
          </a:xfrm>
          <a:prstGeom prst="rect">
            <a:avLst/>
          </a:prstGeom>
        </p:spPr>
      </p:pic>
      <p:pic>
        <p:nvPicPr>
          <p:cNvPr id="16" name="3 Layout"/>
          <p:cNvPicPr>
            <a:picLocks noChangeAspect="1"/>
          </p:cNvPicPr>
          <p:nvPr userDrawn="1"/>
        </p:nvPicPr>
        <p:blipFill rotWithShape="1">
          <a:blip r:embed="rId3"/>
          <a:srcRect l="36944" r="2272" b="69429"/>
          <a:stretch/>
        </p:blipFill>
        <p:spPr>
          <a:xfrm>
            <a:off x="2909319" y="4208198"/>
            <a:ext cx="593368" cy="192211"/>
          </a:xfrm>
          <a:prstGeom prst="rect">
            <a:avLst/>
          </a:prstGeom>
        </p:spPr>
      </p:pic>
      <p:pic>
        <p:nvPicPr>
          <p:cNvPr id="24" name="4 Nulstil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82022" y="5318642"/>
            <a:ext cx="547241" cy="197798"/>
          </a:xfrm>
          <a:prstGeom prst="rect">
            <a:avLst/>
          </a:prstGeom>
        </p:spPr>
      </p:pic>
      <p:pic>
        <p:nvPicPr>
          <p:cNvPr id="5" name="5 Indsæt billede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001165" y="2075087"/>
            <a:ext cx="262151" cy="256054"/>
          </a:xfrm>
          <a:prstGeom prst="rect">
            <a:avLst/>
          </a:prstGeom>
        </p:spPr>
      </p:pic>
      <p:pic>
        <p:nvPicPr>
          <p:cNvPr id="23" name="6 Beskær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981797" y="2748409"/>
            <a:ext cx="337400" cy="321707"/>
          </a:xfrm>
          <a:prstGeom prst="rect">
            <a:avLst/>
          </a:prstGeom>
        </p:spPr>
      </p:pic>
      <p:pic>
        <p:nvPicPr>
          <p:cNvPr id="2" name="7 Skalér billede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959502" y="3242399"/>
            <a:ext cx="359695" cy="335309"/>
          </a:xfrm>
          <a:prstGeom prst="rect">
            <a:avLst/>
          </a:prstGeom>
        </p:spPr>
      </p:pic>
      <p:sp>
        <p:nvSpPr>
          <p:cNvPr id="14" name="Pladsholder til dato 2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975665A-61CB-4DAB-8750-5B97BD1810B6}" type="datetime5">
              <a:rPr lang="da-DK" smtClean="0"/>
              <a:pPr/>
              <a:t>december 2020</a:t>
            </a:fld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129422" y="3467151"/>
            <a:ext cx="2338677" cy="15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I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655200"/>
            <a:ext cx="5213662" cy="1720800"/>
          </a:xfrm>
        </p:spPr>
        <p:txBody>
          <a:bodyPr anchor="t" anchorCtr="0"/>
          <a:lstStyle>
            <a:lvl1pPr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2432121"/>
            <a:ext cx="52128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dirty="0"/>
              <a:t>Klik her for at tilføje undertitel maks. to linjer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19138" y="3529061"/>
            <a:ext cx="5212800" cy="39425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navn og </a:t>
            </a:r>
            <a:br>
              <a:rPr lang="da-DK" dirty="0"/>
            </a:br>
            <a:r>
              <a:rPr lang="da-DK" dirty="0"/>
              <a:t>titel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4063411"/>
            <a:ext cx="5212800" cy="21679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location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719138" y="4277666"/>
            <a:ext cx="5212800" cy="1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CEB35B1-BC5C-4F24-B72D-591F5A33F1B4}" type="datetime5">
              <a:rPr lang="da-DK" smtClean="0"/>
              <a:pPr/>
              <a:t>december 2020</a:t>
            </a:fld>
            <a:endParaRPr lang="da-DK" dirty="0"/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57" y="587088"/>
            <a:ext cx="5304569" cy="55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3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II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655200"/>
            <a:ext cx="5213662" cy="1720800"/>
          </a:xfrm>
        </p:spPr>
        <p:txBody>
          <a:bodyPr anchor="t" anchorCtr="0"/>
          <a:lstStyle>
            <a:lvl1pPr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2432121"/>
            <a:ext cx="52128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dirty="0"/>
              <a:t>Klik her for at tilføje undertitel maks. to linjer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19138" y="3529061"/>
            <a:ext cx="5212800" cy="39425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navn og </a:t>
            </a:r>
            <a:br>
              <a:rPr lang="da-DK" dirty="0"/>
            </a:br>
            <a:r>
              <a:rPr lang="da-DK" dirty="0"/>
              <a:t>titel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4063411"/>
            <a:ext cx="5212800" cy="21679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location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719138" y="4277666"/>
            <a:ext cx="5212800" cy="1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CEB35B1-BC5C-4F24-B72D-591F5A33F1B4}" type="datetime5">
              <a:rPr lang="da-DK" smtClean="0"/>
              <a:pPr/>
              <a:t>december 2020</a:t>
            </a:fld>
            <a:endParaRPr lang="da-DK" dirty="0"/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57" y="587088"/>
            <a:ext cx="5304569" cy="55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2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ed bille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200" cy="6861600"/>
          </a:xfrm>
          <a:solidFill>
            <a:schemeClr val="bg1">
              <a:lumMod val="85000"/>
            </a:schemeClr>
          </a:solidFill>
        </p:spPr>
        <p:txBody>
          <a:bodyPr tIns="648000"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da-DK" noProof="0"/>
              <a:t>Klik på ikonet for at tilføje et billede</a:t>
            </a:r>
            <a:endParaRPr lang="da-DK" noProof="0" dirty="0"/>
          </a:p>
        </p:txBody>
      </p:sp>
      <p:sp>
        <p:nvSpPr>
          <p:cNvPr id="13" name="Logo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212557" y="587088"/>
            <a:ext cx="5306400" cy="5526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a-DK" noProof="0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655200"/>
            <a:ext cx="5212800" cy="1720800"/>
          </a:xfrm>
        </p:spPr>
        <p:txBody>
          <a:bodyPr anchor="t" anchorCtr="0"/>
          <a:lstStyle>
            <a:lvl1pPr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2432121"/>
            <a:ext cx="52128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dirty="0"/>
              <a:t>Klik her for at tilføje undertitel maks. to linjer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19138" y="3529061"/>
            <a:ext cx="5212800" cy="39425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navn og </a:t>
            </a:r>
            <a:br>
              <a:rPr lang="da-DK" dirty="0"/>
            </a:br>
            <a:r>
              <a:rPr lang="da-DK" dirty="0"/>
              <a:t>titel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4063411"/>
            <a:ext cx="5212800" cy="21679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location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719138" y="4277666"/>
            <a:ext cx="5212800" cy="1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CEB35B1-BC5C-4F24-B72D-591F5A33F1B4}" type="datetime5">
              <a:rPr lang="da-DK" smtClean="0"/>
              <a:pPr/>
              <a:t>december 2020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309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55604"/>
            <a:ext cx="6840537" cy="1504666"/>
          </a:xfrm>
        </p:spPr>
        <p:txBody>
          <a:bodyPr/>
          <a:lstStyle/>
          <a:p>
            <a:r>
              <a:rPr lang="da-DK" noProof="0"/>
              <a:t>Klik for at redigere i master</a:t>
            </a:r>
            <a:endParaRPr lang="da-DK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19138" y="2800800"/>
            <a:ext cx="6840000" cy="248400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december 2020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16251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62" userDrawn="1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fakta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55604"/>
            <a:ext cx="5213661" cy="1504666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19138" y="2800350"/>
            <a:ext cx="5213661" cy="2484438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0400" y="2894214"/>
            <a:ext cx="52128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261100" y="3135407"/>
            <a:ext cx="5207000" cy="2149382"/>
          </a:xfrm>
        </p:spPr>
        <p:txBody>
          <a:bodyPr/>
          <a:lstStyle>
            <a:lvl1pPr marL="0" indent="0">
              <a:lnSpc>
                <a:spcPct val="97000"/>
              </a:lnSpc>
              <a:buFont typeface="Times New Roman" panose="02020603050405020304" pitchFamily="18" charset="0"/>
              <a:buChar char="​"/>
              <a:defRPr sz="1500" b="1">
                <a:latin typeface="+mj-lt"/>
              </a:defRPr>
            </a:lvl1pPr>
            <a:lvl2pPr marL="0" indent="0">
              <a:lnSpc>
                <a:spcPct val="97000"/>
              </a:lnSpc>
              <a:buFont typeface="Times New Roman" panose="02020603050405020304" pitchFamily="18" charset="0"/>
              <a:buChar char="​"/>
              <a:defRPr sz="1500">
                <a:latin typeface="+mj-lt"/>
              </a:defRPr>
            </a:lvl2pPr>
            <a:lvl3pPr marL="0" indent="0">
              <a:lnSpc>
                <a:spcPct val="97000"/>
              </a:lnSpc>
              <a:buFont typeface="Times New Roman" panose="02020603050405020304" pitchFamily="18" charset="0"/>
              <a:buChar char="​"/>
              <a:defRPr sz="1500" b="0"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​"/>
              <a:defRPr sz="1500" b="0">
                <a:latin typeface="+mj-lt"/>
              </a:defRPr>
            </a:lvl4pPr>
            <a:lvl5pPr marL="0" indent="0">
              <a:lnSpc>
                <a:spcPct val="97000"/>
              </a:lnSpc>
              <a:buFont typeface="Times New Roman" panose="02020603050405020304" pitchFamily="18" charset="0"/>
              <a:buChar char="​"/>
              <a:defRPr sz="1500" b="0">
                <a:latin typeface="+mj-lt"/>
              </a:defRPr>
            </a:lvl5pPr>
            <a:lvl6pPr marL="0" indent="0">
              <a:lnSpc>
                <a:spcPct val="97000"/>
              </a:lnSpc>
              <a:buFont typeface="Arial" panose="020B0604020202020204" pitchFamily="34" charset="0"/>
              <a:buChar char="​"/>
              <a:defRPr sz="1500">
                <a:latin typeface="+mj-lt"/>
              </a:defRPr>
            </a:lvl6pPr>
            <a:lvl7pPr marL="0" indent="0">
              <a:lnSpc>
                <a:spcPct val="97000"/>
              </a:lnSpc>
              <a:buFont typeface="Arial" panose="020B0604020202020204" pitchFamily="34" charset="0"/>
              <a:buChar char="​"/>
              <a:defRPr sz="1500">
                <a:latin typeface="+mj-lt"/>
              </a:defRPr>
            </a:lvl7pPr>
            <a:lvl8pPr marL="0" indent="0">
              <a:lnSpc>
                <a:spcPct val="97000"/>
              </a:lnSpc>
              <a:buFont typeface="Arial" panose="020B0604020202020204" pitchFamily="34" charset="0"/>
              <a:buChar char="​"/>
              <a:defRPr sz="1500">
                <a:latin typeface="+mj-lt"/>
              </a:defRPr>
            </a:lvl8pPr>
            <a:lvl9pPr marL="0" indent="0">
              <a:lnSpc>
                <a:spcPct val="97000"/>
              </a:lnSpc>
              <a:buFont typeface="Arial" panose="020B0604020202020204" pitchFamily="34" charset="0"/>
              <a:buChar char="​"/>
              <a:defRPr sz="1500">
                <a:latin typeface="+mj-lt"/>
              </a:defRPr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december 2020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19924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73" userDrawn="1">
          <p15:clr>
            <a:srgbClr val="A4A3A4"/>
          </p15:clr>
        </p15:guide>
        <p15:guide id="2" pos="3739" userDrawn="1">
          <p15:clr>
            <a:srgbClr val="A4A3A4"/>
          </p15:clr>
        </p15:guide>
        <p15:guide id="3" pos="3942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54050"/>
            <a:ext cx="5213349" cy="1357630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19139" y="2800350"/>
            <a:ext cx="5213349" cy="2484438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61100" y="654050"/>
            <a:ext cx="5207000" cy="4630738"/>
          </a:xfrm>
        </p:spPr>
        <p:txBody>
          <a:bodyPr tIns="504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december 2020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32394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738" userDrawn="1">
          <p15:clr>
            <a:srgbClr val="A4A3A4"/>
          </p15:clr>
        </p15:guide>
        <p15:guide id="3" pos="3942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719139" y="2366011"/>
            <a:ext cx="5213350" cy="3631564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/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da-DK" dirty="0"/>
          </a:p>
        </p:txBody>
      </p:sp>
      <p:pic>
        <p:nvPicPr>
          <p:cNvPr id="4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46" y="570004"/>
            <a:ext cx="5309606" cy="5526000"/>
          </a:xfrm>
          <a:prstGeom prst="rect">
            <a:avLst/>
          </a:prstGeom>
        </p:spPr>
      </p:pic>
      <p:sp>
        <p:nvSpPr>
          <p:cNvPr id="3" name="Pladsholder til dato 2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975665A-61CB-4DAB-8750-5B97BD1810B6}" type="datetime5">
              <a:rPr lang="da-DK" smtClean="0"/>
              <a:pPr/>
              <a:t>december 2020</a:t>
            </a:fld>
            <a:endParaRPr lang="da-DK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19138" y="655604"/>
            <a:ext cx="5213350" cy="1504666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22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78" userDrawn="1">
          <p15:clr>
            <a:srgbClr val="FBAE40"/>
          </p15:clr>
        </p15:guide>
        <p15:guide id="2" pos="3737" userDrawn="1">
          <p15:clr>
            <a:srgbClr val="A4A3A4"/>
          </p15:clr>
        </p15:guide>
        <p15:guide id="3" pos="3944" userDrawn="1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9139" y="654051"/>
            <a:ext cx="5213350" cy="5339949"/>
          </a:xfrm>
        </p:spPr>
        <p:txBody>
          <a:bodyPr tIns="504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GB"/>
          </a:p>
        </p:txBody>
      </p:sp>
      <p:pic>
        <p:nvPicPr>
          <p:cNvPr id="5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46" y="570004"/>
            <a:ext cx="5309606" cy="5526000"/>
          </a:xfrm>
          <a:prstGeom prst="rect">
            <a:avLst/>
          </a:prstGeom>
        </p:spPr>
      </p:pic>
      <p:sp>
        <p:nvSpPr>
          <p:cNvPr id="10" name="Pladsholder til dato 2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975665A-61CB-4DAB-8750-5B97BD1810B6}" type="datetime5">
              <a:rPr lang="da-DK" smtClean="0"/>
              <a:pPr/>
              <a:t>december 2020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7172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77" userDrawn="1">
          <p15:clr>
            <a:srgbClr val="FBAE40"/>
          </p15:clr>
        </p15:guide>
        <p15:guide id="2" pos="3737" userDrawn="1">
          <p15:clr>
            <a:srgbClr val="A4A3A4"/>
          </p15:clr>
        </p15:guide>
        <p15:guide id="3" pos="394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und logo" hidden="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5" y="5684744"/>
            <a:ext cx="10760075" cy="87036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138" y="655604"/>
            <a:ext cx="6840000" cy="15046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a-DK"/>
              <a:t>Klik for at redigere i master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138" y="2802103"/>
            <a:ext cx="6840000" cy="248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2"/>
          </p:nvPr>
        </p:nvSpPr>
        <p:spPr>
          <a:xfrm>
            <a:off x="9066345" y="6293109"/>
            <a:ext cx="2401755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ct val="106000"/>
              </a:lnSpc>
              <a:defRPr sz="1100">
                <a:solidFill>
                  <a:schemeClr val="tx1"/>
                </a:solidFill>
              </a:defRPr>
            </a:lvl1pPr>
          </a:lstStyle>
          <a:p>
            <a:fld id="{D975665A-61CB-4DAB-8750-5B97BD1810B6}" type="datetime5">
              <a:rPr lang="da-DK" smtClean="0"/>
              <a:pPr/>
              <a:t>december 2020</a:t>
            </a:fld>
            <a:endParaRPr lang="en-GB" dirty="0"/>
          </a:p>
        </p:txBody>
      </p:sp>
      <p:cxnSp>
        <p:nvCxnSpPr>
          <p:cNvPr id="15" name="Logo streg"/>
          <p:cNvCxnSpPr/>
          <p:nvPr userDrawn="1"/>
        </p:nvCxnSpPr>
        <p:spPr>
          <a:xfrm>
            <a:off x="719137" y="5979706"/>
            <a:ext cx="10749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Logo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58" y="5619111"/>
            <a:ext cx="1144727" cy="9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0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50" r:id="rId2"/>
    <p:sldLayoutId id="2147483751" r:id="rId3"/>
    <p:sldLayoutId id="2147483752" r:id="rId4"/>
    <p:sldLayoutId id="2147483728" r:id="rId5"/>
    <p:sldLayoutId id="2147483730" r:id="rId6"/>
    <p:sldLayoutId id="2147483744" r:id="rId7"/>
    <p:sldLayoutId id="2147483745" r:id="rId8"/>
    <p:sldLayoutId id="2147483746" r:id="rId9"/>
    <p:sldLayoutId id="2147483739" r:id="rId10"/>
    <p:sldLayoutId id="2147483740" r:id="rId11"/>
    <p:sldLayoutId id="2147483743" r:id="rId12"/>
  </p:sldLayoutIdLst>
  <p:hf sldNum="0" hdr="0" ftr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5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―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9000"/>
        </a:lnSpc>
        <a:spcBef>
          <a:spcPts val="1400"/>
        </a:spcBef>
        <a:spcAft>
          <a:spcPts val="1400"/>
        </a:spcAft>
        <a:buFont typeface="Arial" panose="020B0604020202020204" pitchFamily="34" charset="0"/>
        <a:buChar char="​"/>
        <a:defRPr sz="13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3" userDrawn="1">
          <p15:clr>
            <a:srgbClr val="A4A3A4"/>
          </p15:clr>
        </p15:guide>
        <p15:guide id="2" pos="7224" userDrawn="1">
          <p15:clr>
            <a:srgbClr val="A4A3A4"/>
          </p15:clr>
        </p15:guide>
        <p15:guide id="3" orient="horz" pos="412" userDrawn="1">
          <p15:clr>
            <a:srgbClr val="A4A3A4"/>
          </p15:clr>
        </p15:guide>
        <p15:guide id="4" orient="horz" pos="1360" userDrawn="1">
          <p15:clr>
            <a:srgbClr val="A4A3A4"/>
          </p15:clr>
        </p15:guide>
        <p15:guide id="6" orient="horz" pos="1764" userDrawn="1">
          <p15:clr>
            <a:srgbClr val="A4A3A4"/>
          </p15:clr>
        </p15:guide>
        <p15:guide id="7" orient="horz" pos="332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4ds.had.co.nz/" TargetMode="External"/><Relationship Id="rId2" Type="http://schemas.openxmlformats.org/officeDocument/2006/relationships/hyperlink" Target="https://www.tidytextminin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studio.com/resources/cheatsheets/" TargetMode="External"/><Relationship Id="rId5" Type="http://schemas.openxmlformats.org/officeDocument/2006/relationships/hyperlink" Target="https://www.r-graph-gallery.com/index.html" TargetMode="External"/><Relationship Id="rId4" Type="http://schemas.openxmlformats.org/officeDocument/2006/relationships/hyperlink" Target="https://socviz.c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z="3200" dirty="0"/>
              <a:t>Online Code </a:t>
            </a:r>
            <a:r>
              <a:rPr lang="da-DK" sz="3200" dirty="0" err="1"/>
              <a:t>Along</a:t>
            </a:r>
            <a:r>
              <a:rPr lang="da-DK" sz="3200" dirty="0"/>
              <a:t>-Workshop: </a:t>
            </a:r>
            <a:br>
              <a:rPr lang="da-DK" sz="3200" dirty="0"/>
            </a:br>
            <a:r>
              <a:rPr lang="da-DK" sz="3200" dirty="0" err="1"/>
              <a:t>Introduction</a:t>
            </a:r>
            <a:r>
              <a:rPr lang="da-DK" sz="3200" dirty="0"/>
              <a:t> to Text Mining 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/>
              <a:t>Max Odsbjerg Pedersen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a-DK" dirty="0"/>
              <a:t>Det Kgl. Bibliotek Aarhus</a:t>
            </a:r>
          </a:p>
        </p:txBody>
      </p:sp>
      <p:sp>
        <p:nvSpPr>
          <p:cNvPr id="6" name="Pladsholder til dato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35B1-BC5C-4F24-B72D-591F5A33F1B4}" type="datetime5">
              <a:rPr lang="da-DK" smtClean="0"/>
              <a:pPr/>
              <a:t>december 2020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113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A32D3-F7F7-5D47-A359-5ADE36AC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731" y="655604"/>
            <a:ext cx="6840537" cy="917596"/>
          </a:xfrm>
        </p:spPr>
        <p:txBody>
          <a:bodyPr/>
          <a:lstStyle/>
          <a:p>
            <a:pPr algn="ctr"/>
            <a:r>
              <a:rPr lang="en-GB" dirty="0"/>
              <a:t>Motivation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3236F3A-C8AC-C247-9E54-1C0071D8A6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75731" y="2639108"/>
            <a:ext cx="6840000" cy="2484000"/>
          </a:xfrm>
        </p:spPr>
        <p:txBody>
          <a:bodyPr/>
          <a:lstStyle/>
          <a:p>
            <a:pPr marL="0" indent="0" algn="ctr">
              <a:buNone/>
            </a:pPr>
            <a:endParaRPr lang="da-DK" dirty="0"/>
          </a:p>
          <a:p>
            <a:pPr marL="0" indent="0" algn="ctr">
              <a:buNone/>
            </a:pPr>
            <a:endParaRPr lang="da-DK" dirty="0"/>
          </a:p>
          <a:p>
            <a:pPr marL="0" indent="0" algn="ctr">
              <a:buNone/>
            </a:pPr>
            <a:r>
              <a:rPr lang="da-DK" sz="2400" dirty="0"/>
              <a:t>at give jer en basal forståelse af text mining</a:t>
            </a:r>
          </a:p>
          <a:p>
            <a:pPr marL="0" indent="0" algn="ctr">
              <a:buNone/>
            </a:pPr>
            <a:endParaRPr lang="da-DK" sz="2400" dirty="0"/>
          </a:p>
          <a:p>
            <a:pPr marL="0" indent="0" algn="ctr">
              <a:buNone/>
            </a:pPr>
            <a:r>
              <a:rPr lang="da-DK" sz="2400" dirty="0"/>
              <a:t>at vise at man med en forholdsvis </a:t>
            </a:r>
            <a:r>
              <a:rPr lang="da-DK" sz="2400" i="1" dirty="0"/>
              <a:t>lille, men frygtløs</a:t>
            </a:r>
            <a:r>
              <a:rPr lang="da-DK" sz="2400" dirty="0"/>
              <a:t> indsats, fint kan komme i gang med Text Mining</a:t>
            </a:r>
          </a:p>
          <a:p>
            <a:pPr marL="0" indent="0" algn="ctr">
              <a:buNone/>
            </a:pPr>
            <a:endParaRPr lang="da-DK" sz="24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6E8A125-D03D-604B-ADF6-7EA6799380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december 2020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7078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655604"/>
            <a:ext cx="6840537" cy="684823"/>
          </a:xfrm>
        </p:spPr>
        <p:txBody>
          <a:bodyPr/>
          <a:lstStyle/>
          <a:p>
            <a:r>
              <a:rPr lang="da-DK" dirty="0"/>
              <a:t>Introduktion til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december 2020</a:t>
            </a:fld>
            <a:endParaRPr lang="da-DK" dirty="0"/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1AE5ECDF-EF79-5D4E-8256-5FD4DFD99F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138" y="1669424"/>
            <a:ext cx="8936306" cy="400295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a-DK" sz="2800" dirty="0"/>
          </a:p>
          <a:p>
            <a:r>
              <a:rPr lang="da-DK" sz="2800" dirty="0" err="1"/>
              <a:t>RStudio</a:t>
            </a:r>
            <a:r>
              <a:rPr lang="da-DK" sz="2800" dirty="0"/>
              <a:t> i </a:t>
            </a:r>
            <a:r>
              <a:rPr lang="da-DK" sz="2800" dirty="0" err="1"/>
              <a:t>netskyen</a:t>
            </a:r>
            <a:endParaRPr lang="da-DK" sz="2800" dirty="0"/>
          </a:p>
          <a:p>
            <a:r>
              <a:rPr lang="da-DK" sz="2800" dirty="0" err="1"/>
              <a:t>Rmd</a:t>
            </a:r>
            <a:r>
              <a:rPr lang="da-DK" sz="2800" dirty="0"/>
              <a:t> formatet</a:t>
            </a:r>
          </a:p>
          <a:p>
            <a:r>
              <a:rPr lang="da-DK" sz="2800" dirty="0"/>
              <a:t>R</a:t>
            </a:r>
          </a:p>
          <a:p>
            <a:r>
              <a:rPr lang="da-DK" sz="2800" dirty="0"/>
              <a:t>forståelse af </a:t>
            </a:r>
            <a:r>
              <a:rPr lang="da-DK" sz="2800" i="1" dirty="0" err="1"/>
              <a:t>tidytext</a:t>
            </a:r>
            <a:r>
              <a:rPr lang="da-DK" sz="2800" dirty="0"/>
              <a:t> princippet</a:t>
            </a:r>
          </a:p>
          <a:p>
            <a:r>
              <a:rPr lang="da-DK" sz="2800" dirty="0"/>
              <a:t>Et enkelt datasæt</a:t>
            </a:r>
          </a:p>
          <a:p>
            <a:r>
              <a:rPr lang="da-DK" sz="2800" dirty="0"/>
              <a:t>enkle visualiseringer</a:t>
            </a:r>
          </a:p>
          <a:p>
            <a:pPr>
              <a:buFont typeface="Arial" panose="020B0604020202020204" pitchFamily="34" charset="0"/>
              <a:buChar char="•"/>
            </a:pP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374418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8FBD6-03B3-624D-BB65-59F3E704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Datakorpus</a:t>
            </a:r>
            <a:endParaRPr lang="en-GB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CD010C5-CC73-7D44-9934-B05EDE6EE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138" y="1580827"/>
            <a:ext cx="6840000" cy="3703973"/>
          </a:xfrm>
        </p:spPr>
        <p:txBody>
          <a:bodyPr/>
          <a:lstStyle/>
          <a:p>
            <a:r>
              <a:rPr lang="da-DK" sz="2800" dirty="0"/>
              <a:t>Aarhus</a:t>
            </a:r>
            <a:r>
              <a:rPr lang="da-DK" sz="2800" b="1" dirty="0"/>
              <a:t> </a:t>
            </a:r>
            <a:r>
              <a:rPr lang="da-DK" sz="2800" dirty="0" err="1"/>
              <a:t>Byraads</a:t>
            </a:r>
            <a:r>
              <a:rPr lang="da-DK" sz="2800" b="1" dirty="0"/>
              <a:t> </a:t>
            </a:r>
            <a:r>
              <a:rPr lang="da-DK" sz="2800" dirty="0"/>
              <a:t>forhandlingsprotokoller</a:t>
            </a:r>
            <a:r>
              <a:rPr lang="da-DK" sz="2800" b="1" dirty="0"/>
              <a:t> </a:t>
            </a:r>
            <a:r>
              <a:rPr lang="da-DK" sz="2800" dirty="0"/>
              <a:t>1915-1930</a:t>
            </a:r>
          </a:p>
          <a:p>
            <a:pPr lvl="1"/>
            <a:r>
              <a:rPr lang="da-DK" sz="2800" dirty="0"/>
              <a:t>Transskriberet og korrekturlæst tekst fra de årligt udgivne byrådsreferater.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C6CA27E-09E4-6841-83D1-270D1A8F84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december 2020</a:t>
            </a:fld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959C7FC-A2CA-E144-89FA-037DFAF65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364" y="3085493"/>
            <a:ext cx="4513243" cy="276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2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2D12F-CC83-C24F-B109-9989A359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Hvad</a:t>
            </a:r>
            <a:r>
              <a:rPr lang="en-GB" dirty="0"/>
              <a:t> vi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kommer</a:t>
            </a:r>
            <a:r>
              <a:rPr lang="en-GB" dirty="0"/>
              <a:t> </a:t>
            </a:r>
            <a:r>
              <a:rPr lang="en-GB" dirty="0" err="1"/>
              <a:t>omkring</a:t>
            </a:r>
            <a:endParaRPr lang="en-GB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7E23B86-9DFF-2744-9C5B-8E345F04C9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138" y="2160270"/>
            <a:ext cx="9528448" cy="3124530"/>
          </a:xfrm>
        </p:spPr>
        <p:txBody>
          <a:bodyPr/>
          <a:lstStyle/>
          <a:p>
            <a:r>
              <a:rPr lang="da-DK" sz="2800" dirty="0"/>
              <a:t>hvordan man finder fagrelevant data</a:t>
            </a:r>
          </a:p>
          <a:p>
            <a:r>
              <a:rPr lang="da-DK" sz="2800" dirty="0"/>
              <a:t> data oprensning (kan være en markant del af et "rigtigt" projekt)</a:t>
            </a:r>
          </a:p>
          <a:p>
            <a:r>
              <a:rPr lang="da-DK" sz="2800" dirty="0"/>
              <a:t> avancerede analyser som fx </a:t>
            </a:r>
            <a:r>
              <a:rPr lang="da-DK" sz="2800" dirty="0" err="1"/>
              <a:t>sentiment</a:t>
            </a:r>
            <a:r>
              <a:rPr lang="da-DK" sz="2800" dirty="0"/>
              <a:t>, </a:t>
            </a:r>
            <a:r>
              <a:rPr lang="da-DK" sz="2800" dirty="0" err="1"/>
              <a:t>named</a:t>
            </a:r>
            <a:r>
              <a:rPr lang="da-DK" sz="2800" dirty="0"/>
              <a:t> </a:t>
            </a:r>
            <a:r>
              <a:rPr lang="da-DK" sz="2800" dirty="0" err="1"/>
              <a:t>entity</a:t>
            </a:r>
            <a:r>
              <a:rPr lang="da-DK" sz="2800" dirty="0"/>
              <a:t> </a:t>
            </a:r>
            <a:r>
              <a:rPr lang="da-DK" sz="2800" dirty="0" err="1"/>
              <a:t>recognition</a:t>
            </a:r>
            <a:r>
              <a:rPr lang="da-DK" sz="2800" dirty="0"/>
              <a:t> (NER) og maskinlæring</a:t>
            </a:r>
          </a:p>
          <a:p>
            <a:r>
              <a:rPr lang="da-DK" sz="2800" dirty="0"/>
              <a:t> versionering som </a:t>
            </a:r>
            <a:r>
              <a:rPr lang="da-DK" sz="2800" dirty="0" err="1"/>
              <a:t>git</a:t>
            </a:r>
            <a:r>
              <a:rPr lang="da-DK" sz="2800" dirty="0"/>
              <a:t> og andet IT-støtteværktøj</a:t>
            </a:r>
          </a:p>
          <a:p>
            <a:r>
              <a:rPr lang="da-DK" sz="2800" dirty="0"/>
              <a:t> datatyper</a:t>
            </a:r>
          </a:p>
          <a:p>
            <a:r>
              <a:rPr lang="da-DK" sz="2800" dirty="0"/>
              <a:t> programmering</a:t>
            </a:r>
          </a:p>
          <a:p>
            <a:endParaRPr lang="en-GB" sz="280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6035B0-07A7-5E48-B61E-0389D03F2E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december 2020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5636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3CB85-637B-B14E-BB55-6B55DED1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655604"/>
            <a:ext cx="6840537" cy="917596"/>
          </a:xfrm>
        </p:spPr>
        <p:txBody>
          <a:bodyPr/>
          <a:lstStyle/>
          <a:p>
            <a:r>
              <a:rPr lang="en-GB" dirty="0" err="1"/>
              <a:t>Slagplanen</a:t>
            </a:r>
            <a:endParaRPr lang="en-GB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8E1D09A-B405-5B40-AFFB-84AB5B55BF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138" y="1954924"/>
            <a:ext cx="10748962" cy="3329876"/>
          </a:xfrm>
        </p:spPr>
        <p:txBody>
          <a:bodyPr/>
          <a:lstStyle/>
          <a:p>
            <a:r>
              <a:rPr lang="da-DK" sz="2600" dirty="0"/>
              <a:t>Alle logger på </a:t>
            </a:r>
            <a:r>
              <a:rPr lang="da-DK" sz="2600" dirty="0" err="1"/>
              <a:t>RStudio</a:t>
            </a:r>
            <a:r>
              <a:rPr lang="da-DK" sz="2600" dirty="0"/>
              <a:t> i </a:t>
            </a:r>
            <a:r>
              <a:rPr lang="da-DK" sz="2600" dirty="0" err="1"/>
              <a:t>netskyen</a:t>
            </a:r>
            <a:endParaRPr lang="da-DK" sz="2600" dirty="0"/>
          </a:p>
          <a:p>
            <a:r>
              <a:rPr lang="da-DK" sz="2600" dirty="0"/>
              <a:t>Indlæs data i </a:t>
            </a:r>
            <a:r>
              <a:rPr lang="da-DK" sz="2600" dirty="0" err="1"/>
              <a:t>RStudio</a:t>
            </a:r>
            <a:r>
              <a:rPr lang="da-DK" sz="2600" dirty="0"/>
              <a:t> i </a:t>
            </a:r>
            <a:r>
              <a:rPr lang="da-DK" sz="2600" dirty="0" err="1"/>
              <a:t>netskyen</a:t>
            </a:r>
            <a:endParaRPr lang="da-DK" sz="2600" dirty="0"/>
          </a:p>
          <a:p>
            <a:r>
              <a:rPr lang="da-DK" sz="2600" dirty="0"/>
              <a:t>Vi indlæser vores datakorpus</a:t>
            </a:r>
          </a:p>
          <a:p>
            <a:r>
              <a:rPr lang="da-DK" sz="2600" dirty="0"/>
              <a:t>Vi gennemgår en fast analyse på tavlen, I gentager på jeres </a:t>
            </a:r>
            <a:r>
              <a:rPr lang="da-DK" sz="2600" dirty="0" err="1"/>
              <a:t>laptop</a:t>
            </a:r>
            <a:endParaRPr lang="da-DK" sz="2600" dirty="0"/>
          </a:p>
          <a:p>
            <a:pPr lvl="1"/>
            <a:r>
              <a:rPr lang="da-DK" sz="2600" u="sng" dirty="0">
                <a:solidFill>
                  <a:srgbClr val="FF0000"/>
                </a:solidFill>
              </a:rPr>
              <a:t>VI FÅR ERRORS sammen og lærer, at det er en naturlig del af arbejdet og udviklingen</a:t>
            </a:r>
            <a:endParaRPr lang="da-DK" sz="2600" u="sng" dirty="0"/>
          </a:p>
          <a:p>
            <a:r>
              <a:rPr lang="da-DK" sz="2600" dirty="0"/>
              <a:t>I gennemgår selv analysen på et nyt udleveret data korpus</a:t>
            </a:r>
          </a:p>
          <a:p>
            <a:pPr lvl="1"/>
            <a:r>
              <a:rPr lang="da-DK" sz="2600" dirty="0"/>
              <a:t>Vi hjælper jer videre, </a:t>
            </a:r>
            <a:r>
              <a:rPr lang="da-DK" sz="2600" u="sng" dirty="0"/>
              <a:t>når</a:t>
            </a:r>
            <a:r>
              <a:rPr lang="da-DK" sz="2600" dirty="0"/>
              <a:t> I kører fast</a:t>
            </a:r>
          </a:p>
          <a:p>
            <a:r>
              <a:rPr lang="da-DK" sz="2600" dirty="0"/>
              <a:t>Afrunding og opsamling</a:t>
            </a:r>
          </a:p>
          <a:p>
            <a:endParaRPr lang="en-GB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CE64E44-2086-DB49-A258-A838612EC63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december 2020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2227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A7591-3DF1-CC43-9CBB-1335BEB7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655604"/>
            <a:ext cx="6840537" cy="574106"/>
          </a:xfrm>
        </p:spPr>
        <p:txBody>
          <a:bodyPr/>
          <a:lstStyle/>
          <a:p>
            <a:r>
              <a:rPr lang="en-GB" dirty="0" err="1"/>
              <a:t>Gode</a:t>
            </a:r>
            <a:r>
              <a:rPr lang="en-GB" dirty="0"/>
              <a:t> links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EF38065-6060-AF4E-92AB-44E756FD92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137" y="1450428"/>
            <a:ext cx="9969883" cy="3834372"/>
          </a:xfrm>
        </p:spPr>
        <p:txBody>
          <a:bodyPr/>
          <a:lstStyle/>
          <a:p>
            <a:r>
              <a:rPr lang="da-DK" sz="2800" dirty="0"/>
              <a:t>Text Mining with R </a:t>
            </a:r>
            <a:r>
              <a:rPr lang="da-DK" sz="2800" dirty="0">
                <a:hlinkClick r:id="rId2"/>
              </a:rPr>
              <a:t>https://www.tidytextmining.com</a:t>
            </a:r>
            <a:endParaRPr lang="da-DK" sz="2800" dirty="0"/>
          </a:p>
          <a:p>
            <a:r>
              <a:rPr lang="da-DK" sz="2800" dirty="0"/>
              <a:t>R for Data Science </a:t>
            </a:r>
            <a:r>
              <a:rPr lang="da-DK" sz="2800" dirty="0">
                <a:hlinkClick r:id="rId3"/>
              </a:rPr>
              <a:t>http://r4ds.had.co.nz</a:t>
            </a:r>
            <a:endParaRPr lang="da-DK" sz="2800" dirty="0"/>
          </a:p>
          <a:p>
            <a:r>
              <a:rPr lang="da-DK" sz="2800" dirty="0"/>
              <a:t>Data </a:t>
            </a:r>
            <a:r>
              <a:rPr lang="da-DK" sz="2800" dirty="0" err="1"/>
              <a:t>Visualization</a:t>
            </a:r>
            <a:r>
              <a:rPr lang="da-DK" sz="2800" dirty="0"/>
              <a:t> in R </a:t>
            </a:r>
            <a:r>
              <a:rPr lang="da-DK" sz="2800" dirty="0">
                <a:hlinkClick r:id="rId4"/>
              </a:rPr>
              <a:t>https://socviz.co</a:t>
            </a:r>
            <a:endParaRPr lang="da-DK" sz="2800" dirty="0"/>
          </a:p>
          <a:p>
            <a:endParaRPr lang="da-DK" sz="2800" dirty="0"/>
          </a:p>
          <a:p>
            <a:r>
              <a:rPr lang="da-DK" sz="2800" dirty="0"/>
              <a:t>R Graph Gallery </a:t>
            </a:r>
            <a:r>
              <a:rPr lang="da-DK" sz="2800" dirty="0">
                <a:hlinkClick r:id="rId5"/>
              </a:rPr>
              <a:t>https://www.r-graph-gallery.com/</a:t>
            </a:r>
            <a:endParaRPr lang="da-DK" sz="2800" dirty="0"/>
          </a:p>
          <a:p>
            <a:r>
              <a:rPr lang="da-DK" sz="2800" dirty="0"/>
              <a:t>R </a:t>
            </a:r>
            <a:r>
              <a:rPr lang="da-DK" sz="2800" dirty="0" err="1"/>
              <a:t>Cheat</a:t>
            </a:r>
            <a:r>
              <a:rPr lang="da-DK" sz="2800" dirty="0"/>
              <a:t> </a:t>
            </a:r>
            <a:r>
              <a:rPr lang="da-DK" sz="2800" dirty="0" err="1"/>
              <a:t>Sheets</a:t>
            </a:r>
            <a:r>
              <a:rPr lang="da-DK" sz="2800" dirty="0"/>
              <a:t> </a:t>
            </a:r>
            <a:r>
              <a:rPr lang="da-DK" sz="2800" dirty="0">
                <a:hlinkClick r:id="rId6"/>
              </a:rPr>
              <a:t>https://rstudio.com/resources/cheatsheets/</a:t>
            </a:r>
            <a:endParaRPr lang="da-DK" sz="2800" dirty="0"/>
          </a:p>
          <a:p>
            <a:endParaRPr lang="en-GB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C57D15-3FB0-264B-A9A3-BE4AFEC26B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december 2020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64754510"/>
      </p:ext>
    </p:extLst>
  </p:cSld>
  <p:clrMapOvr>
    <a:masterClrMapping/>
  </p:clrMapOvr>
</p:sld>
</file>

<file path=ppt/theme/theme1.xml><?xml version="1.0" encoding="utf-8"?>
<a:theme xmlns:a="http://schemas.openxmlformats.org/drawingml/2006/main" name="Det Kgl. Bibliotek PowerPoint Skabelon">
  <a:themeElements>
    <a:clrScheme name="Det Kgl. Bibliotek">
      <a:dk1>
        <a:sysClr val="windowText" lastClr="000000"/>
      </a:dk1>
      <a:lt1>
        <a:sysClr val="window" lastClr="FFFFFF"/>
      </a:lt1>
      <a:dk2>
        <a:srgbClr val="001F6A"/>
      </a:dk2>
      <a:lt2>
        <a:srgbClr val="A3871E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t Kgl. Bibliotek PP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defRPr sz="2000"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t Kgl. Bibliotek PowerPoint Skabelon (002).potx" id="{DF23A2D2-6AB5-43BF-83E9-0C3F7AABCDDC}" vid="{97FF4EFF-AB3F-4CB7-94A2-21C11BFCCA93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Powerpoint_Det Kgl. Bibliotek_Skabelon</Template>
  <TotalTime>0</TotalTime>
  <Words>268</Words>
  <Application>Microsoft Macintosh PowerPoint</Application>
  <PresentationFormat>Widescreen</PresentationFormat>
  <Paragraphs>51</Paragraphs>
  <Slides>7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Det Kgl. Bibliotek PowerPoint Skabelon</vt:lpstr>
      <vt:lpstr>Online Code Along-Workshop:  Introduction to Text Mining </vt:lpstr>
      <vt:lpstr>Motivation</vt:lpstr>
      <vt:lpstr>Introduktion til</vt:lpstr>
      <vt:lpstr>Datakorpus</vt:lpstr>
      <vt:lpstr>Hvad vi ikke kommer omkring</vt:lpstr>
      <vt:lpstr>Slagplanen</vt:lpstr>
      <vt:lpstr>Gode links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2019-08-02T09:24:33Z</dcterms:created>
  <dcterms:modified xsi:type="dcterms:W3CDTF">2020-12-15T11:57:54Z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</Properties>
</file>