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6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63"/>
  </p:notesMasterIdLst>
  <p:handoutMasterIdLst>
    <p:handoutMasterId r:id="rId64"/>
  </p:handoutMasterIdLst>
  <p:sldIdLst>
    <p:sldId id="256" r:id="rId4"/>
    <p:sldId id="276" r:id="rId5"/>
    <p:sldId id="278" r:id="rId6"/>
    <p:sldId id="257" r:id="rId7"/>
    <p:sldId id="259" r:id="rId8"/>
    <p:sldId id="279" r:id="rId9"/>
    <p:sldId id="280" r:id="rId10"/>
    <p:sldId id="281" r:id="rId11"/>
    <p:sldId id="282" r:id="rId12"/>
    <p:sldId id="283" r:id="rId13"/>
    <p:sldId id="284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26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3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handoutMaster" Target="handoutMasters/handoutMaster1.xml"/><Relationship Id="rId69" Type="http://schemas.openxmlformats.org/officeDocument/2006/relationships/customXml" Target="../customXml/item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customXml" Target="../customXml/item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r>
              <a:rPr lang="en-US" sz="700" b="0" i="0" u="none" strike="noStrike" kern="1200" baseline="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2020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xmlns="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xmlns="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r>
              <a:rPr lang="en-US" sz="700" b="0" i="0" u="none" strike="noStrike" kern="1200" baseline="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2020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08727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  <a:prstGeom prst="rect">
            <a:avLst/>
          </a:prstGeo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  <p:sldLayoutId id="2147483698" r:id="rId4"/>
    <p:sldLayoutId id="2147483700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r>
              <a:rPr lang="en-US" sz="700" b="0" i="0" u="none" strike="noStrike" kern="1200" baseline="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2020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r>
              <a:rPr lang="en-US" sz="700" b="0" i="0" u="none" strike="noStrike" kern="1200" baseline="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2020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r>
              <a:rPr lang="en-US" sz="700" b="0" i="0" u="none" strike="noStrike" kern="1200" baseline="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2020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Pipeline options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9382" y="868218"/>
            <a:ext cx="8537431" cy="3608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Here can be configured agents for CI and CD and global settings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These options can be configured on a per-project basis, but global parameters can be configured from this location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In Parallel jobs tab you can control usage of free and paid jobs runs</a:t>
            </a:r>
          </a:p>
        </p:txBody>
      </p:sp>
    </p:spTree>
    <p:extLst>
      <p:ext uri="{BB962C8B-B14F-4D97-AF65-F5344CB8AC3E}">
        <p14:creationId xmlns:p14="http://schemas.microsoft.com/office/powerpoint/2010/main" val="67270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Project level user management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9383" y="868218"/>
            <a:ext cx="7075054" cy="3608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Users are managed using two instruments: Teams and Permissions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Teams used to set different commands, each with own boards, repos, etc.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Permissions used to set access rights for users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Access rights can be assigned per user or per group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Teams can be added in Group to obtain the required privileges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962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Part </a:t>
            </a:r>
            <a:r>
              <a:rPr lang="en-US" sz="2800" dirty="0" smtClean="0"/>
              <a:t>02: </a:t>
            </a:r>
            <a:r>
              <a:rPr lang="en-US" sz="2800" dirty="0"/>
              <a:t>Azure Boards</a:t>
            </a:r>
            <a:br>
              <a:rPr lang="en-US" sz="2800" dirty="0"/>
            </a:br>
            <a:endParaRPr lang="ru-RU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9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Azure Boards Overview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7856" y="960582"/>
            <a:ext cx="8518958" cy="3516168"/>
          </a:xfrm>
        </p:spPr>
        <p:txBody>
          <a:bodyPr/>
          <a:lstStyle/>
          <a:p>
            <a:r>
              <a:rPr lang="en-US" sz="2000" dirty="0"/>
              <a:t>Project configuration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Iterations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Areas</a:t>
            </a:r>
          </a:p>
          <a:p>
            <a:r>
              <a:rPr lang="en-US" sz="2000" dirty="0"/>
              <a:t>Team configuration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Iterations and Areas</a:t>
            </a:r>
          </a:p>
          <a:p>
            <a:r>
              <a:rPr lang="en-US" sz="2000" dirty="0" err="1"/>
              <a:t>GitHub</a:t>
            </a:r>
            <a:r>
              <a:rPr lang="en-US" sz="2000" dirty="0"/>
              <a:t> connections</a:t>
            </a:r>
          </a:p>
          <a:p>
            <a:r>
              <a:rPr lang="en-US" sz="2000" dirty="0"/>
              <a:t>Processes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Process configuration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Item Layout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Item States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Item Rules</a:t>
            </a:r>
          </a:p>
        </p:txBody>
      </p:sp>
    </p:spTree>
    <p:extLst>
      <p:ext uri="{BB962C8B-B14F-4D97-AF65-F5344CB8AC3E}">
        <p14:creationId xmlns:p14="http://schemas.microsoft.com/office/powerpoint/2010/main" val="4268606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Project configuration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7856" y="960582"/>
            <a:ext cx="5957453" cy="35161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Most of boards configuration parameters located in Project settings in Boards section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In project configuration you can create Iterations and Areas to be used by teams</a:t>
            </a:r>
          </a:p>
        </p:txBody>
      </p:sp>
    </p:spTree>
    <p:extLst>
      <p:ext uri="{BB962C8B-B14F-4D97-AF65-F5344CB8AC3E}">
        <p14:creationId xmlns:p14="http://schemas.microsoft.com/office/powerpoint/2010/main" val="140774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Project Iterations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4168629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Iterations is a cycles of development like Sprints in </a:t>
            </a:r>
            <a:r>
              <a:rPr lang="en-US" sz="2400" dirty="0" smtClean="0"/>
              <a:t>Agile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Only one parent iteration can be configured and it has a name same as the </a:t>
            </a:r>
            <a:r>
              <a:rPr lang="en-US" sz="2400" dirty="0" smtClean="0"/>
              <a:t>Project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To add different iterations for different teams you need to create parent iterations for them as a child of the main one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00600" y="1419436"/>
            <a:ext cx="3986213" cy="27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5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Project Areas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5092266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Areas is a groups to determine different backlogs and boards for different </a:t>
            </a:r>
            <a:r>
              <a:rPr lang="en-US" sz="2400" dirty="0" smtClean="0"/>
              <a:t>Teams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Like with Iterations, only one parent Area can be configured and it has a name same as the </a:t>
            </a:r>
            <a:r>
              <a:rPr lang="en-US" sz="2400" dirty="0" smtClean="0"/>
              <a:t>Project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To add different Areas for different teams you need to create Areas for them as a child of the main one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12512" y="1079500"/>
            <a:ext cx="24860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4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Team configuration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5092267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Here can be configured options specific for each team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Team for configuration can be selected in top dropdown menu or from Teams in General section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On General tab can be selected levels for backlog and working days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Templates tab allow to configure default values in each board item for selected Team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01892" y="1079500"/>
            <a:ext cx="3184921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Teams Iterations and Areas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7856" y="960582"/>
            <a:ext cx="5957453" cy="35161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On Iterations tab in Teams you can choose iterations for Backlog and default one for selected Team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If you using Scrum, in Default better to leave record “@</a:t>
            </a:r>
            <a:r>
              <a:rPr lang="en-US" sz="2000" dirty="0" err="1"/>
              <a:t>CurrentIteration</a:t>
            </a:r>
            <a:r>
              <a:rPr lang="en-US" sz="2000" dirty="0"/>
              <a:t>” to let it switch automatically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On Areas tab you can choose default Area for selected Team</a:t>
            </a:r>
          </a:p>
        </p:txBody>
      </p:sp>
    </p:spTree>
    <p:extLst>
      <p:ext uri="{BB962C8B-B14F-4D97-AF65-F5344CB8AC3E}">
        <p14:creationId xmlns:p14="http://schemas.microsoft.com/office/powerpoint/2010/main" val="287390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GitHub</a:t>
            </a:r>
            <a:r>
              <a:rPr lang="en-US" sz="2800" dirty="0"/>
              <a:t> connections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7856" y="960582"/>
            <a:ext cx="5957453" cy="35161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Here you can add connections with </a:t>
            </a:r>
            <a:r>
              <a:rPr lang="en-US" sz="2000" dirty="0" err="1"/>
              <a:t>GitHub</a:t>
            </a:r>
            <a:r>
              <a:rPr lang="en-US" sz="2000" dirty="0"/>
              <a:t> or </a:t>
            </a:r>
            <a:r>
              <a:rPr lang="en-US" sz="2000" dirty="0" err="1"/>
              <a:t>GitHub</a:t>
            </a:r>
            <a:r>
              <a:rPr lang="en-US" sz="2000" dirty="0"/>
              <a:t> Enterprise Server to use it’s source code and link your Azure </a:t>
            </a:r>
            <a:r>
              <a:rPr lang="en-US" sz="2000" dirty="0" err="1"/>
              <a:t>DevOps</a:t>
            </a:r>
            <a:r>
              <a:rPr lang="en-US" sz="2000" dirty="0"/>
              <a:t> project with </a:t>
            </a:r>
            <a:r>
              <a:rPr lang="en-US" sz="2000" dirty="0" err="1"/>
              <a:t>GitHub</a:t>
            </a:r>
            <a:r>
              <a:rPr lang="en-US" sz="2000" dirty="0"/>
              <a:t> account for CI/CD features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2244436"/>
            <a:ext cx="5097121" cy="240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7928" y="1239473"/>
            <a:ext cx="3980873" cy="1421928"/>
          </a:xfrm>
        </p:spPr>
        <p:txBody>
          <a:bodyPr/>
          <a:lstStyle/>
          <a:p>
            <a:r>
              <a:rPr lang="en-US" dirty="0"/>
              <a:t>Module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7928" y="2661401"/>
            <a:ext cx="3980874" cy="2187690"/>
          </a:xfrm>
        </p:spPr>
        <p:txBody>
          <a:bodyPr/>
          <a:lstStyle/>
          <a:p>
            <a:r>
              <a:rPr lang="en-US" dirty="0"/>
              <a:t>Organizations and projects</a:t>
            </a:r>
          </a:p>
          <a:p>
            <a:r>
              <a:rPr lang="en-US" dirty="0"/>
              <a:t>Azure Boards</a:t>
            </a:r>
          </a:p>
          <a:p>
            <a:r>
              <a:rPr lang="en-US" dirty="0"/>
              <a:t>Azure Repos</a:t>
            </a:r>
          </a:p>
          <a:p>
            <a:r>
              <a:rPr lang="en-US" dirty="0"/>
              <a:t>Azure Pipelines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68801" y="0"/>
            <a:ext cx="478634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801" y="1950437"/>
            <a:ext cx="4099317" cy="3193063"/>
          </a:xfrm>
          <a:prstGeom prst="rect">
            <a:avLst/>
          </a:prstGeom>
        </p:spPr>
      </p:pic>
      <p:sp>
        <p:nvSpPr>
          <p:cNvPr id="2" name="Рисунок 1"/>
          <p:cNvSpPr>
            <a:spLocks noGrp="1"/>
          </p:cNvSpPr>
          <p:nvPr>
            <p:ph type="pic" sz="quarter" idx="12"/>
          </p:nvPr>
        </p:nvSpPr>
        <p:spPr>
          <a:xfrm>
            <a:off x="4590473" y="0"/>
            <a:ext cx="4553527" cy="5143500"/>
          </a:xfrm>
        </p:spPr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Processes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7856" y="960582"/>
            <a:ext cx="5957453" cy="35161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Processes is a business  process for items on boards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Processes management is carried out from Boards section in Organization settings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List of fields for all processes configured globally on Fields tab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On Processes tab you can select one of default process and create your own</a:t>
            </a:r>
          </a:p>
        </p:txBody>
      </p:sp>
    </p:spTree>
    <p:extLst>
      <p:ext uri="{BB962C8B-B14F-4D97-AF65-F5344CB8AC3E}">
        <p14:creationId xmlns:p14="http://schemas.microsoft.com/office/powerpoint/2010/main" val="2881343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Process configuration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7856" y="960582"/>
            <a:ext cx="8212738" cy="35161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Work item types tab let you to add new item types and configure already existed ones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Backlog levels tab let you to configure item types for different levels of backlog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Projects tab show current Projects assigned to selected process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6" y="2864131"/>
            <a:ext cx="8212738" cy="148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99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Item Layout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5092267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Here can be configured options specific for each team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Team for configuration can be selected in top dropdown menu or from Teams in General section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On General tab can be selected levels for backlog and working days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Templates tab allow to configure default values in each board item for selected Team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01892" y="1079500"/>
            <a:ext cx="3184921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14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Item Layout</a:t>
            </a:r>
            <a:endParaRPr lang="en-US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ru-RU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it looks</a:t>
            </a:r>
            <a:endParaRPr lang="ru-RU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Объект 6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6352" y="1422400"/>
            <a:ext cx="3986212" cy="2502236"/>
          </a:xfrm>
          <a:prstGeom prst="rect">
            <a:avLst/>
          </a:prstGeom>
        </p:spPr>
      </p:pic>
      <p:pic>
        <p:nvPicPr>
          <p:cNvPr id="9" name="Объект 7"/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4495800" y="1564785"/>
            <a:ext cx="4600280" cy="153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Item States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5092267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On States tab you can create new states and configure already existed to make your process on boards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To remove inherited/default states from board you can hide it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Last one in Proposed, In Progress and Completed category cannot be hided/deleted</a:t>
            </a:r>
            <a:endParaRPr lang="ru-RU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894753" y="822036"/>
            <a:ext cx="2205374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8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Item Rules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4362594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Rules let you configure how item can be moved on the board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Rules can check fields and states of item to allow or deny some actions</a:t>
            </a:r>
            <a:endParaRPr lang="ru-RU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00600" y="822036"/>
            <a:ext cx="3986213" cy="29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91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Part 03: Azure </a:t>
            </a:r>
            <a:r>
              <a:rPr lang="en-US" sz="2800" dirty="0" smtClean="0"/>
              <a:t>Repos</a:t>
            </a:r>
            <a:endParaRPr lang="ru-RU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6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Azure Boards Overview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Azure Repos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Repos Permissions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Repos Policies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Branch policies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Build Validation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Status Checks</a:t>
            </a:r>
          </a:p>
        </p:txBody>
      </p:sp>
    </p:spTree>
    <p:extLst>
      <p:ext uri="{BB962C8B-B14F-4D97-AF65-F5344CB8AC3E}">
        <p14:creationId xmlns:p14="http://schemas.microsoft.com/office/powerpoint/2010/main" val="1823387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Azure Repos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4362594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Azure repos is </a:t>
            </a:r>
            <a:r>
              <a:rPr lang="en-US" sz="2400" dirty="0" err="1"/>
              <a:t>git</a:t>
            </a:r>
            <a:r>
              <a:rPr lang="en-US" sz="2400" dirty="0"/>
              <a:t> repository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It contains standard functionality for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flow </a:t>
            </a:r>
            <a:r>
              <a:rPr lang="en-US" sz="2400" dirty="0"/>
              <a:t>similar to </a:t>
            </a:r>
            <a:r>
              <a:rPr lang="en-US" sz="2400" dirty="0" err="1"/>
              <a:t>GitHub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36249" y="822036"/>
            <a:ext cx="24193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47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Repos Permissions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4362594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Here you can configure permissions for repositories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By default permissions are inherited from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366491" y="822036"/>
            <a:ext cx="4740404" cy="30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1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Part </a:t>
            </a:r>
            <a:r>
              <a:rPr lang="en-US" sz="2800" dirty="0"/>
              <a:t>01: Organizations and projects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4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Repos Policies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669866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Here you can set up some policies for all repositories in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" name="Объект 7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170050" y="746991"/>
            <a:ext cx="3228839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14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Branch policies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140921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Branch policies is analog for Branch protection in </a:t>
            </a:r>
            <a:r>
              <a:rPr lang="en-US" sz="2400" dirty="0" err="1"/>
              <a:t>GitHub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Here is a lot of useful options for protect branches like Master, Develop </a:t>
            </a:r>
            <a:r>
              <a:rPr lang="en-US" sz="2400" dirty="0" smtClean="0"/>
              <a:t>or Release </a:t>
            </a:r>
            <a:r>
              <a:rPr lang="en-US" sz="2400" dirty="0"/>
              <a:t>from merging without meeting certain conditions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9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12145" y="53850"/>
            <a:ext cx="3217093" cy="4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2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Build Validation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669866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This policy used to run build pipeline for code validation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In “Build pipeline” list located only builds, recently started from this repository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9" name="Объект 7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22982" y="4016"/>
            <a:ext cx="3016194" cy="447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65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Status Checks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5424775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This policy allow to show status of additional checks like code coverage by unit tests or starting up an </a:t>
            </a:r>
            <a:r>
              <a:rPr lang="en-US" sz="2400" dirty="0" smtClean="0"/>
              <a:t>app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In “Status to check” list located only checks, recently done for this </a:t>
            </a:r>
            <a:r>
              <a:rPr lang="en-US" sz="2400" dirty="0" smtClean="0"/>
              <a:t>repository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Status check can be manually added by rules listed on information icon from the right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9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938982" y="314064"/>
            <a:ext cx="2395753" cy="41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01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Part 04: Azure Pipelines</a:t>
            </a:r>
            <a:endParaRPr lang="ru-RU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06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Azure Pipelines Overview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9" y="858982"/>
            <a:ext cx="4279466" cy="361776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1800" dirty="0"/>
              <a:t>Library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Variable groups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Secure files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Pipelines (CI)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Classic editor</a:t>
            </a:r>
          </a:p>
          <a:p>
            <a:pPr lvl="2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Tasks</a:t>
            </a:r>
          </a:p>
          <a:p>
            <a:pPr lvl="2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Steps Editor</a:t>
            </a:r>
          </a:p>
          <a:p>
            <a:pPr lvl="2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Variables</a:t>
            </a:r>
          </a:p>
          <a:p>
            <a:pPr lvl="2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Triggers</a:t>
            </a:r>
          </a:p>
          <a:p>
            <a:pPr lvl="2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Options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+mj-lt"/>
              </a:rPr>
              <a:t>Yaml</a:t>
            </a:r>
            <a:r>
              <a:rPr lang="en-US" sz="1800" dirty="0">
                <a:latin typeface="+mj-lt"/>
              </a:rPr>
              <a:t>-based pipeline</a:t>
            </a:r>
          </a:p>
          <a:p>
            <a:pPr lvl="2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YAML</a:t>
            </a:r>
          </a:p>
          <a:p>
            <a:pPr lvl="2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Options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Cons and pros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4775200" y="858982"/>
            <a:ext cx="4011613" cy="3617768"/>
          </a:xfrm>
        </p:spPr>
        <p:txBody>
          <a:bodyPr/>
          <a:lstStyle/>
          <a:p>
            <a:r>
              <a:rPr lang="en-US" sz="1800" dirty="0"/>
              <a:t>Environments and Deployment Groups</a:t>
            </a:r>
          </a:p>
          <a:p>
            <a:r>
              <a:rPr lang="en-US" sz="1800" dirty="0"/>
              <a:t>Releases (CD)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Pipeline configuration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CD triggers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Pre-deployment conditions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Post-deployment conditions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Tasks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Options</a:t>
            </a:r>
          </a:p>
          <a:p>
            <a:r>
              <a:rPr lang="en-US" sz="1800" dirty="0"/>
              <a:t>Task </a:t>
            </a:r>
            <a:r>
              <a:rPr lang="en-US" sz="1800" dirty="0" smtClean="0"/>
              <a:t>groups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7496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Variable groups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482667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Variable groups can be used to share same variables between different pipelines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is 2 ways to use it: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Internal storage with variables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Link secrets from Azure key vault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If you need both the secrets from Azure key vault and additional variables there is only way to create 2 different Variable groups and use both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097781" y="822036"/>
            <a:ext cx="3229882" cy="36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40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Secure files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482667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Secure files used to place some artifacts that cannot be stored in public artifacts storage (like license files, private keys, </a:t>
            </a:r>
            <a:r>
              <a:rPr lang="en-US" sz="2000" dirty="0" err="1"/>
              <a:t>etc</a:t>
            </a:r>
            <a:r>
              <a:rPr lang="en-US" sz="2000" dirty="0"/>
              <a:t>) between different </a:t>
            </a:r>
            <a:r>
              <a:rPr lang="en-US" sz="2000" dirty="0" smtClean="0"/>
              <a:t>pipelines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To use secret files in pipelines you need to have permissions to use it and confirm access at first pipeline run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9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59927" y="747789"/>
            <a:ext cx="3826886" cy="185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86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Pipelines (CI)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482667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Pipelines section is a section with CI pipelines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Azure </a:t>
            </a:r>
            <a:r>
              <a:rPr lang="en-US" sz="2000" dirty="0" err="1"/>
              <a:t>DevOps</a:t>
            </a:r>
            <a:r>
              <a:rPr lang="en-US" sz="2000" dirty="0"/>
              <a:t> has 2 ways to create and manage CI pipelines: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Classic editor which looks like building kit</a:t>
            </a:r>
          </a:p>
          <a:p>
            <a:pPr lvl="1">
              <a:lnSpc>
                <a:spcPct val="100000"/>
              </a:lnSpc>
            </a:pPr>
            <a:r>
              <a:rPr lang="en-US" sz="2000" dirty="0" err="1">
                <a:latin typeface="+mj-lt"/>
              </a:rPr>
              <a:t>Yaml</a:t>
            </a:r>
            <a:r>
              <a:rPr lang="en-US" sz="2000" dirty="0">
                <a:latin typeface="+mj-lt"/>
              </a:rPr>
              <a:t>-based pipelines designed for pipeline as code </a:t>
            </a:r>
            <a:r>
              <a:rPr lang="en-US" sz="2000" dirty="0" smtClean="0">
                <a:latin typeface="+mj-lt"/>
              </a:rPr>
              <a:t>approach</a:t>
            </a:r>
            <a:endParaRPr lang="en-US" sz="20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0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39855" y="822036"/>
            <a:ext cx="3877362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43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Classic editor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448194" cy="365471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This variant allow to configure pipeline and all of its options in WYSIWYG editor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70521" y="822036"/>
            <a:ext cx="3229606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2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Organizations and projects Overview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What is organization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What is project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Organization user management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Organization level permissions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Extensions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Pipeline options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Project level user </a:t>
            </a:r>
            <a:r>
              <a:rPr lang="en-US" sz="2400" dirty="0" smtClean="0"/>
              <a:t>management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Tasks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In Tasks tab at Pipeline section you can specify global agents selection for all tasks in pipeline</a:t>
            </a:r>
          </a:p>
          <a:p>
            <a:r>
              <a:rPr lang="en-US" sz="2000" dirty="0"/>
              <a:t>Also here showed global parameter for all tasks. It can be unlinked from here but linked only from variable editor in right task</a:t>
            </a:r>
          </a:p>
          <a:p>
            <a:r>
              <a:rPr lang="en-US" sz="2000" dirty="0"/>
              <a:t>Here can be changed source of code (repository and default branch)</a:t>
            </a:r>
          </a:p>
          <a:p>
            <a:r>
              <a:rPr lang="en-US" sz="2000" dirty="0"/>
              <a:t>Here you need to create jobs for chosen agents or agentless jobs (a simple tasks like delays or invokes of some functions)</a:t>
            </a:r>
          </a:p>
          <a:p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3144016"/>
            <a:ext cx="3821723" cy="13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61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Steps Editor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799176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Main feature of classic editor is editing of pipeline steps in graphical blocks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Each block has different parameters sections to configure specific tasks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Common to all tasks parameters is “Display name” and Control Options to customize task behavior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0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322617" y="822036"/>
            <a:ext cx="4436705" cy="329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84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Variables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799176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On Variables tab you can configure variables for pipeline and connect Variable groups from </a:t>
            </a:r>
            <a:r>
              <a:rPr lang="en-US" sz="2000" dirty="0" smtClean="0"/>
              <a:t>Library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Pipeline variables already have some system variables for </a:t>
            </a:r>
            <a:r>
              <a:rPr lang="en-US" sz="2000" dirty="0" smtClean="0"/>
              <a:t>pipeline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Also here was always located link to KB with list of predefined variables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9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368446" y="1339274"/>
            <a:ext cx="4418367" cy="26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13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Triggers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799176" cy="3654714"/>
          </a:xfrm>
        </p:spPr>
        <p:txBody>
          <a:bodyPr/>
          <a:lstStyle/>
          <a:p>
            <a:r>
              <a:rPr lang="en-US" sz="1800" dirty="0"/>
              <a:t>Here can be configured triggers for automatic pipeline start:</a:t>
            </a:r>
          </a:p>
          <a:p>
            <a:pPr lvl="1"/>
            <a:r>
              <a:rPr lang="en-US" sz="1800" dirty="0">
                <a:latin typeface="+mj-lt"/>
              </a:rPr>
              <a:t>CI trigger start pipeline after each commit in selected branches (also path filters can be used to run only after changes in specific directories)</a:t>
            </a:r>
          </a:p>
          <a:p>
            <a:pPr lvl="1"/>
            <a:r>
              <a:rPr lang="en-US" sz="1800" dirty="0" err="1">
                <a:latin typeface="+mj-lt"/>
              </a:rPr>
              <a:t>Shedule</a:t>
            </a:r>
            <a:r>
              <a:rPr lang="en-US" sz="1800" dirty="0">
                <a:latin typeface="+mj-lt"/>
              </a:rPr>
              <a:t> to run pipeline at selected time and days (also can be started only if source code was changed)</a:t>
            </a:r>
          </a:p>
          <a:p>
            <a:pPr lvl="1"/>
            <a:r>
              <a:rPr lang="en-US" sz="1800" dirty="0">
                <a:latin typeface="+mj-lt"/>
              </a:rPr>
              <a:t>Build completion monitors selected pipelines and start this one after selected 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0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403437" y="1376714"/>
            <a:ext cx="4537363" cy="201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71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Options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799176" cy="3654714"/>
          </a:xfrm>
        </p:spPr>
        <p:txBody>
          <a:bodyPr/>
          <a:lstStyle/>
          <a:p>
            <a:r>
              <a:rPr lang="en-US" sz="2000" dirty="0"/>
              <a:t>Here can be configured build number format with any variables and static text (each build must use unique number so you cannot use only static text here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/>
              <a:t>Pipeline can automatically links to all Work items in Boards which linked with source code of this </a:t>
            </a:r>
            <a:r>
              <a:rPr lang="en-US" sz="2000" dirty="0" smtClean="0"/>
              <a:t>pipeline</a:t>
            </a:r>
          </a:p>
          <a:p>
            <a:endParaRPr lang="en-US" sz="2000" dirty="0"/>
          </a:p>
          <a:p>
            <a:r>
              <a:rPr lang="en-US" sz="2000" dirty="0"/>
              <a:t>Pipeline can create new item on Board on failure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9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22609" y="228600"/>
            <a:ext cx="269293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2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Yaml</a:t>
            </a:r>
            <a:r>
              <a:rPr lang="en-US" sz="2800" dirty="0"/>
              <a:t>-based pipeline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799176" cy="3654714"/>
          </a:xfrm>
        </p:spPr>
        <p:txBody>
          <a:bodyPr/>
          <a:lstStyle/>
          <a:p>
            <a:r>
              <a:rPr lang="en-US" sz="2000" dirty="0"/>
              <a:t>This is classic </a:t>
            </a:r>
            <a:r>
              <a:rPr lang="en-US" sz="2000" dirty="0" err="1"/>
              <a:t>yaml</a:t>
            </a:r>
            <a:r>
              <a:rPr lang="en-US" sz="2000" dirty="0"/>
              <a:t>-based pipeline editor similar to </a:t>
            </a:r>
            <a:r>
              <a:rPr lang="en-US" sz="2000" dirty="0" err="1"/>
              <a:t>Gitlab</a:t>
            </a:r>
            <a:r>
              <a:rPr lang="en-US" sz="2000" dirty="0"/>
              <a:t> CI and others CI tools with pipeline as a code approach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0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304147" y="822036"/>
            <a:ext cx="4329546" cy="26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79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Yaml</a:t>
            </a:r>
            <a:r>
              <a:rPr lang="en-US" sz="2800" dirty="0"/>
              <a:t>-based pipeline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799176" cy="3654714"/>
          </a:xfrm>
        </p:spPr>
        <p:txBody>
          <a:bodyPr/>
          <a:lstStyle/>
          <a:p>
            <a:r>
              <a:rPr lang="en-US" sz="2000" dirty="0"/>
              <a:t>You can not write all structure of </a:t>
            </a:r>
            <a:r>
              <a:rPr lang="en-US" sz="2000" dirty="0" err="1"/>
              <a:t>yaml</a:t>
            </a:r>
            <a:r>
              <a:rPr lang="en-US" sz="2000" dirty="0"/>
              <a:t> by yourself but use the assistant to write all service information automatically, concentrating on filling task’s specific information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9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338782" y="822036"/>
            <a:ext cx="4765704" cy="285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27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YAML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To edit pipeline options you need to go to Triggers menu and navigate to YAML tab</a:t>
            </a:r>
          </a:p>
          <a:p>
            <a:endParaRPr lang="en-US" sz="2000" dirty="0"/>
          </a:p>
          <a:p>
            <a:r>
              <a:rPr lang="en-US" sz="2000" dirty="0"/>
              <a:t>Here you can select default agent but it will be use only if agent didn’t specified in </a:t>
            </a:r>
            <a:r>
              <a:rPr lang="en-US" sz="2000" dirty="0" err="1"/>
              <a:t>yaml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Here can be setup reporting status to source repository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49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Options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Variables can be configured same as in Classic editor</a:t>
            </a:r>
          </a:p>
          <a:p>
            <a:endParaRPr lang="en-US" sz="2000" dirty="0"/>
          </a:p>
          <a:p>
            <a:r>
              <a:rPr lang="en-US" sz="2000" dirty="0"/>
              <a:t>Triggers works same as in Classic editor and can override configuration from </a:t>
            </a:r>
            <a:r>
              <a:rPr lang="en-US" sz="2000" dirty="0" err="1"/>
              <a:t>yaml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Build number cannot be configured directly from options and you need to specify build number variable during the pipeline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07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Cons and pros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Let’s discuss which cons and pros has each of pipeline variants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4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organization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244993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Organization is an entity for manage billing, user accounts and global settings.</a:t>
            </a:r>
            <a:endParaRPr lang="ru-RU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Объект 8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962400" y="974193"/>
            <a:ext cx="4824413" cy="30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Environments and Deployment groups</a:t>
            </a:r>
            <a:endParaRPr lang="en-US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Environments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Deployment groups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Here can be added different environments and filled servers or </a:t>
            </a:r>
            <a:r>
              <a:rPr lang="en-US" sz="2000" dirty="0" err="1"/>
              <a:t>kubernetes</a:t>
            </a:r>
            <a:r>
              <a:rPr lang="en-US" sz="2000" dirty="0"/>
              <a:t> cluster</a:t>
            </a:r>
          </a:p>
          <a:p>
            <a:endParaRPr lang="en-US" sz="2000" dirty="0"/>
          </a:p>
          <a:p>
            <a:r>
              <a:rPr lang="en-US" sz="2000" dirty="0"/>
              <a:t>It is used to control deployments with Azure hosted agents</a:t>
            </a:r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 dirty="0"/>
              <a:t>Similar to Environments here can be added machines</a:t>
            </a:r>
          </a:p>
          <a:p>
            <a:endParaRPr lang="en-US" sz="2000" dirty="0"/>
          </a:p>
          <a:p>
            <a:r>
              <a:rPr lang="en-US" sz="2000" dirty="0"/>
              <a:t>There is less information about deploys</a:t>
            </a:r>
          </a:p>
          <a:p>
            <a:endParaRPr lang="en-US" sz="2000" dirty="0"/>
          </a:p>
          <a:p>
            <a:r>
              <a:rPr lang="en-US" sz="2000" dirty="0"/>
              <a:t>Agent installed on Deployment groups machines and can be use to execute commands on server itself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711665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Releases (CD)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097211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Releases section is a section with CD pipelines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CD pipelines can be managed only in classic editor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10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747830" y="822035"/>
            <a:ext cx="5123262" cy="28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40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Pipeline configuration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It is constructor kit where you can choose artifacts to use and create stages of CD pipeline</a:t>
            </a:r>
          </a:p>
          <a:p>
            <a:endParaRPr lang="en-US" sz="2000" dirty="0"/>
          </a:p>
          <a:p>
            <a:r>
              <a:rPr lang="en-US" sz="2000" dirty="0"/>
              <a:t>CD pipelines can be managed only in classic editor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6" name="Picture 6" descr="Create your first pipeline - Azure Pipelines | Microsoft Do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2" y="2207491"/>
            <a:ext cx="5172653" cy="22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830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CD triggers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097211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Release pipelines can be triggered by changes in any selected artifact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Releases can be used in pull requests validation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Schedules for releases configuring in Artifacts block like other triggers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9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923145" y="822036"/>
            <a:ext cx="4203850" cy="35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829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Pre-deployment conditions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214811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For each stage can be selected trigger: after release start, after another stage or manual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Can be selected artifacts to use in each stage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Here can be added users who can approve start of stage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Also here can be configured quality gates to be checked before start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10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41456" y="740648"/>
            <a:ext cx="3396456" cy="37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84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Post-deployment conditions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214811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After each stage can be required approval from some user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Here also can be done some functions as quality gates to verify stage completion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case of fail here can be configured automatic redeploy previous successful build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9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643232" y="822036"/>
            <a:ext cx="4229446" cy="36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635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Tasks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214811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For each stage Tasks configured same as in Classic editor for Pipelines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each stage can be set up multiple jobs on multiple agents and Deployment groups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For every agent job can be configured different artifacts to download and conditions to start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10" name="Объект 8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680527" y="822036"/>
            <a:ext cx="3986213" cy="21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Variables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214811" cy="3654714"/>
          </a:xfrm>
        </p:spPr>
        <p:txBody>
          <a:bodyPr/>
          <a:lstStyle/>
          <a:p>
            <a:r>
              <a:rPr lang="en-US" sz="2000" dirty="0"/>
              <a:t>Variables configuration same as in Pipelines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11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572000" y="822036"/>
            <a:ext cx="4094742" cy="19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672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Options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214811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Like in Pipelines, here can be configured build number format with any variables and static text (each build must use unique number so you cannot use only static text here)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Release can report status to repository, Boards (linked items), </a:t>
            </a:r>
            <a:r>
              <a:rPr lang="en-US" sz="2000" dirty="0" err="1"/>
              <a:t>Jira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9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726709" y="822036"/>
            <a:ext cx="3986213" cy="271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76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Task groups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214811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Task groups configuring like Pipelines in Classic editor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It used as functions in programming languages – groups of tasks that can be called from pipelines to not configure it separately each time</a:t>
            </a:r>
          </a:p>
          <a:p>
            <a:pPr>
              <a:lnSpc>
                <a:spcPct val="100000"/>
              </a:lnSpc>
            </a:pP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10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735945" y="822036"/>
            <a:ext cx="3986213" cy="233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project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244993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Project is an entity for technical managing activities in a separate project - wiki, source code, CI/CD processes, etc.</a:t>
            </a:r>
            <a:endParaRPr lang="ru-RU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602182" y="1163590"/>
            <a:ext cx="5184631" cy="262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6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Organization user management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9382" y="868218"/>
            <a:ext cx="8537431" cy="3608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In Users tab of Organization settings must be added people to get access to any project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Access level must be set up to give necessary access in projects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There are 3 built-in access levels: Stakeholder, Basic, Basic + Test Plans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Visual Studio Subscriber access level gives access depending on the type of subscription</a:t>
            </a:r>
            <a:endParaRPr lang="ru-RU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Group rules can define which role can be automatically assigned to user in selected project’s user group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1973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Organization level permissions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9382" y="868218"/>
            <a:ext cx="8537431" cy="3608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Here can be configured access rights to whole organization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By default here configured global administrators and service accounts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082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Extensions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9382" y="868218"/>
            <a:ext cx="8537431" cy="3608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To use extensions in projects it must be installed globally for organization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Marketplace has a lot of useful extension, both paid and free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In practice most common usage of extensions is in configuring boards and processes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83635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9" ma:contentTypeDescription="Create a new document." ma:contentTypeScope="" ma:versionID="72e755e35a7d14a9c759467478be150d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90b81c0305bd8476b889bec028dbafbe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DOCID-1506477047-5960</_dlc_DocId>
    <_dlc_DocIdUrl xmlns="5ede5379-f79c-4964-9301-1140f96aa672">
      <Url>https://epam.sharepoint.com/sites/LMSO/_layouts/15/DocIdRedir.aspx?ID=DOCID-1506477047-5960</Url>
      <Description>DOCID-1506477047-5960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B2177FF-278E-4B62-9D03-1B0E20E0F3F5}"/>
</file>

<file path=customXml/itemProps2.xml><?xml version="1.0" encoding="utf-8"?>
<ds:datastoreItem xmlns:ds="http://schemas.openxmlformats.org/officeDocument/2006/customXml" ds:itemID="{8B1645C3-0DAB-4B3D-9ECD-B631AA64C79F}"/>
</file>

<file path=customXml/itemProps3.xml><?xml version="1.0" encoding="utf-8"?>
<ds:datastoreItem xmlns:ds="http://schemas.openxmlformats.org/officeDocument/2006/customXml" ds:itemID="{B9E0502D-98EE-4830-9FEE-8B4A4A401F44}"/>
</file>

<file path=customXml/itemProps4.xml><?xml version="1.0" encoding="utf-8"?>
<ds:datastoreItem xmlns:ds="http://schemas.openxmlformats.org/officeDocument/2006/customXml" ds:itemID="{DBF6E4DB-BD60-485A-84DA-DBB0C598F447}"/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94</TotalTime>
  <Words>2085</Words>
  <Application>Microsoft Office PowerPoint</Application>
  <PresentationFormat>Экран (16:9)</PresentationFormat>
  <Paragraphs>323</Paragraphs>
  <Slides>59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59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Oswald DemiBold</vt:lpstr>
      <vt:lpstr>Wingdings</vt:lpstr>
      <vt:lpstr>Covers</vt:lpstr>
      <vt:lpstr>General</vt:lpstr>
      <vt:lpstr>Breakers</vt:lpstr>
      <vt:lpstr>Azure DevOps</vt:lpstr>
      <vt:lpstr>Module Overview</vt:lpstr>
      <vt:lpstr>Part 01: Organizations and projects</vt:lpstr>
      <vt:lpstr>Organizations and projects Overview</vt:lpstr>
      <vt:lpstr>What is organization</vt:lpstr>
      <vt:lpstr>What is project</vt:lpstr>
      <vt:lpstr>Organization user management</vt:lpstr>
      <vt:lpstr>Organization level permissions</vt:lpstr>
      <vt:lpstr>Extensions</vt:lpstr>
      <vt:lpstr>Pipeline options</vt:lpstr>
      <vt:lpstr>Project level user management</vt:lpstr>
      <vt:lpstr>Part 02: Azure Boards </vt:lpstr>
      <vt:lpstr>Azure Boards Overview</vt:lpstr>
      <vt:lpstr>Project configuration</vt:lpstr>
      <vt:lpstr>Project Iterations</vt:lpstr>
      <vt:lpstr>Project Areas</vt:lpstr>
      <vt:lpstr>Team configuration</vt:lpstr>
      <vt:lpstr>Teams Iterations and Areas</vt:lpstr>
      <vt:lpstr>GitHub connections</vt:lpstr>
      <vt:lpstr>Processes</vt:lpstr>
      <vt:lpstr>Process configuration</vt:lpstr>
      <vt:lpstr>Item Layout</vt:lpstr>
      <vt:lpstr>Item Layout</vt:lpstr>
      <vt:lpstr>Item States</vt:lpstr>
      <vt:lpstr>Item Rules</vt:lpstr>
      <vt:lpstr>Part 03: Azure Repos</vt:lpstr>
      <vt:lpstr>Azure Boards Overview</vt:lpstr>
      <vt:lpstr>Azure Repos</vt:lpstr>
      <vt:lpstr>Repos Permissions</vt:lpstr>
      <vt:lpstr>Repos Policies</vt:lpstr>
      <vt:lpstr>Branch policies</vt:lpstr>
      <vt:lpstr>Build Validation</vt:lpstr>
      <vt:lpstr>Status Checks</vt:lpstr>
      <vt:lpstr>Part 04: Azure Pipelines</vt:lpstr>
      <vt:lpstr>Azure Pipelines Overview</vt:lpstr>
      <vt:lpstr>Variable groups</vt:lpstr>
      <vt:lpstr>Secure files</vt:lpstr>
      <vt:lpstr>Pipelines (CI)</vt:lpstr>
      <vt:lpstr>Classic editor</vt:lpstr>
      <vt:lpstr>Tasks</vt:lpstr>
      <vt:lpstr>Steps Editor</vt:lpstr>
      <vt:lpstr>Variables</vt:lpstr>
      <vt:lpstr>Triggers</vt:lpstr>
      <vt:lpstr>Options</vt:lpstr>
      <vt:lpstr>Yaml-based pipeline</vt:lpstr>
      <vt:lpstr>Yaml-based pipeline</vt:lpstr>
      <vt:lpstr>YAML</vt:lpstr>
      <vt:lpstr>Options</vt:lpstr>
      <vt:lpstr>Cons and pros</vt:lpstr>
      <vt:lpstr>Environments and Deployment groups</vt:lpstr>
      <vt:lpstr>Releases (CD)</vt:lpstr>
      <vt:lpstr>Pipeline configuration</vt:lpstr>
      <vt:lpstr>CD triggers</vt:lpstr>
      <vt:lpstr>Pre-deployment conditions</vt:lpstr>
      <vt:lpstr>Post-deployment conditions</vt:lpstr>
      <vt:lpstr>Tasks</vt:lpstr>
      <vt:lpstr>Variables</vt:lpstr>
      <vt:lpstr>Options</vt:lpstr>
      <vt:lpstr>Task groups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Пользователь Windows</cp:lastModifiedBy>
  <cp:revision>20</cp:revision>
  <dcterms:created xsi:type="dcterms:W3CDTF">2018-01-26T19:23:30Z</dcterms:created>
  <dcterms:modified xsi:type="dcterms:W3CDTF">2020-08-28T15:05:29Z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bfa57432-d914-432d-b1de-905188a0d871</vt:lpwstr>
  </property>
</Properties>
</file>