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7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63.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64.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22"/>
  </p:notesMasterIdLst>
  <p:sldIdLst>
    <p:sldId id="256" r:id="rId5"/>
    <p:sldId id="1719" r:id="rId6"/>
    <p:sldId id="2409" r:id="rId7"/>
    <p:sldId id="1865" r:id="rId8"/>
    <p:sldId id="2393" r:id="rId9"/>
    <p:sldId id="2335" r:id="rId10"/>
    <p:sldId id="2336" r:id="rId11"/>
    <p:sldId id="2337" r:id="rId12"/>
    <p:sldId id="2341" r:id="rId13"/>
    <p:sldId id="2397" r:id="rId14"/>
    <p:sldId id="2344" r:id="rId15"/>
    <p:sldId id="2400" r:id="rId16"/>
    <p:sldId id="1866" r:id="rId17"/>
    <p:sldId id="2394" r:id="rId18"/>
    <p:sldId id="2348" r:id="rId19"/>
    <p:sldId id="2350" r:id="rId20"/>
    <p:sldId id="2352" r:id="rId21"/>
    <p:sldId id="2404" r:id="rId22"/>
    <p:sldId id="2309" r:id="rId23"/>
    <p:sldId id="2490" r:id="rId24"/>
    <p:sldId id="2310" r:id="rId25"/>
    <p:sldId id="2491" r:id="rId26"/>
    <p:sldId id="2004" r:id="rId27"/>
    <p:sldId id="2395" r:id="rId28"/>
    <p:sldId id="2535" r:id="rId29"/>
    <p:sldId id="2536" r:id="rId30"/>
    <p:sldId id="2370" r:id="rId31"/>
    <p:sldId id="2405" r:id="rId32"/>
    <p:sldId id="2375" r:id="rId33"/>
    <p:sldId id="2406" r:id="rId34"/>
    <p:sldId id="2378" r:id="rId35"/>
    <p:sldId id="2407" r:id="rId36"/>
    <p:sldId id="2222" r:id="rId37"/>
    <p:sldId id="2396" r:id="rId38"/>
    <p:sldId id="2387" r:id="rId39"/>
    <p:sldId id="2388" r:id="rId40"/>
    <p:sldId id="2389" r:id="rId41"/>
    <p:sldId id="2392" r:id="rId42"/>
    <p:sldId id="2408" r:id="rId43"/>
    <p:sldId id="2223" r:id="rId44"/>
    <p:sldId id="2003" r:id="rId45"/>
    <p:sldId id="2236" r:id="rId46"/>
    <p:sldId id="2537" r:id="rId47"/>
    <p:sldId id="2518" r:id="rId48"/>
    <p:sldId id="2538" r:id="rId49"/>
    <p:sldId id="2520" r:id="rId50"/>
    <p:sldId id="2521" r:id="rId51"/>
    <p:sldId id="2522" r:id="rId52"/>
    <p:sldId id="2523" r:id="rId53"/>
    <p:sldId id="2525" r:id="rId54"/>
    <p:sldId id="2009" r:id="rId55"/>
    <p:sldId id="2505" r:id="rId56"/>
    <p:sldId id="2539" r:id="rId57"/>
    <p:sldId id="2519" r:id="rId58"/>
    <p:sldId id="2512" r:id="rId59"/>
    <p:sldId id="2513" r:id="rId60"/>
    <p:sldId id="2515" r:id="rId61"/>
    <p:sldId id="2514" r:id="rId62"/>
    <p:sldId id="1957" r:id="rId63"/>
    <p:sldId id="1922" r:id="rId64"/>
    <p:sldId id="2319" r:id="rId65"/>
    <p:sldId id="2496" r:id="rId66"/>
    <p:sldId id="2516" r:id="rId67"/>
    <p:sldId id="2011" r:id="rId68"/>
    <p:sldId id="2507" r:id="rId69"/>
    <p:sldId id="2502" r:id="rId70"/>
    <p:sldId id="2517" r:id="rId71"/>
    <p:sldId id="2503" r:id="rId72"/>
    <p:sldId id="1967" r:id="rId73"/>
    <p:sldId id="2007" r:id="rId74"/>
    <p:sldId id="2008" r:id="rId75"/>
    <p:sldId id="2540" r:id="rId76"/>
    <p:sldId id="2541" r:id="rId77"/>
    <p:sldId id="2495" r:id="rId78"/>
    <p:sldId id="2542" r:id="rId79"/>
    <p:sldId id="2485" r:id="rId80"/>
    <p:sldId id="2356" r:id="rId81"/>
    <p:sldId id="2357" r:id="rId82"/>
    <p:sldId id="2358" r:id="rId83"/>
    <p:sldId id="2359" r:id="rId84"/>
    <p:sldId id="2497" r:id="rId85"/>
    <p:sldId id="2361" r:id="rId86"/>
    <p:sldId id="2543" r:id="rId87"/>
    <p:sldId id="2010" r:id="rId88"/>
    <p:sldId id="2487" r:id="rId89"/>
    <p:sldId id="2456" r:id="rId90"/>
    <p:sldId id="2457" r:id="rId91"/>
    <p:sldId id="2458" r:id="rId92"/>
    <p:sldId id="1920" r:id="rId93"/>
    <p:sldId id="1921" r:id="rId94"/>
    <p:sldId id="2459" r:id="rId95"/>
    <p:sldId id="2461" r:id="rId96"/>
    <p:sldId id="1896" r:id="rId97"/>
    <p:sldId id="2544" r:id="rId98"/>
    <p:sldId id="2488" r:id="rId99"/>
    <p:sldId id="2464" r:id="rId100"/>
    <p:sldId id="2465" r:id="rId101"/>
    <p:sldId id="2467" r:id="rId102"/>
    <p:sldId id="2469" r:id="rId103"/>
    <p:sldId id="2471" r:id="rId104"/>
    <p:sldId id="2473" r:id="rId105"/>
    <p:sldId id="2493" r:id="rId106"/>
    <p:sldId id="2494" r:id="rId107"/>
    <p:sldId id="2453" r:id="rId108"/>
    <p:sldId id="2545" r:id="rId109"/>
    <p:sldId id="2546" r:id="rId110"/>
    <p:sldId id="2547" r:id="rId111"/>
    <p:sldId id="2548" r:id="rId112"/>
    <p:sldId id="2253" r:id="rId113"/>
    <p:sldId id="2012" r:id="rId114"/>
    <p:sldId id="2489" r:id="rId115"/>
    <p:sldId id="1976" r:id="rId116"/>
    <p:sldId id="2084" r:id="rId117"/>
    <p:sldId id="2085" r:id="rId118"/>
    <p:sldId id="2086" r:id="rId119"/>
    <p:sldId id="2087" r:id="rId120"/>
    <p:sldId id="2089"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2657" autoAdjust="0"/>
  </p:normalViewPr>
  <p:slideViewPr>
    <p:cSldViewPr snapToGrid="0">
      <p:cViewPr varScale="1">
        <p:scale>
          <a:sx n="55" d="100"/>
          <a:sy n="55" d="100"/>
        </p:scale>
        <p:origin x="1060" y="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commentAuthors" Target="commentAuthors.xml"/><Relationship Id="rId128" Type="http://schemas.openxmlformats.org/officeDocument/2006/relationships/customXml" Target="../customXml/item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9/16/2020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azure/vpn-gateway/vpn-gateway-bgp-overview?toc=%2fazure%2fvirtual-network%2ftoc.json"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hyperlink" Target="https://docs.microsoft.com/en-us/azure/cdn/cdn-overview" TargetMode="External"/><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a:t>
            </a:fld>
            <a:endParaRPr lang="en-US" dirty="0"/>
          </a:p>
        </p:txBody>
      </p:sp>
    </p:spTree>
    <p:extLst>
      <p:ext uri="{BB962C8B-B14F-4D97-AF65-F5344CB8AC3E}">
        <p14:creationId xmlns:p14="http://schemas.microsoft.com/office/powerpoint/2010/main" val="414092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447531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1066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34919278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a use for service endpoints in your organization?</a:t>
            </a:r>
          </a:p>
          <a:p>
            <a:endParaRPr lang="en-US" dirty="0"/>
          </a:p>
          <a:p>
            <a:r>
              <a:rPr lang="en-US" dirty="0"/>
              <a:t>For more information, you can see:</a:t>
            </a:r>
          </a:p>
          <a:p>
            <a:r>
              <a:rPr lang="en-US" dirty="0"/>
              <a:t>Virtual network service endpoints - https://docs.microsoft.com/en-us/azure/virtual-network/virtual-network-service-endpoints-overview</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533283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test and ensure the service endpoint is limiting access as expected. You will do this in the practice exercise.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29058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For more information, you can see:</a:t>
            </a:r>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9/16/2020 9:43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PowerShell slide is coming up.</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For more information, you can see:</a:t>
            </a:r>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41</a:t>
            </a:fld>
            <a:endParaRPr lang="en-US" dirty="0"/>
          </a:p>
        </p:txBody>
      </p:sp>
    </p:spTree>
    <p:extLst>
      <p:ext uri="{BB962C8B-B14F-4D97-AF65-F5344CB8AC3E}">
        <p14:creationId xmlns:p14="http://schemas.microsoft.com/office/powerpoint/2010/main" val="22173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19609147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VNet Peering and Service Chaining lab for this module has setup time. If you are going to do the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9/16/2020 5:38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8815430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5467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endParaRPr lang="en-US" dirty="0"/>
          </a:p>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9/16/2020 5:38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The default VNet peering configuration provides full connectivity. Network security groups can be applied in either virtual network to block access to other virtual networks or subnets, if desired. When configuring virtual network peering, you can either open or close the network security group rules between the virtual networks.</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9/16/2020 5:38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r>
              <a:rPr lang="en-US" sz="1200" b="0" i="0" u="none" strike="noStrike" kern="1200" dirty="0">
                <a:solidFill>
                  <a:schemeClr val="tx1"/>
                </a:solidFill>
                <a:effectLst/>
                <a:latin typeface="+mn-lt"/>
                <a:ea typeface="+mn-ea"/>
                <a:cs typeface="+mn-cs"/>
              </a:rPr>
              <a:t>✔️ If you select ‘Allow gateway transit’ on one virtual network; then you should select ‘Use remote gateways’ on the other virtual network.</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9/16/2020 5:38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254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52</a:t>
            </a:fld>
            <a:endParaRPr lang="en-US" dirty="0"/>
          </a:p>
        </p:txBody>
      </p:sp>
    </p:spTree>
    <p:extLst>
      <p:ext uri="{BB962C8B-B14F-4D97-AF65-F5344CB8AC3E}">
        <p14:creationId xmlns:p14="http://schemas.microsoft.com/office/powerpoint/2010/main" val="141909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VNet-to-VNet Connectivity - https://docs.microsoft.com/en-us/azure/vpn-gateway/vpn-gateway-howto-vnet-vnet-resource-manager-portal#vnet-to-vnet </a:t>
            </a:r>
          </a:p>
          <a:p>
            <a:r>
              <a:rPr lang="en-US" dirty="0"/>
              <a:t>Site-to-Site ( IPsec) - https://docs.microsoft.com/en-us/azure/vpn-gateway/vpn-gateway-howto-site-to-site-resource-manager-portal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Gateway types and VPN types are covered in the next two topics. </a:t>
            </a:r>
          </a:p>
        </p:txBody>
      </p:sp>
      <p:sp>
        <p:nvSpPr>
          <p:cNvPr id="4" name="Slide Number Placeholder 3"/>
          <p:cNvSpPr>
            <a:spLocks noGrp="1"/>
          </p:cNvSpPr>
          <p:nvPr>
            <p:ph type="sldNum" sz="quarter" idx="5"/>
          </p:nvPr>
        </p:nvSpPr>
        <p:spPr/>
        <p:txBody>
          <a:bodyPr/>
          <a:lstStyle/>
          <a:p>
            <a:fld id="{8507DC7E-BC41-4478-BA30-CBCC3A644F0A}" type="slidenum">
              <a:rPr lang="en-US" smtClean="0"/>
              <a:t>56</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Validated VPN devices list - https://docs.microsoft.com/en-us/azure/vpn-gateway/vpn-gateway-about-vpn-devices#devicetable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60</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If your VNets are in different subscriptions, you must use PowerShell to make the connection. You can use the New-</a:t>
            </a:r>
            <a:r>
              <a:rPr lang="en-US" dirty="0" err="1"/>
              <a:t>AzVirtualNetworkGatewayConnection</a:t>
            </a:r>
            <a:r>
              <a:rPr lang="en-US" dirty="0"/>
              <a:t> command. This command can also be used for Site-to-Site connections.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61</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Verify the VPN connection - https://docs.microsoft.com/en-us/azure/vpn-gateway/vpn-gateway-howto-site-to-site-resource-manager-portal#VerifyConnection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62</a:t>
            </a:fld>
            <a:endParaRPr lang="en-US" dirty="0"/>
          </a:p>
        </p:txBody>
      </p:sp>
    </p:spTree>
    <p:extLst>
      <p:ext uri="{BB962C8B-B14F-4D97-AF65-F5344CB8AC3E}">
        <p14:creationId xmlns:p14="http://schemas.microsoft.com/office/powerpoint/2010/main" val="458597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ExpressRoute - https://azure.microsoft.com/en-us/services/expressroute/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ExpressRoute capabilities and features are all identical across all the above connectivity models.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68</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Currently, the deployment options for S2S and ExpressRoute coexisting connections are only possible through PowerShell, and not the Azure portal.</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71</a:t>
            </a:fld>
            <a:endParaRPr lang="en-US" dirty="0"/>
          </a:p>
        </p:txBody>
      </p:sp>
    </p:spTree>
    <p:extLst>
      <p:ext uri="{BB962C8B-B14F-4D97-AF65-F5344CB8AC3E}">
        <p14:creationId xmlns:p14="http://schemas.microsoft.com/office/powerpoint/2010/main" val="7908070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72</a:t>
            </a:fld>
            <a:endParaRPr lang="en-US" dirty="0"/>
          </a:p>
        </p:txBody>
      </p:sp>
    </p:spTree>
    <p:extLst>
      <p:ext uri="{BB962C8B-B14F-4D97-AF65-F5344CB8AC3E}">
        <p14:creationId xmlns:p14="http://schemas.microsoft.com/office/powerpoint/2010/main" val="11649696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Load Balancer and Traffic Manager lab for this module has setup time. If you are going to do the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9/16/2020 5:39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74</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System routes - https://docs.microsoft.com/en-us/azure/virtual-network/virtual-networks-udr-overview#system-routes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26325753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route table can be associated to multiple subnets, but a subnet can only be associated to a single route table. There are no additional charges for creating route tables in Microsoft Azure. Do you think you will need to create custom routes?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22341975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three topics will cover this information.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31716941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Overview of BGP with Azure VPN Gateways - </a:t>
            </a:r>
            <a:r>
              <a:rPr lang="en-US" sz="1200" b="0" i="0" u="none" strike="noStrike" kern="1200" dirty="0">
                <a:solidFill>
                  <a:schemeClr val="tx1"/>
                </a:solidFill>
                <a:effectLst/>
                <a:latin typeface="+mn-lt"/>
                <a:ea typeface="+mn-ea"/>
                <a:cs typeface="+mn-cs"/>
                <a:hlinkClick r:id="rId3"/>
              </a:rPr>
              <a:t>https://docs.microsoft.com/en-us/azure/vpn-gateway/vpn-gateway-bgp-overview?toc=%2fazure%2fvirtual-network%2ftoc.json</a:t>
            </a:r>
            <a:r>
              <a:rPr lang="en-US" sz="1200" b="0" i="0" u="none" strike="noStrike" kern="1200" dirty="0">
                <a:solidFill>
                  <a:schemeClr val="tx1"/>
                </a:solidFill>
                <a:effectLst/>
                <a:latin typeface="+mn-lt"/>
                <a:ea typeface="+mn-ea"/>
                <a:cs typeface="+mn-cs"/>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11652199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16237195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In this case the virtual appliance should not have a public IP address and IP forwarding should be enabled.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15379470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85</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For more information, you can see:</a:t>
            </a:r>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86</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87</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88</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90</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92</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93</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95</a:t>
            </a:fld>
            <a:endParaRPr lang="en-US" dirty="0"/>
          </a:p>
        </p:txBody>
      </p:sp>
    </p:spTree>
    <p:extLst>
      <p:ext uri="{BB962C8B-B14F-4D97-AF65-F5344CB8AC3E}">
        <p14:creationId xmlns:p14="http://schemas.microsoft.com/office/powerpoint/2010/main" val="38995037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you can see:</a:t>
            </a:r>
          </a:p>
          <a:p>
            <a:r>
              <a:rPr lang="en-US" dirty="0"/>
              <a:t>Traffic Manager - https://azure.microsoft.com/en-us/services/traffic-manager/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dirty="0"/>
          </a:p>
        </p:txBody>
      </p:sp>
    </p:spTree>
    <p:extLst>
      <p:ext uri="{BB962C8B-B14F-4D97-AF65-F5344CB8AC3E}">
        <p14:creationId xmlns:p14="http://schemas.microsoft.com/office/powerpoint/2010/main" val="902606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97</a:t>
            </a:fld>
            <a:endParaRPr lang="en-US" dirty="0"/>
          </a:p>
        </p:txBody>
      </p:sp>
    </p:spTree>
    <p:extLst>
      <p:ext uri="{BB962C8B-B14F-4D97-AF65-F5344CB8AC3E}">
        <p14:creationId xmlns:p14="http://schemas.microsoft.com/office/powerpoint/2010/main" val="22671158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98</a:t>
            </a:fld>
            <a:endParaRPr lang="en-US" dirty="0"/>
          </a:p>
        </p:txBody>
      </p:sp>
    </p:spTree>
    <p:extLst>
      <p:ext uri="{BB962C8B-B14F-4D97-AF65-F5344CB8AC3E}">
        <p14:creationId xmlns:p14="http://schemas.microsoft.com/office/powerpoint/2010/main" val="1869803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Remember Traffic Manager does not receive DNS queries directly from clients. Rather, DNS queries come from the recursive DNS service that the clients are configured to use. Therefore, the IP address used to determine the 'closest' endpoint is not the client's IP address, but it is the IP address of the recursive DNS service. In practice, this IP address is a good proxy for the client.</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99</a:t>
            </a:fld>
            <a:endParaRPr lang="en-US" dirty="0"/>
          </a:p>
        </p:txBody>
      </p:sp>
    </p:spTree>
    <p:extLst>
      <p:ext uri="{BB962C8B-B14F-4D97-AF65-F5344CB8AC3E}">
        <p14:creationId xmlns:p14="http://schemas.microsoft.com/office/powerpoint/2010/main" val="5675778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Similar to Performance routing Traffic Manager uses the source IP address of the DNS query to determine the region from which a user is querying from. Usually, this is the IP address of the local DNS resolver doing the query on behalf of the user.</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100</a:t>
            </a:fld>
            <a:endParaRPr lang="en-US" dirty="0"/>
          </a:p>
        </p:txBody>
      </p:sp>
    </p:spTree>
    <p:extLst>
      <p:ext uri="{BB962C8B-B14F-4D97-AF65-F5344CB8AC3E}">
        <p14:creationId xmlns:p14="http://schemas.microsoft.com/office/powerpoint/2010/main" val="13384282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Using the same weight across all endpoints results in an even traffic distribution. Using higher or lower weights on specific endpoints causes those endpoints to be returned frequently in the DNS responses.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101</a:t>
            </a:fld>
            <a:endParaRPr lang="en-US" dirty="0"/>
          </a:p>
        </p:txBody>
      </p:sp>
    </p:spTree>
    <p:extLst>
      <p:ext uri="{BB962C8B-B14F-4D97-AF65-F5344CB8AC3E}">
        <p14:creationId xmlns:p14="http://schemas.microsoft.com/office/powerpoint/2010/main" val="16033858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104</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106</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have time go through the Module Review questions in the student materials.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107</a:t>
            </a:fld>
            <a:endParaRPr lang="en-US" dirty="0"/>
          </a:p>
        </p:txBody>
      </p:sp>
    </p:spTree>
    <p:extLst>
      <p:ext uri="{BB962C8B-B14F-4D97-AF65-F5344CB8AC3E}">
        <p14:creationId xmlns:p14="http://schemas.microsoft.com/office/powerpoint/2010/main" val="7831009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Implement File Sync lab for this module has setup time. If you are going to do the lab, consider completing Exercise 0: Prepare the lab environment before starting the lecture. </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9/16/2020 5:59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109</a:t>
            </a:fld>
            <a:endParaRPr lang="en-US"/>
          </a:p>
        </p:txBody>
      </p:sp>
    </p:spTree>
    <p:extLst>
      <p:ext uri="{BB962C8B-B14F-4D97-AF65-F5344CB8AC3E}">
        <p14:creationId xmlns:p14="http://schemas.microsoft.com/office/powerpoint/2010/main" val="7420882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111</a:t>
            </a:fld>
            <a:endParaRPr lang="en-US"/>
          </a:p>
        </p:txBody>
      </p:sp>
    </p:spTree>
    <p:extLst>
      <p:ext uri="{BB962C8B-B14F-4D97-AF65-F5344CB8AC3E}">
        <p14:creationId xmlns:p14="http://schemas.microsoft.com/office/powerpoint/2010/main" val="22205482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CDN provides a faster, more responsive user experience. Do you think your organization would be interested in this feature?</a:t>
            </a:r>
          </a:p>
          <a:p>
            <a:endParaRPr lang="en-US" dirty="0"/>
          </a:p>
          <a:p>
            <a:r>
              <a:rPr lang="en-US" dirty="0"/>
              <a:t>✔️ Use the following link to review some of the challenges with deploying CDN including security, deployment, versioning, and testing. </a:t>
            </a:r>
          </a:p>
          <a:p>
            <a:endParaRPr lang="en-US" dirty="0"/>
          </a:p>
          <a:p>
            <a:r>
              <a:rPr lang="en-US" dirty="0"/>
              <a:t>For more information, you can see:</a:t>
            </a:r>
          </a:p>
          <a:p>
            <a:endParaRPr lang="en-US" dirty="0"/>
          </a:p>
          <a:p>
            <a:r>
              <a:rPr lang="en-US" sz="1200" b="0" i="0" u="none" strike="noStrike" kern="1200" dirty="0">
                <a:solidFill>
                  <a:schemeClr val="tx1"/>
                </a:solidFill>
                <a:effectLst/>
                <a:latin typeface="+mn-lt"/>
                <a:ea typeface="+mn-ea"/>
                <a:cs typeface="+mn-cs"/>
              </a:rPr>
              <a:t>Content Delivery Network Documentation - </a:t>
            </a:r>
            <a:r>
              <a:rPr lang="en-US" sz="1200" b="0" i="0" u="none" strike="noStrike" kern="1200" dirty="0">
                <a:solidFill>
                  <a:schemeClr val="tx1"/>
                </a:solidFill>
                <a:effectLst/>
                <a:latin typeface="+mn-lt"/>
                <a:ea typeface="+mn-ea"/>
                <a:cs typeface="+mn-cs"/>
                <a:hlinkClick r:id="rId3"/>
              </a:rPr>
              <a:t>https://docs.microsoft.com/en-us/azure/cdn/cdn-overview</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112</a:t>
            </a:fld>
            <a:endParaRPr lang="en-US" dirty="0"/>
          </a:p>
        </p:txBody>
      </p:sp>
    </p:spTree>
    <p:extLst>
      <p:ext uri="{BB962C8B-B14F-4D97-AF65-F5344CB8AC3E}">
        <p14:creationId xmlns:p14="http://schemas.microsoft.com/office/powerpoint/2010/main" val="1812777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After you enable CDN access to a storage account, all publicly available objects are eligible for CDN edge caching. If you modify an object that's currently cached in the CDN, the updated content will not be available via CDN until CDN refreshes its content after the time-to-live period for the cached content expires.</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113</a:t>
            </a:fld>
            <a:endParaRPr lang="en-US" dirty="0"/>
          </a:p>
        </p:txBody>
      </p:sp>
    </p:spTree>
    <p:extLst>
      <p:ext uri="{BB962C8B-B14F-4D97-AF65-F5344CB8AC3E}">
        <p14:creationId xmlns:p14="http://schemas.microsoft.com/office/powerpoint/2010/main" val="9464634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Can you think of different scenarios that would require different CDN profiles?</a:t>
            </a: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114</a:t>
            </a:fld>
            <a:endParaRPr lang="en-US" dirty="0"/>
          </a:p>
        </p:txBody>
      </p:sp>
    </p:spTree>
    <p:extLst>
      <p:ext uri="{BB962C8B-B14F-4D97-AF65-F5344CB8AC3E}">
        <p14:creationId xmlns:p14="http://schemas.microsoft.com/office/powerpoint/2010/main" val="30863100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Because it takes time for the registration to propagate, the endpoint isn't immediately available for use. For Azure CDN from Akamai profiles, propagation usually completes within one minute. For Azure CDN from Verizon profiles, propagation usually completes within 90 minutes, but in some cases can take longer. Be sure to review the Troubleshooting pages reference link.</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115</a:t>
            </a:fld>
            <a:endParaRPr lang="en-US" dirty="0"/>
          </a:p>
        </p:txBody>
      </p:sp>
    </p:spTree>
    <p:extLst>
      <p:ext uri="{BB962C8B-B14F-4D97-AF65-F5344CB8AC3E}">
        <p14:creationId xmlns:p14="http://schemas.microsoft.com/office/powerpoint/2010/main" val="17841117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116</a:t>
            </a:fld>
            <a:endParaRPr lang="en-US" dirty="0"/>
          </a:p>
        </p:txBody>
      </p:sp>
    </p:spTree>
    <p:extLst>
      <p:ext uri="{BB962C8B-B14F-4D97-AF65-F5344CB8AC3E}">
        <p14:creationId xmlns:p14="http://schemas.microsoft.com/office/powerpoint/2010/main" val="31526896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it is possible, it is not recommended to apply compression to compressed formats. For example, ZIP, MP3, MP4, or JPG.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5:59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117</a:t>
            </a:fld>
            <a:endParaRPr lang="en-US" dirty="0"/>
          </a:p>
        </p:txBody>
      </p:sp>
    </p:spTree>
    <p:extLst>
      <p:ext uri="{BB962C8B-B14F-4D97-AF65-F5344CB8AC3E}">
        <p14:creationId xmlns:p14="http://schemas.microsoft.com/office/powerpoint/2010/main" val="976530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9/16/2020 9:43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02606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55399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dirty="0"/>
              <a:t>DATE OR VENUE</a:t>
            </a:r>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70394927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3.xml"/><Relationship Id="rId1" Type="http://schemas.openxmlformats.org/officeDocument/2006/relationships/slideLayout" Target="../slideLayouts/slideLayout6.xml"/><Relationship Id="rId4" Type="http://schemas.openxmlformats.org/officeDocument/2006/relationships/image" Target="../media/image71.png"/></Relationships>
</file>

<file path=ppt/slides/_rels/slide11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6.xml"/><Relationship Id="rId4" Type="http://schemas.openxmlformats.org/officeDocument/2006/relationships/image" Target="../media/image57.png"/></Relationships>
</file>

<file path=ppt/slides/_rels/slide9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08621" y="1883221"/>
            <a:ext cx="5754624" cy="861774"/>
          </a:xfrm>
        </p:spPr>
        <p:txBody>
          <a:bodyPr/>
          <a:lstStyle/>
          <a:p>
            <a:r>
              <a:rPr lang="en-US" sz="3000" dirty="0"/>
              <a:t>Azure - Day 3</a:t>
            </a:r>
            <a:br>
              <a:rPr lang="en-US" sz="3000" dirty="0"/>
            </a:br>
            <a:r>
              <a:rPr lang="en-US" sz="2400" dirty="0"/>
              <a:t>Epam DevOps School</a:t>
            </a:r>
          </a:p>
        </p:txBody>
      </p:sp>
      <p:sp>
        <p:nvSpPr>
          <p:cNvPr id="5" name="Text Placeholder 4"/>
          <p:cNvSpPr>
            <a:spLocks noGrp="1"/>
          </p:cNvSpPr>
          <p:nvPr>
            <p:ph type="body" sz="quarter" idx="11"/>
          </p:nvPr>
        </p:nvSpPr>
        <p:spPr>
          <a:xfrm>
            <a:off x="577525" y="3081016"/>
            <a:ext cx="5754624" cy="1940867"/>
          </a:xfrm>
        </p:spPr>
        <p:txBody>
          <a:bodyPr/>
          <a:lstStyle/>
          <a:p>
            <a:pPr marL="0" marR="0">
              <a:spcBef>
                <a:spcPts val="0"/>
              </a:spcBef>
              <a:spcAft>
                <a:spcPts val="0"/>
              </a:spcAft>
            </a:pPr>
            <a:r>
              <a:rPr lang="en-US" sz="2000" dirty="0">
                <a:effectLst/>
                <a:latin typeface="Calibri" panose="020F0502020204030204" pitchFamily="34" charset="0"/>
              </a:rPr>
              <a:t>Networks</a:t>
            </a:r>
          </a:p>
          <a:p>
            <a:pPr marL="0" marR="0">
              <a:spcBef>
                <a:spcPts val="0"/>
              </a:spcBef>
              <a:spcAft>
                <a:spcPts val="0"/>
              </a:spcAft>
            </a:pPr>
            <a:r>
              <a:rPr lang="en-US" sz="2000" dirty="0">
                <a:effectLst/>
                <a:latin typeface="Calibri" panose="020F0502020204030204" pitchFamily="34" charset="0"/>
              </a:rPr>
              <a:t>Azure PaaS</a:t>
            </a:r>
          </a:p>
        </p:txBody>
      </p:sp>
      <p:sp>
        <p:nvSpPr>
          <p:cNvPr id="6" name="TextBox 5">
            <a:extLst>
              <a:ext uri="{FF2B5EF4-FFF2-40B4-BE49-F238E27FC236}">
                <a16:creationId xmlns:a16="http://schemas.microsoft.com/office/drawing/2014/main" id="{16AD212A-E369-CB46-BE9C-0744152A0BAF}"/>
              </a:ext>
            </a:extLst>
          </p:cNvPr>
          <p:cNvSpPr txBox="1"/>
          <p:nvPr/>
        </p:nvSpPr>
        <p:spPr>
          <a:xfrm>
            <a:off x="577525" y="6490022"/>
            <a:ext cx="3229583" cy="235898"/>
          </a:xfrm>
          <a:prstGeom prst="rect">
            <a:avLst/>
          </a:prstGeom>
          <a:noFill/>
        </p:spPr>
        <p:txBody>
          <a:bodyPr wrap="square" rtlCol="0">
            <a:spAutoFit/>
          </a:bodyPr>
          <a:lstStyle/>
          <a:p>
            <a:pPr defTabSz="914377">
              <a:defRPr/>
            </a:pPr>
            <a:r>
              <a:rPr lang="en-US" sz="933" dirty="0">
                <a:solidFill>
                  <a:schemeClr val="bg1"/>
                </a:solidFill>
                <a:latin typeface="+mj-lt"/>
              </a:rPr>
              <a:t>CONFIDENTIAL  |  © 2020 EPAM Systems, Inc.</a:t>
            </a:r>
            <a:endParaRPr lang="en-US" sz="933"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Geographic Routing</a:t>
            </a:r>
          </a:p>
        </p:txBody>
      </p:sp>
      <p:sp>
        <p:nvSpPr>
          <p:cNvPr id="6" name="Text Placeholder 5"/>
          <p:cNvSpPr>
            <a:spLocks noGrp="1"/>
          </p:cNvSpPr>
          <p:nvPr>
            <p:ph type="body" sz="quarter" idx="10"/>
          </p:nvPr>
        </p:nvSpPr>
        <p:spPr>
          <a:xfrm>
            <a:off x="584200" y="1435497"/>
            <a:ext cx="3749261" cy="4222694"/>
          </a:xfrm>
        </p:spPr>
        <p:txBody>
          <a:bodyPr/>
          <a:lstStyle/>
          <a:p>
            <a:r>
              <a:rPr lang="en-US" dirty="0"/>
              <a:t>Routes traffic to a set of geographic locations </a:t>
            </a:r>
          </a:p>
          <a:p>
            <a:r>
              <a:rPr lang="en-US" dirty="0"/>
              <a:t>A location cannot be in more than one endpoint</a:t>
            </a:r>
          </a:p>
          <a:p>
            <a:r>
              <a:rPr lang="en-US" dirty="0"/>
              <a:t>Regional Grouping</a:t>
            </a:r>
          </a:p>
          <a:p>
            <a:r>
              <a:rPr lang="en-US" dirty="0"/>
              <a:t>Country/Region</a:t>
            </a:r>
          </a:p>
          <a:p>
            <a:r>
              <a:rPr lang="en-US" dirty="0"/>
              <a:t>State/Province</a:t>
            </a:r>
          </a:p>
        </p:txBody>
      </p:sp>
      <p:pic>
        <p:nvPicPr>
          <p:cNvPr id="7" name="Picture 6" descr="Diagram showing the Traffic Manager using the geographic method to select the endpoint. An assigned geography is shown with locations in each endpoint. ">
            <a:extLst>
              <a:ext uri="{FF2B5EF4-FFF2-40B4-BE49-F238E27FC236}">
                <a16:creationId xmlns:a16="http://schemas.microsoft.com/office/drawing/2014/main" id="{6AF0BB42-28B8-48B2-A358-8F19588F56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07781" y="1362345"/>
            <a:ext cx="7342188" cy="4833938"/>
          </a:xfrm>
          <a:prstGeom prst="rect">
            <a:avLst/>
          </a:prstGeom>
          <a:noFill/>
          <a:ln>
            <a:noFill/>
          </a:ln>
        </p:spPr>
      </p:pic>
    </p:spTree>
    <p:extLst>
      <p:ext uri="{BB962C8B-B14F-4D97-AF65-F5344CB8AC3E}">
        <p14:creationId xmlns:p14="http://schemas.microsoft.com/office/powerpoint/2010/main" val="226709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Weighted Routing</a:t>
            </a:r>
          </a:p>
        </p:txBody>
      </p:sp>
      <p:sp>
        <p:nvSpPr>
          <p:cNvPr id="6" name="Text Placeholder 5"/>
          <p:cNvSpPr>
            <a:spLocks noGrp="1"/>
          </p:cNvSpPr>
          <p:nvPr>
            <p:ph type="body" sz="quarter" idx="10"/>
          </p:nvPr>
        </p:nvSpPr>
        <p:spPr>
          <a:xfrm>
            <a:off x="586740" y="1546934"/>
            <a:ext cx="3972008" cy="2839536"/>
          </a:xfrm>
        </p:spPr>
        <p:txBody>
          <a:bodyPr/>
          <a:lstStyle/>
          <a:p>
            <a:r>
              <a:rPr lang="en-US" dirty="0"/>
              <a:t>Distributes traffic evenly using a pre-defined weighting</a:t>
            </a:r>
          </a:p>
          <a:p>
            <a:r>
              <a:rPr lang="en-US" dirty="0"/>
              <a:t>Higher weight equals higher priority</a:t>
            </a:r>
          </a:p>
        </p:txBody>
      </p:sp>
      <p:pic>
        <p:nvPicPr>
          <p:cNvPr id="7" name="Picture 6" descr="Diagram showing the Traffic Manager using the weighted method to select the endpoint. A table is shown with endpoint weights based on status.">
            <a:extLst>
              <a:ext uri="{FF2B5EF4-FFF2-40B4-BE49-F238E27FC236}">
                <a16:creationId xmlns:a16="http://schemas.microsoft.com/office/drawing/2014/main" id="{CCF5F5D3-14DF-490C-99EC-B2D94CD4634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523232" y="1435100"/>
            <a:ext cx="7086156" cy="4833938"/>
          </a:xfrm>
          <a:prstGeom prst="rect">
            <a:avLst/>
          </a:prstGeom>
          <a:noFill/>
          <a:ln>
            <a:noFill/>
          </a:ln>
        </p:spPr>
      </p:pic>
    </p:spTree>
    <p:extLst>
      <p:ext uri="{BB962C8B-B14F-4D97-AF65-F5344CB8AC3E}">
        <p14:creationId xmlns:p14="http://schemas.microsoft.com/office/powerpoint/2010/main" val="237130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B1E3-25AE-4C26-88E8-A060F47008CD}"/>
              </a:ext>
            </a:extLst>
          </p:cNvPr>
          <p:cNvSpPr>
            <a:spLocks noGrp="1"/>
          </p:cNvSpPr>
          <p:nvPr>
            <p:ph type="title"/>
          </p:nvPr>
        </p:nvSpPr>
        <p:spPr/>
        <p:txBody>
          <a:bodyPr/>
          <a:lstStyle/>
          <a:p>
            <a:r>
              <a:rPr lang="en-US" dirty="0"/>
              <a:t>Implementing Traffic Manager Profiles</a:t>
            </a:r>
          </a:p>
        </p:txBody>
      </p:sp>
      <p:sp>
        <p:nvSpPr>
          <p:cNvPr id="3" name="Text Placeholder 2">
            <a:extLst>
              <a:ext uri="{FF2B5EF4-FFF2-40B4-BE49-F238E27FC236}">
                <a16:creationId xmlns:a16="http://schemas.microsoft.com/office/drawing/2014/main" id="{313F3BBF-B2FF-41CC-894E-10174336107B}"/>
              </a:ext>
            </a:extLst>
          </p:cNvPr>
          <p:cNvSpPr>
            <a:spLocks noGrp="1"/>
          </p:cNvSpPr>
          <p:nvPr>
            <p:ph type="body" sz="quarter" idx="10"/>
          </p:nvPr>
        </p:nvSpPr>
        <p:spPr>
          <a:xfrm>
            <a:off x="584200" y="1435497"/>
            <a:ext cx="6356096" cy="4222694"/>
          </a:xfrm>
        </p:spPr>
        <p:txBody>
          <a:bodyPr/>
          <a:lstStyle/>
          <a:p>
            <a:r>
              <a:rPr lang="en-US" dirty="0"/>
              <a:t>Select the routing method in the Traffic Manager profile</a:t>
            </a:r>
          </a:p>
          <a:p>
            <a:r>
              <a:rPr lang="en-US" dirty="0"/>
              <a:t>The DNS TTL determines how often to query for updated DNS entries</a:t>
            </a:r>
          </a:p>
          <a:p>
            <a:r>
              <a:rPr lang="en-US" dirty="0"/>
              <a:t>Configure each endpoint with the same monitoring settings</a:t>
            </a:r>
          </a:p>
          <a:p>
            <a:r>
              <a:rPr lang="en-US" dirty="0"/>
              <a:t>You can Enable or Disable your profile at anytime</a:t>
            </a:r>
          </a:p>
          <a:p>
            <a:endParaRPr lang="en-US" dirty="0"/>
          </a:p>
        </p:txBody>
      </p:sp>
      <p:pic>
        <p:nvPicPr>
          <p:cNvPr id="4" name="Picture 3" descr="Screenshot of the routing method page in the portal. The weighted method is selected.">
            <a:extLst>
              <a:ext uri="{FF2B5EF4-FFF2-40B4-BE49-F238E27FC236}">
                <a16:creationId xmlns:a16="http://schemas.microsoft.com/office/drawing/2014/main" id="{F8BB7BAC-1B07-42F9-999B-B6C0CF36DE76}"/>
              </a:ext>
            </a:extLst>
          </p:cNvPr>
          <p:cNvPicPr>
            <a:picLocks noChangeAspect="1"/>
          </p:cNvPicPr>
          <p:nvPr/>
        </p:nvPicPr>
        <p:blipFill>
          <a:blip r:embed="rId2"/>
          <a:stretch>
            <a:fillRect/>
          </a:stretch>
        </p:blipFill>
        <p:spPr>
          <a:xfrm>
            <a:off x="7387780" y="1579816"/>
            <a:ext cx="4219575" cy="3990975"/>
          </a:xfrm>
          <a:prstGeom prst="rect">
            <a:avLst/>
          </a:prstGeom>
          <a:ln>
            <a:solidFill>
              <a:schemeClr val="tx1"/>
            </a:solidFill>
          </a:ln>
        </p:spPr>
      </p:pic>
    </p:spTree>
    <p:extLst>
      <p:ext uri="{BB962C8B-B14F-4D97-AF65-F5344CB8AC3E}">
        <p14:creationId xmlns:p14="http://schemas.microsoft.com/office/powerpoint/2010/main" val="1459142031"/>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7D6C-EB4F-4D8C-B845-BEC2E86F5470}"/>
              </a:ext>
            </a:extLst>
          </p:cNvPr>
          <p:cNvSpPr>
            <a:spLocks noGrp="1"/>
          </p:cNvSpPr>
          <p:nvPr>
            <p:ph type="title"/>
          </p:nvPr>
        </p:nvSpPr>
        <p:spPr/>
        <p:txBody>
          <a:bodyPr/>
          <a:lstStyle/>
          <a:p>
            <a:r>
              <a:rPr lang="en-US" dirty="0"/>
              <a:t>Implementing Traffic Manager Endpoints</a:t>
            </a:r>
          </a:p>
        </p:txBody>
      </p:sp>
      <p:sp>
        <p:nvSpPr>
          <p:cNvPr id="3" name="Text Placeholder 2">
            <a:extLst>
              <a:ext uri="{FF2B5EF4-FFF2-40B4-BE49-F238E27FC236}">
                <a16:creationId xmlns:a16="http://schemas.microsoft.com/office/drawing/2014/main" id="{6048BC05-6713-4440-A48D-484803EF0D26}"/>
              </a:ext>
            </a:extLst>
          </p:cNvPr>
          <p:cNvSpPr>
            <a:spLocks noGrp="1"/>
          </p:cNvSpPr>
          <p:nvPr>
            <p:ph type="body" sz="quarter" idx="10"/>
          </p:nvPr>
        </p:nvSpPr>
        <p:spPr>
          <a:xfrm>
            <a:off x="584200" y="1435496"/>
            <a:ext cx="6694424" cy="3533275"/>
          </a:xfrm>
        </p:spPr>
        <p:txBody>
          <a:bodyPr/>
          <a:lstStyle/>
          <a:p>
            <a:r>
              <a:rPr lang="en-US" b="1" dirty="0"/>
              <a:t>Azure endpoints</a:t>
            </a:r>
            <a:r>
              <a:rPr lang="en-US" dirty="0"/>
              <a:t> - Use this type of endpoint to load balance traffic to a Cloud service, Web app, or Public IP address in the same subscription</a:t>
            </a:r>
          </a:p>
          <a:p>
            <a:r>
              <a:rPr lang="en-US" b="1" dirty="0"/>
              <a:t>External endpoints</a:t>
            </a:r>
            <a:r>
              <a:rPr lang="en-US" dirty="0"/>
              <a:t> - Use this type of endpoint to load balance traffic to any fully-qualified domain name, even for applications not hosted in Azure</a:t>
            </a:r>
          </a:p>
        </p:txBody>
      </p:sp>
      <p:pic>
        <p:nvPicPr>
          <p:cNvPr id="4" name="Picture 3" descr="Screenshot of the add endpoint page in the portal. The weight is 1. ">
            <a:extLst>
              <a:ext uri="{FF2B5EF4-FFF2-40B4-BE49-F238E27FC236}">
                <a16:creationId xmlns:a16="http://schemas.microsoft.com/office/drawing/2014/main" id="{DB0B0320-2161-4E5D-B1B0-264D65E16EF7}"/>
              </a:ext>
            </a:extLst>
          </p:cNvPr>
          <p:cNvPicPr>
            <a:picLocks noChangeAspect="1"/>
          </p:cNvPicPr>
          <p:nvPr/>
        </p:nvPicPr>
        <p:blipFill>
          <a:blip r:embed="rId2"/>
          <a:stretch>
            <a:fillRect/>
          </a:stretch>
        </p:blipFill>
        <p:spPr>
          <a:xfrm>
            <a:off x="8033749" y="1479615"/>
            <a:ext cx="3244381" cy="4061650"/>
          </a:xfrm>
          <a:prstGeom prst="rect">
            <a:avLst/>
          </a:prstGeom>
          <a:ln>
            <a:solidFill>
              <a:schemeClr val="tx1"/>
            </a:solidFill>
          </a:ln>
        </p:spPr>
      </p:pic>
    </p:spTree>
    <p:extLst>
      <p:ext uri="{BB962C8B-B14F-4D97-AF65-F5344CB8AC3E}">
        <p14:creationId xmlns:p14="http://schemas.microsoft.com/office/powerpoint/2010/main" val="1002589506"/>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Distributing Network Traffic</a:t>
            </a:r>
          </a:p>
        </p:txBody>
      </p:sp>
      <p:sp>
        <p:nvSpPr>
          <p:cNvPr id="5" name="Text Placeholder 4">
            <a:extLst>
              <a:ext uri="{FF2B5EF4-FFF2-40B4-BE49-F238E27FC236}">
                <a16:creationId xmlns:a16="http://schemas.microsoft.com/office/drawing/2014/main" id="{428F47AE-8823-480F-9A8E-46AACCA40447}"/>
              </a:ext>
            </a:extLst>
          </p:cNvPr>
          <p:cNvSpPr>
            <a:spLocks noGrp="1"/>
          </p:cNvSpPr>
          <p:nvPr>
            <p:ph type="body" sz="quarter" idx="10"/>
          </p:nvPr>
        </p:nvSpPr>
        <p:spPr>
          <a:xfrm>
            <a:off x="584200" y="5407264"/>
            <a:ext cx="10780486" cy="947952"/>
          </a:xfrm>
        </p:spPr>
        <p:txBody>
          <a:bodyPr/>
          <a:lstStyle/>
          <a:p>
            <a:r>
              <a:rPr lang="en-US" dirty="0"/>
              <a:t>Azure has several options to distribute network traffic</a:t>
            </a:r>
          </a:p>
          <a:p>
            <a:r>
              <a:rPr lang="en-US" dirty="0"/>
              <a:t>They can each be used in isolation or in combination</a:t>
            </a:r>
          </a:p>
        </p:txBody>
      </p:sp>
      <p:graphicFrame>
        <p:nvGraphicFramePr>
          <p:cNvPr id="2" name="Table 1">
            <a:extLst>
              <a:ext uri="{FF2B5EF4-FFF2-40B4-BE49-F238E27FC236}">
                <a16:creationId xmlns:a16="http://schemas.microsoft.com/office/drawing/2014/main" id="{2993296F-8BFF-40F9-92B1-9A0C0EF84840}"/>
              </a:ext>
            </a:extLst>
          </p:cNvPr>
          <p:cNvGraphicFramePr>
            <a:graphicFrameLocks noGrp="1"/>
          </p:cNvGraphicFramePr>
          <p:nvPr/>
        </p:nvGraphicFramePr>
        <p:xfrm>
          <a:off x="650043" y="1435100"/>
          <a:ext cx="9956997" cy="3621274"/>
        </p:xfrm>
        <a:graphic>
          <a:graphicData uri="http://schemas.openxmlformats.org/drawingml/2006/table">
            <a:tbl>
              <a:tblPr firstRow="1" firstCol="1" bandRow="1">
                <a:tableStyleId>{5C22544A-7EE6-4342-B048-85BDC9FD1C3A}</a:tableStyleId>
              </a:tblPr>
              <a:tblGrid>
                <a:gridCol w="2359057">
                  <a:extLst>
                    <a:ext uri="{9D8B030D-6E8A-4147-A177-3AD203B41FA5}">
                      <a16:colId xmlns:a16="http://schemas.microsoft.com/office/drawing/2014/main" val="4103797862"/>
                    </a:ext>
                  </a:extLst>
                </a:gridCol>
                <a:gridCol w="3810805">
                  <a:extLst>
                    <a:ext uri="{9D8B030D-6E8A-4147-A177-3AD203B41FA5}">
                      <a16:colId xmlns:a16="http://schemas.microsoft.com/office/drawing/2014/main" val="4258134149"/>
                    </a:ext>
                  </a:extLst>
                </a:gridCol>
                <a:gridCol w="3787135">
                  <a:extLst>
                    <a:ext uri="{9D8B030D-6E8A-4147-A177-3AD203B41FA5}">
                      <a16:colId xmlns:a16="http://schemas.microsoft.com/office/drawing/2014/main" val="1419478650"/>
                    </a:ext>
                  </a:extLst>
                </a:gridCol>
              </a:tblGrid>
              <a:tr h="510055">
                <a:tc>
                  <a:txBody>
                    <a:bodyPr/>
                    <a:lstStyle/>
                    <a:p>
                      <a:pPr marL="0" marR="156845"/>
                      <a:r>
                        <a:rPr lang="en-US" sz="1800" b="0" dirty="0">
                          <a:effectLst/>
                        </a:rPr>
                        <a:t>Service</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Azure Load Balancer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Traffic Manager</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780995"/>
                  </a:ext>
                </a:extLst>
              </a:tr>
              <a:tr h="416798">
                <a:tc>
                  <a:txBody>
                    <a:bodyPr/>
                    <a:lstStyle/>
                    <a:p>
                      <a:pPr marL="0" marR="156845"/>
                      <a:r>
                        <a:rPr lang="en-US" sz="1800" b="0" dirty="0">
                          <a:effectLst/>
                        </a:rPr>
                        <a:t>Technology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Transport layer (level 4)</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DNS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10459"/>
                  </a:ext>
                </a:extLst>
              </a:tr>
              <a:tr h="833597">
                <a:tc>
                  <a:txBody>
                    <a:bodyPr/>
                    <a:lstStyle/>
                    <a:p>
                      <a:pPr marL="0" marR="156845"/>
                      <a:r>
                        <a:rPr lang="en-US" sz="1800" b="0" dirty="0">
                          <a:effectLst/>
                        </a:rPr>
                        <a:t>Protocols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Any</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Any HTTP/S endpoint needed for endpoint monitoring</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8540193"/>
                  </a:ext>
                </a:extLst>
              </a:tr>
              <a:tr h="1033791">
                <a:tc>
                  <a:txBody>
                    <a:bodyPr/>
                    <a:lstStyle/>
                    <a:p>
                      <a:pPr marL="0" marR="156845"/>
                      <a:r>
                        <a:rPr lang="en-US" sz="1800" b="0" dirty="0">
                          <a:effectLst/>
                        </a:rPr>
                        <a:t>Endpoints</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Azure VMs and Cloud Services role instances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Azure VMs, Cloud Services, Azure Web Apps, and external endpoints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5229977"/>
                  </a:ext>
                </a:extLst>
              </a:tr>
              <a:tr h="827033">
                <a:tc>
                  <a:txBody>
                    <a:bodyPr/>
                    <a:lstStyle/>
                    <a:p>
                      <a:pPr marL="0" marR="156845"/>
                      <a:r>
                        <a:rPr lang="en-US" sz="1800" b="0" dirty="0">
                          <a:effectLst/>
                        </a:rPr>
                        <a:t>Network connectivity</a:t>
                      </a:r>
                      <a:endParaRPr lang="en-US" sz="1800" b="0" dirty="0">
                        <a:solidFill>
                          <a:schemeClr val="tx1"/>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Both internet-facing and internal (VNet) applications</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r>
                        <a:rPr lang="en-US" sz="1800" b="0" dirty="0">
                          <a:effectLst/>
                        </a:rPr>
                        <a:t>Internet-facing</a:t>
                      </a:r>
                      <a:endParaRPr lang="en-US" sz="18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78149" marR="7814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005993"/>
                  </a:ext>
                </a:extLst>
              </a:tr>
            </a:tbl>
          </a:graphicData>
        </a:graphic>
      </p:graphicFrame>
    </p:spTree>
    <p:extLst>
      <p:ext uri="{BB962C8B-B14F-4D97-AF65-F5344CB8AC3E}">
        <p14:creationId xmlns:p14="http://schemas.microsoft.com/office/powerpoint/2010/main" val="395917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2083105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Load Balancer and Traffic Manager</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825937"/>
          </a:xfrm>
        </p:spPr>
        <p:txBody>
          <a:bodyPr/>
          <a:lstStyle/>
          <a:p>
            <a:r>
              <a:rPr lang="en-US" dirty="0"/>
              <a:t>Adatum Corporation wants to implement Azure VM-hosted web workloads by leveraging load balancing and Network Address Translation (NAT) features of Azure Load Balancer.</a:t>
            </a:r>
          </a:p>
          <a:p>
            <a:pPr lvl="1"/>
            <a:r>
              <a:rPr lang="en-US" sz="2800" dirty="0"/>
              <a:t>Exercise 0: Deploy Azure VMs by using Azure Resource Manager templates</a:t>
            </a:r>
          </a:p>
          <a:p>
            <a:pPr lvl="1"/>
            <a:r>
              <a:rPr lang="en-US" sz="2800" dirty="0"/>
              <a:t>Exercise 1: Implement Azure Load Balancing</a:t>
            </a:r>
          </a:p>
          <a:p>
            <a:pPr lvl="1"/>
            <a:r>
              <a:rPr lang="en-US" sz="2800" dirty="0"/>
              <a:t>Exercise 2: Implement Azure Traffic Manager load balancing</a:t>
            </a:r>
          </a:p>
          <a:p>
            <a:pPr lvl="1"/>
            <a:endParaRPr lang="en-US" sz="2800" dirty="0"/>
          </a:p>
          <a:p>
            <a:pPr lvl="1"/>
            <a:endParaRPr lang="en-US" sz="2800" dirty="0"/>
          </a:p>
          <a:p>
            <a:pPr marL="0" indent="0">
              <a:buNone/>
            </a:pPr>
            <a:r>
              <a:rPr lang="en-US" dirty="0"/>
              <a:t>Lab time: 60 minutes</a:t>
            </a:r>
          </a:p>
        </p:txBody>
      </p:sp>
    </p:spTree>
    <p:extLst>
      <p:ext uri="{BB962C8B-B14F-4D97-AF65-F5344CB8AC3E}">
        <p14:creationId xmlns:p14="http://schemas.microsoft.com/office/powerpoint/2010/main" val="298319556"/>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133340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12: </a:t>
            </a:r>
            <a:br>
              <a:rPr lang="en-US" dirty="0"/>
            </a:br>
            <a:r>
              <a:rPr lang="en-US" dirty="0"/>
              <a:t>Data Services</a:t>
            </a:r>
          </a:p>
        </p:txBody>
      </p:sp>
    </p:spTree>
    <p:extLst>
      <p:ext uri="{BB962C8B-B14F-4D97-AF65-F5344CB8AC3E}">
        <p14:creationId xmlns:p14="http://schemas.microsoft.com/office/powerpoint/2010/main" val="54836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a:lstStyle/>
          <a:p>
            <a:r>
              <a:rPr lang="en-US" dirty="0"/>
              <a:t>Content Delivery Network</a:t>
            </a:r>
          </a:p>
          <a:p>
            <a:r>
              <a:rPr lang="en-US" dirty="0"/>
              <a:t>File Sync</a:t>
            </a:r>
          </a:p>
          <a:p>
            <a:r>
              <a:rPr lang="en-US" dirty="0"/>
              <a:t>Import and Export Service</a:t>
            </a:r>
          </a:p>
          <a:p>
            <a:r>
              <a:rPr lang="en-US" dirty="0"/>
              <a:t>Data Box</a:t>
            </a:r>
          </a:p>
          <a:p>
            <a:r>
              <a:rPr lang="en-US" dirty="0"/>
              <a:t>Lab and Review Questions</a:t>
            </a:r>
          </a:p>
        </p:txBody>
      </p:sp>
    </p:spTree>
    <p:extLst>
      <p:ext uri="{BB962C8B-B14F-4D97-AF65-F5344CB8AC3E}">
        <p14:creationId xmlns:p14="http://schemas.microsoft.com/office/powerpoint/2010/main" val="305894311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Multiple NICs in Virtual Machines</a:t>
            </a:r>
          </a:p>
        </p:txBody>
      </p:sp>
      <p:pic>
        <p:nvPicPr>
          <p:cNvPr id="5" name="Picture 4" descr="Illustration showing Multi NIC configuration in a virtual network. The topic text more fully describes the illustration. ">
            <a:extLst>
              <a:ext uri="{FF2B5EF4-FFF2-40B4-BE49-F238E27FC236}">
                <a16:creationId xmlns:a16="http://schemas.microsoft.com/office/drawing/2014/main" id="{D78F298F-9900-4415-A692-993D94349DF3}"/>
              </a:ext>
            </a:extLst>
          </p:cNvPr>
          <p:cNvPicPr/>
          <p:nvPr/>
        </p:nvPicPr>
        <p:blipFill>
          <a:blip r:embed="rId3">
            <a:extLst>
              <a:ext uri="{28A0092B-C50C-407E-A947-70E740481C1C}">
                <a14:useLocalDpi xmlns:a14="http://schemas.microsoft.com/office/drawing/2010/main" val="0"/>
              </a:ext>
            </a:extLst>
          </a:blip>
          <a:stretch>
            <a:fillRect/>
          </a:stretch>
        </p:blipFill>
        <p:spPr>
          <a:xfrm>
            <a:off x="5683790" y="1571236"/>
            <a:ext cx="5925598" cy="3476753"/>
          </a:xfrm>
          <a:prstGeom prst="rect">
            <a:avLst/>
          </a:prstGeom>
        </p:spPr>
      </p:pic>
      <p:sp>
        <p:nvSpPr>
          <p:cNvPr id="3" name="Text Placeholder 2">
            <a:extLst>
              <a:ext uri="{FF2B5EF4-FFF2-40B4-BE49-F238E27FC236}">
                <a16:creationId xmlns:a16="http://schemas.microsoft.com/office/drawing/2014/main" id="{F3BEF130-8C79-425C-AF9D-A3E44816C0D0}"/>
              </a:ext>
            </a:extLst>
          </p:cNvPr>
          <p:cNvSpPr>
            <a:spLocks noGrp="1"/>
          </p:cNvSpPr>
          <p:nvPr>
            <p:ph type="body" sz="quarter" idx="10"/>
          </p:nvPr>
        </p:nvSpPr>
        <p:spPr>
          <a:xfrm>
            <a:off x="584200" y="1435497"/>
            <a:ext cx="5591132" cy="3619452"/>
          </a:xfrm>
        </p:spPr>
        <p:txBody>
          <a:bodyPr/>
          <a:lstStyle/>
          <a:p>
            <a:r>
              <a:rPr lang="en-US" dirty="0"/>
              <a:t>You can create virtual machines with multiple NICs</a:t>
            </a:r>
          </a:p>
          <a:p>
            <a:r>
              <a:rPr lang="en-US" dirty="0"/>
              <a:t>Useful for virtual appliances, network traffic management, and isolation of traffic</a:t>
            </a:r>
          </a:p>
          <a:p>
            <a:r>
              <a:rPr lang="en-US" dirty="0"/>
              <a:t>The VM size determines the number of NICs that can be supported</a:t>
            </a:r>
          </a:p>
        </p:txBody>
      </p:sp>
    </p:spTree>
    <p:extLst>
      <p:ext uri="{BB962C8B-B14F-4D97-AF65-F5344CB8AC3E}">
        <p14:creationId xmlns:p14="http://schemas.microsoft.com/office/powerpoint/2010/main" val="2391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Content Delivery Network</a:t>
            </a:r>
          </a:p>
        </p:txBody>
      </p:sp>
    </p:spTree>
    <p:extLst>
      <p:ext uri="{BB962C8B-B14F-4D97-AF65-F5344CB8AC3E}">
        <p14:creationId xmlns:p14="http://schemas.microsoft.com/office/powerpoint/2010/main" val="257697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Content Delivery Network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3016210"/>
          </a:xfrm>
        </p:spPr>
        <p:txBody>
          <a:bodyPr/>
          <a:lstStyle/>
          <a:p>
            <a:r>
              <a:rPr lang="en-US" dirty="0"/>
              <a:t>CDN Benefits</a:t>
            </a:r>
          </a:p>
          <a:p>
            <a:r>
              <a:rPr lang="en-US" dirty="0"/>
              <a:t>How CDN Works</a:t>
            </a:r>
          </a:p>
          <a:p>
            <a:r>
              <a:rPr lang="en-US" dirty="0"/>
              <a:t>CDN Profiles</a:t>
            </a:r>
          </a:p>
          <a:p>
            <a:r>
              <a:rPr lang="en-US" dirty="0"/>
              <a:t>CDN Endpoints</a:t>
            </a:r>
          </a:p>
          <a:p>
            <a:r>
              <a:rPr lang="en-US" dirty="0"/>
              <a:t>CDN Time-to-Live</a:t>
            </a:r>
          </a:p>
          <a:p>
            <a:r>
              <a:rPr lang="en-US" dirty="0"/>
              <a:t>CDN Compression</a:t>
            </a:r>
          </a:p>
        </p:txBody>
      </p:sp>
    </p:spTree>
    <p:extLst>
      <p:ext uri="{BB962C8B-B14F-4D97-AF65-F5344CB8AC3E}">
        <p14:creationId xmlns:p14="http://schemas.microsoft.com/office/powerpoint/2010/main" val="3228166464"/>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Content Delivery Network Benefits</a:t>
            </a:r>
          </a:p>
        </p:txBody>
      </p:sp>
      <p:sp>
        <p:nvSpPr>
          <p:cNvPr id="4" name="Text Placeholder 3">
            <a:extLst>
              <a:ext uri="{FF2B5EF4-FFF2-40B4-BE49-F238E27FC236}">
                <a16:creationId xmlns:a16="http://schemas.microsoft.com/office/drawing/2014/main" id="{4E025C01-0632-4484-9D4B-A4B64F05B330}"/>
              </a:ext>
            </a:extLst>
          </p:cNvPr>
          <p:cNvSpPr>
            <a:spLocks noGrp="1"/>
          </p:cNvSpPr>
          <p:nvPr>
            <p:ph type="body" sz="quarter" idx="10"/>
          </p:nvPr>
        </p:nvSpPr>
        <p:spPr>
          <a:xfrm>
            <a:off x="584200" y="3856070"/>
            <a:ext cx="11018520" cy="2412968"/>
          </a:xfrm>
        </p:spPr>
        <p:txBody>
          <a:bodyPr/>
          <a:lstStyle/>
          <a:p>
            <a:r>
              <a:rPr lang="en-US" dirty="0"/>
              <a:t>CDN is a distributed network of servers that can efficiently deliver content (usually static content) to users</a:t>
            </a:r>
          </a:p>
          <a:p>
            <a:r>
              <a:rPr lang="en-US" dirty="0"/>
              <a:t>CDNs cache content on edge servers that are close to end-users</a:t>
            </a:r>
          </a:p>
          <a:p>
            <a:r>
              <a:rPr lang="en-US" dirty="0"/>
              <a:t>Lower latency and faster delivery of content </a:t>
            </a:r>
          </a:p>
          <a:p>
            <a:r>
              <a:rPr lang="en-US" dirty="0"/>
              <a:t>Reduced load on the server or application</a:t>
            </a:r>
          </a:p>
        </p:txBody>
      </p:sp>
      <p:pic>
        <p:nvPicPr>
          <p:cNvPr id="6" name="Picture 5" descr="Conceptual graphic showing how CDN works. Rectangles representing the source content, a CDN edge server, and various client illustrate how the content delivery network can be used to distribute cached, static content must more quickly to clients.">
            <a:extLst>
              <a:ext uri="{FF2B5EF4-FFF2-40B4-BE49-F238E27FC236}">
                <a16:creationId xmlns:a16="http://schemas.microsoft.com/office/drawing/2014/main" id="{F46BE44A-D04A-4CD2-A08D-D356DD7B0EB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381955" y="1165578"/>
            <a:ext cx="6321776" cy="2537177"/>
          </a:xfrm>
          <a:prstGeom prst="rect">
            <a:avLst/>
          </a:prstGeom>
          <a:noFill/>
          <a:ln>
            <a:noFill/>
          </a:ln>
        </p:spPr>
      </p:pic>
    </p:spTree>
    <p:extLst>
      <p:ext uri="{BB962C8B-B14F-4D97-AF65-F5344CB8AC3E}">
        <p14:creationId xmlns:p14="http://schemas.microsoft.com/office/powerpoint/2010/main" val="2471319685"/>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CDN Works</a:t>
            </a:r>
          </a:p>
        </p:txBody>
      </p:sp>
      <p:sp>
        <p:nvSpPr>
          <p:cNvPr id="9" name="Text Placeholder 5">
            <a:extLst>
              <a:ext uri="{FF2B5EF4-FFF2-40B4-BE49-F238E27FC236}">
                <a16:creationId xmlns:a16="http://schemas.microsoft.com/office/drawing/2014/main" id="{1307D75E-DFAC-47D2-BBDF-040B88493424}"/>
              </a:ext>
            </a:extLst>
          </p:cNvPr>
          <p:cNvSpPr>
            <a:spLocks noGrp="1"/>
          </p:cNvSpPr>
          <p:nvPr>
            <p:ph type="body" sz="quarter" idx="10"/>
          </p:nvPr>
        </p:nvSpPr>
        <p:spPr>
          <a:xfrm>
            <a:off x="624838" y="1406963"/>
            <a:ext cx="5949698" cy="4001095"/>
          </a:xfrm>
        </p:spPr>
        <p:txBody>
          <a:bodyPr/>
          <a:lstStyle/>
          <a:p>
            <a:pPr marL="457200" indent="-457200">
              <a:buFont typeface="+mj-lt"/>
              <a:buAutoNum type="arabicPeriod"/>
            </a:pPr>
            <a:r>
              <a:rPr lang="en-US" sz="2600" dirty="0"/>
              <a:t>User requests a file</a:t>
            </a:r>
          </a:p>
          <a:p>
            <a:pPr marL="457200" indent="-457200">
              <a:buFont typeface="+mj-lt"/>
              <a:buAutoNum type="arabicPeriod"/>
            </a:pPr>
            <a:r>
              <a:rPr lang="en-US" sz="2600" dirty="0"/>
              <a:t>Edge server requests file from origin</a:t>
            </a:r>
          </a:p>
          <a:p>
            <a:pPr marL="457200" indent="-457200">
              <a:buFont typeface="+mj-lt"/>
              <a:buAutoNum type="arabicPeriod"/>
            </a:pPr>
            <a:r>
              <a:rPr lang="en-US" sz="2600" dirty="0"/>
              <a:t>Origin returns the file to the edge server</a:t>
            </a:r>
          </a:p>
          <a:p>
            <a:pPr marL="457200" indent="-457200">
              <a:buFont typeface="+mj-lt"/>
              <a:buAutoNum type="arabicPeriod"/>
            </a:pPr>
            <a:r>
              <a:rPr lang="en-US" sz="2600" dirty="0"/>
              <a:t>Edge server caches the file and returns the file to the original requestor</a:t>
            </a:r>
          </a:p>
          <a:p>
            <a:pPr marL="457200" indent="-457200">
              <a:buFont typeface="+mj-lt"/>
              <a:buAutoNum type="arabicPeriod"/>
            </a:pPr>
            <a:r>
              <a:rPr lang="en-US" sz="2600" dirty="0"/>
              <a:t>Additional user requests the same file</a:t>
            </a:r>
          </a:p>
          <a:p>
            <a:pPr marL="457200" indent="-457200">
              <a:buFont typeface="+mj-lt"/>
              <a:buAutoNum type="arabicPeriod"/>
            </a:pPr>
            <a:r>
              <a:rPr lang="en-US" sz="2600" dirty="0"/>
              <a:t>Edge server returns the file from the cache</a:t>
            </a:r>
          </a:p>
        </p:txBody>
      </p:sp>
      <p:pic>
        <p:nvPicPr>
          <p:cNvPr id="3" name="Picture 2" descr="Users are shown accessing Point of Presence Edge Servers. The Edge Servers are retrieving information from the original source of the content.">
            <a:extLst>
              <a:ext uri="{FF2B5EF4-FFF2-40B4-BE49-F238E27FC236}">
                <a16:creationId xmlns:a16="http://schemas.microsoft.com/office/drawing/2014/main" id="{79F446FE-1A84-4A08-B7DC-869CE3EBFDE8}"/>
              </a:ext>
            </a:extLst>
          </p:cNvPr>
          <p:cNvPicPr>
            <a:picLocks noChangeAspect="1"/>
          </p:cNvPicPr>
          <p:nvPr/>
        </p:nvPicPr>
        <p:blipFill>
          <a:blip r:embed="rId3"/>
          <a:stretch>
            <a:fillRect/>
          </a:stretch>
        </p:blipFill>
        <p:spPr>
          <a:xfrm>
            <a:off x="6654053" y="1852247"/>
            <a:ext cx="5274337" cy="2665224"/>
          </a:xfrm>
          <a:prstGeom prst="rect">
            <a:avLst/>
          </a:prstGeom>
        </p:spPr>
      </p:pic>
    </p:spTree>
    <p:extLst>
      <p:ext uri="{BB962C8B-B14F-4D97-AF65-F5344CB8AC3E}">
        <p14:creationId xmlns:p14="http://schemas.microsoft.com/office/powerpoint/2010/main" val="248522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Profiles</a:t>
            </a:r>
          </a:p>
        </p:txBody>
      </p:sp>
      <p:sp>
        <p:nvSpPr>
          <p:cNvPr id="6" name="Text Placeholder 5"/>
          <p:cNvSpPr>
            <a:spLocks noGrp="1"/>
          </p:cNvSpPr>
          <p:nvPr>
            <p:ph type="body" sz="quarter" idx="10"/>
          </p:nvPr>
        </p:nvSpPr>
        <p:spPr>
          <a:xfrm>
            <a:off x="584200" y="1435497"/>
            <a:ext cx="7237627" cy="3274743"/>
          </a:xfrm>
        </p:spPr>
        <p:txBody>
          <a:bodyPr/>
          <a:lstStyle/>
          <a:p>
            <a:r>
              <a:rPr lang="en-US" dirty="0"/>
              <a:t>A CDN profile is a collection of CDN endpoints with the same </a:t>
            </a:r>
            <a:br>
              <a:rPr lang="en-US" dirty="0"/>
            </a:br>
            <a:r>
              <a:rPr lang="en-US" dirty="0"/>
              <a:t>pricing tier and provider (origin)</a:t>
            </a:r>
          </a:p>
          <a:p>
            <a:r>
              <a:rPr lang="en-US" dirty="0"/>
              <a:t>Can create multiple profiles to organize endpoints</a:t>
            </a:r>
          </a:p>
          <a:p>
            <a:r>
              <a:rPr lang="en-US" dirty="0"/>
              <a:t>Up to eight profiles per subscription</a:t>
            </a:r>
          </a:p>
          <a:p>
            <a:r>
              <a:rPr lang="en-US" dirty="0"/>
              <a:t>Different pricing tiers</a:t>
            </a:r>
          </a:p>
        </p:txBody>
      </p:sp>
      <p:pic>
        <p:nvPicPr>
          <p:cNvPr id="3" name="Picture 2" descr="Screenshot of CDN profile page. Pricing tiers are shown. ">
            <a:extLst>
              <a:ext uri="{FF2B5EF4-FFF2-40B4-BE49-F238E27FC236}">
                <a16:creationId xmlns:a16="http://schemas.microsoft.com/office/drawing/2014/main" id="{9777D273-C2F1-4530-A58A-BC394C68FBBA}"/>
              </a:ext>
            </a:extLst>
          </p:cNvPr>
          <p:cNvPicPr>
            <a:picLocks noChangeAspect="1"/>
          </p:cNvPicPr>
          <p:nvPr/>
        </p:nvPicPr>
        <p:blipFill>
          <a:blip r:embed="rId3"/>
          <a:stretch>
            <a:fillRect/>
          </a:stretch>
        </p:blipFill>
        <p:spPr>
          <a:xfrm>
            <a:off x="7623925" y="950406"/>
            <a:ext cx="3495675" cy="4876800"/>
          </a:xfrm>
          <a:prstGeom prst="rect">
            <a:avLst/>
          </a:prstGeom>
          <a:ln>
            <a:solidFill>
              <a:schemeClr val="tx1"/>
            </a:solidFill>
          </a:ln>
        </p:spPr>
      </p:pic>
    </p:spTree>
    <p:extLst>
      <p:ext uri="{BB962C8B-B14F-4D97-AF65-F5344CB8AC3E}">
        <p14:creationId xmlns:p14="http://schemas.microsoft.com/office/powerpoint/2010/main" val="3962602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Endpoints</a:t>
            </a:r>
          </a:p>
        </p:txBody>
      </p:sp>
      <p:sp>
        <p:nvSpPr>
          <p:cNvPr id="3" name="Text Placeholder 2">
            <a:extLst>
              <a:ext uri="{FF2B5EF4-FFF2-40B4-BE49-F238E27FC236}">
                <a16:creationId xmlns:a16="http://schemas.microsoft.com/office/drawing/2014/main" id="{A18F07CF-5F4C-4B64-A260-178065E81FD0}"/>
              </a:ext>
            </a:extLst>
          </p:cNvPr>
          <p:cNvSpPr>
            <a:spLocks noGrp="1"/>
          </p:cNvSpPr>
          <p:nvPr>
            <p:ph type="body" sz="quarter" idx="10"/>
          </p:nvPr>
        </p:nvSpPr>
        <p:spPr>
          <a:xfrm>
            <a:off x="584200" y="1435496"/>
            <a:ext cx="7205133" cy="4136517"/>
          </a:xfrm>
        </p:spPr>
        <p:txBody>
          <a:bodyPr/>
          <a:lstStyle/>
          <a:p>
            <a:r>
              <a:rPr lang="en-US" dirty="0"/>
              <a:t>Origin types: Storage, Cloud Service, Web App, and Custom origin</a:t>
            </a:r>
          </a:p>
          <a:p>
            <a:r>
              <a:rPr lang="en-US" dirty="0"/>
              <a:t>The CDN endpoint for this storage example: </a:t>
            </a:r>
            <a:r>
              <a:rPr lang="en-US" i="1" dirty="0"/>
              <a:t>ASHStorage.azureedge.net/…</a:t>
            </a:r>
          </a:p>
          <a:p>
            <a:r>
              <a:rPr lang="en-US" dirty="0"/>
              <a:t>Add custom domain mapping to your CDN endpoint and enable custom domain HTTPS</a:t>
            </a:r>
          </a:p>
          <a:p>
            <a:r>
              <a:rPr lang="en-US" dirty="0"/>
              <a:t>Additional CDN features for your delivery, such as compression, query string, and geo filtering</a:t>
            </a:r>
          </a:p>
        </p:txBody>
      </p:sp>
      <p:pic>
        <p:nvPicPr>
          <p:cNvPr id="7" name="Picture 6" descr="Screenshot of the Create CDN endpoint page. Required information is provided for CDN endpoint name, Origin Type (Storage), and Origin Hostname.">
            <a:extLst>
              <a:ext uri="{FF2B5EF4-FFF2-40B4-BE49-F238E27FC236}">
                <a16:creationId xmlns:a16="http://schemas.microsoft.com/office/drawing/2014/main" id="{2D921B79-977D-4918-882C-F88D02D9369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94133" y="1428750"/>
            <a:ext cx="3515255" cy="3786717"/>
          </a:xfrm>
          <a:prstGeom prst="rect">
            <a:avLst/>
          </a:prstGeom>
          <a:noFill/>
        </p:spPr>
      </p:pic>
    </p:spTree>
    <p:extLst>
      <p:ext uri="{BB962C8B-B14F-4D97-AF65-F5344CB8AC3E}">
        <p14:creationId xmlns:p14="http://schemas.microsoft.com/office/powerpoint/2010/main" val="1237897572"/>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Time-to-Live </a:t>
            </a:r>
          </a:p>
        </p:txBody>
      </p:sp>
      <p:sp>
        <p:nvSpPr>
          <p:cNvPr id="4" name="Text Placeholder 3">
            <a:extLst>
              <a:ext uri="{FF2B5EF4-FFF2-40B4-BE49-F238E27FC236}">
                <a16:creationId xmlns:a16="http://schemas.microsoft.com/office/drawing/2014/main" id="{5F8901C8-A3C4-44A8-AB13-40F6D16ECBB8}"/>
              </a:ext>
            </a:extLst>
          </p:cNvPr>
          <p:cNvSpPr>
            <a:spLocks noGrp="1"/>
          </p:cNvSpPr>
          <p:nvPr>
            <p:ph type="body" sz="quarter" idx="10"/>
          </p:nvPr>
        </p:nvSpPr>
        <p:spPr>
          <a:xfrm>
            <a:off x="757936" y="1437910"/>
            <a:ext cx="11018520" cy="1809726"/>
          </a:xfrm>
        </p:spPr>
        <p:txBody>
          <a:bodyPr/>
          <a:lstStyle/>
          <a:p>
            <a:r>
              <a:rPr lang="en-US" b="1" dirty="0"/>
              <a:t>Global caching rules</a:t>
            </a:r>
            <a:r>
              <a:rPr lang="en-US" dirty="0"/>
              <a:t> set the Cache Expiration Duration for each endpoint in your profile.</a:t>
            </a:r>
          </a:p>
          <a:p>
            <a:r>
              <a:rPr lang="en-US" b="1" dirty="0"/>
              <a:t>Custom caching rules </a:t>
            </a:r>
            <a:r>
              <a:rPr lang="en-US" dirty="0"/>
              <a:t>match specific paths and file extensions, are processed in order, and override the global caching rule.</a:t>
            </a:r>
          </a:p>
        </p:txBody>
      </p:sp>
      <p:pic>
        <p:nvPicPr>
          <p:cNvPr id="2" name="Picture 1" descr="Screenshot of the Global Caching Rules. The Cache expiration duration is shown as 10 days, 0 hours, 0 minutes, and 0 seconds.">
            <a:extLst>
              <a:ext uri="{FF2B5EF4-FFF2-40B4-BE49-F238E27FC236}">
                <a16:creationId xmlns:a16="http://schemas.microsoft.com/office/drawing/2014/main" id="{E5EE4114-A5D6-4D7C-8EB2-5F144E228C73}"/>
              </a:ext>
            </a:extLst>
          </p:cNvPr>
          <p:cNvPicPr>
            <a:picLocks noChangeAspect="1"/>
          </p:cNvPicPr>
          <p:nvPr/>
        </p:nvPicPr>
        <p:blipFill>
          <a:blip r:embed="rId3"/>
          <a:stretch>
            <a:fillRect/>
          </a:stretch>
        </p:blipFill>
        <p:spPr>
          <a:xfrm>
            <a:off x="974026" y="3800475"/>
            <a:ext cx="4867275" cy="1543050"/>
          </a:xfrm>
          <a:prstGeom prst="rect">
            <a:avLst/>
          </a:prstGeom>
          <a:ln>
            <a:solidFill>
              <a:schemeClr val="tx1"/>
            </a:solidFill>
          </a:ln>
        </p:spPr>
      </p:pic>
      <p:pic>
        <p:nvPicPr>
          <p:cNvPr id="3" name="Picture 2" descr="Screenshot for Custom caching rules. The Match condition is path. The Match value is /images/*.jpg. The Caching behavior is Override. There are 30 days, 0 hours, 0 minutes, and 0 seconds. ">
            <a:extLst>
              <a:ext uri="{FF2B5EF4-FFF2-40B4-BE49-F238E27FC236}">
                <a16:creationId xmlns:a16="http://schemas.microsoft.com/office/drawing/2014/main" id="{96D7626B-7C51-49EB-982A-CB0F654D503D}"/>
              </a:ext>
            </a:extLst>
          </p:cNvPr>
          <p:cNvPicPr>
            <a:picLocks noChangeAspect="1"/>
          </p:cNvPicPr>
          <p:nvPr/>
        </p:nvPicPr>
        <p:blipFill>
          <a:blip r:embed="rId4"/>
          <a:stretch>
            <a:fillRect/>
          </a:stretch>
        </p:blipFill>
        <p:spPr>
          <a:xfrm>
            <a:off x="6346755" y="3628585"/>
            <a:ext cx="4905375" cy="1838325"/>
          </a:xfrm>
          <a:prstGeom prst="rect">
            <a:avLst/>
          </a:prstGeom>
          <a:ln>
            <a:solidFill>
              <a:schemeClr val="tx1"/>
            </a:solidFill>
          </a:ln>
        </p:spPr>
      </p:pic>
    </p:spTree>
    <p:extLst>
      <p:ext uri="{BB962C8B-B14F-4D97-AF65-F5344CB8AC3E}">
        <p14:creationId xmlns:p14="http://schemas.microsoft.com/office/powerpoint/2010/main" val="2552097403"/>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CDN Compression</a:t>
            </a:r>
          </a:p>
        </p:txBody>
      </p:sp>
      <p:sp>
        <p:nvSpPr>
          <p:cNvPr id="3" name="Text Placeholder 2">
            <a:extLst>
              <a:ext uri="{FF2B5EF4-FFF2-40B4-BE49-F238E27FC236}">
                <a16:creationId xmlns:a16="http://schemas.microsoft.com/office/drawing/2014/main" id="{0FBA5A81-130E-4A8E-8A7E-7DCC944DEBFC}"/>
              </a:ext>
            </a:extLst>
          </p:cNvPr>
          <p:cNvSpPr>
            <a:spLocks noGrp="1"/>
          </p:cNvSpPr>
          <p:nvPr>
            <p:ph type="body" sz="quarter" idx="10"/>
          </p:nvPr>
        </p:nvSpPr>
        <p:spPr>
          <a:xfrm>
            <a:off x="584200" y="4373134"/>
            <a:ext cx="11018520" cy="1982081"/>
          </a:xfrm>
        </p:spPr>
        <p:txBody>
          <a:bodyPr/>
          <a:lstStyle/>
          <a:p>
            <a:r>
              <a:rPr lang="en-US" dirty="0"/>
              <a:t>Improve file transfer speed and increase page-load performance</a:t>
            </a:r>
          </a:p>
          <a:p>
            <a:r>
              <a:rPr lang="en-US" dirty="0"/>
              <a:t>Reduce bandwidth costs and provide a more responsive experience</a:t>
            </a:r>
          </a:p>
          <a:p>
            <a:r>
              <a:rPr lang="en-US" dirty="0"/>
              <a:t>Enable compression on the origin server or on the CDN edge servers</a:t>
            </a:r>
          </a:p>
          <a:p>
            <a:r>
              <a:rPr lang="en-US" dirty="0"/>
              <a:t>Specify which MIME formats are compressed</a:t>
            </a:r>
          </a:p>
        </p:txBody>
      </p:sp>
      <p:pic>
        <p:nvPicPr>
          <p:cNvPr id="10" name="Picture 9" descr="Screenshot of the Compression blade. Compression is enabled. The formats to compress include: test/plain, text/html, text/css, and text/javascript. ">
            <a:extLst>
              <a:ext uri="{FF2B5EF4-FFF2-40B4-BE49-F238E27FC236}">
                <a16:creationId xmlns:a16="http://schemas.microsoft.com/office/drawing/2014/main" id="{BD931909-28ED-4D18-B491-96E1F419BE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427111" y="1435100"/>
            <a:ext cx="6807200" cy="2612672"/>
          </a:xfrm>
          <a:prstGeom prst="rect">
            <a:avLst/>
          </a:prstGeom>
          <a:noFill/>
          <a:ln>
            <a:solidFill>
              <a:schemeClr val="tx1"/>
            </a:solidFill>
          </a:ln>
        </p:spPr>
      </p:pic>
    </p:spTree>
    <p:extLst>
      <p:ext uri="{BB962C8B-B14F-4D97-AF65-F5344CB8AC3E}">
        <p14:creationId xmlns:p14="http://schemas.microsoft.com/office/powerpoint/2010/main" val="2269280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5138-9AEA-4F02-B779-52B9D52E9711}"/>
              </a:ext>
            </a:extLst>
          </p:cNvPr>
          <p:cNvSpPr>
            <a:spLocks noGrp="1"/>
          </p:cNvSpPr>
          <p:nvPr>
            <p:ph type="title"/>
          </p:nvPr>
        </p:nvSpPr>
        <p:spPr/>
        <p:txBody>
          <a:bodyPr/>
          <a:lstStyle/>
          <a:p>
            <a:r>
              <a:rPr lang="en-US" dirty="0"/>
              <a:t>Demonstration – Create VMs with Multiple NICs (CLI)</a:t>
            </a:r>
          </a:p>
        </p:txBody>
      </p:sp>
      <p:sp>
        <p:nvSpPr>
          <p:cNvPr id="3" name="Text Placeholder 2">
            <a:extLst>
              <a:ext uri="{FF2B5EF4-FFF2-40B4-BE49-F238E27FC236}">
                <a16:creationId xmlns:a16="http://schemas.microsoft.com/office/drawing/2014/main" id="{ACDEEA85-D9E5-4286-9E34-DFE1BB4667C2}"/>
              </a:ext>
            </a:extLst>
          </p:cNvPr>
          <p:cNvSpPr>
            <a:spLocks noGrp="1"/>
          </p:cNvSpPr>
          <p:nvPr>
            <p:ph type="body" sz="quarter" idx="10"/>
          </p:nvPr>
        </p:nvSpPr>
        <p:spPr>
          <a:xfrm>
            <a:off x="584200" y="1435497"/>
            <a:ext cx="11018520" cy="1465016"/>
          </a:xfrm>
        </p:spPr>
        <p:txBody>
          <a:bodyPr/>
          <a:lstStyle/>
          <a:p>
            <a:r>
              <a:rPr lang="en-US" dirty="0"/>
              <a:t>Create a VNet, subnet, and NSG</a:t>
            </a:r>
          </a:p>
          <a:p>
            <a:r>
              <a:rPr lang="en-US" dirty="0"/>
              <a:t>Create and configure multiple NICs</a:t>
            </a:r>
          </a:p>
          <a:p>
            <a:r>
              <a:rPr lang="en-US" dirty="0"/>
              <a:t>Create a VM and attach the NICs</a:t>
            </a:r>
          </a:p>
        </p:txBody>
      </p:sp>
    </p:spTree>
    <p:extLst>
      <p:ext uri="{BB962C8B-B14F-4D97-AF65-F5344CB8AC3E}">
        <p14:creationId xmlns:p14="http://schemas.microsoft.com/office/powerpoint/2010/main" val="34079614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IP Addressing and Endpoints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567404"/>
          </a:xfrm>
        </p:spPr>
        <p:txBody>
          <a:bodyPr/>
          <a:lstStyle/>
          <a:p>
            <a:r>
              <a:rPr lang="en-US" dirty="0"/>
              <a:t>IP Addressing</a:t>
            </a:r>
          </a:p>
          <a:p>
            <a:r>
              <a:rPr lang="en-US" dirty="0"/>
              <a:t>Public IP Addresses</a:t>
            </a:r>
          </a:p>
          <a:p>
            <a:r>
              <a:rPr lang="en-US" dirty="0"/>
              <a:t>Private IP Addresses</a:t>
            </a:r>
          </a:p>
          <a:p>
            <a:r>
              <a:rPr lang="en-US" dirty="0"/>
              <a:t>Demonstration – Manage IP Addresses</a:t>
            </a:r>
          </a:p>
          <a:p>
            <a:r>
              <a:rPr lang="en-US" dirty="0"/>
              <a:t>Service Endpoints</a:t>
            </a:r>
          </a:p>
          <a:p>
            <a:r>
              <a:rPr lang="en-US" dirty="0"/>
              <a:t>Service Endpoint Services</a:t>
            </a:r>
          </a:p>
          <a:p>
            <a:r>
              <a:rPr lang="en-US" dirty="0"/>
              <a:t>Secure Access to Storage</a:t>
            </a:r>
          </a:p>
          <a:p>
            <a:r>
              <a:rPr lang="en-US" dirty="0"/>
              <a:t>Demonstration – Service Endpoints</a:t>
            </a:r>
          </a:p>
          <a:p>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754587"/>
            <a:ext cx="11018520" cy="1809726"/>
          </a:xfrm>
        </p:spPr>
        <p:txBody>
          <a:bodyPr/>
          <a:lstStyle/>
          <a:p>
            <a:r>
              <a:rPr lang="en-US" dirty="0"/>
              <a:t>A public IP address resource can be associated with virtual machine network interfaces, internet-facing load balancers, VPN gateways, and application gateways. </a:t>
            </a:r>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338174419"/>
              </p:ext>
            </p:extLst>
          </p:nvPr>
        </p:nvGraphicFramePr>
        <p:xfrm>
          <a:off x="584200" y="1438681"/>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Public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VPN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Gateway IP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No</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No</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BC7F-1B6D-4109-8B55-24C1C8E84FEC}"/>
              </a:ext>
            </a:extLst>
          </p:cNvPr>
          <p:cNvSpPr>
            <a:spLocks noGrp="1"/>
          </p:cNvSpPr>
          <p:nvPr>
            <p:ph type="title"/>
          </p:nvPr>
        </p:nvSpPr>
        <p:spPr/>
        <p:txBody>
          <a:bodyPr/>
          <a:lstStyle/>
          <a:p>
            <a:r>
              <a:rPr lang="en-US" dirty="0"/>
              <a:t>Demonstration - Manage IP Addresses</a:t>
            </a:r>
          </a:p>
        </p:txBody>
      </p:sp>
      <p:sp>
        <p:nvSpPr>
          <p:cNvPr id="3" name="Text Placeholder 2">
            <a:extLst>
              <a:ext uri="{FF2B5EF4-FFF2-40B4-BE49-F238E27FC236}">
                <a16:creationId xmlns:a16="http://schemas.microsoft.com/office/drawing/2014/main" id="{28F6A61C-8869-48BA-A9C7-ED24F204A297}"/>
              </a:ext>
            </a:extLst>
          </p:cNvPr>
          <p:cNvSpPr>
            <a:spLocks noGrp="1"/>
          </p:cNvSpPr>
          <p:nvPr>
            <p:ph type="body" sz="quarter" idx="10"/>
          </p:nvPr>
        </p:nvSpPr>
        <p:spPr/>
        <p:txBody>
          <a:bodyPr/>
          <a:lstStyle/>
          <a:p>
            <a:r>
              <a:rPr lang="en-US" dirty="0"/>
              <a:t>Retrieve static private IP address information</a:t>
            </a:r>
          </a:p>
          <a:p>
            <a:r>
              <a:rPr lang="en-US" dirty="0"/>
              <a:t>Remove a static private IP address </a:t>
            </a:r>
          </a:p>
        </p:txBody>
      </p:sp>
    </p:spTree>
    <p:extLst>
      <p:ext uri="{BB962C8B-B14F-4D97-AF65-F5344CB8AC3E}">
        <p14:creationId xmlns:p14="http://schemas.microsoft.com/office/powerpoint/2010/main" val="24996998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Service Endpoints</a:t>
            </a:r>
          </a:p>
        </p:txBody>
      </p:sp>
      <p:sp>
        <p:nvSpPr>
          <p:cNvPr id="3" name="Text Placeholder 2">
            <a:extLst>
              <a:ext uri="{FF2B5EF4-FFF2-40B4-BE49-F238E27FC236}">
                <a16:creationId xmlns:a16="http://schemas.microsoft.com/office/drawing/2014/main" id="{6F2AAAC8-094B-41C1-A2D0-75EFC15A0BD9}"/>
              </a:ext>
            </a:extLst>
          </p:cNvPr>
          <p:cNvSpPr>
            <a:spLocks noGrp="1"/>
          </p:cNvSpPr>
          <p:nvPr>
            <p:ph type="body" sz="quarter" idx="10"/>
          </p:nvPr>
        </p:nvSpPr>
        <p:spPr>
          <a:xfrm>
            <a:off x="407988" y="3825614"/>
            <a:ext cx="11018520" cy="2499146"/>
          </a:xfrm>
        </p:spPr>
        <p:txBody>
          <a:bodyPr/>
          <a:lstStyle/>
          <a:p>
            <a:r>
              <a:rPr lang="en-US" dirty="0"/>
              <a:t>Endpoints limit network access to specific subnets and IP addresses </a:t>
            </a:r>
          </a:p>
          <a:p>
            <a:r>
              <a:rPr lang="en-US" dirty="0"/>
              <a:t>Improved security for your Azure service resources</a:t>
            </a:r>
          </a:p>
          <a:p>
            <a:r>
              <a:rPr lang="en-US" dirty="0"/>
              <a:t>Optimal routing for Azure service traffic from your virtual network</a:t>
            </a:r>
          </a:p>
          <a:p>
            <a:r>
              <a:rPr lang="en-US" dirty="0"/>
              <a:t>Endpoints use the Microsoft Azure backbone network</a:t>
            </a:r>
          </a:p>
          <a:p>
            <a:r>
              <a:rPr lang="en-US" dirty="0"/>
              <a:t>Simple to set up with less management overhead</a:t>
            </a:r>
          </a:p>
        </p:txBody>
      </p:sp>
      <p:pic>
        <p:nvPicPr>
          <p:cNvPr id="9" name="Picture 8" descr="Diagram of a VM connecting to the Azure service through a service endpoint. The Azure services include CosmosDB, Event Hub, Key Vault, SQL, and Storage. The Azure Service cannot connect to the Internet.">
            <a:extLst>
              <a:ext uri="{FF2B5EF4-FFF2-40B4-BE49-F238E27FC236}">
                <a16:creationId xmlns:a16="http://schemas.microsoft.com/office/drawing/2014/main" id="{FF189CB0-330C-4D15-9028-04FDB6194AC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85560" y="1228272"/>
            <a:ext cx="7095599" cy="2246448"/>
          </a:xfrm>
          <a:prstGeom prst="rect">
            <a:avLst/>
          </a:prstGeom>
          <a:noFill/>
        </p:spPr>
      </p:pic>
    </p:spTree>
    <p:extLst>
      <p:ext uri="{BB962C8B-B14F-4D97-AF65-F5344CB8AC3E}">
        <p14:creationId xmlns:p14="http://schemas.microsoft.com/office/powerpoint/2010/main" val="178193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AZ-103T00A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C6D1-AC73-47E2-AA6F-2F0510621C2D}"/>
              </a:ext>
            </a:extLst>
          </p:cNvPr>
          <p:cNvSpPr>
            <a:spLocks noGrp="1"/>
          </p:cNvSpPr>
          <p:nvPr>
            <p:ph type="title"/>
          </p:nvPr>
        </p:nvSpPr>
        <p:spPr/>
        <p:txBody>
          <a:bodyPr/>
          <a:lstStyle/>
          <a:p>
            <a:r>
              <a:rPr lang="en-US" dirty="0"/>
              <a:t>Service Endpoint Services</a:t>
            </a:r>
          </a:p>
        </p:txBody>
      </p:sp>
      <p:pic>
        <p:nvPicPr>
          <p:cNvPr id="4" name="Picture 3" descr="Screenshot of the Service endpoints blade. The service drop-down displays the available services. Two subnets are selected.">
            <a:extLst>
              <a:ext uri="{FF2B5EF4-FFF2-40B4-BE49-F238E27FC236}">
                <a16:creationId xmlns:a16="http://schemas.microsoft.com/office/drawing/2014/main" id="{4BC60D0A-E4ED-4D7C-8F24-DE711A903551}"/>
              </a:ext>
            </a:extLst>
          </p:cNvPr>
          <p:cNvPicPr>
            <a:picLocks noChangeAspect="1"/>
          </p:cNvPicPr>
          <p:nvPr/>
        </p:nvPicPr>
        <p:blipFill>
          <a:blip r:embed="rId2"/>
          <a:stretch>
            <a:fillRect/>
          </a:stretch>
        </p:blipFill>
        <p:spPr>
          <a:xfrm>
            <a:off x="2382202" y="1308387"/>
            <a:ext cx="6642926" cy="4289846"/>
          </a:xfrm>
          <a:prstGeom prst="rect">
            <a:avLst/>
          </a:prstGeom>
        </p:spPr>
      </p:pic>
      <p:sp>
        <p:nvSpPr>
          <p:cNvPr id="5" name="Rectangle 4">
            <a:extLst>
              <a:ext uri="{FF2B5EF4-FFF2-40B4-BE49-F238E27FC236}">
                <a16:creationId xmlns:a16="http://schemas.microsoft.com/office/drawing/2014/main" id="{A480E700-7CB8-4505-AD10-4B0CD5974B2A}"/>
              </a:ext>
            </a:extLst>
          </p:cNvPr>
          <p:cNvSpPr/>
          <p:nvPr/>
        </p:nvSpPr>
        <p:spPr>
          <a:xfrm>
            <a:off x="1136904" y="5957423"/>
            <a:ext cx="10146792" cy="461665"/>
          </a:xfrm>
          <a:prstGeom prst="rect">
            <a:avLst/>
          </a:prstGeom>
        </p:spPr>
        <p:txBody>
          <a:bodyPr wrap="square">
            <a:spAutoFit/>
          </a:bodyPr>
          <a:lstStyle/>
          <a:p>
            <a:r>
              <a:rPr lang="en-US" dirty="0">
                <a:solidFill>
                  <a:srgbClr val="00B050"/>
                </a:solidFill>
                <a:latin typeface="Segoe UI VSS (Regular)"/>
              </a:rPr>
              <a:t>✔️</a:t>
            </a:r>
            <a:r>
              <a:rPr lang="en-US" dirty="0">
                <a:latin typeface="Segoe UI VSS (Regular)"/>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Adding service endpoints can take up to 15 minutes to complete </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06275619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Secure Access to Storage Endpoints</a:t>
            </a:r>
          </a:p>
        </p:txBody>
      </p:sp>
      <p:sp>
        <p:nvSpPr>
          <p:cNvPr id="3" name="Text Placeholder 2">
            <a:extLst>
              <a:ext uri="{FF2B5EF4-FFF2-40B4-BE49-F238E27FC236}">
                <a16:creationId xmlns:a16="http://schemas.microsoft.com/office/drawing/2014/main" id="{A926D8B4-6C55-4CCE-A8EF-71085BD75BBE}"/>
              </a:ext>
            </a:extLst>
          </p:cNvPr>
          <p:cNvSpPr>
            <a:spLocks noGrp="1"/>
          </p:cNvSpPr>
          <p:nvPr>
            <p:ph type="body" sz="quarter" idx="10"/>
          </p:nvPr>
        </p:nvSpPr>
        <p:spPr>
          <a:xfrm>
            <a:off x="584200" y="4890199"/>
            <a:ext cx="11018520" cy="1378839"/>
          </a:xfrm>
        </p:spPr>
        <p:txBody>
          <a:bodyPr/>
          <a:lstStyle/>
          <a:p>
            <a:r>
              <a:rPr lang="en-US" dirty="0"/>
              <a:t>Must configure both sides of the endpoints. For example, the virtual network side and the storage account side. </a:t>
            </a:r>
          </a:p>
          <a:p>
            <a:r>
              <a:rPr lang="en-US" dirty="0"/>
              <a:t>Each service endpoint has its own Azure documentation page</a:t>
            </a:r>
          </a:p>
        </p:txBody>
      </p:sp>
      <p:pic>
        <p:nvPicPr>
          <p:cNvPr id="9" name="Picture 8" descr="Screenshot of the Storage Account Firewalls and virtual networks blade in the Azure portal. One virtual network is selected and the firewall has an IP address range. ">
            <a:extLst>
              <a:ext uri="{FF2B5EF4-FFF2-40B4-BE49-F238E27FC236}">
                <a16:creationId xmlns:a16="http://schemas.microsoft.com/office/drawing/2014/main" id="{89CE4F4C-608B-4519-BC38-4F7C08715CC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489" y="1435100"/>
            <a:ext cx="7992533" cy="3046589"/>
          </a:xfrm>
          <a:prstGeom prst="rect">
            <a:avLst/>
          </a:prstGeom>
          <a:noFill/>
          <a:ln>
            <a:solidFill>
              <a:schemeClr val="tx1"/>
            </a:solidFill>
          </a:ln>
        </p:spPr>
      </p:pic>
    </p:spTree>
    <p:extLst>
      <p:ext uri="{BB962C8B-B14F-4D97-AF65-F5344CB8AC3E}">
        <p14:creationId xmlns:p14="http://schemas.microsoft.com/office/powerpoint/2010/main" val="359580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B150-DBE8-40D0-85DF-20A044751623}"/>
              </a:ext>
            </a:extLst>
          </p:cNvPr>
          <p:cNvSpPr>
            <a:spLocks noGrp="1"/>
          </p:cNvSpPr>
          <p:nvPr>
            <p:ph type="title"/>
          </p:nvPr>
        </p:nvSpPr>
        <p:spPr/>
        <p:txBody>
          <a:bodyPr/>
          <a:lstStyle/>
          <a:p>
            <a:r>
              <a:rPr lang="en-US" dirty="0"/>
              <a:t>Demonstration – Service Endpoints</a:t>
            </a:r>
          </a:p>
        </p:txBody>
      </p:sp>
      <p:sp>
        <p:nvSpPr>
          <p:cNvPr id="3" name="Text Placeholder 2">
            <a:extLst>
              <a:ext uri="{FF2B5EF4-FFF2-40B4-BE49-F238E27FC236}">
                <a16:creationId xmlns:a16="http://schemas.microsoft.com/office/drawing/2014/main" id="{BE80A786-BFB1-49E9-AB9A-28F3FB415F07}"/>
              </a:ext>
            </a:extLst>
          </p:cNvPr>
          <p:cNvSpPr>
            <a:spLocks noGrp="1"/>
          </p:cNvSpPr>
          <p:nvPr>
            <p:ph type="body" sz="quarter" idx="10"/>
          </p:nvPr>
        </p:nvSpPr>
        <p:spPr/>
        <p:txBody>
          <a:bodyPr/>
          <a:lstStyle/>
          <a:p>
            <a:r>
              <a:rPr lang="en-US" dirty="0"/>
              <a:t>Create a storage account</a:t>
            </a:r>
          </a:p>
          <a:p>
            <a:r>
              <a:rPr lang="en-US" dirty="0"/>
              <a:t>Create a subnet service endpoint</a:t>
            </a:r>
          </a:p>
          <a:p>
            <a:r>
              <a:rPr lang="en-US" dirty="0"/>
              <a:t>Secure the storage to the service endpoint</a:t>
            </a:r>
          </a:p>
          <a:p>
            <a:r>
              <a:rPr lang="en-US" dirty="0"/>
              <a:t>Test the storage endpoint</a:t>
            </a:r>
          </a:p>
        </p:txBody>
      </p:sp>
    </p:spTree>
    <p:extLst>
      <p:ext uri="{BB962C8B-B14F-4D97-AF65-F5344CB8AC3E}">
        <p14:creationId xmlns:p14="http://schemas.microsoft.com/office/powerpoint/2010/main" val="163003236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a:lstStyle/>
          <a:p>
            <a:r>
              <a:rPr lang="en-US" dirty="0"/>
              <a:t>Domains and Custom Domains</a:t>
            </a:r>
          </a:p>
          <a:p>
            <a:r>
              <a:rPr lang="en-US" dirty="0"/>
              <a:t>Verifying Custom Domain Names</a:t>
            </a:r>
          </a:p>
          <a:p>
            <a:r>
              <a:rPr lang="en-US" dirty="0"/>
              <a:t>Azure DNS Zones</a:t>
            </a:r>
          </a:p>
          <a:p>
            <a:r>
              <a:rPr lang="en-US" dirty="0"/>
              <a:t>DNS Record Sets</a:t>
            </a:r>
          </a:p>
          <a:p>
            <a:r>
              <a:rPr lang="en-US" dirty="0"/>
              <a:t>DNS Delegation</a:t>
            </a:r>
          </a:p>
          <a:p>
            <a:r>
              <a:rPr lang="en-US" dirty="0"/>
              <a:t>DNS for Private Domains</a:t>
            </a:r>
          </a:p>
          <a:p>
            <a:r>
              <a:rPr lang="en-US" dirty="0"/>
              <a:t>Private Zones Scenarios </a:t>
            </a:r>
          </a:p>
          <a:p>
            <a:r>
              <a:rPr lang="en-US" dirty="0"/>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4200" y="1445436"/>
            <a:ext cx="6770758"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grpSp>
        <p:nvGrpSpPr>
          <p:cNvPr id="4" name="Group 3" descr="Screenshot of the Create directory page.">
            <a:extLst>
              <a:ext uri="{FF2B5EF4-FFF2-40B4-BE49-F238E27FC236}">
                <a16:creationId xmlns:a16="http://schemas.microsoft.com/office/drawing/2014/main" id="{5E5CF53A-303F-45D7-906F-323EAAEB251B}"/>
              </a:ext>
            </a:extLst>
          </p:cNvPr>
          <p:cNvGrpSpPr/>
          <p:nvPr/>
        </p:nvGrpSpPr>
        <p:grpSpPr>
          <a:xfrm>
            <a:off x="8090112" y="1311966"/>
            <a:ext cx="3296409" cy="4896084"/>
            <a:chOff x="8090112" y="1311966"/>
            <a:chExt cx="3296409" cy="4896084"/>
          </a:xfrm>
        </p:grpSpPr>
        <p:pic>
          <p:nvPicPr>
            <p:cNvPr id="7" name="Picture 6" descr="Screenshot of the Create directory page.">
              <a:extLst>
                <a:ext uri="{FF2B5EF4-FFF2-40B4-BE49-F238E27FC236}">
                  <a16:creationId xmlns:a16="http://schemas.microsoft.com/office/drawing/2014/main" id="{EE1BA456-99A1-4DF6-ABA6-95BC37083D92}"/>
                </a:ext>
              </a:extLst>
            </p:cNvPr>
            <p:cNvPicPr>
              <a:picLocks noChangeAspect="1"/>
            </p:cNvPicPr>
            <p:nvPr/>
          </p:nvPicPr>
          <p:blipFill>
            <a:blip r:embed="rId2"/>
            <a:stretch>
              <a:fillRect/>
            </a:stretch>
          </p:blipFill>
          <p:spPr>
            <a:xfrm>
              <a:off x="8119325" y="1311966"/>
              <a:ext cx="3174182" cy="2081216"/>
            </a:xfrm>
            <a:prstGeom prst="rect">
              <a:avLst/>
            </a:prstGeom>
          </p:spPr>
        </p:pic>
        <p:pic>
          <p:nvPicPr>
            <p:cNvPr id="8" name="Picture 7" descr="Screenshot of the Create directory page.">
              <a:extLst>
                <a:ext uri="{FF2B5EF4-FFF2-40B4-BE49-F238E27FC236}">
                  <a16:creationId xmlns:a16="http://schemas.microsoft.com/office/drawing/2014/main" id="{14939E64-60ED-415A-B885-964AA6B0BB51}"/>
                </a:ext>
              </a:extLst>
            </p:cNvPr>
            <p:cNvPicPr>
              <a:picLocks noChangeAspect="1"/>
            </p:cNvPicPr>
            <p:nvPr/>
          </p:nvPicPr>
          <p:blipFill>
            <a:blip r:embed="rId3"/>
            <a:stretch>
              <a:fillRect/>
            </a:stretch>
          </p:blipFill>
          <p:spPr>
            <a:xfrm>
              <a:off x="8090112" y="3916016"/>
              <a:ext cx="3296409" cy="2292034"/>
            </a:xfrm>
            <a:prstGeom prst="rect">
              <a:avLst/>
            </a:prstGeom>
          </p:spPr>
        </p:pic>
        <p:sp>
          <p:nvSpPr>
            <p:cNvPr id="9" name="Arrow: Down 8">
              <a:extLst>
                <a:ext uri="{FF2B5EF4-FFF2-40B4-BE49-F238E27FC236}">
                  <a16:creationId xmlns:a16="http://schemas.microsoft.com/office/drawing/2014/main" id="{6E871C05-395F-491C-B7B0-7E01D7E3ABF4}"/>
                </a:ext>
                <a:ext uri="{C183D7F6-B498-43B3-948B-1728B52AA6E4}">
                  <adec:decorative xmlns:adec="http://schemas.microsoft.com/office/drawing/2017/decorative" val="1"/>
                </a:ext>
              </a:extLst>
            </p:cNvPr>
            <p:cNvSpPr/>
            <p:nvPr/>
          </p:nvSpPr>
          <p:spPr bwMode="auto">
            <a:xfrm>
              <a:off x="8488018" y="3429001"/>
              <a:ext cx="874643" cy="407504"/>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79739005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5" name="Picture 4" descr="Screenshot of the custom domain name page. The TXT record is shown.">
            <a:extLst>
              <a:ext uri="{FF2B5EF4-FFF2-40B4-BE49-F238E27FC236}">
                <a16:creationId xmlns:a16="http://schemas.microsoft.com/office/drawing/2014/main" id="{EDC6D700-4105-48E0-A6C9-1E01686E0E52}"/>
              </a:ext>
            </a:extLst>
          </p:cNvPr>
          <p:cNvPicPr>
            <a:picLocks noChangeAspect="1"/>
          </p:cNvPicPr>
          <p:nvPr/>
        </p:nvPicPr>
        <p:blipFill>
          <a:blip r:embed="rId2"/>
          <a:stretch>
            <a:fillRect/>
          </a:stretch>
        </p:blipFill>
        <p:spPr>
          <a:xfrm>
            <a:off x="6373460" y="1554480"/>
            <a:ext cx="5171940" cy="3895344"/>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4200779"/>
            <a:ext cx="11018520" cy="2068259"/>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11" name="Picture 10" descr="Screenshot of Add a DNS Zone in the Azure portal. ">
            <a:extLst>
              <a:ext uri="{FF2B5EF4-FFF2-40B4-BE49-F238E27FC236}">
                <a16:creationId xmlns:a16="http://schemas.microsoft.com/office/drawing/2014/main" id="{FC500182-2B6D-42CA-9623-B7FD9101F1C7}"/>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700742" y="1515221"/>
            <a:ext cx="5942857" cy="2123810"/>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4" name="Picture 3" descr="Screenshot of the Add a record set page. ">
            <a:extLst>
              <a:ext uri="{FF2B5EF4-FFF2-40B4-BE49-F238E27FC236}">
                <a16:creationId xmlns:a16="http://schemas.microsoft.com/office/drawing/2014/main" id="{81D856E3-0649-4CC5-A7C9-65D9BF10AE62}"/>
              </a:ext>
            </a:extLst>
          </p:cNvPr>
          <p:cNvPicPr>
            <a:picLocks noChangeAspect="1"/>
          </p:cNvPicPr>
          <p:nvPr/>
        </p:nvPicPr>
        <p:blipFill>
          <a:blip r:embed="rId2"/>
          <a:stretch>
            <a:fillRect/>
          </a:stretch>
        </p:blipFill>
        <p:spPr>
          <a:xfrm>
            <a:off x="7518654" y="1842135"/>
            <a:ext cx="3181350" cy="3000375"/>
          </a:xfrm>
          <a:prstGeom prst="rect">
            <a:avLst/>
          </a:prstGeom>
        </p:spPr>
      </p:pic>
    </p:spTree>
    <p:extLst>
      <p:ext uri="{BB962C8B-B14F-4D97-AF65-F5344CB8AC3E}">
        <p14:creationId xmlns:p14="http://schemas.microsoft.com/office/powerpoint/2010/main" val="8333441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694347"/>
            <a:ext cx="5952807" cy="1895904"/>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6" name="Picture 5" descr="Screenshot from the Azure portal where in this example, the zone 'contoso.net' has been assigned name servers 'ns1-01.azure-dns.com', 'ns2-01.azure-dns.net', 'ns3-01.azure-dns.org', and 'ns4-01.azure-dns.info">
            <a:extLst>
              <a:ext uri="{FF2B5EF4-FFF2-40B4-BE49-F238E27FC236}">
                <a16:creationId xmlns:a16="http://schemas.microsoft.com/office/drawing/2014/main" id="{EA1488B2-8B73-4A2F-A7A4-088BF68FD65A}"/>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379956" y="2475396"/>
            <a:ext cx="3505689" cy="1704762"/>
          </a:xfrm>
          <a:prstGeom prst="rect">
            <a:avLst/>
          </a:prstGeom>
        </p:spPr>
      </p:pic>
    </p:spTree>
    <p:extLst>
      <p:ext uri="{BB962C8B-B14F-4D97-AF65-F5344CB8AC3E}">
        <p14:creationId xmlns:p14="http://schemas.microsoft.com/office/powerpoint/2010/main" val="413857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533275"/>
          </a:xfrm>
        </p:spPr>
        <p:txBody>
          <a:bodyPr/>
          <a:lstStyle/>
          <a:p>
            <a:r>
              <a:rPr lang="en-US" dirty="0"/>
              <a:t>Virtual Networks</a:t>
            </a:r>
          </a:p>
          <a:p>
            <a:r>
              <a:rPr lang="en-US" dirty="0"/>
              <a:t>IP Addressing and Endpoints</a:t>
            </a:r>
          </a:p>
          <a:p>
            <a:r>
              <a:rPr lang="en-US" dirty="0"/>
              <a:t>Azure DNS</a:t>
            </a:r>
          </a:p>
          <a:p>
            <a:r>
              <a:rPr lang="en-US" dirty="0"/>
              <a:t>Network Security Groups</a:t>
            </a:r>
          </a:p>
          <a:p>
            <a:r>
              <a:rPr lang="en-US" dirty="0"/>
              <a:t>Lab and Review Questions</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2"/>
          <a:stretch>
            <a:fillRect/>
          </a:stretch>
        </p:blipFill>
        <p:spPr>
          <a:xfrm>
            <a:off x="6865013" y="1874520"/>
            <a:ext cx="5179540"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Network Security Groups  (NSGs)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2499146"/>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 (NSG)</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2326791"/>
          </a:xfrm>
        </p:spPr>
        <p:txBody>
          <a:bodyPr/>
          <a:lstStyle/>
          <a:p>
            <a:r>
              <a:rPr lang="en-US" dirty="0"/>
              <a:t>You can limit network traffic to resources in a virtual network using a NSG</a:t>
            </a:r>
            <a:endParaRPr lang="bs-Latn-BA" dirty="0"/>
          </a:p>
          <a:p>
            <a:r>
              <a:rPr lang="en-US" dirty="0"/>
              <a:t>A NSG contains a list of security rules that allow or deny inbound or outbound network traffic </a:t>
            </a:r>
          </a:p>
          <a:p>
            <a:r>
              <a:rPr lang="en-US" dirty="0"/>
              <a:t>An NSG can be associated to a subnet or a network interface </a:t>
            </a:r>
          </a:p>
        </p:txBody>
      </p:sp>
      <p:pic>
        <p:nvPicPr>
          <p:cNvPr id="11" name="Picture 10" descr="Screenshot of the virtual machine Overview blade in the Azure portal. The Security rules and Associated with information is highlighted.">
            <a:extLst>
              <a:ext uri="{FF2B5EF4-FFF2-40B4-BE49-F238E27FC236}">
                <a16:creationId xmlns:a16="http://schemas.microsoft.com/office/drawing/2014/main" id="{2F66B6B3-330A-4499-A426-8A5CA8D15176}"/>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51983" y="1330325"/>
            <a:ext cx="7190476" cy="2343477"/>
          </a:xfrm>
          <a:prstGeom prst="rect">
            <a:avLst/>
          </a:prstGeom>
          <a:ln>
            <a:solidFill>
              <a:schemeClr val="accent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584200" y="1435496"/>
            <a:ext cx="5492509" cy="4050340"/>
          </a:xfrm>
        </p:spPr>
        <p:txBody>
          <a:bodyPr/>
          <a:lstStyle/>
          <a:p>
            <a:r>
              <a:rPr lang="en-US" dirty="0">
                <a:solidFill>
                  <a:srgbClr val="3C3C3C"/>
                </a:solidFill>
                <a:ea typeface="Times New Roman" panose="02020603050405020304" pitchFamily="18" charset="0"/>
              </a:rPr>
              <a:t>Security rules in NSGs enable you to filter network traffic that can flow in and out of virtual network subnets and network interfaces. </a:t>
            </a:r>
          </a:p>
          <a:p>
            <a:r>
              <a:rPr lang="en-US" dirty="0"/>
              <a:t>There are default security rules. You cannot delete the default rules, but you can add other rules with a higher priority. </a:t>
            </a:r>
          </a:p>
          <a:p>
            <a:endParaRPr lang="en-US" dirty="0"/>
          </a:p>
        </p:txBody>
      </p:sp>
      <p:pic>
        <p:nvPicPr>
          <p:cNvPr id="2" name="Picture 1" descr="Screenshot of the default inbound and outbound security rules. ">
            <a:extLst>
              <a:ext uri="{FF2B5EF4-FFF2-40B4-BE49-F238E27FC236}">
                <a16:creationId xmlns:a16="http://schemas.microsoft.com/office/drawing/2014/main" id="{46DEF714-7DA8-46C4-8A89-DC1B5C303705}"/>
              </a:ext>
            </a:extLst>
          </p:cNvPr>
          <p:cNvPicPr>
            <a:picLocks noChangeAspect="1"/>
          </p:cNvPicPr>
          <p:nvPr/>
        </p:nvPicPr>
        <p:blipFill>
          <a:blip r:embed="rId3"/>
          <a:stretch>
            <a:fillRect/>
          </a:stretch>
        </p:blipFill>
        <p:spPr>
          <a:xfrm>
            <a:off x="6345946" y="1177520"/>
            <a:ext cx="5315692" cy="4887007"/>
          </a:xfrm>
          <a:prstGeom prst="rect">
            <a:avLst/>
          </a:prstGeom>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4136517"/>
          </a:xfrm>
        </p:spPr>
        <p:txBody>
          <a:bodyPr/>
          <a:lstStyle/>
          <a:p>
            <a:r>
              <a:rPr lang="en-US" dirty="0"/>
              <a:t>NSGs are evaluated independently for the subnet and NIC </a:t>
            </a:r>
          </a:p>
          <a:p>
            <a:r>
              <a:rPr lang="en-US" dirty="0">
                <a:solidFill>
                  <a:srgbClr val="3C3C3C"/>
                </a:solidFill>
                <a:ea typeface="Times New Roman" panose="02020603050405020304" pitchFamily="18" charset="0"/>
              </a:rPr>
              <a:t>An “allow” rule must exist at both levels for traffic to be admitted </a:t>
            </a:r>
          </a:p>
          <a:p>
            <a:r>
              <a:rPr lang="en-US" dirty="0">
                <a:solidFill>
                  <a:srgbClr val="3C3C3C"/>
                </a:solidFill>
                <a:ea typeface="Times New Roman" panose="02020603050405020304" pitchFamily="18" charset="0"/>
              </a:rPr>
              <a:t>Use the Effective Rules link </a:t>
            </a:r>
            <a:r>
              <a:rPr lang="en-US" dirty="0"/>
              <a:t>if you are not sure which security rules are being applied</a:t>
            </a:r>
            <a:endParaRPr lang="en-US" dirty="0">
              <a:solidFill>
                <a:srgbClr val="3C3C3C"/>
              </a:solidFill>
              <a:ea typeface="Times New Roman" panose="02020603050405020304" pitchFamily="18" charset="0"/>
            </a:endParaRP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6" name="Picture 5" descr="Screenshot of the Networking blade in the Azure portal. The Effective security rules link is highlighted. ">
            <a:extLst>
              <a:ext uri="{FF2B5EF4-FFF2-40B4-BE49-F238E27FC236}">
                <a16:creationId xmlns:a16="http://schemas.microsoft.com/office/drawing/2014/main" id="{C4F7421B-DDA6-4340-89A1-FE1E13458BE8}"/>
              </a:ext>
            </a:extLst>
          </p:cNvPr>
          <p:cNvPicPr>
            <a:picLocks noChangeAspect="1"/>
          </p:cNvPicPr>
          <p:nvPr/>
        </p:nvPicPr>
        <p:blipFill>
          <a:blip r:embed="rId4"/>
          <a:stretch>
            <a:fillRect/>
          </a:stretch>
        </p:blipFill>
        <p:spPr>
          <a:xfrm>
            <a:off x="6380514" y="4793720"/>
            <a:ext cx="4962525" cy="628650"/>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6" name="Picture 5" descr="Screenshot of the Add inbound security rule page in the Azure portal. The Advanced configuration link is highlighted. Custom services are shown such as HTTP, HTTPS, and SSH. ">
            <a:extLst>
              <a:ext uri="{FF2B5EF4-FFF2-40B4-BE49-F238E27FC236}">
                <a16:creationId xmlns:a16="http://schemas.microsoft.com/office/drawing/2014/main" id="{52538E0A-9EA2-470F-B4E2-6343E575B290}"/>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20329" y="1806575"/>
            <a:ext cx="3523793" cy="3231160"/>
          </a:xfrm>
          <a:prstGeom prst="rect">
            <a:avLst/>
          </a:prstGeom>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NSGs</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20721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Configure Azure DNS</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555093"/>
          </a:xfrm>
        </p:spPr>
        <p:txBody>
          <a:bodyPr/>
          <a:lstStyle/>
          <a:p>
            <a:pPr marL="0" indent="0">
              <a:buNone/>
            </a:pPr>
            <a:r>
              <a:rPr lang="en-US" dirty="0"/>
              <a:t>Adatum Corporation wants to implement public and private DNS service in Azure without having to deploy its own DNS servers.</a:t>
            </a:r>
            <a:r>
              <a:rPr lang="en-US" sz="2400" dirty="0"/>
              <a:t> </a:t>
            </a:r>
          </a:p>
          <a:p>
            <a:pPr marL="685800" lvl="1" indent="-457200">
              <a:buFont typeface="Arial" panose="020B0604020202020204" pitchFamily="34" charset="0"/>
              <a:buChar char="•"/>
            </a:pPr>
            <a:r>
              <a:rPr lang="en-US" sz="2800" b="1" dirty="0"/>
              <a:t>Exercise 1</a:t>
            </a:r>
            <a:r>
              <a:rPr lang="en-US" sz="2800" dirty="0"/>
              <a:t>. Configure Azure DNS for public domains</a:t>
            </a:r>
          </a:p>
          <a:p>
            <a:pPr marL="685800" lvl="1" indent="-457200">
              <a:buFont typeface="Arial" panose="020B0604020202020204" pitchFamily="34" charset="0"/>
              <a:buChar char="•"/>
            </a:pPr>
            <a:r>
              <a:rPr lang="en-US" sz="2800" b="1" dirty="0"/>
              <a:t>Exercise 2</a:t>
            </a:r>
            <a:r>
              <a:rPr lang="en-US" sz="2800" dirty="0"/>
              <a:t>. </a:t>
            </a:r>
            <a:r>
              <a:rPr lang="fr-FR" sz="2800" dirty="0"/>
              <a:t>Configure Azure DNS for private domains</a:t>
            </a:r>
            <a:endParaRPr lang="en-US" sz="28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685800" lvl="1" indent="-457200">
              <a:buFont typeface="Arial" panose="020B0604020202020204" pitchFamily="34" charset="0"/>
              <a:buChar char="•"/>
            </a:pPr>
            <a:endParaRPr lang="en-US" sz="2400" dirty="0"/>
          </a:p>
          <a:p>
            <a:pPr marL="0" indent="0">
              <a:buNone/>
            </a:pPr>
            <a:r>
              <a:rPr lang="en-US" sz="2400" dirty="0"/>
              <a:t>Lab time: 60 minutes</a:t>
            </a:r>
          </a:p>
        </p:txBody>
      </p:sp>
    </p:spTree>
    <p:extLst>
      <p:ext uri="{BB962C8B-B14F-4D97-AF65-F5344CB8AC3E}">
        <p14:creationId xmlns:p14="http://schemas.microsoft.com/office/powerpoint/2010/main" val="125736115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5264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9"/>
            <a:ext cx="4604102" cy="1776142"/>
          </a:xfrm>
        </p:spPr>
        <p:txBody>
          <a:bodyPr/>
          <a:lstStyle/>
          <a:p>
            <a:r>
              <a:rPr lang="en-US" dirty="0"/>
              <a:t>AZ-103T00A</a:t>
            </a:r>
            <a:br>
              <a:rPr lang="en-US" dirty="0"/>
            </a:br>
            <a:r>
              <a:rPr lang="en-US" dirty="0"/>
              <a:t>Module 05: </a:t>
            </a:r>
            <a:br>
              <a:rPr lang="en-US" dirty="0"/>
            </a:br>
            <a:r>
              <a:rPr lang="en-US" dirty="0"/>
              <a:t>Intersite Connectivity</a:t>
            </a:r>
          </a:p>
        </p:txBody>
      </p:sp>
    </p:spTree>
    <p:extLst>
      <p:ext uri="{BB962C8B-B14F-4D97-AF65-F5344CB8AC3E}">
        <p14:creationId xmlns:p14="http://schemas.microsoft.com/office/powerpoint/2010/main" val="423791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1982081"/>
          </a:xfrm>
        </p:spPr>
        <p:txBody>
          <a:bodyPr/>
          <a:lstStyle/>
          <a:p>
            <a:r>
              <a:rPr lang="en-US" dirty="0"/>
              <a:t>VNet Peering</a:t>
            </a:r>
          </a:p>
          <a:p>
            <a:r>
              <a:rPr lang="en-US" dirty="0"/>
              <a:t>VNet-to-VNet Connections</a:t>
            </a:r>
          </a:p>
          <a:p>
            <a:r>
              <a:rPr lang="en-US" dirty="0"/>
              <a:t>ExpressRoute</a:t>
            </a:r>
          </a:p>
          <a:p>
            <a:r>
              <a:rPr lang="en-US" dirty="0"/>
              <a:t>Lab and Review Questions</a:t>
            </a:r>
          </a:p>
        </p:txBody>
      </p:sp>
    </p:spTree>
    <p:extLst>
      <p:ext uri="{BB962C8B-B14F-4D97-AF65-F5344CB8AC3E}">
        <p14:creationId xmlns:p14="http://schemas.microsoft.com/office/powerpoint/2010/main" val="1113856690"/>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VNet Peering</a:t>
            </a:r>
          </a:p>
        </p:txBody>
      </p:sp>
    </p:spTree>
    <p:extLst>
      <p:ext uri="{BB962C8B-B14F-4D97-AF65-F5344CB8AC3E}">
        <p14:creationId xmlns:p14="http://schemas.microsoft.com/office/powerpoint/2010/main" val="4260332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VNet Peering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2499146"/>
          </a:xfrm>
        </p:spPr>
        <p:txBody>
          <a:bodyPr/>
          <a:lstStyle/>
          <a:p>
            <a:r>
              <a:rPr lang="en-US" dirty="0"/>
              <a:t>VNet Peering</a:t>
            </a:r>
          </a:p>
          <a:p>
            <a:r>
              <a:rPr lang="en-US" dirty="0"/>
              <a:t>Gateway Transit and Connectivity</a:t>
            </a:r>
          </a:p>
          <a:p>
            <a:r>
              <a:rPr lang="en-US" dirty="0"/>
              <a:t>Configure VNet Peering</a:t>
            </a:r>
          </a:p>
          <a:p>
            <a:r>
              <a:rPr lang="en-US" dirty="0"/>
              <a:t>Service Chaining</a:t>
            </a:r>
          </a:p>
          <a:p>
            <a:r>
              <a:rPr lang="en-US" dirty="0"/>
              <a:t>Demonstration – VNet Peering</a:t>
            </a:r>
          </a:p>
        </p:txBody>
      </p:sp>
    </p:spTree>
    <p:extLst>
      <p:ext uri="{BB962C8B-B14F-4D97-AF65-F5344CB8AC3E}">
        <p14:creationId xmlns:p14="http://schemas.microsoft.com/office/powerpoint/2010/main" val="331298448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3" name="Text Placeholder 2">
            <a:extLst>
              <a:ext uri="{FF2B5EF4-FFF2-40B4-BE49-F238E27FC236}">
                <a16:creationId xmlns:a16="http://schemas.microsoft.com/office/drawing/2014/main" id="{5429FA2B-6E39-4C3B-A68E-A8A9C22D1E38}"/>
              </a:ext>
            </a:extLst>
          </p:cNvPr>
          <p:cNvSpPr>
            <a:spLocks noGrp="1"/>
          </p:cNvSpPr>
          <p:nvPr>
            <p:ph type="body" sz="quarter" idx="10"/>
          </p:nvPr>
        </p:nvSpPr>
        <p:spPr>
          <a:xfrm>
            <a:off x="566093" y="3671321"/>
            <a:ext cx="11025188" cy="2499146"/>
          </a:xfrm>
        </p:spPr>
        <p:txBody>
          <a:bodyPr/>
          <a:lstStyle/>
          <a:p>
            <a:r>
              <a:rPr lang="en-US" dirty="0"/>
              <a:t>VNet peering connects two Azure virtual networks </a:t>
            </a:r>
          </a:p>
          <a:p>
            <a:r>
              <a:rPr lang="en-US" dirty="0"/>
              <a:t>Two types of peering: Regional and Global</a:t>
            </a:r>
          </a:p>
          <a:p>
            <a:r>
              <a:rPr lang="en-US" dirty="0"/>
              <a:t>Peered networks use the Azure backbone for privacy and isolation</a:t>
            </a:r>
          </a:p>
          <a:p>
            <a:r>
              <a:rPr lang="en-US" dirty="0"/>
              <a:t>Easy to setup, seamless data transfer, and great performance</a:t>
            </a:r>
          </a:p>
          <a:p>
            <a:r>
              <a:rPr lang="en-US" dirty="0"/>
              <a:t>Global peering has special requirements</a:t>
            </a:r>
          </a:p>
        </p:txBody>
      </p:sp>
      <p:pic>
        <p:nvPicPr>
          <p:cNvPr id="9" name="Picture 8" descr="Illustration showing VNet1 in Region 1, and VNet2 and VNet3 in Region 2. VNet2 and VNet3 are connected with regional VNet peering. VNet1 and VNet2 are connected with a global VNet peering. ">
            <a:extLst>
              <a:ext uri="{FF2B5EF4-FFF2-40B4-BE49-F238E27FC236}">
                <a16:creationId xmlns:a16="http://schemas.microsoft.com/office/drawing/2014/main" id="{208C40CB-82EE-44DA-BDA7-7496ECE6E7F9}"/>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2167829" y="1598063"/>
            <a:ext cx="7419475" cy="1487553"/>
          </a:xfrm>
          <a:prstGeom prst="rect">
            <a:avLst/>
          </a:prstGeom>
        </p:spPr>
      </p:pic>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 and Connectivity</a:t>
            </a:r>
          </a:p>
        </p:txBody>
      </p:sp>
      <p:sp>
        <p:nvSpPr>
          <p:cNvPr id="3" name="Text Placeholder 2">
            <a:extLst>
              <a:ext uri="{FF2B5EF4-FFF2-40B4-BE49-F238E27FC236}">
                <a16:creationId xmlns:a16="http://schemas.microsoft.com/office/drawing/2014/main" id="{C4246229-4BEE-4835-A8BB-8D8AA9EF66D9}"/>
              </a:ext>
            </a:extLst>
          </p:cNvPr>
          <p:cNvSpPr>
            <a:spLocks noGrp="1"/>
          </p:cNvSpPr>
          <p:nvPr>
            <p:ph type="body" sz="quarter" idx="10"/>
          </p:nvPr>
        </p:nvSpPr>
        <p:spPr>
          <a:xfrm>
            <a:off x="584200" y="1435100"/>
            <a:ext cx="4187306" cy="4050340"/>
          </a:xfrm>
        </p:spPr>
        <p:txBody>
          <a:bodyPr/>
          <a:lstStyle/>
          <a:p>
            <a:pPr lvl="0"/>
            <a:r>
              <a:rPr lang="en-US" dirty="0"/>
              <a:t>Gateway transit allows peered virtual networks to share the gateway and get access to resources</a:t>
            </a:r>
          </a:p>
          <a:p>
            <a:pPr lvl="0"/>
            <a:r>
              <a:rPr lang="en-US" dirty="0"/>
              <a:t>No VPN gateway is required in the peered virtual network</a:t>
            </a:r>
          </a:p>
          <a:p>
            <a:pPr lvl="0"/>
            <a:r>
              <a:rPr lang="en-US" dirty="0"/>
              <a:t>Default VNet peering provides full connectivity</a:t>
            </a:r>
          </a:p>
        </p:txBody>
      </p:sp>
      <p:pic>
        <p:nvPicPr>
          <p:cNvPr id="2" name="Picture 1" descr="Diagram showing three VNets (VNet A, VNet B, and a Hub VNet). VNet A and the Hub VNet are peered. VNet B and the Hub VNet are peered. The Hub VNet has a NVA for VNet A and a VPN Gateway for VNet B. ">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434880" y="1764648"/>
            <a:ext cx="5944115" cy="3328704"/>
          </a:xfrm>
          <a:prstGeom prst="rect">
            <a:avLst/>
          </a:prstGeom>
        </p:spPr>
      </p:pic>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3" name="Text Placeholder 2">
            <a:extLst>
              <a:ext uri="{FF2B5EF4-FFF2-40B4-BE49-F238E27FC236}">
                <a16:creationId xmlns:a16="http://schemas.microsoft.com/office/drawing/2014/main" id="{3F48888B-898A-4B35-849C-37FAEDC3A9C0}"/>
              </a:ext>
            </a:extLst>
          </p:cNvPr>
          <p:cNvSpPr>
            <a:spLocks noGrp="1"/>
          </p:cNvSpPr>
          <p:nvPr>
            <p:ph type="body" sz="quarter" idx="10"/>
          </p:nvPr>
        </p:nvSpPr>
        <p:spPr>
          <a:xfrm>
            <a:off x="584200" y="1435496"/>
            <a:ext cx="6345989" cy="4136517"/>
          </a:xfrm>
        </p:spPr>
        <p:txBody>
          <a:bodyPr/>
          <a:lstStyle/>
          <a:p>
            <a:pPr lvl="0"/>
            <a:r>
              <a:rPr lang="en-US" b="1" dirty="0"/>
              <a:t>Allow forwarded traffic - </a:t>
            </a:r>
            <a:r>
              <a:rPr lang="en-US" dirty="0"/>
              <a:t>from within the peer virtual network into your virtual network</a:t>
            </a:r>
          </a:p>
          <a:p>
            <a:pPr lvl="0"/>
            <a:r>
              <a:rPr lang="en-US" b="1" dirty="0"/>
              <a:t>Allow gateway transit</a:t>
            </a:r>
            <a:r>
              <a:rPr lang="en-US" dirty="0"/>
              <a:t> - Allows the peer virtual network to use your virtual network gateway </a:t>
            </a:r>
          </a:p>
          <a:p>
            <a:pPr lvl="0"/>
            <a:r>
              <a:rPr lang="en-US" b="1" dirty="0"/>
              <a:t>Use remote gateways</a:t>
            </a:r>
            <a:r>
              <a:rPr lang="en-US" dirty="0"/>
              <a:t> -only one virtual network can have this enabled </a:t>
            </a:r>
          </a:p>
          <a:p>
            <a:endParaRPr lang="en-US" dirty="0"/>
          </a:p>
        </p:txBody>
      </p:sp>
      <p:pic>
        <p:nvPicPr>
          <p:cNvPr id="9" name="Picture 8" descr="Screenshot of the Add Peering configuration options including: configure network access settings, configure forwarded traffic settings, and configure gateway transit settings. ">
            <a:extLst>
              <a:ext uri="{FF2B5EF4-FFF2-40B4-BE49-F238E27FC236}">
                <a16:creationId xmlns:a16="http://schemas.microsoft.com/office/drawing/2014/main" id="{EC79B8C1-231A-4331-A217-0EAE3D33CFE2}"/>
              </a:ext>
            </a:extLst>
          </p:cNvPr>
          <p:cNvPicPr/>
          <p:nvPr/>
        </p:nvPicPr>
        <p:blipFill>
          <a:blip r:embed="rId3">
            <a:extLst>
              <a:ext uri="{28A0092B-C50C-407E-A947-70E740481C1C}">
                <a14:useLocalDpi xmlns:a14="http://schemas.microsoft.com/office/drawing/2010/main" val="0"/>
              </a:ext>
            </a:extLst>
          </a:blip>
          <a:srcRect/>
          <a:stretch/>
        </p:blipFill>
        <p:spPr bwMode="auto">
          <a:xfrm>
            <a:off x="7250779" y="1085601"/>
            <a:ext cx="4280788" cy="4394967"/>
          </a:xfrm>
          <a:prstGeom prst="rect">
            <a:avLst/>
          </a:prstGeom>
          <a:ln>
            <a:solidFill>
              <a:schemeClr val="tx1"/>
            </a:solidFill>
          </a:ln>
        </p:spPr>
      </p:pic>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a:lstStyle/>
          <a:p>
            <a:r>
              <a:rPr lang="en-US" dirty="0"/>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r>
              <a:rPr lang="en-US" dirty="0"/>
              <a:t>Multiple NICs in Virtual Machines</a:t>
            </a:r>
          </a:p>
          <a:p>
            <a:r>
              <a:rPr lang="en-US" dirty="0"/>
              <a:t>Demonstration – Create VMs with Multiple NICs</a:t>
            </a:r>
          </a:p>
          <a:p>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 Peering</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Configure VNet peering on the first virtual network</a:t>
            </a:r>
          </a:p>
          <a:p>
            <a:r>
              <a:rPr lang="en-US" dirty="0"/>
              <a:t>Configure a VPN gateway </a:t>
            </a:r>
          </a:p>
          <a:p>
            <a:r>
              <a:rPr lang="en-US" dirty="0"/>
              <a:t>Allow gateway transit</a:t>
            </a:r>
          </a:p>
          <a:p>
            <a:r>
              <a:rPr lang="en-US" dirty="0"/>
              <a:t>Confirm VNet peering on the second virtual network</a:t>
            </a:r>
          </a:p>
        </p:txBody>
      </p:sp>
    </p:spTree>
    <p:extLst>
      <p:ext uri="{BB962C8B-B14F-4D97-AF65-F5344CB8AC3E}">
        <p14:creationId xmlns:p14="http://schemas.microsoft.com/office/powerpoint/2010/main" val="21177483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VNet-to-VNet Connections</a:t>
            </a:r>
          </a:p>
        </p:txBody>
      </p:sp>
    </p:spTree>
    <p:extLst>
      <p:ext uri="{BB962C8B-B14F-4D97-AF65-F5344CB8AC3E}">
        <p14:creationId xmlns:p14="http://schemas.microsoft.com/office/powerpoint/2010/main" val="87145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VNet-to-VNet Connections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4875181"/>
          </a:xfrm>
        </p:spPr>
        <p:txBody>
          <a:bodyPr/>
          <a:lstStyle/>
          <a:p>
            <a:r>
              <a:rPr lang="en-US" sz="2400" dirty="0"/>
              <a:t>VNet-to-VNet Connections</a:t>
            </a:r>
          </a:p>
          <a:p>
            <a:r>
              <a:rPr lang="en-US" sz="2400" dirty="0"/>
              <a:t>Implement VNet-to-VNet Connections</a:t>
            </a:r>
          </a:p>
          <a:p>
            <a:r>
              <a:rPr lang="en-US" sz="2400" dirty="0"/>
              <a:t>Create a Gateway Subnet</a:t>
            </a:r>
          </a:p>
          <a:p>
            <a:r>
              <a:rPr lang="en-US" sz="2400" dirty="0"/>
              <a:t>Create the VPN Gateway</a:t>
            </a:r>
          </a:p>
          <a:p>
            <a:r>
              <a:rPr lang="en-US" sz="2400" dirty="0"/>
              <a:t>VPN Types</a:t>
            </a:r>
          </a:p>
          <a:p>
            <a:r>
              <a:rPr lang="en-US" sz="2400" dirty="0"/>
              <a:t>Gateway SKUs</a:t>
            </a:r>
          </a:p>
          <a:p>
            <a:r>
              <a:rPr lang="en-US" sz="2400" dirty="0"/>
              <a:t>Create the Local Network Gateway</a:t>
            </a:r>
          </a:p>
          <a:p>
            <a:r>
              <a:rPr lang="en-US" sz="2400" dirty="0"/>
              <a:t>Configure the On-Premises VPN Device</a:t>
            </a:r>
          </a:p>
          <a:p>
            <a:r>
              <a:rPr lang="en-US" sz="2400" dirty="0"/>
              <a:t>Create the VPN Connection</a:t>
            </a:r>
          </a:p>
          <a:p>
            <a:r>
              <a:rPr lang="en-US" sz="2400" dirty="0"/>
              <a:t>Verify the VPN Connection</a:t>
            </a:r>
          </a:p>
          <a:p>
            <a:r>
              <a:rPr lang="en-US" sz="2400" dirty="0"/>
              <a:t>Demonstration – VNet-to-VNet Connections</a:t>
            </a:r>
          </a:p>
        </p:txBody>
      </p:sp>
    </p:spTree>
    <p:extLst>
      <p:ext uri="{BB962C8B-B14F-4D97-AF65-F5344CB8AC3E}">
        <p14:creationId xmlns:p14="http://schemas.microsoft.com/office/powerpoint/2010/main" val="2024240680"/>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VNet-to-VNet Connections</a:t>
            </a:r>
          </a:p>
        </p:txBody>
      </p:sp>
      <p:pic>
        <p:nvPicPr>
          <p:cNvPr id="7" name="Picture 6" descr="A VNet to VNet connection between VNet1 and VNet2 is shown. Each VNet has a gateway connection and there is an IPsec IKE S2S VPN tunnel between them. Another tunnel connects VNet1 to an on-premises infrastructure using a site-to-site connection.">
            <a:extLst>
              <a:ext uri="{FF2B5EF4-FFF2-40B4-BE49-F238E27FC236}">
                <a16:creationId xmlns:a16="http://schemas.microsoft.com/office/drawing/2014/main" id="{1484AD3C-9C4F-4334-9A1E-57E49C9DB0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491" y="1435100"/>
            <a:ext cx="7845776" cy="2956278"/>
          </a:xfrm>
          <a:prstGeom prst="rect">
            <a:avLst/>
          </a:prstGeom>
          <a:noFill/>
        </p:spPr>
      </p:pic>
      <p:sp>
        <p:nvSpPr>
          <p:cNvPr id="14" name="Text Placeholder 2">
            <a:extLst>
              <a:ext uri="{FF2B5EF4-FFF2-40B4-BE49-F238E27FC236}">
                <a16:creationId xmlns:a16="http://schemas.microsoft.com/office/drawing/2014/main" id="{FD6C7DDF-A099-42B0-864B-772EF4875B0A}"/>
              </a:ext>
            </a:extLst>
          </p:cNvPr>
          <p:cNvSpPr>
            <a:spLocks noGrp="1"/>
          </p:cNvSpPr>
          <p:nvPr>
            <p:ph type="body" sz="quarter" idx="10"/>
          </p:nvPr>
        </p:nvSpPr>
        <p:spPr>
          <a:xfrm>
            <a:off x="584200" y="4804022"/>
            <a:ext cx="10170675" cy="1698927"/>
          </a:xfrm>
        </p:spPr>
        <p:txBody>
          <a:bodyPr/>
          <a:lstStyle/>
          <a:p>
            <a:r>
              <a:rPr lang="en-US" sz="2400" dirty="0"/>
              <a:t>Connect VNets with a VNet-to-VNet VPN connection </a:t>
            </a:r>
          </a:p>
          <a:p>
            <a:r>
              <a:rPr lang="en-US" sz="2400" dirty="0"/>
              <a:t>Requires a VPN gateway in each virtual network </a:t>
            </a:r>
          </a:p>
          <a:p>
            <a:r>
              <a:rPr lang="en-US" sz="2400" dirty="0"/>
              <a:t>A secure IPsec/IKE tunnel provides the communication</a:t>
            </a:r>
          </a:p>
          <a:p>
            <a:r>
              <a:rPr lang="en-US" sz="2400" dirty="0"/>
              <a:t>Use when VNet peering is not an option</a:t>
            </a:r>
          </a:p>
        </p:txBody>
      </p:sp>
    </p:spTree>
    <p:extLst>
      <p:ext uri="{BB962C8B-B14F-4D97-AF65-F5344CB8AC3E}">
        <p14:creationId xmlns:p14="http://schemas.microsoft.com/office/powerpoint/2010/main" val="19726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Implement VNet-to-VNet Connections</a:t>
            </a:r>
          </a:p>
        </p:txBody>
      </p:sp>
      <p:sp>
        <p:nvSpPr>
          <p:cNvPr id="3" name="Text Placeholder 2">
            <a:extLst>
              <a:ext uri="{FF2B5EF4-FFF2-40B4-BE49-F238E27FC236}">
                <a16:creationId xmlns:a16="http://schemas.microsoft.com/office/drawing/2014/main" id="{BC2B46F7-5E1E-48A5-8E23-8F9C8D4C5802}"/>
              </a:ext>
            </a:extLst>
          </p:cNvPr>
          <p:cNvSpPr>
            <a:spLocks noGrp="1"/>
          </p:cNvSpPr>
          <p:nvPr>
            <p:ph type="body" sz="quarter" idx="10"/>
          </p:nvPr>
        </p:nvSpPr>
        <p:spPr>
          <a:xfrm>
            <a:off x="666496" y="4068969"/>
            <a:ext cx="9858248" cy="1895904"/>
          </a:xfrm>
        </p:spPr>
        <p:txBody>
          <a:bodyPr/>
          <a:lstStyle/>
          <a:p>
            <a:r>
              <a:rPr lang="en-US" dirty="0"/>
              <a:t>Take time to carefully plan your network configuration</a:t>
            </a:r>
          </a:p>
          <a:p>
            <a:r>
              <a:rPr lang="en-US" dirty="0"/>
              <a:t>The on-premises part is necessary only if you are configuring Site-to-Site</a:t>
            </a:r>
          </a:p>
          <a:p>
            <a:r>
              <a:rPr lang="en-US" dirty="0"/>
              <a:t>Always verify and test your connections</a:t>
            </a:r>
          </a:p>
        </p:txBody>
      </p:sp>
      <p:grpSp>
        <p:nvGrpSpPr>
          <p:cNvPr id="15" name="Group 14" descr="Flowchart with 7 steps: create VNets and subnets, Specify the DNS Server optional, Create the Gateway subnet, Create the VPN gateway, Create the local network gateway, Configure the VPN device, and Create the VPN connection. The first two steps are highlighted.">
            <a:extLst>
              <a:ext uri="{FF2B5EF4-FFF2-40B4-BE49-F238E27FC236}">
                <a16:creationId xmlns:a16="http://schemas.microsoft.com/office/drawing/2014/main" id="{317DFE0A-C525-44C7-BA3F-562E7F3BAC16}"/>
              </a:ext>
            </a:extLst>
          </p:cNvPr>
          <p:cNvGrpSpPr/>
          <p:nvPr/>
        </p:nvGrpSpPr>
        <p:grpSpPr>
          <a:xfrm>
            <a:off x="1481531" y="1424924"/>
            <a:ext cx="8092237" cy="2442987"/>
            <a:chOff x="750011" y="1370061"/>
            <a:chExt cx="7702631" cy="2024240"/>
          </a:xfrm>
        </p:grpSpPr>
        <p:grpSp>
          <p:nvGrpSpPr>
            <p:cNvPr id="16" name="Group 15">
              <a:extLst>
                <a:ext uri="{FF2B5EF4-FFF2-40B4-BE49-F238E27FC236}">
                  <a16:creationId xmlns:a16="http://schemas.microsoft.com/office/drawing/2014/main" id="{48EA1726-525A-4272-9CED-28534C9A0FDD}"/>
                </a:ext>
              </a:extLst>
            </p:cNvPr>
            <p:cNvGrpSpPr/>
            <p:nvPr/>
          </p:nvGrpSpPr>
          <p:grpSpPr>
            <a:xfrm>
              <a:off x="879747" y="1540565"/>
              <a:ext cx="7572895" cy="1853736"/>
              <a:chOff x="756457" y="133005"/>
              <a:chExt cx="7572895" cy="1853736"/>
            </a:xfrm>
          </p:grpSpPr>
          <p:sp>
            <p:nvSpPr>
              <p:cNvPr id="23" name="Arrow: Right 22">
                <a:extLst>
                  <a:ext uri="{FF2B5EF4-FFF2-40B4-BE49-F238E27FC236}">
                    <a16:creationId xmlns:a16="http://schemas.microsoft.com/office/drawing/2014/main" id="{581E71B5-AB8D-4F2C-B5CF-04AD9E01C0EC}"/>
                  </a:ext>
                </a:extLst>
              </p:cNvPr>
              <p:cNvSpPr/>
              <p:nvPr/>
            </p:nvSpPr>
            <p:spPr>
              <a:xfrm>
                <a:off x="756457" y="133005"/>
                <a:ext cx="7572895" cy="1853736"/>
              </a:xfrm>
              <a:prstGeom prst="rightArrow">
                <a:avLst>
                  <a:gd name="adj1" fmla="val 50000"/>
                  <a:gd name="adj2" fmla="val 49552"/>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4" name="Freeform: Shape 23">
                <a:extLst>
                  <a:ext uri="{FF2B5EF4-FFF2-40B4-BE49-F238E27FC236}">
                    <a16:creationId xmlns:a16="http://schemas.microsoft.com/office/drawing/2014/main" id="{A692DDD5-D80B-4AAD-8E8A-1CEBA5C33F35}"/>
                  </a:ext>
                </a:extLst>
              </p:cNvPr>
              <p:cNvSpPr/>
              <p:nvPr/>
            </p:nvSpPr>
            <p:spPr>
              <a:xfrm>
                <a:off x="829743" y="564660"/>
                <a:ext cx="1003495" cy="981619"/>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kern="1200" dirty="0">
                    <a:latin typeface="Segoe UI" panose="020B0502040204020203" pitchFamily="34" charset="0"/>
                    <a:cs typeface="Segoe UI" panose="020B0502040204020203" pitchFamily="34" charset="0"/>
                  </a:rPr>
                  <a:t>Create VNets and Subnets</a:t>
                </a:r>
                <a:endParaRPr lang="en-US" sz="1300" kern="1200" dirty="0">
                  <a:solidFill>
                    <a:schemeClr val="bg1"/>
                  </a:solidFill>
                  <a:latin typeface="Segoe UI" panose="020B0502040204020203" pitchFamily="34" charset="0"/>
                  <a:cs typeface="Segoe UI" panose="020B0502040204020203" pitchFamily="34" charset="0"/>
                </a:endParaRPr>
              </a:p>
            </p:txBody>
          </p:sp>
          <p:sp>
            <p:nvSpPr>
              <p:cNvPr id="25" name="Freeform: Shape 24" descr="Flowchart of the three steps described in the topic. ">
                <a:extLst>
                  <a:ext uri="{FF2B5EF4-FFF2-40B4-BE49-F238E27FC236}">
                    <a16:creationId xmlns:a16="http://schemas.microsoft.com/office/drawing/2014/main" id="{1B74AF9C-910A-45B7-92C9-AAEA76E4DFB7}"/>
                  </a:ext>
                </a:extLst>
              </p:cNvPr>
              <p:cNvSpPr/>
              <p:nvPr/>
            </p:nvSpPr>
            <p:spPr>
              <a:xfrm>
                <a:off x="1883413" y="564660"/>
                <a:ext cx="1003495" cy="981619"/>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kern="1200" dirty="0">
                    <a:latin typeface="Segoe UI" panose="020B0502040204020203" pitchFamily="34" charset="0"/>
                    <a:cs typeface="Segoe UI" panose="020B0502040204020203" pitchFamily="34" charset="0"/>
                  </a:rPr>
                  <a:t>Specify the DNS Server (optional)</a:t>
                </a:r>
                <a:endParaRPr lang="en-US" sz="1300" b="1" kern="1200" dirty="0">
                  <a:solidFill>
                    <a:srgbClr val="00FF00"/>
                  </a:solidFill>
                  <a:latin typeface="Segoe UI" panose="020B0502040204020203" pitchFamily="34" charset="0"/>
                  <a:cs typeface="Segoe UI" panose="020B0502040204020203" pitchFamily="34" charset="0"/>
                </a:endParaRPr>
              </a:p>
            </p:txBody>
          </p:sp>
          <p:sp>
            <p:nvSpPr>
              <p:cNvPr id="26" name="Freeform: Shape 25">
                <a:extLst>
                  <a:ext uri="{FF2B5EF4-FFF2-40B4-BE49-F238E27FC236}">
                    <a16:creationId xmlns:a16="http://schemas.microsoft.com/office/drawing/2014/main" id="{BCA7894D-EE8A-4E07-9B12-D8CAD8EA9F60}"/>
                  </a:ext>
                </a:extLst>
              </p:cNvPr>
              <p:cNvSpPr/>
              <p:nvPr/>
            </p:nvSpPr>
            <p:spPr>
              <a:xfrm>
                <a:off x="2937083" y="564660"/>
                <a:ext cx="1003495" cy="981619"/>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b="0" kern="1200" dirty="0">
                    <a:solidFill>
                      <a:schemeClr val="bg1"/>
                    </a:solidFill>
                    <a:latin typeface="Segoe UI" panose="020B0502040204020203" pitchFamily="34" charset="0"/>
                    <a:cs typeface="Segoe UI" panose="020B0502040204020203" pitchFamily="34" charset="0"/>
                  </a:rPr>
                  <a:t>Create </a:t>
                </a:r>
                <a:r>
                  <a:rPr lang="en-US" sz="1300" dirty="0">
                    <a:solidFill>
                      <a:schemeClr val="bg1"/>
                    </a:solidFill>
                    <a:latin typeface="Segoe UI" panose="020B0502040204020203" pitchFamily="34" charset="0"/>
                    <a:cs typeface="Segoe UI" panose="020B0502040204020203" pitchFamily="34" charset="0"/>
                  </a:rPr>
                  <a:t>the Gateway Subnet</a:t>
                </a:r>
                <a:endParaRPr lang="en-US" sz="1300" b="0" kern="1200" dirty="0">
                  <a:latin typeface="Segoe UI" panose="020B0502040204020203" pitchFamily="34" charset="0"/>
                  <a:cs typeface="Segoe UI" panose="020B0502040204020203" pitchFamily="34" charset="0"/>
                </a:endParaRPr>
              </a:p>
            </p:txBody>
          </p:sp>
          <p:sp>
            <p:nvSpPr>
              <p:cNvPr id="27" name="Freeform: Shape 26">
                <a:extLst>
                  <a:ext uri="{FF2B5EF4-FFF2-40B4-BE49-F238E27FC236}">
                    <a16:creationId xmlns:a16="http://schemas.microsoft.com/office/drawing/2014/main" id="{105802CB-2F83-44F8-8A00-5754E6BE642E}"/>
                  </a:ext>
                </a:extLst>
              </p:cNvPr>
              <p:cNvSpPr/>
              <p:nvPr/>
            </p:nvSpPr>
            <p:spPr>
              <a:xfrm>
                <a:off x="3990753" y="564660"/>
                <a:ext cx="1003495" cy="981619"/>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b="0" kern="1200" dirty="0">
                    <a:latin typeface="Segoe UI" panose="020B0502040204020203" pitchFamily="34" charset="0"/>
                    <a:cs typeface="Segoe UI" panose="020B0502040204020203" pitchFamily="34" charset="0"/>
                  </a:rPr>
                  <a:t>Create the VPN Gateway</a:t>
                </a:r>
              </a:p>
            </p:txBody>
          </p:sp>
          <p:sp>
            <p:nvSpPr>
              <p:cNvPr id="28" name="Freeform: Shape 27">
                <a:extLst>
                  <a:ext uri="{FF2B5EF4-FFF2-40B4-BE49-F238E27FC236}">
                    <a16:creationId xmlns:a16="http://schemas.microsoft.com/office/drawing/2014/main" id="{10FB9B48-6542-4A4D-AC79-ED93F5C1ED3A}"/>
                  </a:ext>
                </a:extLst>
              </p:cNvPr>
              <p:cNvSpPr/>
              <p:nvPr/>
            </p:nvSpPr>
            <p:spPr>
              <a:xfrm>
                <a:off x="5044423" y="564660"/>
                <a:ext cx="1003495" cy="981619"/>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kern="1200" dirty="0">
                    <a:latin typeface="Segoe UI" panose="020B0502040204020203" pitchFamily="34" charset="0"/>
                    <a:cs typeface="Segoe UI" panose="020B0502040204020203" pitchFamily="34" charset="0"/>
                  </a:rPr>
                  <a:t>Create the Local Network Gateway</a:t>
                </a:r>
              </a:p>
            </p:txBody>
          </p:sp>
          <p:sp>
            <p:nvSpPr>
              <p:cNvPr id="29" name="Freeform: Shape 28">
                <a:extLst>
                  <a:ext uri="{FF2B5EF4-FFF2-40B4-BE49-F238E27FC236}">
                    <a16:creationId xmlns:a16="http://schemas.microsoft.com/office/drawing/2014/main" id="{465E2866-ADFC-446E-9ADF-E31DFF89CBBA}"/>
                  </a:ext>
                </a:extLst>
              </p:cNvPr>
              <p:cNvSpPr/>
              <p:nvPr/>
            </p:nvSpPr>
            <p:spPr>
              <a:xfrm>
                <a:off x="6094860" y="555153"/>
                <a:ext cx="1003495" cy="981620"/>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kern="1200" dirty="0">
                    <a:latin typeface="Segoe UI" panose="020B0502040204020203" pitchFamily="34" charset="0"/>
                    <a:cs typeface="Segoe UI" panose="020B0502040204020203" pitchFamily="34" charset="0"/>
                  </a:rPr>
                  <a:t>Configure the VPN Device</a:t>
                </a:r>
              </a:p>
            </p:txBody>
          </p:sp>
          <p:sp>
            <p:nvSpPr>
              <p:cNvPr id="30" name="Freeform: Shape 29">
                <a:extLst>
                  <a:ext uri="{FF2B5EF4-FFF2-40B4-BE49-F238E27FC236}">
                    <a16:creationId xmlns:a16="http://schemas.microsoft.com/office/drawing/2014/main" id="{4F6402B9-8B9D-45EE-BEA6-08DFFC595D9E}"/>
                  </a:ext>
                </a:extLst>
              </p:cNvPr>
              <p:cNvSpPr/>
              <p:nvPr/>
            </p:nvSpPr>
            <p:spPr>
              <a:xfrm>
                <a:off x="7149443" y="535824"/>
                <a:ext cx="1003495" cy="981620"/>
              </a:xfrm>
              <a:custGeom>
                <a:avLst/>
                <a:gdLst>
                  <a:gd name="connsiteX0" fmla="*/ 0 w 1171415"/>
                  <a:gd name="connsiteY0" fmla="*/ 110111 h 660653"/>
                  <a:gd name="connsiteX1" fmla="*/ 110111 w 1171415"/>
                  <a:gd name="connsiteY1" fmla="*/ 0 h 660653"/>
                  <a:gd name="connsiteX2" fmla="*/ 1061304 w 1171415"/>
                  <a:gd name="connsiteY2" fmla="*/ 0 h 660653"/>
                  <a:gd name="connsiteX3" fmla="*/ 1171415 w 1171415"/>
                  <a:gd name="connsiteY3" fmla="*/ 110111 h 660653"/>
                  <a:gd name="connsiteX4" fmla="*/ 1171415 w 1171415"/>
                  <a:gd name="connsiteY4" fmla="*/ 550542 h 660653"/>
                  <a:gd name="connsiteX5" fmla="*/ 1061304 w 1171415"/>
                  <a:gd name="connsiteY5" fmla="*/ 660653 h 660653"/>
                  <a:gd name="connsiteX6" fmla="*/ 110111 w 1171415"/>
                  <a:gd name="connsiteY6" fmla="*/ 660653 h 660653"/>
                  <a:gd name="connsiteX7" fmla="*/ 0 w 1171415"/>
                  <a:gd name="connsiteY7" fmla="*/ 550542 h 660653"/>
                  <a:gd name="connsiteX8" fmla="*/ 0 w 1171415"/>
                  <a:gd name="connsiteY8" fmla="*/ 110111 h 66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1415" h="660653">
                    <a:moveTo>
                      <a:pt x="0" y="110111"/>
                    </a:moveTo>
                    <a:cubicBezTo>
                      <a:pt x="0" y="49298"/>
                      <a:pt x="49298" y="0"/>
                      <a:pt x="110111" y="0"/>
                    </a:cubicBezTo>
                    <a:lnTo>
                      <a:pt x="1061304" y="0"/>
                    </a:lnTo>
                    <a:cubicBezTo>
                      <a:pt x="1122117" y="0"/>
                      <a:pt x="1171415" y="49298"/>
                      <a:pt x="1171415" y="110111"/>
                    </a:cubicBezTo>
                    <a:lnTo>
                      <a:pt x="1171415" y="550542"/>
                    </a:lnTo>
                    <a:cubicBezTo>
                      <a:pt x="1171415" y="611355"/>
                      <a:pt x="1122117" y="660653"/>
                      <a:pt x="1061304" y="660653"/>
                    </a:cubicBezTo>
                    <a:lnTo>
                      <a:pt x="110111" y="660653"/>
                    </a:lnTo>
                    <a:cubicBezTo>
                      <a:pt x="49298" y="660653"/>
                      <a:pt x="0" y="611355"/>
                      <a:pt x="0" y="550542"/>
                    </a:cubicBezTo>
                    <a:lnTo>
                      <a:pt x="0" y="11011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7970" tIns="77970" rIns="77970" bIns="77970" numCol="1" spcCol="1270" anchor="ctr" anchorCtr="0">
                <a:noAutofit/>
              </a:bodyPr>
              <a:lstStyle/>
              <a:p>
                <a:pPr marL="0" lvl="0" indent="0" algn="ctr" defTabSz="533400">
                  <a:lnSpc>
                    <a:spcPct val="90000"/>
                  </a:lnSpc>
                  <a:spcBef>
                    <a:spcPct val="0"/>
                  </a:spcBef>
                  <a:spcAft>
                    <a:spcPct val="35000"/>
                  </a:spcAft>
                  <a:buNone/>
                </a:pPr>
                <a:r>
                  <a:rPr lang="en-US" sz="1300" kern="1200" dirty="0">
                    <a:latin typeface="Segoe UI" panose="020B0502040204020203" pitchFamily="34" charset="0"/>
                    <a:cs typeface="Segoe UI" panose="020B0502040204020203" pitchFamily="34" charset="0"/>
                  </a:rPr>
                  <a:t>Create the VPN Connection</a:t>
                </a:r>
              </a:p>
            </p:txBody>
          </p:sp>
        </p:grpSp>
        <p:sp>
          <p:nvSpPr>
            <p:cNvPr id="17" name="Right Bracket 16">
              <a:extLst>
                <a:ext uri="{FF2B5EF4-FFF2-40B4-BE49-F238E27FC236}">
                  <a16:creationId xmlns:a16="http://schemas.microsoft.com/office/drawing/2014/main" id="{F860BC04-5984-4139-9069-401F601DF599}"/>
                </a:ext>
              </a:extLst>
            </p:cNvPr>
            <p:cNvSpPr/>
            <p:nvPr/>
          </p:nvSpPr>
          <p:spPr>
            <a:xfrm rot="16200000">
              <a:off x="2702103" y="-349324"/>
              <a:ext cx="472611" cy="4376796"/>
            </a:xfrm>
            <a:prstGeom prst="rightBracket">
              <a:avLst/>
            </a:prstGeom>
            <a:ln w="15875">
              <a:prstDash val="sysDas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EDF3624-A03A-41D9-BF24-0A3A5BE8A9DF}"/>
                </a:ext>
              </a:extLst>
            </p:cNvPr>
            <p:cNvSpPr/>
            <p:nvPr/>
          </p:nvSpPr>
          <p:spPr>
            <a:xfrm>
              <a:off x="2304592" y="1370061"/>
              <a:ext cx="775154" cy="338554"/>
            </a:xfrm>
            <a:prstGeom prst="rect">
              <a:avLst/>
            </a:prstGeom>
            <a:solidFill>
              <a:schemeClr val="accent5">
                <a:lumMod val="20000"/>
                <a:lumOff val="80000"/>
              </a:schemeClr>
            </a:solidFill>
          </p:spPr>
          <p:txBody>
            <a:bodyPr wrap="square">
              <a:spAutoFit/>
            </a:bodyPr>
            <a:lstStyle/>
            <a:p>
              <a:r>
                <a:rPr lang="en-US" sz="1600" dirty="0">
                  <a:latin typeface="Segoe UI" panose="020B0502040204020203" pitchFamily="34" charset="0"/>
                  <a:cs typeface="Segoe UI" panose="020B0502040204020203" pitchFamily="34" charset="0"/>
                </a:rPr>
                <a:t>Azure</a:t>
              </a:r>
              <a:endParaRPr lang="en-US" sz="1600" dirty="0"/>
            </a:p>
          </p:txBody>
        </p:sp>
        <p:sp>
          <p:nvSpPr>
            <p:cNvPr id="19" name="Right Bracket 18">
              <a:extLst>
                <a:ext uri="{FF2B5EF4-FFF2-40B4-BE49-F238E27FC236}">
                  <a16:creationId xmlns:a16="http://schemas.microsoft.com/office/drawing/2014/main" id="{23FB45D9-BE22-4E22-967B-02D0461B1CEC}"/>
                </a:ext>
              </a:extLst>
            </p:cNvPr>
            <p:cNvSpPr/>
            <p:nvPr/>
          </p:nvSpPr>
          <p:spPr>
            <a:xfrm rot="16200000">
              <a:off x="7515546" y="1328790"/>
              <a:ext cx="472611" cy="996593"/>
            </a:xfrm>
            <a:prstGeom prst="rightBracket">
              <a:avLst/>
            </a:prstGeom>
            <a:ln w="15875">
              <a:prstDash val="sysDas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BCD39D-8B18-47E4-ACC6-1BCF5E7883EB}"/>
                </a:ext>
              </a:extLst>
            </p:cNvPr>
            <p:cNvSpPr/>
            <p:nvPr/>
          </p:nvSpPr>
          <p:spPr>
            <a:xfrm>
              <a:off x="7378314" y="1370061"/>
              <a:ext cx="775154" cy="338554"/>
            </a:xfrm>
            <a:prstGeom prst="rect">
              <a:avLst/>
            </a:prstGeom>
            <a:solidFill>
              <a:schemeClr val="accent5">
                <a:lumMod val="20000"/>
                <a:lumOff val="80000"/>
              </a:schemeClr>
            </a:solidFill>
          </p:spPr>
          <p:txBody>
            <a:bodyPr wrap="square">
              <a:spAutoFit/>
            </a:bodyPr>
            <a:lstStyle/>
            <a:p>
              <a:r>
                <a:rPr lang="en-US" sz="1600" dirty="0">
                  <a:latin typeface="Segoe UI" panose="020B0502040204020203" pitchFamily="34" charset="0"/>
                  <a:cs typeface="Segoe UI" panose="020B0502040204020203" pitchFamily="34" charset="0"/>
                </a:rPr>
                <a:t>Azure</a:t>
              </a:r>
              <a:endParaRPr lang="en-US" sz="1600" dirty="0"/>
            </a:p>
          </p:txBody>
        </p:sp>
        <p:sp>
          <p:nvSpPr>
            <p:cNvPr id="21" name="Right Bracket 20">
              <a:extLst>
                <a:ext uri="{FF2B5EF4-FFF2-40B4-BE49-F238E27FC236}">
                  <a16:creationId xmlns:a16="http://schemas.microsoft.com/office/drawing/2014/main" id="{5F57C3C3-5A8B-4125-AB10-F0B8B93474DC}"/>
                </a:ext>
              </a:extLst>
            </p:cNvPr>
            <p:cNvSpPr/>
            <p:nvPr/>
          </p:nvSpPr>
          <p:spPr>
            <a:xfrm rot="16200000" flipV="1">
              <a:off x="5955585" y="785971"/>
              <a:ext cx="472611" cy="2082232"/>
            </a:xfrm>
            <a:prstGeom prst="rightBracket">
              <a:avLst/>
            </a:prstGeom>
            <a:ln w="15875">
              <a:prstDash val="sysDash"/>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BF81562D-23DC-4C66-BBB9-7737A3E1B280}"/>
                </a:ext>
              </a:extLst>
            </p:cNvPr>
            <p:cNvSpPr/>
            <p:nvPr/>
          </p:nvSpPr>
          <p:spPr>
            <a:xfrm flipH="1">
              <a:off x="5421007" y="1370061"/>
              <a:ext cx="1555145" cy="338554"/>
            </a:xfrm>
            <a:prstGeom prst="rect">
              <a:avLst/>
            </a:prstGeom>
            <a:solidFill>
              <a:schemeClr val="accent5">
                <a:lumMod val="20000"/>
                <a:lumOff val="80000"/>
              </a:schemeClr>
            </a:solidFill>
          </p:spPr>
          <p:txBody>
            <a:bodyPr wrap="square">
              <a:spAutoFit/>
            </a:bodyPr>
            <a:lstStyle/>
            <a:p>
              <a:r>
                <a:rPr lang="en-US" sz="1600" dirty="0">
                  <a:latin typeface="Segoe UI" panose="020B0502040204020203" pitchFamily="34" charset="0"/>
                  <a:cs typeface="Segoe UI" panose="020B0502040204020203" pitchFamily="34" charset="0"/>
                </a:rPr>
                <a:t>On-premises</a:t>
              </a:r>
              <a:endParaRPr lang="en-US" sz="1600" dirty="0"/>
            </a:p>
          </p:txBody>
        </p:sp>
      </p:grpSp>
    </p:spTree>
    <p:extLst>
      <p:ext uri="{BB962C8B-B14F-4D97-AF65-F5344CB8AC3E}">
        <p14:creationId xmlns:p14="http://schemas.microsoft.com/office/powerpoint/2010/main" val="102964262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3" name="Text Placeholder 2">
            <a:extLst>
              <a:ext uri="{FF2B5EF4-FFF2-40B4-BE49-F238E27FC236}">
                <a16:creationId xmlns:a16="http://schemas.microsoft.com/office/drawing/2014/main" id="{A06A61B7-6BC7-48C1-83DF-A987613E90A4}"/>
              </a:ext>
            </a:extLst>
          </p:cNvPr>
          <p:cNvSpPr>
            <a:spLocks noGrp="1"/>
          </p:cNvSpPr>
          <p:nvPr>
            <p:ph type="body" sz="quarter" idx="10"/>
          </p:nvPr>
        </p:nvSpPr>
        <p:spPr>
          <a:xfrm>
            <a:off x="602488" y="3337449"/>
            <a:ext cx="10854944" cy="2806922"/>
          </a:xfrm>
        </p:spPr>
        <p:txBody>
          <a:bodyPr/>
          <a:lstStyle/>
          <a:p>
            <a:r>
              <a:rPr lang="en-US" sz="2400" dirty="0"/>
              <a:t>The gateway subnet contains the IP addresses; if possible, use a CIDR block of /28 or /27. </a:t>
            </a:r>
          </a:p>
          <a:p>
            <a:r>
              <a:rPr lang="en-US" sz="2400" dirty="0"/>
              <a:t>When you create your gateway subnet, gateway VMs are deployed to the gateway subnet and configured with the required VPN gateway settings.</a:t>
            </a:r>
          </a:p>
          <a:p>
            <a:r>
              <a:rPr lang="en-US" sz="2400" dirty="0"/>
              <a:t>Never deploy other resources (for example, additional VMs) to the gateway subnet. </a:t>
            </a:r>
          </a:p>
          <a:p>
            <a:r>
              <a:rPr lang="en-US" sz="2400" dirty="0"/>
              <a:t>Avoid associating a NSG with the gateway subnet.</a:t>
            </a:r>
          </a:p>
        </p:txBody>
      </p:sp>
      <p:pic>
        <p:nvPicPr>
          <p:cNvPr id="4" name="Picture 3" descr="Screenshot of the Subnets blade of the Virtual Networking Azure portal . The add Gateway subnet link is highlighted.">
            <a:extLst>
              <a:ext uri="{FF2B5EF4-FFF2-40B4-BE49-F238E27FC236}">
                <a16:creationId xmlns:a16="http://schemas.microsoft.com/office/drawing/2014/main" id="{3A01CC4B-CDD2-45CC-8A8F-377F04ED8C5A}"/>
              </a:ext>
            </a:extLst>
          </p:cNvPr>
          <p:cNvPicPr>
            <a:picLocks noChangeAspect="1"/>
          </p:cNvPicPr>
          <p:nvPr/>
        </p:nvPicPr>
        <p:blipFill>
          <a:blip r:embed="rId2"/>
          <a:stretch>
            <a:fillRect/>
          </a:stretch>
        </p:blipFill>
        <p:spPr>
          <a:xfrm>
            <a:off x="1849945" y="1378267"/>
            <a:ext cx="7562235" cy="1630109"/>
          </a:xfrm>
          <a:prstGeom prst="rect">
            <a:avLst/>
          </a:prstGeom>
          <a:ln>
            <a:solidFill>
              <a:schemeClr val="tx1"/>
            </a:solidFill>
          </a:ln>
        </p:spPr>
      </p:pic>
    </p:spTree>
    <p:extLst>
      <p:ext uri="{BB962C8B-B14F-4D97-AF65-F5344CB8AC3E}">
        <p14:creationId xmlns:p14="http://schemas.microsoft.com/office/powerpoint/2010/main" val="1476864578"/>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Create the VPN Gateway</a:t>
            </a:r>
          </a:p>
        </p:txBody>
      </p:sp>
      <p:sp>
        <p:nvSpPr>
          <p:cNvPr id="3" name="Text Placeholder 2">
            <a:extLst>
              <a:ext uri="{FF2B5EF4-FFF2-40B4-BE49-F238E27FC236}">
                <a16:creationId xmlns:a16="http://schemas.microsoft.com/office/drawing/2014/main" id="{D60147CB-D99F-4F52-BF35-77F67C33BA1F}"/>
              </a:ext>
            </a:extLst>
          </p:cNvPr>
          <p:cNvSpPr>
            <a:spLocks noGrp="1"/>
          </p:cNvSpPr>
          <p:nvPr>
            <p:ph type="body" sz="quarter" idx="10"/>
          </p:nvPr>
        </p:nvSpPr>
        <p:spPr>
          <a:xfrm>
            <a:off x="584200" y="1435497"/>
            <a:ext cx="6502400" cy="3791807"/>
          </a:xfrm>
        </p:spPr>
        <p:txBody>
          <a:bodyPr/>
          <a:lstStyle/>
          <a:p>
            <a:r>
              <a:rPr lang="en-US" dirty="0"/>
              <a:t>Use the VPN Gateway type</a:t>
            </a:r>
          </a:p>
          <a:p>
            <a:r>
              <a:rPr lang="en-US" dirty="0"/>
              <a:t>Most VPN types are Route-based</a:t>
            </a:r>
          </a:p>
          <a:p>
            <a:r>
              <a:rPr lang="en-US" dirty="0"/>
              <a:t>Your choice of gateway SKU affects the number of tunnels you can have and the aggregate throughput benchmark</a:t>
            </a:r>
          </a:p>
          <a:p>
            <a:r>
              <a:rPr lang="en-US" dirty="0"/>
              <a:t>Associate a virtual network that includes the gateway subnet</a:t>
            </a:r>
          </a:p>
          <a:p>
            <a:r>
              <a:rPr lang="en-US" dirty="0"/>
              <a:t>The gateway needs a public IP address </a:t>
            </a:r>
          </a:p>
        </p:txBody>
      </p:sp>
      <p:pic>
        <p:nvPicPr>
          <p:cNvPr id="4" name="Picture 3" descr="Screenshot of the create virtual network gateway page. VPN and route-based are selected. ">
            <a:extLst>
              <a:ext uri="{FF2B5EF4-FFF2-40B4-BE49-F238E27FC236}">
                <a16:creationId xmlns:a16="http://schemas.microsoft.com/office/drawing/2014/main" id="{07B483EA-7DB4-4716-928C-81F85EBB54A6}"/>
              </a:ext>
            </a:extLst>
          </p:cNvPr>
          <p:cNvPicPr>
            <a:picLocks noChangeAspect="1"/>
          </p:cNvPicPr>
          <p:nvPr/>
        </p:nvPicPr>
        <p:blipFill>
          <a:blip r:embed="rId3"/>
          <a:stretch>
            <a:fillRect/>
          </a:stretch>
        </p:blipFill>
        <p:spPr>
          <a:xfrm>
            <a:off x="7592801" y="1391093"/>
            <a:ext cx="3728266" cy="4378771"/>
          </a:xfrm>
          <a:prstGeom prst="rect">
            <a:avLst/>
          </a:prstGeom>
          <a:ln>
            <a:solidFill>
              <a:schemeClr val="tx1"/>
            </a:solidFill>
          </a:ln>
        </p:spPr>
      </p:pic>
      <p:sp>
        <p:nvSpPr>
          <p:cNvPr id="5" name="Rectangle 4">
            <a:extLst>
              <a:ext uri="{FF2B5EF4-FFF2-40B4-BE49-F238E27FC236}">
                <a16:creationId xmlns:a16="http://schemas.microsoft.com/office/drawing/2014/main" id="{D0E14CCB-C856-421D-BAA2-3CC9D4ABD22E}"/>
              </a:ext>
            </a:extLst>
          </p:cNvPr>
          <p:cNvSpPr/>
          <p:nvPr/>
        </p:nvSpPr>
        <p:spPr>
          <a:xfrm>
            <a:off x="588264" y="6050203"/>
            <a:ext cx="9890760" cy="461665"/>
          </a:xfrm>
          <a:prstGeom prst="rect">
            <a:avLst/>
          </a:prstGeom>
        </p:spPr>
        <p:txBody>
          <a:bodyPr wrap="square">
            <a:spAutoFit/>
          </a:bodyPr>
          <a:lstStyle/>
          <a:p>
            <a:r>
              <a:rPr lang="en-US" sz="2400" dirty="0">
                <a:solidFill>
                  <a:srgbClr val="00B050"/>
                </a:solidFill>
              </a:rPr>
              <a:t>✔️</a:t>
            </a:r>
            <a:r>
              <a:rPr lang="en-US" sz="2400" dirty="0"/>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It can take up to 45 minutes to provision the VPN gateway</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Types</a:t>
            </a:r>
          </a:p>
        </p:txBody>
      </p:sp>
      <p:sp>
        <p:nvSpPr>
          <p:cNvPr id="3" name="Text Placeholder 2">
            <a:extLst>
              <a:ext uri="{FF2B5EF4-FFF2-40B4-BE49-F238E27FC236}">
                <a16:creationId xmlns:a16="http://schemas.microsoft.com/office/drawing/2014/main" id="{50D0DDBF-7E59-4BA1-9152-8ED2121D480D}"/>
              </a:ext>
            </a:extLst>
          </p:cNvPr>
          <p:cNvSpPr>
            <a:spLocks noGrp="1"/>
          </p:cNvSpPr>
          <p:nvPr>
            <p:ph type="body" sz="quarter" idx="10"/>
          </p:nvPr>
        </p:nvSpPr>
        <p:spPr>
          <a:xfrm>
            <a:off x="584200" y="1435497"/>
            <a:ext cx="7069328" cy="4370427"/>
          </a:xfrm>
        </p:spPr>
        <p:txBody>
          <a:bodyPr/>
          <a:lstStyle/>
          <a:p>
            <a:r>
              <a:rPr lang="en-US" dirty="0"/>
              <a:t>Policy-based VPNs encrypt and direct packets through IPsec tunnels based on the IPsec policies</a:t>
            </a:r>
          </a:p>
          <a:p>
            <a:pPr lvl="1"/>
            <a:r>
              <a:rPr lang="en-US" sz="2400" dirty="0">
                <a:latin typeface="Segoe UI Semilight" panose="020B0402040204020203" pitchFamily="34" charset="0"/>
                <a:cs typeface="Segoe UI Semilight" panose="020B0402040204020203" pitchFamily="34" charset="0"/>
              </a:rPr>
              <a:t>Can only be used on the Basic gateway SKU</a:t>
            </a:r>
          </a:p>
          <a:p>
            <a:pPr lvl="1"/>
            <a:r>
              <a:rPr lang="en-US" sz="2400" dirty="0">
                <a:latin typeface="Segoe UI Semilight" panose="020B0402040204020203" pitchFamily="34" charset="0"/>
                <a:cs typeface="Segoe UI Semilight" panose="020B0402040204020203" pitchFamily="34" charset="0"/>
              </a:rPr>
              <a:t>You can have only 1 tunnel</a:t>
            </a:r>
          </a:p>
          <a:p>
            <a:pPr lvl="1"/>
            <a:r>
              <a:rPr lang="en-US" sz="2400" dirty="0">
                <a:latin typeface="Segoe UI Semilight" panose="020B0402040204020203" pitchFamily="34" charset="0"/>
                <a:cs typeface="Segoe UI Semilight" panose="020B0402040204020203" pitchFamily="34" charset="0"/>
              </a:rPr>
              <a:t>You can only use Policy-based VPNs for S2S connections</a:t>
            </a:r>
          </a:p>
          <a:p>
            <a:r>
              <a:rPr lang="en-US" dirty="0"/>
              <a:t>Route-based VPNs use </a:t>
            </a:r>
            <a:r>
              <a:rPr lang="en-US" i="1" dirty="0"/>
              <a:t>routes</a:t>
            </a:r>
            <a:r>
              <a:rPr lang="en-US" dirty="0"/>
              <a:t> in the IP forwarding or routing table to direct packets</a:t>
            </a:r>
          </a:p>
        </p:txBody>
      </p:sp>
      <p:pic>
        <p:nvPicPr>
          <p:cNvPr id="4" name="Picture 3" descr="Screenshot of the create virtual network gateway page. Route-based is selected. ">
            <a:extLst>
              <a:ext uri="{FF2B5EF4-FFF2-40B4-BE49-F238E27FC236}">
                <a16:creationId xmlns:a16="http://schemas.microsoft.com/office/drawing/2014/main" id="{FAC7A5FD-3483-4476-9C83-F41F7691A432}"/>
              </a:ext>
            </a:extLst>
          </p:cNvPr>
          <p:cNvPicPr>
            <a:picLocks noChangeAspect="1"/>
          </p:cNvPicPr>
          <p:nvPr/>
        </p:nvPicPr>
        <p:blipFill>
          <a:blip r:embed="rId2"/>
          <a:stretch>
            <a:fillRect/>
          </a:stretch>
        </p:blipFill>
        <p:spPr>
          <a:xfrm>
            <a:off x="8091677" y="2077974"/>
            <a:ext cx="3412345" cy="948690"/>
          </a:xfrm>
          <a:prstGeom prst="rect">
            <a:avLst/>
          </a:prstGeom>
          <a:ln>
            <a:solidFill>
              <a:schemeClr val="tx1"/>
            </a:solidFill>
          </a:ln>
        </p:spPr>
      </p:pic>
      <p:sp>
        <p:nvSpPr>
          <p:cNvPr id="5" name="Rectangle 4">
            <a:extLst>
              <a:ext uri="{FF2B5EF4-FFF2-40B4-BE49-F238E27FC236}">
                <a16:creationId xmlns:a16="http://schemas.microsoft.com/office/drawing/2014/main" id="{A3397D67-BE1C-4926-A170-D9D4E54C24C7}"/>
              </a:ext>
            </a:extLst>
          </p:cNvPr>
          <p:cNvSpPr/>
          <p:nvPr/>
        </p:nvSpPr>
        <p:spPr>
          <a:xfrm>
            <a:off x="8040624" y="3279571"/>
            <a:ext cx="3325368" cy="1015663"/>
          </a:xfrm>
          <a:prstGeom prst="rect">
            <a:avLst/>
          </a:prstGeom>
        </p:spPr>
        <p:txBody>
          <a:bodyPr wrap="square">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p:txBody>
          <a:bodyPr/>
          <a:lstStyle/>
          <a:p>
            <a:r>
              <a:rPr lang="en-US" dirty="0"/>
              <a:t>Gateway SKUs</a:t>
            </a:r>
          </a:p>
        </p:txBody>
      </p:sp>
      <p:graphicFrame>
        <p:nvGraphicFramePr>
          <p:cNvPr id="4" name="Table 3">
            <a:extLst>
              <a:ext uri="{FF2B5EF4-FFF2-40B4-BE49-F238E27FC236}">
                <a16:creationId xmlns:a16="http://schemas.microsoft.com/office/drawing/2014/main" id="{2DE14374-8F94-4B80-819F-499EA1BD3708}"/>
              </a:ext>
            </a:extLst>
          </p:cNvPr>
          <p:cNvGraphicFramePr>
            <a:graphicFrameLocks noGrp="1"/>
          </p:cNvGraphicFramePr>
          <p:nvPr/>
        </p:nvGraphicFramePr>
        <p:xfrm>
          <a:off x="822960" y="1342318"/>
          <a:ext cx="10592290" cy="3765140"/>
        </p:xfrm>
        <a:graphic>
          <a:graphicData uri="http://schemas.openxmlformats.org/drawingml/2006/table">
            <a:tbl>
              <a:tblPr firstRow="1">
                <a:tableStyleId>{69012ECD-51FC-41F1-AA8D-1B2483CD663E}</a:tableStyleId>
              </a:tblPr>
              <a:tblGrid>
                <a:gridCol w="2118458">
                  <a:extLst>
                    <a:ext uri="{9D8B030D-6E8A-4147-A177-3AD203B41FA5}">
                      <a16:colId xmlns:a16="http://schemas.microsoft.com/office/drawing/2014/main" val="1033762339"/>
                    </a:ext>
                  </a:extLst>
                </a:gridCol>
                <a:gridCol w="2118458">
                  <a:extLst>
                    <a:ext uri="{9D8B030D-6E8A-4147-A177-3AD203B41FA5}">
                      <a16:colId xmlns:a16="http://schemas.microsoft.com/office/drawing/2014/main" val="3445487214"/>
                    </a:ext>
                  </a:extLst>
                </a:gridCol>
                <a:gridCol w="2118458">
                  <a:extLst>
                    <a:ext uri="{9D8B030D-6E8A-4147-A177-3AD203B41FA5}">
                      <a16:colId xmlns:a16="http://schemas.microsoft.com/office/drawing/2014/main" val="1148180790"/>
                    </a:ext>
                  </a:extLst>
                </a:gridCol>
                <a:gridCol w="2118458">
                  <a:extLst>
                    <a:ext uri="{9D8B030D-6E8A-4147-A177-3AD203B41FA5}">
                      <a16:colId xmlns:a16="http://schemas.microsoft.com/office/drawing/2014/main" val="3869190408"/>
                    </a:ext>
                  </a:extLst>
                </a:gridCol>
                <a:gridCol w="2118458">
                  <a:extLst>
                    <a:ext uri="{9D8B030D-6E8A-4147-A177-3AD203B41FA5}">
                      <a16:colId xmlns:a16="http://schemas.microsoft.com/office/drawing/2014/main" val="1344639747"/>
                    </a:ext>
                  </a:extLst>
                </a:gridCol>
              </a:tblGrid>
              <a:tr h="678506">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SKU</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S2S/VNet-to-VNet Tunnels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P2S SSTP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P2S IKEv2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lang="en-US" sz="2600" kern="1200" spc="0" baseline="0" dirty="0">
                          <a:solidFill>
                            <a:schemeClr val="bg1"/>
                          </a:solidFill>
                          <a:latin typeface="Segoe UI Semilight" panose="020B0402040204020203" pitchFamily="34" charset="0"/>
                          <a:ea typeface="+mn-ea"/>
                          <a:cs typeface="Segoe UI Semilight" panose="020B0402040204020203" pitchFamily="34" charset="0"/>
                        </a:rPr>
                        <a:t>Aggregate Throughput Benchmark</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7813623"/>
                  </a:ext>
                </a:extLst>
              </a:tr>
              <a:tr h="495374">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Basic</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Not Supported</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100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1056470"/>
                  </a:ext>
                </a:extLst>
              </a:tr>
              <a:tr h="533552">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VpnGw1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250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650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0391181"/>
                  </a:ext>
                </a:extLst>
              </a:tr>
              <a:tr h="533552">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VpnGw2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1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346628"/>
                  </a:ext>
                </a:extLst>
              </a:tr>
              <a:tr h="533552">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VpnGw3</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128</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kern="1200" spc="0" baseline="0" dirty="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3289066"/>
                  </a:ext>
                </a:extLst>
              </a:tr>
            </a:tbl>
          </a:graphicData>
        </a:graphic>
      </p:graphicFrame>
      <p:sp>
        <p:nvSpPr>
          <p:cNvPr id="5" name="Rectangle 4">
            <a:extLst>
              <a:ext uri="{FF2B5EF4-FFF2-40B4-BE49-F238E27FC236}">
                <a16:creationId xmlns:a16="http://schemas.microsoft.com/office/drawing/2014/main" id="{1B807091-0AD6-40A1-B473-A20A0C654E1A}"/>
              </a:ext>
            </a:extLst>
          </p:cNvPr>
          <p:cNvSpPr/>
          <p:nvPr/>
        </p:nvSpPr>
        <p:spPr>
          <a:xfrm>
            <a:off x="814906" y="5841230"/>
            <a:ext cx="6361037" cy="461665"/>
          </a:xfrm>
          <a:prstGeom prst="rect">
            <a:avLst/>
          </a:prstGeom>
        </p:spPr>
        <p:txBody>
          <a:bodyPr wrap="none">
            <a:spAutoFit/>
          </a:bodyPr>
          <a:lstStyle/>
          <a:p>
            <a:r>
              <a:rPr lang="en-US" sz="2400" dirty="0">
                <a:solidFill>
                  <a:srgbClr val="00B050"/>
                </a:solidFill>
              </a:rPr>
              <a:t>✔️ </a:t>
            </a:r>
            <a:r>
              <a:rPr lang="en-US" sz="2400" dirty="0"/>
              <a:t>The Basic SKU is considered a legacy SKU</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8" name="Text Placeholder 5">
            <a:extLst>
              <a:ext uri="{FF2B5EF4-FFF2-40B4-BE49-F238E27FC236}">
                <a16:creationId xmlns:a16="http://schemas.microsoft.com/office/drawing/2014/main" id="{F9213B61-E67F-467E-9478-7BF7F06096D3}"/>
              </a:ext>
            </a:extLst>
          </p:cNvPr>
          <p:cNvSpPr txBox="1">
            <a:spLocks/>
          </p:cNvSpPr>
          <p:nvPr/>
        </p:nvSpPr>
        <p:spPr>
          <a:xfrm>
            <a:off x="584200" y="1435100"/>
            <a:ext cx="6472294" cy="370563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Refers to the on-premises location</a:t>
            </a:r>
          </a:p>
          <a:p>
            <a:r>
              <a:rPr lang="en-US" dirty="0"/>
              <a:t>Give the site a name by which Azure can refer to it</a:t>
            </a:r>
          </a:p>
          <a:p>
            <a:r>
              <a:rPr lang="en-US" dirty="0"/>
              <a:t>The local gateway needs a public IP address</a:t>
            </a:r>
          </a:p>
          <a:p>
            <a:r>
              <a:rPr lang="en-US" dirty="0"/>
              <a:t>Specify the IP address prefixes that will be routed through the gateway to the VPN device</a:t>
            </a:r>
          </a:p>
        </p:txBody>
      </p:sp>
      <p:pic>
        <p:nvPicPr>
          <p:cNvPr id="6" name="Picture 5" descr="Screenshot of the Create local network gateway page. The Name is VNet1LocalNet. The IP address is 33.2.1.5. The Address space is 192.168.3.0/24. ">
            <a:extLst>
              <a:ext uri="{FF2B5EF4-FFF2-40B4-BE49-F238E27FC236}">
                <a16:creationId xmlns:a16="http://schemas.microsoft.com/office/drawing/2014/main" id="{50B95E24-33E6-4CDD-ADB5-DE99CA5B04C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729284" y="1435100"/>
            <a:ext cx="3877499" cy="3426267"/>
          </a:xfrm>
          <a:prstGeom prst="rect">
            <a:avLst/>
          </a:prstGeom>
          <a:noFill/>
          <a:ln>
            <a:solidFill>
              <a:schemeClr val="tx1"/>
            </a:solidFill>
          </a:ln>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pic>
        <p:nvPicPr>
          <p:cNvPr id="7" name="Picture 6" descr="Screenshot of the Networking page from the Products section of Azure Documentation. Shows all the main networking components of Azure Networking, described in the following topic.">
            <a:extLst>
              <a:ext uri="{FF2B5EF4-FFF2-40B4-BE49-F238E27FC236}">
                <a16:creationId xmlns:a16="http://schemas.microsoft.com/office/drawing/2014/main" id="{CAE095D2-CEB2-49CB-86B1-47547427D075}"/>
              </a:ext>
            </a:extLst>
          </p:cNvPr>
          <p:cNvPicPr>
            <a:picLocks noChangeAspect="1"/>
          </p:cNvPicPr>
          <p:nvPr/>
        </p:nvPicPr>
        <p:blipFill>
          <a:blip r:embed="rId3"/>
          <a:stretch>
            <a:fillRect/>
          </a:stretch>
        </p:blipFill>
        <p:spPr>
          <a:xfrm>
            <a:off x="5708816" y="2148840"/>
            <a:ext cx="5877053" cy="3158002"/>
          </a:xfrm>
          <a:prstGeom prst="rect">
            <a:avLst/>
          </a:prstGeom>
        </p:spPr>
      </p:pic>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6" name="Text Placeholder 5"/>
          <p:cNvSpPr>
            <a:spLocks noGrp="1"/>
          </p:cNvSpPr>
          <p:nvPr>
            <p:ph type="body" sz="quarter" idx="10"/>
          </p:nvPr>
        </p:nvSpPr>
        <p:spPr>
          <a:xfrm>
            <a:off x="584201" y="3773583"/>
            <a:ext cx="11025188" cy="2412968"/>
          </a:xfrm>
        </p:spPr>
        <p:txBody>
          <a:bodyPr/>
          <a:lstStyle/>
          <a:p>
            <a:r>
              <a:rPr lang="en-US" dirty="0"/>
              <a:t>Consult the list of supported VPN devices (Cisco, Juniper, Ubiquiti, Barracuda Networks)</a:t>
            </a:r>
          </a:p>
          <a:p>
            <a:r>
              <a:rPr lang="en-US" dirty="0"/>
              <a:t>A VPN device configuration script may be available</a:t>
            </a:r>
          </a:p>
          <a:p>
            <a:r>
              <a:rPr lang="en-US" dirty="0"/>
              <a:t>Remember the shared key for the Azure connection (next step)</a:t>
            </a:r>
          </a:p>
          <a:p>
            <a:r>
              <a:rPr lang="en-US" dirty="0"/>
              <a:t>Specify the public IP address (previous step)</a:t>
            </a:r>
          </a:p>
        </p:txBody>
      </p:sp>
      <p:pic>
        <p:nvPicPr>
          <p:cNvPr id="4" name="Picture 3" descr="Diagram of an Azure virtual network with a gateway connection and VPN VIP. The VNet is connected to the on-premises network with an IPSec IKE S2S VPN tunnel. The on-premises network is highlighted.">
            <a:extLst>
              <a:ext uri="{FF2B5EF4-FFF2-40B4-BE49-F238E27FC236}">
                <a16:creationId xmlns:a16="http://schemas.microsoft.com/office/drawing/2014/main" id="{ACFF10EF-F34C-4AD4-860E-F4FEC68E4B40}"/>
              </a:ext>
            </a:extLst>
          </p:cNvPr>
          <p:cNvPicPr>
            <a:picLocks noChangeAspect="1"/>
          </p:cNvPicPr>
          <p:nvPr/>
        </p:nvPicPr>
        <p:blipFill rotWithShape="1">
          <a:blip r:embed="rId3"/>
          <a:srcRect r="971"/>
          <a:stretch/>
        </p:blipFill>
        <p:spPr>
          <a:xfrm>
            <a:off x="1601464" y="1542989"/>
            <a:ext cx="8260166" cy="2160910"/>
          </a:xfrm>
          <a:prstGeom prst="rect">
            <a:avLst/>
          </a:prstGeom>
        </p:spPr>
      </p:pic>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3" name="Text Placeholder 2">
            <a:extLst>
              <a:ext uri="{FF2B5EF4-FFF2-40B4-BE49-F238E27FC236}">
                <a16:creationId xmlns:a16="http://schemas.microsoft.com/office/drawing/2014/main" id="{90DF0538-87C6-4B17-B4CD-92E97C29355F}"/>
              </a:ext>
            </a:extLst>
          </p:cNvPr>
          <p:cNvSpPr>
            <a:spLocks noGrp="1"/>
          </p:cNvSpPr>
          <p:nvPr>
            <p:ph type="body" sz="quarter" idx="10"/>
          </p:nvPr>
        </p:nvSpPr>
        <p:spPr>
          <a:xfrm>
            <a:off x="584199" y="1435497"/>
            <a:ext cx="5672221" cy="4567404"/>
          </a:xfrm>
        </p:spPr>
        <p:txBody>
          <a:bodyPr/>
          <a:lstStyle/>
          <a:p>
            <a:r>
              <a:rPr lang="en-US" dirty="0"/>
              <a:t>Once your VPN gateways are created, you can create the connection between them. </a:t>
            </a:r>
          </a:p>
          <a:p>
            <a:r>
              <a:rPr lang="en-US" dirty="0"/>
              <a:t>If your VNets are in the same subscription, you can use the portal. </a:t>
            </a:r>
          </a:p>
          <a:p>
            <a:r>
              <a:rPr lang="en-US" dirty="0"/>
              <a:t>The shared key provides the connection </a:t>
            </a:r>
          </a:p>
          <a:p>
            <a:r>
              <a:rPr lang="en-US" dirty="0"/>
              <a:t>Must create the connection for each virtual network</a:t>
            </a:r>
          </a:p>
        </p:txBody>
      </p:sp>
      <p:pic>
        <p:nvPicPr>
          <p:cNvPr id="6" name="Picture 5" descr="Illustration where two VPN gateways, TestVNet1GW and TestVnet4GW, are connected by a shared key. ">
            <a:extLst>
              <a:ext uri="{FF2B5EF4-FFF2-40B4-BE49-F238E27FC236}">
                <a16:creationId xmlns:a16="http://schemas.microsoft.com/office/drawing/2014/main" id="{09E86C77-70B0-41AA-9BEE-4855E76B7CB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27630" y="1281542"/>
            <a:ext cx="4057754" cy="1226802"/>
          </a:xfrm>
          <a:prstGeom prst="rect">
            <a:avLst/>
          </a:prstGeom>
          <a:noFill/>
        </p:spPr>
      </p:pic>
      <p:pic>
        <p:nvPicPr>
          <p:cNvPr id="7" name="Picture 6" descr="Screenshot of the Add Connection page in the Azure portal. TestVNet4GW is selected as the second virtual network gateway. The Shared key is abc123. ">
            <a:extLst>
              <a:ext uri="{FF2B5EF4-FFF2-40B4-BE49-F238E27FC236}">
                <a16:creationId xmlns:a16="http://schemas.microsoft.com/office/drawing/2014/main" id="{E2F0EE5C-370B-4711-A98E-535332F5B21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97713" y="2746088"/>
            <a:ext cx="4699000" cy="2853690"/>
          </a:xfrm>
          <a:prstGeom prst="rect">
            <a:avLst/>
          </a:prstGeom>
          <a:noFill/>
          <a:ln>
            <a:solidFill>
              <a:schemeClr val="tx1"/>
            </a:solidFill>
          </a:ln>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Verify the VPN Connection</a:t>
            </a:r>
          </a:p>
        </p:txBody>
      </p:sp>
      <p:sp>
        <p:nvSpPr>
          <p:cNvPr id="6" name="Text Placeholder 5"/>
          <p:cNvSpPr>
            <a:spLocks noGrp="1"/>
          </p:cNvSpPr>
          <p:nvPr>
            <p:ph type="body" sz="quarter" idx="10"/>
          </p:nvPr>
        </p:nvSpPr>
        <p:spPr>
          <a:xfrm>
            <a:off x="699946" y="1759588"/>
            <a:ext cx="7101390" cy="1292662"/>
          </a:xfrm>
        </p:spPr>
        <p:txBody>
          <a:bodyPr/>
          <a:lstStyle/>
          <a:p>
            <a:r>
              <a:rPr lang="en-US" b="1" dirty="0"/>
              <a:t>Azure Portal </a:t>
            </a:r>
            <a:r>
              <a:rPr lang="en-US" dirty="0"/>
              <a:t>- Status should be Succeeded or Connected. Data should be flowing in the Data in and Data out information section.</a:t>
            </a:r>
          </a:p>
        </p:txBody>
      </p:sp>
      <p:pic>
        <p:nvPicPr>
          <p:cNvPr id="8" name="Picture 7" descr="Screenshot of the Connection page. The Status is Not Connected. The Data in is 0 B. The Data out is 0 B. ">
            <a:extLst>
              <a:ext uri="{FF2B5EF4-FFF2-40B4-BE49-F238E27FC236}">
                <a16:creationId xmlns:a16="http://schemas.microsoft.com/office/drawing/2014/main" id="{825EDC7A-934A-4B89-ADC2-C421B9D171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59210" y="1435100"/>
            <a:ext cx="3750178" cy="2037305"/>
          </a:xfrm>
          <a:prstGeom prst="rect">
            <a:avLst/>
          </a:prstGeom>
          <a:noFill/>
          <a:ln>
            <a:solidFill>
              <a:schemeClr val="tx1"/>
            </a:solidFill>
          </a:ln>
        </p:spPr>
      </p:pic>
      <p:sp>
        <p:nvSpPr>
          <p:cNvPr id="4" name="Rectangle 3">
            <a:extLst>
              <a:ext uri="{FF2B5EF4-FFF2-40B4-BE49-F238E27FC236}">
                <a16:creationId xmlns:a16="http://schemas.microsoft.com/office/drawing/2014/main" id="{C12CE633-FB51-422D-8CE5-4E22D4FE4439}"/>
              </a:ext>
            </a:extLst>
          </p:cNvPr>
          <p:cNvSpPr/>
          <p:nvPr/>
        </p:nvSpPr>
        <p:spPr>
          <a:xfrm>
            <a:off x="584200" y="3160495"/>
            <a:ext cx="10378632" cy="3108543"/>
          </a:xfrm>
          <a:prstGeom prst="rect">
            <a:avLst/>
          </a:prstGeom>
        </p:spPr>
        <p:txBody>
          <a:bodyPr wrap="square">
            <a:spAutoFit/>
          </a:bodyPr>
          <a:lstStyle/>
          <a:p>
            <a:pPr marL="231775" indent="-231775">
              <a:buSzPct val="50000"/>
              <a:buFont typeface="Arial" panose="020B0604020202020204" pitchFamily="34" charset="0"/>
              <a:buChar char="•"/>
            </a:pPr>
            <a:r>
              <a:rPr lang="en-US" sz="2800" b="1" dirty="0">
                <a:latin typeface="Segoe UI Semilight" panose="020B0402040204020203" pitchFamily="34" charset="0"/>
                <a:cs typeface="Segoe UI Semilight" panose="020B0402040204020203" pitchFamily="34" charset="0"/>
              </a:rPr>
              <a:t>PowerShell </a:t>
            </a:r>
          </a:p>
          <a:p>
            <a:pPr marL="228600" lvl="1" indent="0">
              <a:buNone/>
            </a:pPr>
            <a:r>
              <a:rPr lang="en-US" sz="2400" dirty="0">
                <a:latin typeface="Segoe UI Semilight" panose="020B0402040204020203" pitchFamily="34" charset="0"/>
                <a:cs typeface="Segoe UI Semilight" panose="020B0402040204020203" pitchFamily="34" charset="0"/>
              </a:rPr>
              <a:t># Verify the connection</a:t>
            </a:r>
          </a:p>
          <a:p>
            <a:pPr marL="509588" lvl="2"/>
            <a:r>
              <a:rPr lang="en-US" sz="2400" b="1" dirty="0">
                <a:latin typeface="Segoe UI Semilight" panose="020B0402040204020203" pitchFamily="34" charset="0"/>
                <a:cs typeface="Segoe UI Semilight" panose="020B0402040204020203" pitchFamily="34" charset="0"/>
              </a:rPr>
              <a:t>Get-AzVirtualNetworkGatewayConnection</a:t>
            </a:r>
            <a:r>
              <a:rPr lang="en-US" sz="2400" dirty="0">
                <a:latin typeface="Segoe UI Semilight" panose="020B0402040204020203" pitchFamily="34" charset="0"/>
                <a:cs typeface="Segoe UI Semilight" panose="020B0402040204020203" pitchFamily="34" charset="0"/>
              </a:rPr>
              <a:t> -Name MyGWConnection -ResourceGroupName MyRG</a:t>
            </a:r>
          </a:p>
          <a:p>
            <a:pPr marL="228600" lvl="1" indent="0">
              <a:buNone/>
            </a:pPr>
            <a:r>
              <a:rPr lang="en-US" sz="2400" dirty="0">
                <a:latin typeface="Segoe UI Semilight" panose="020B0402040204020203" pitchFamily="34" charset="0"/>
                <a:cs typeface="Segoe UI Semilight" panose="020B0402040204020203" pitchFamily="34" charset="0"/>
              </a:rPr>
              <a:t># Review the status</a:t>
            </a:r>
          </a:p>
          <a:p>
            <a:pPr marL="228600" lvl="1" indent="280988">
              <a:buNone/>
            </a:pPr>
            <a:r>
              <a:rPr lang="en-US" sz="2400" dirty="0">
                <a:latin typeface="Segoe UI Semilight" panose="020B0402040204020203" pitchFamily="34" charset="0"/>
                <a:cs typeface="Segoe UI Semilight" panose="020B0402040204020203" pitchFamily="34" charset="0"/>
              </a:rPr>
              <a:t>"connectionStatus": "Connected",</a:t>
            </a:r>
          </a:p>
          <a:p>
            <a:pPr marL="228600" lvl="1" indent="280988">
              <a:buNone/>
            </a:pPr>
            <a:r>
              <a:rPr lang="en-US" sz="2400" dirty="0">
                <a:latin typeface="Segoe UI Semilight" panose="020B0402040204020203" pitchFamily="34" charset="0"/>
                <a:cs typeface="Segoe UI Semilight" panose="020B0402040204020203" pitchFamily="34" charset="0"/>
              </a:rPr>
              <a:t>"ingressBytesTransferred": 33509044,</a:t>
            </a:r>
          </a:p>
          <a:p>
            <a:pPr marL="228600" lvl="1" indent="280988">
              <a:buNone/>
            </a:pPr>
            <a:r>
              <a:rPr lang="en-US" sz="2400" dirty="0">
                <a:latin typeface="Segoe UI Semilight" panose="020B0402040204020203" pitchFamily="34" charset="0"/>
                <a:cs typeface="Segoe UI Semilight" panose="020B0402040204020203" pitchFamily="34" charset="0"/>
              </a:rPr>
              <a:t>"egressBytesTransferred": 4142431</a:t>
            </a:r>
          </a:p>
        </p:txBody>
      </p:sp>
    </p:spTree>
    <p:extLst>
      <p:ext uri="{BB962C8B-B14F-4D97-AF65-F5344CB8AC3E}">
        <p14:creationId xmlns:p14="http://schemas.microsoft.com/office/powerpoint/2010/main" val="3798532979"/>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VNet-to-VNet Connections</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Explore the Gateway subnet blade</a:t>
            </a:r>
          </a:p>
          <a:p>
            <a:r>
              <a:rPr lang="en-US" dirty="0"/>
              <a:t>Explore the Connections blade</a:t>
            </a:r>
          </a:p>
          <a:p>
            <a:r>
              <a:rPr lang="en-US" dirty="0"/>
              <a:t>Explore adding a virtual network gateway</a:t>
            </a:r>
          </a:p>
          <a:p>
            <a:r>
              <a:rPr lang="en-US" dirty="0"/>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ExpressRoute Connections</a:t>
            </a:r>
          </a:p>
        </p:txBody>
      </p:sp>
    </p:spTree>
    <p:extLst>
      <p:ext uri="{BB962C8B-B14F-4D97-AF65-F5344CB8AC3E}">
        <p14:creationId xmlns:p14="http://schemas.microsoft.com/office/powerpoint/2010/main" val="24383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ExpressRoute Connections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2499146"/>
          </a:xfrm>
        </p:spPr>
        <p:txBody>
          <a:bodyPr/>
          <a:lstStyle/>
          <a:p>
            <a:r>
              <a:rPr lang="en-US" dirty="0"/>
              <a:t>ExpressRoute</a:t>
            </a:r>
          </a:p>
          <a:p>
            <a:r>
              <a:rPr lang="en-US" dirty="0"/>
              <a:t>ExpressRoute Capabilities</a:t>
            </a:r>
          </a:p>
          <a:p>
            <a:r>
              <a:rPr lang="en-US" dirty="0"/>
              <a:t>ExpressRoute Connections</a:t>
            </a:r>
          </a:p>
          <a:p>
            <a:r>
              <a:rPr lang="en-US" dirty="0"/>
              <a:t>Coexisting Site-to-Site and ExpressRoute</a:t>
            </a:r>
          </a:p>
          <a:p>
            <a:endParaRPr lang="en-US" dirty="0"/>
          </a:p>
        </p:txBody>
      </p:sp>
    </p:spTree>
    <p:extLst>
      <p:ext uri="{BB962C8B-B14F-4D97-AF65-F5344CB8AC3E}">
        <p14:creationId xmlns:p14="http://schemas.microsoft.com/office/powerpoint/2010/main" val="132901744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ExpressRoute</a:t>
            </a:r>
          </a:p>
        </p:txBody>
      </p:sp>
      <p:sp>
        <p:nvSpPr>
          <p:cNvPr id="6" name="Text Placeholder 5"/>
          <p:cNvSpPr>
            <a:spLocks noGrp="1"/>
          </p:cNvSpPr>
          <p:nvPr>
            <p:ph type="body" sz="quarter" idx="10"/>
          </p:nvPr>
        </p:nvSpPr>
        <p:spPr>
          <a:xfrm>
            <a:off x="465446" y="3698635"/>
            <a:ext cx="11018520" cy="2412968"/>
          </a:xfrm>
        </p:spPr>
        <p:txBody>
          <a:bodyPr/>
          <a:lstStyle/>
          <a:p>
            <a:r>
              <a:rPr lang="en-US" dirty="0"/>
              <a:t>Extends on-premises networks into Microsoft cloud with dedicated private connections</a:t>
            </a:r>
          </a:p>
          <a:p>
            <a:r>
              <a:rPr lang="en-US" dirty="0"/>
              <a:t>Excellent for data migration, business continuity, and disaster recovery</a:t>
            </a:r>
          </a:p>
          <a:p>
            <a:r>
              <a:rPr lang="en-US" dirty="0"/>
              <a:t>Cost-effective option for transferring datasets </a:t>
            </a:r>
          </a:p>
          <a:p>
            <a:r>
              <a:rPr lang="en-US" dirty="0"/>
              <a:t>Adds high throughput and fast latency capacity to your datacenter</a:t>
            </a:r>
          </a:p>
        </p:txBody>
      </p:sp>
      <p:pic>
        <p:nvPicPr>
          <p:cNvPr id="3"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a:extLst>
              <a:ext uri="{FF2B5EF4-FFF2-40B4-BE49-F238E27FC236}">
                <a16:creationId xmlns:a16="http://schemas.microsoft.com/office/drawing/2014/main" id="{8B3FA26B-90C6-4BBE-8200-1C26BA4F01FD}"/>
              </a:ext>
            </a:extLst>
          </p:cNvPr>
          <p:cNvPicPr>
            <a:picLocks noChangeAspect="1"/>
          </p:cNvPicPr>
          <p:nvPr/>
        </p:nvPicPr>
        <p:blipFill>
          <a:blip r:embed="rId3"/>
          <a:stretch>
            <a:fillRect/>
          </a:stretch>
        </p:blipFill>
        <p:spPr>
          <a:xfrm>
            <a:off x="904318" y="1445871"/>
            <a:ext cx="10054397" cy="2021724"/>
          </a:xfrm>
          <a:prstGeom prst="rect">
            <a:avLst/>
          </a:prstGeom>
        </p:spPr>
      </p:pic>
    </p:spTree>
    <p:extLst>
      <p:ext uri="{BB962C8B-B14F-4D97-AF65-F5344CB8AC3E}">
        <p14:creationId xmlns:p14="http://schemas.microsoft.com/office/powerpoint/2010/main" val="4126209356"/>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2"/>
          <a:stretch>
            <a:fillRect/>
          </a:stretch>
        </p:blipFill>
        <p:spPr>
          <a:xfrm>
            <a:off x="6056592" y="1966829"/>
            <a:ext cx="6135408" cy="3161714"/>
          </a:xfrm>
          <a:prstGeom prst="rect">
            <a:avLst/>
          </a:prstGeom>
        </p:spPr>
      </p:pic>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ExpressRoute Capabilities</a:t>
            </a:r>
          </a:p>
        </p:txBody>
      </p:sp>
      <p:sp>
        <p:nvSpPr>
          <p:cNvPr id="3" name="Text Placeholder 2">
            <a:extLst>
              <a:ext uri="{FF2B5EF4-FFF2-40B4-BE49-F238E27FC236}">
                <a16:creationId xmlns:a16="http://schemas.microsoft.com/office/drawing/2014/main" id="{C3BE5F18-5B9E-4D36-8293-53AADEDD09CA}"/>
              </a:ext>
            </a:extLst>
          </p:cNvPr>
          <p:cNvSpPr>
            <a:spLocks noGrp="1"/>
          </p:cNvSpPr>
          <p:nvPr>
            <p:ph type="body" sz="quarter" idx="10"/>
          </p:nvPr>
        </p:nvSpPr>
        <p:spPr>
          <a:xfrm>
            <a:off x="584200" y="1435497"/>
            <a:ext cx="6493494" cy="5687711"/>
          </a:xfrm>
        </p:spPr>
        <p:txBody>
          <a:bodyPr/>
          <a:lstStyle/>
          <a:p>
            <a:r>
              <a:rPr lang="en-US" dirty="0"/>
              <a:t>Layer 3 connectivity with redundancy</a:t>
            </a:r>
          </a:p>
          <a:p>
            <a:r>
              <a:rPr lang="en-US" dirty="0"/>
              <a:t>Connectivity to all regions within a geography</a:t>
            </a:r>
          </a:p>
          <a:p>
            <a:r>
              <a:rPr lang="en-US" dirty="0"/>
              <a:t>Global connectivity with ExpressRoute premium add-on</a:t>
            </a:r>
          </a:p>
          <a:p>
            <a:r>
              <a:rPr lang="en-US" dirty="0"/>
              <a:t>Across on-premises connectivity with ExpressRoute Global Reach</a:t>
            </a:r>
          </a:p>
          <a:p>
            <a:r>
              <a:rPr lang="en-US" dirty="0"/>
              <a:t>Bandwidth options – 50 Mbps to 10 Gbps</a:t>
            </a:r>
          </a:p>
          <a:p>
            <a:r>
              <a:rPr lang="en-US" dirty="0"/>
              <a:t>Billing models – unlimited, metered, premium</a:t>
            </a:r>
          </a:p>
          <a:p>
            <a:endParaRPr lang="en-US" dirty="0"/>
          </a:p>
        </p:txBody>
      </p:sp>
    </p:spTree>
    <p:extLst>
      <p:ext uri="{BB962C8B-B14F-4D97-AF65-F5344CB8AC3E}">
        <p14:creationId xmlns:p14="http://schemas.microsoft.com/office/powerpoint/2010/main" val="595248786"/>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ExpressRoute Connections</a:t>
            </a:r>
          </a:p>
        </p:txBody>
      </p:sp>
      <p:pic>
        <p:nvPicPr>
          <p:cNvPr id="7" name="Picture 6" descr="Illustration showing three connection models for ExpressRoute: Cloud Exchange Co-location, Point-to-point Ethernet Connection, and Any-to-any (IPVPN) Connection.">
            <a:extLst>
              <a:ext uri="{FF2B5EF4-FFF2-40B4-BE49-F238E27FC236}">
                <a16:creationId xmlns:a16="http://schemas.microsoft.com/office/drawing/2014/main" id="{0F95DF75-A86A-4E65-9105-E512D5530CB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75622" y="1660731"/>
            <a:ext cx="8032831" cy="4097599"/>
          </a:xfrm>
          <a:prstGeom prst="rect">
            <a:avLst/>
          </a:prstGeom>
          <a:noFill/>
          <a:ln>
            <a:noFill/>
          </a:ln>
        </p:spPr>
      </p:pic>
    </p:spTree>
    <p:extLst>
      <p:ext uri="{BB962C8B-B14F-4D97-AF65-F5344CB8AC3E}">
        <p14:creationId xmlns:p14="http://schemas.microsoft.com/office/powerpoint/2010/main" val="274246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Coexisting Site-to-Site and ExpressRoute</a:t>
            </a:r>
          </a:p>
        </p:txBody>
      </p:sp>
      <p:sp>
        <p:nvSpPr>
          <p:cNvPr id="6" name="Text Placeholder 5"/>
          <p:cNvSpPr>
            <a:spLocks noGrp="1"/>
          </p:cNvSpPr>
          <p:nvPr>
            <p:ph type="body" sz="quarter" idx="10"/>
          </p:nvPr>
        </p:nvSpPr>
        <p:spPr>
          <a:xfrm>
            <a:off x="429821" y="5157231"/>
            <a:ext cx="11018520" cy="1255728"/>
          </a:xfrm>
        </p:spPr>
        <p:txBody>
          <a:bodyPr/>
          <a:lstStyle/>
          <a:p>
            <a:r>
              <a:rPr lang="en-US" sz="2400" dirty="0"/>
              <a:t>Use S2S VPN as a secure failover path for ExpressRoute</a:t>
            </a:r>
          </a:p>
          <a:p>
            <a:r>
              <a:rPr lang="en-US" sz="2400" dirty="0"/>
              <a:t>Use S2S VPNs to connect to sites that already connected with ExpressRoute</a:t>
            </a:r>
          </a:p>
          <a:p>
            <a:r>
              <a:rPr lang="en-US" sz="2400" dirty="0"/>
              <a:t>Notice two VNet gateways for the same virtual network'</a:t>
            </a: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a:blip r:embed="rId3"/>
          <a:stretch>
            <a:fillRect/>
          </a:stretch>
        </p:blipFill>
        <p:spPr>
          <a:xfrm>
            <a:off x="1804987" y="1130876"/>
            <a:ext cx="7837777" cy="3797383"/>
          </a:xfrm>
          <a:prstGeom prst="rect">
            <a:avLst/>
          </a:prstGeom>
        </p:spPr>
      </p:pic>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A0DF7-843F-4CF1-994A-E870DCF34836}"/>
              </a:ext>
            </a:extLst>
          </p:cNvPr>
          <p:cNvSpPr>
            <a:spLocks noGrp="1"/>
          </p:cNvSpPr>
          <p:nvPr>
            <p:ph type="body" sz="quarter" idx="10"/>
          </p:nvPr>
        </p:nvSpPr>
        <p:spPr>
          <a:xfrm>
            <a:off x="584200" y="4286957"/>
            <a:ext cx="11018520" cy="1982081"/>
          </a:xfrm>
        </p:spPr>
        <p:txBody>
          <a:bodyPr/>
          <a:lstStyle/>
          <a:p>
            <a:r>
              <a:rPr lang="en-US" dirty="0"/>
              <a:t>Logical representation of your own network</a:t>
            </a:r>
          </a:p>
          <a:p>
            <a:r>
              <a:rPr lang="en-US" dirty="0"/>
              <a:t>Create a dedicated private cloud-only VNet</a:t>
            </a:r>
          </a:p>
          <a:p>
            <a:r>
              <a:rPr lang="en-US" dirty="0"/>
              <a:t>Securely extend your datacenter With VNets</a:t>
            </a:r>
          </a:p>
          <a:p>
            <a:r>
              <a:rPr lang="en-US" dirty="0"/>
              <a:t>Enable hybrid cloud scenarios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4" name="Title 3">
            <a:extLst>
              <a:ext uri="{FF2B5EF4-FFF2-40B4-BE49-F238E27FC236}">
                <a16:creationId xmlns:a16="http://schemas.microsoft.com/office/drawing/2014/main" id="{00CECF43-A5B3-4EBA-84DE-4A669251E787}"/>
              </a:ext>
            </a:extLst>
          </p:cNvPr>
          <p:cNvSpPr>
            <a:spLocks noGrp="1"/>
          </p:cNvSpPr>
          <p:nvPr>
            <p:ph type="title"/>
          </p:nvPr>
        </p:nvSpPr>
        <p:spPr/>
        <p:txBody>
          <a:bodyPr/>
          <a:lstStyle/>
          <a:p>
            <a:r>
              <a:rPr lang="en-US" dirty="0"/>
              <a:t>Virtual Networks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a:t>
            </a:r>
            <a:r>
              <a:rPr lang="en-US"/>
              <a:t>: </a:t>
            </a:r>
            <a:r>
              <a:rPr lang="en-US" dirty="0"/>
              <a:t>Lab and </a:t>
            </a:r>
            <a:r>
              <a:rPr lang="en-US"/>
              <a:t>Review Questions</a:t>
            </a:r>
            <a:endParaRPr lang="en-US" dirty="0"/>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p:txBody>
          <a:bodyPr/>
          <a:lstStyle/>
          <a:p>
            <a:r>
              <a:rPr lang="en-US" dirty="0"/>
              <a:t>Lab – VNet Peering and Service Chaining</a:t>
            </a:r>
          </a:p>
        </p:txBody>
      </p:sp>
      <p:sp>
        <p:nvSpPr>
          <p:cNvPr id="3" name="Text Placeholder 2">
            <a:extLst>
              <a:ext uri="{FF2B5EF4-FFF2-40B4-BE49-F238E27FC236}">
                <a16:creationId xmlns:a16="http://schemas.microsoft.com/office/drawing/2014/main" id="{76AA030A-0331-4BAD-B57E-71AE2526CC18}"/>
              </a:ext>
            </a:extLst>
          </p:cNvPr>
          <p:cNvSpPr>
            <a:spLocks noGrp="1"/>
          </p:cNvSpPr>
          <p:nvPr>
            <p:ph type="body" sz="quarter" idx="10"/>
          </p:nvPr>
        </p:nvSpPr>
        <p:spPr>
          <a:xfrm>
            <a:off x="584200" y="1435497"/>
            <a:ext cx="10505831" cy="4481227"/>
          </a:xfrm>
        </p:spPr>
        <p:txBody>
          <a:bodyPr/>
          <a:lstStyle/>
          <a:p>
            <a:r>
              <a:rPr lang="en-US" dirty="0"/>
              <a:t>Adatum Corporation wants to implement service chaining between Azure virtual networks in its Azure subscription</a:t>
            </a:r>
          </a:p>
          <a:p>
            <a:pPr lvl="1"/>
            <a:r>
              <a:rPr lang="en-US" sz="2800" b="1" dirty="0"/>
              <a:t>Exercise 0</a:t>
            </a:r>
            <a:r>
              <a:rPr lang="en-US" sz="2800" dirty="0"/>
              <a:t>: Prepare the environment</a:t>
            </a:r>
          </a:p>
          <a:p>
            <a:pPr lvl="1"/>
            <a:r>
              <a:rPr lang="en-US" sz="2800" b="1" dirty="0"/>
              <a:t>Exercise 1</a:t>
            </a:r>
            <a:r>
              <a:rPr lang="en-US" sz="2800" dirty="0"/>
              <a:t>: Configure VNet Peering</a:t>
            </a:r>
          </a:p>
          <a:p>
            <a:pPr lvl="1"/>
            <a:r>
              <a:rPr lang="en-US" sz="2800" b="1" dirty="0"/>
              <a:t>Exercise 2</a:t>
            </a:r>
            <a:r>
              <a:rPr lang="en-US" sz="2800" dirty="0"/>
              <a:t>: Implement custom routing</a:t>
            </a:r>
          </a:p>
          <a:p>
            <a:pPr lvl="1"/>
            <a:r>
              <a:rPr lang="en-US" sz="2800" b="1" dirty="0"/>
              <a:t>Exercise 3</a:t>
            </a:r>
            <a:r>
              <a:rPr lang="en-US" sz="2800" dirty="0"/>
              <a:t>: Validate service chaining</a:t>
            </a:r>
          </a:p>
          <a:p>
            <a:pPr lvl="1"/>
            <a:endParaRPr lang="en-US" sz="2800" dirty="0"/>
          </a:p>
          <a:p>
            <a:pPr lvl="1"/>
            <a:endParaRPr lang="en-US" sz="2800" dirty="0"/>
          </a:p>
          <a:p>
            <a:pPr marL="228600" lvl="1" indent="0">
              <a:buNone/>
            </a:pPr>
            <a:r>
              <a:rPr lang="en-US" sz="2800" dirty="0"/>
              <a:t>Lab timing: 60 minutes</a:t>
            </a:r>
          </a:p>
        </p:txBody>
      </p:sp>
    </p:spTree>
    <p:extLst>
      <p:ext uri="{BB962C8B-B14F-4D97-AF65-F5344CB8AC3E}">
        <p14:creationId xmlns:p14="http://schemas.microsoft.com/office/powerpoint/2010/main" val="383236508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Module Review Questions</a:t>
            </a:r>
          </a:p>
        </p:txBody>
      </p:sp>
    </p:spTree>
    <p:extLst>
      <p:ext uri="{BB962C8B-B14F-4D97-AF65-F5344CB8AC3E}">
        <p14:creationId xmlns:p14="http://schemas.microsoft.com/office/powerpoint/2010/main" val="340808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AZ-103T00A</a:t>
            </a:r>
            <a:br>
              <a:rPr lang="en-US" dirty="0"/>
            </a:br>
            <a:r>
              <a:rPr lang="en-US" dirty="0"/>
              <a:t>Module 08: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96333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p:txBody>
          <a:bodyPr/>
          <a:lstStyle/>
          <a:p>
            <a:r>
              <a:rPr lang="en-US" dirty="0"/>
              <a:t>Network Routing</a:t>
            </a:r>
          </a:p>
          <a:p>
            <a:r>
              <a:rPr lang="en-US" dirty="0"/>
              <a:t>Azure Load Balancer</a:t>
            </a:r>
          </a:p>
          <a:p>
            <a:r>
              <a:rPr lang="en-US" dirty="0"/>
              <a:t>Azure Traffic Manager</a:t>
            </a:r>
          </a:p>
          <a:p>
            <a:r>
              <a:rPr lang="en-US" dirty="0"/>
              <a:t>Lab and Review Questions</a:t>
            </a:r>
          </a:p>
          <a:p>
            <a:endParaRPr lang="en-US"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Network Routing</a:t>
            </a:r>
          </a:p>
        </p:txBody>
      </p:sp>
    </p:spTree>
    <p:extLst>
      <p:ext uri="{BB962C8B-B14F-4D97-AF65-F5344CB8AC3E}">
        <p14:creationId xmlns:p14="http://schemas.microsoft.com/office/powerpoint/2010/main" val="688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Network Routing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75056" y="1307481"/>
            <a:ext cx="11018520" cy="2585323"/>
          </a:xfrm>
        </p:spPr>
        <p:txBody>
          <a:bodyPr/>
          <a:lstStyle/>
          <a:p>
            <a:r>
              <a:rPr lang="en-US" sz="2400" dirty="0"/>
              <a:t>System Routes</a:t>
            </a:r>
          </a:p>
          <a:p>
            <a:r>
              <a:rPr lang="en-US" sz="2400" dirty="0"/>
              <a:t>User Defined Routes</a:t>
            </a:r>
          </a:p>
          <a:p>
            <a:r>
              <a:rPr lang="en-US" sz="2400" dirty="0"/>
              <a:t>Routing Examples</a:t>
            </a:r>
          </a:p>
          <a:p>
            <a:r>
              <a:rPr lang="en-US" sz="2400" dirty="0"/>
              <a:t>Create a Routing Table</a:t>
            </a:r>
          </a:p>
          <a:p>
            <a:r>
              <a:rPr lang="en-US" sz="2400" dirty="0"/>
              <a:t>Create a Custom Route</a:t>
            </a:r>
          </a:p>
          <a:p>
            <a:r>
              <a:rPr lang="en-US" sz="2400" dirty="0"/>
              <a:t>Associate the Route</a:t>
            </a:r>
          </a:p>
        </p:txBody>
      </p:sp>
    </p:spTree>
    <p:extLst>
      <p:ext uri="{BB962C8B-B14F-4D97-AF65-F5344CB8AC3E}">
        <p14:creationId xmlns:p14="http://schemas.microsoft.com/office/powerpoint/2010/main" val="1792267054"/>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System Routes</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8263" y="1444153"/>
            <a:ext cx="5950323" cy="4819781"/>
          </a:xfrm>
        </p:spPr>
        <p:txBody>
          <a:bodyPr/>
          <a:lstStyle/>
          <a:p>
            <a:pPr marL="0" indent="0">
              <a:buNone/>
            </a:pPr>
            <a:r>
              <a:rPr lang="en-US" dirty="0"/>
              <a:t>System routes direct network traffic between virtual machines, on-premises networks, and the Internet</a:t>
            </a:r>
          </a:p>
          <a:p>
            <a:pPr marL="0" indent="0">
              <a:buNone/>
            </a:pPr>
            <a:endParaRPr lang="en-US" sz="1100" dirty="0"/>
          </a:p>
          <a:p>
            <a:r>
              <a:rPr lang="en-US" sz="2400" dirty="0"/>
              <a:t>Traffic between VMs in the same subnet</a:t>
            </a:r>
          </a:p>
          <a:p>
            <a:r>
              <a:rPr lang="en-US" sz="2400" dirty="0"/>
              <a:t>Between VMs in different subnets in the same virtual network</a:t>
            </a:r>
          </a:p>
          <a:p>
            <a:r>
              <a:rPr lang="en-US" sz="2400" dirty="0"/>
              <a:t>Data flow from VMs to the Internet</a:t>
            </a:r>
          </a:p>
          <a:p>
            <a:r>
              <a:rPr lang="en-US" sz="2400" dirty="0"/>
              <a:t>Communication between VMs using a VNet-to-VNet VPN</a:t>
            </a:r>
          </a:p>
          <a:p>
            <a:r>
              <a:rPr lang="en-US" sz="2400" dirty="0"/>
              <a:t>Site-to-Site and ExpressRoute communication through the VPN gateway </a:t>
            </a:r>
          </a:p>
        </p:txBody>
      </p:sp>
      <p:pic>
        <p:nvPicPr>
          <p:cNvPr id="4" name="Picture 3" descr="Diagram of two subnets. One subnet is using a System route to access the internet. The other subnet is using a System route to access the first subnet. Both subnets are accessing a route table. ">
            <a:extLst>
              <a:ext uri="{FF2B5EF4-FFF2-40B4-BE49-F238E27FC236}">
                <a16:creationId xmlns:a16="http://schemas.microsoft.com/office/drawing/2014/main" id="{A26D4932-EEEE-46C9-B03F-3B713029C0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714967" y="1587013"/>
            <a:ext cx="5109206" cy="4400429"/>
          </a:xfrm>
          <a:prstGeom prst="rect">
            <a:avLst/>
          </a:prstGeom>
          <a:noFill/>
        </p:spPr>
      </p:pic>
    </p:spTree>
    <p:extLst>
      <p:ext uri="{BB962C8B-B14F-4D97-AF65-F5344CB8AC3E}">
        <p14:creationId xmlns:p14="http://schemas.microsoft.com/office/powerpoint/2010/main" val="998728047"/>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User Defined Routes</a:t>
            </a:r>
          </a:p>
        </p:txBody>
      </p:sp>
      <p:pic>
        <p:nvPicPr>
          <p:cNvPr id="5" name="Picture 4" descr="Diagram of a subnet using a UDR to access an NVA and then the internet. The subnet is using another UDR and NVA to access the backend subnet. ">
            <a:extLst>
              <a:ext uri="{FF2B5EF4-FFF2-40B4-BE49-F238E27FC236}">
                <a16:creationId xmlns:a16="http://schemas.microsoft.com/office/drawing/2014/main" id="{547D00E3-6514-4D57-B115-0EFD9BB6C727}"/>
              </a:ext>
            </a:extLst>
          </p:cNvPr>
          <p:cNvPicPr/>
          <p:nvPr/>
        </p:nvPicPr>
        <p:blipFill>
          <a:blip r:embed="rId3"/>
          <a:stretch>
            <a:fillRect/>
          </a:stretch>
        </p:blipFill>
        <p:spPr>
          <a:xfrm>
            <a:off x="6659563" y="1202499"/>
            <a:ext cx="5238750" cy="4446739"/>
          </a:xfrm>
          <a:prstGeom prst="rect">
            <a:avLst/>
          </a:prstGeom>
        </p:spPr>
      </p:pic>
      <p:sp>
        <p:nvSpPr>
          <p:cNvPr id="4" name="Text Placeholder 3">
            <a:extLst>
              <a:ext uri="{FF2B5EF4-FFF2-40B4-BE49-F238E27FC236}">
                <a16:creationId xmlns:a16="http://schemas.microsoft.com/office/drawing/2014/main" id="{45117791-B2FA-4BBA-A216-8A5879167CE1}"/>
              </a:ext>
            </a:extLst>
          </p:cNvPr>
          <p:cNvSpPr>
            <a:spLocks noGrp="1"/>
          </p:cNvSpPr>
          <p:nvPr>
            <p:ph type="body" sz="quarter" idx="10"/>
          </p:nvPr>
        </p:nvSpPr>
        <p:spPr>
          <a:xfrm>
            <a:off x="584200" y="1435497"/>
            <a:ext cx="5829126" cy="4912114"/>
          </a:xfrm>
        </p:spPr>
        <p:txBody>
          <a:bodyPr/>
          <a:lstStyle/>
          <a:p>
            <a:r>
              <a:rPr lang="en-US" dirty="0"/>
              <a:t>A route table contains a set of rules, called routes, that specifies how packets should be routed in a virtual network</a:t>
            </a:r>
          </a:p>
          <a:p>
            <a:r>
              <a:rPr lang="en-US" dirty="0"/>
              <a:t>User-defined routes are custom routes that control network traffic by defining routes that specify the next hop of the traffic flow </a:t>
            </a:r>
          </a:p>
          <a:p>
            <a:r>
              <a:rPr lang="en-US" dirty="0"/>
              <a:t>The next hop can be a virtual network gateway, virtual network, internet, or virtual appliance </a:t>
            </a:r>
          </a:p>
        </p:txBody>
      </p:sp>
    </p:spTree>
    <p:extLst>
      <p:ext uri="{BB962C8B-B14F-4D97-AF65-F5344CB8AC3E}">
        <p14:creationId xmlns:p14="http://schemas.microsoft.com/office/powerpoint/2010/main" val="2994303842"/>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Routing Example</a:t>
            </a:r>
          </a:p>
        </p:txBody>
      </p:sp>
      <p:sp>
        <p:nvSpPr>
          <p:cNvPr id="2" name="Text Placeholder 1">
            <a:extLst>
              <a:ext uri="{FF2B5EF4-FFF2-40B4-BE49-F238E27FC236}">
                <a16:creationId xmlns:a16="http://schemas.microsoft.com/office/drawing/2014/main" id="{A551D73F-6918-4FA2-841A-0AB7C632E772}"/>
              </a:ext>
            </a:extLst>
          </p:cNvPr>
          <p:cNvSpPr>
            <a:spLocks noGrp="1"/>
          </p:cNvSpPr>
          <p:nvPr>
            <p:ph type="body" sz="quarter" idx="10"/>
          </p:nvPr>
        </p:nvSpPr>
        <p:spPr>
          <a:xfrm>
            <a:off x="584200" y="4892681"/>
            <a:ext cx="11018520" cy="1465016"/>
          </a:xfrm>
        </p:spPr>
        <p:txBody>
          <a:bodyPr/>
          <a:lstStyle/>
          <a:p>
            <a:pPr marL="514350" indent="-514350">
              <a:buFont typeface="+mj-lt"/>
              <a:buAutoNum type="arabicPeriod"/>
            </a:pPr>
            <a:r>
              <a:rPr lang="en-US" dirty="0"/>
              <a:t>Create a routing table</a:t>
            </a:r>
          </a:p>
          <a:p>
            <a:pPr marL="514350" indent="-514350">
              <a:buFont typeface="+mj-lt"/>
              <a:buAutoNum type="arabicPeriod"/>
            </a:pPr>
            <a:r>
              <a:rPr lang="en-US" dirty="0"/>
              <a:t>Create a custom route</a:t>
            </a:r>
          </a:p>
          <a:p>
            <a:pPr marL="514350" indent="-514350">
              <a:buFont typeface="+mj-lt"/>
              <a:buAutoNum type="arabicPeriod"/>
            </a:pPr>
            <a:r>
              <a:rPr lang="en-US" dirty="0"/>
              <a:t>Associate the route to the subnet</a:t>
            </a:r>
          </a:p>
        </p:txBody>
      </p:sp>
      <p:pic>
        <p:nvPicPr>
          <p:cNvPr id="4" name="Picture 3" descr="Diagram of three subnets within a Vnet as described in the text: private, DMZ, and public. A route table is also displayed">
            <a:extLst>
              <a:ext uri="{FF2B5EF4-FFF2-40B4-BE49-F238E27FC236}">
                <a16:creationId xmlns:a16="http://schemas.microsoft.com/office/drawing/2014/main" id="{CFC8E7DC-D9E9-4564-BAA5-5F6F1B0859F5}"/>
              </a:ext>
            </a:extLst>
          </p:cNvPr>
          <p:cNvPicPr>
            <a:picLocks noChangeAspect="1"/>
          </p:cNvPicPr>
          <p:nvPr/>
        </p:nvPicPr>
        <p:blipFill>
          <a:blip r:embed="rId3"/>
          <a:stretch>
            <a:fillRect/>
          </a:stretch>
        </p:blipFill>
        <p:spPr>
          <a:xfrm>
            <a:off x="2066311" y="1468693"/>
            <a:ext cx="7117018" cy="3240981"/>
          </a:xfrm>
          <a:prstGeom prst="rect">
            <a:avLst/>
          </a:prstGeom>
        </p:spPr>
      </p:pic>
    </p:spTree>
    <p:extLst>
      <p:ext uri="{BB962C8B-B14F-4D97-AF65-F5344CB8AC3E}">
        <p14:creationId xmlns:p14="http://schemas.microsoft.com/office/powerpoint/2010/main" val="421246728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11" name="Picture 10" descr="The Create virtual network page of the Azure portal is shown. The Address space, 10.1.0.0/16, is highlighted. Connected to the address space are two subnets. Subnet 1 has an address of 10.1.0.0/17. Subnet 2 has an address of 10.1.128.0/17. ">
            <a:extLst>
              <a:ext uri="{FF2B5EF4-FFF2-40B4-BE49-F238E27FC236}">
                <a16:creationId xmlns:a16="http://schemas.microsoft.com/office/drawing/2014/main" id="{6D15669C-3217-4D27-A221-C595355188F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11497" y="1262104"/>
            <a:ext cx="7960405" cy="2766197"/>
          </a:xfrm>
          <a:prstGeom prst="rect">
            <a:avLst/>
          </a:prstGeom>
          <a:noFill/>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Create a Routing Table</a:t>
            </a:r>
          </a:p>
        </p:txBody>
      </p:sp>
      <p:sp>
        <p:nvSpPr>
          <p:cNvPr id="3" name="Text Placeholder 2">
            <a:extLst>
              <a:ext uri="{FF2B5EF4-FFF2-40B4-BE49-F238E27FC236}">
                <a16:creationId xmlns:a16="http://schemas.microsoft.com/office/drawing/2014/main" id="{0C2447D8-0BF7-4882-B338-E3D8A7FC4B75}"/>
              </a:ext>
            </a:extLst>
          </p:cNvPr>
          <p:cNvSpPr>
            <a:spLocks noGrp="1"/>
          </p:cNvSpPr>
          <p:nvPr>
            <p:ph type="body" sz="quarter" idx="10"/>
          </p:nvPr>
        </p:nvSpPr>
        <p:spPr>
          <a:xfrm>
            <a:off x="584200" y="1435497"/>
            <a:ext cx="6546174" cy="4481227"/>
          </a:xfrm>
        </p:spPr>
        <p:txBody>
          <a:bodyPr/>
          <a:lstStyle/>
          <a:p>
            <a:r>
              <a:rPr lang="en-US" dirty="0"/>
              <a:t>A standard routing protocol is used to exchange routing and reachability information between two or more networks </a:t>
            </a:r>
          </a:p>
          <a:p>
            <a:r>
              <a:rPr lang="en-US" dirty="0"/>
              <a:t>Routes are automatically added to the route table of all subnets with virtual network gateway route propagation enabled</a:t>
            </a:r>
          </a:p>
          <a:p>
            <a:r>
              <a:rPr lang="en-US" dirty="0"/>
              <a:t>In most situations you will want to enable route propagation</a:t>
            </a:r>
          </a:p>
        </p:txBody>
      </p:sp>
      <p:pic>
        <p:nvPicPr>
          <p:cNvPr id="6" name="Picture 5" descr="Screenshot of the Create route table page. BGP route propagation is Enabled.">
            <a:extLst>
              <a:ext uri="{FF2B5EF4-FFF2-40B4-BE49-F238E27FC236}">
                <a16:creationId xmlns:a16="http://schemas.microsoft.com/office/drawing/2014/main" id="{4AF25EB4-7DFE-43CE-B3E0-2E131D50A1CD}"/>
              </a:ext>
            </a:extLst>
          </p:cNvPr>
          <p:cNvPicPr>
            <a:picLocks noChangeAspect="1"/>
          </p:cNvPicPr>
          <p:nvPr/>
        </p:nvPicPr>
        <p:blipFill>
          <a:blip r:embed="rId3"/>
          <a:stretch>
            <a:fillRect/>
          </a:stretch>
        </p:blipFill>
        <p:spPr>
          <a:xfrm>
            <a:off x="7705219" y="1011198"/>
            <a:ext cx="3590925" cy="4857750"/>
          </a:xfrm>
          <a:prstGeom prst="rect">
            <a:avLst/>
          </a:prstGeom>
          <a:ln>
            <a:solidFill>
              <a:schemeClr val="tx1"/>
            </a:solidFill>
          </a:ln>
        </p:spPr>
      </p:pic>
    </p:spTree>
    <p:extLst>
      <p:ext uri="{BB962C8B-B14F-4D97-AF65-F5344CB8AC3E}">
        <p14:creationId xmlns:p14="http://schemas.microsoft.com/office/powerpoint/2010/main" val="77850179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Custom Route</a:t>
            </a:r>
          </a:p>
        </p:txBody>
      </p:sp>
      <p:sp>
        <p:nvSpPr>
          <p:cNvPr id="4" name="Text Placeholder 5">
            <a:extLst>
              <a:ext uri="{FF2B5EF4-FFF2-40B4-BE49-F238E27FC236}">
                <a16:creationId xmlns:a16="http://schemas.microsoft.com/office/drawing/2014/main" id="{464B6B0F-EC30-4AD4-96AA-84A648B2C2B0}"/>
              </a:ext>
            </a:extLst>
          </p:cNvPr>
          <p:cNvSpPr>
            <a:spLocks noGrp="1"/>
          </p:cNvSpPr>
          <p:nvPr>
            <p:ph type="body" sz="quarter" idx="10"/>
          </p:nvPr>
        </p:nvSpPr>
        <p:spPr>
          <a:xfrm>
            <a:off x="584200" y="1435497"/>
            <a:ext cx="6705948" cy="3619452"/>
          </a:xfrm>
        </p:spPr>
        <p:txBody>
          <a:bodyPr/>
          <a:lstStyle/>
          <a:p>
            <a:r>
              <a:rPr lang="en-US" dirty="0"/>
              <a:t>When you create a route there are several Next hop types </a:t>
            </a:r>
          </a:p>
          <a:p>
            <a:r>
              <a:rPr lang="en-US" dirty="0"/>
              <a:t>In this example, any private subnet IP addresses will be sent to the virtual appliance </a:t>
            </a:r>
          </a:p>
          <a:p>
            <a:r>
              <a:rPr lang="en-US" dirty="0"/>
              <a:t>Other choices are Virtual network gateway, Virtual network, Internet, and None</a:t>
            </a:r>
          </a:p>
        </p:txBody>
      </p:sp>
      <p:pic>
        <p:nvPicPr>
          <p:cNvPr id="7" name="Picture 6" descr="Screenshot of the Add route page. The Next hop type drop-down is highlighted. Virtual appliance is selected. ">
            <a:extLst>
              <a:ext uri="{FF2B5EF4-FFF2-40B4-BE49-F238E27FC236}">
                <a16:creationId xmlns:a16="http://schemas.microsoft.com/office/drawing/2014/main" id="{776D9845-5FA7-487D-93CF-2953F128670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30766" y="1435497"/>
            <a:ext cx="3778622" cy="4664677"/>
          </a:xfrm>
          <a:prstGeom prst="rect">
            <a:avLst/>
          </a:prstGeom>
          <a:noFill/>
          <a:ln>
            <a:solidFill>
              <a:schemeClr val="tx1"/>
            </a:solidFill>
          </a:ln>
        </p:spPr>
      </p:pic>
    </p:spTree>
    <p:extLst>
      <p:ext uri="{BB962C8B-B14F-4D97-AF65-F5344CB8AC3E}">
        <p14:creationId xmlns:p14="http://schemas.microsoft.com/office/powerpoint/2010/main" val="3413147812"/>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Associate the Route</a:t>
            </a:r>
          </a:p>
        </p:txBody>
      </p:sp>
      <p:sp>
        <p:nvSpPr>
          <p:cNvPr id="3" name="Text Placeholder 2">
            <a:extLst>
              <a:ext uri="{FF2B5EF4-FFF2-40B4-BE49-F238E27FC236}">
                <a16:creationId xmlns:a16="http://schemas.microsoft.com/office/drawing/2014/main" id="{13999A32-F504-479E-9A9E-50160343265D}"/>
              </a:ext>
            </a:extLst>
          </p:cNvPr>
          <p:cNvSpPr>
            <a:spLocks noGrp="1"/>
          </p:cNvSpPr>
          <p:nvPr>
            <p:ph type="body" sz="quarter" idx="10"/>
          </p:nvPr>
        </p:nvSpPr>
        <p:spPr>
          <a:xfrm>
            <a:off x="590868" y="1435100"/>
            <a:ext cx="3605351" cy="3619452"/>
          </a:xfrm>
        </p:spPr>
        <p:txBody>
          <a:bodyPr/>
          <a:lstStyle/>
          <a:p>
            <a:r>
              <a:rPr lang="en-US" dirty="0"/>
              <a:t>Each subnet can have zero or one route table associated to it</a:t>
            </a:r>
          </a:p>
          <a:p>
            <a:r>
              <a:rPr lang="en-US" dirty="0"/>
              <a:t>In our example, the Public subnet will be associated with the routing table </a:t>
            </a:r>
          </a:p>
          <a:p>
            <a:endParaRPr lang="en-US" dirty="0"/>
          </a:p>
        </p:txBody>
      </p:sp>
      <p:pic>
        <p:nvPicPr>
          <p:cNvPr id="4" name="Picture 3" descr="Screenshot of a route table being associated with a virtual network. ">
            <a:extLst>
              <a:ext uri="{FF2B5EF4-FFF2-40B4-BE49-F238E27FC236}">
                <a16:creationId xmlns:a16="http://schemas.microsoft.com/office/drawing/2014/main" id="{2F811640-4801-42AB-B67C-FF1624E2E92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4432" y="1435100"/>
            <a:ext cx="6874956" cy="3698215"/>
          </a:xfrm>
          <a:prstGeom prst="rect">
            <a:avLst/>
          </a:prstGeom>
          <a:noFill/>
          <a:ln>
            <a:solidFill>
              <a:schemeClr val="tx1"/>
            </a:solidFill>
          </a:ln>
        </p:spPr>
      </p:pic>
    </p:spTree>
    <p:extLst>
      <p:ext uri="{BB962C8B-B14F-4D97-AF65-F5344CB8AC3E}">
        <p14:creationId xmlns:p14="http://schemas.microsoft.com/office/powerpoint/2010/main" val="213476370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AD121-6B8C-4559-B2CA-F9501BD6C7E7}"/>
              </a:ext>
            </a:extLst>
          </p:cNvPr>
          <p:cNvSpPr>
            <a:spLocks noGrp="1"/>
          </p:cNvSpPr>
          <p:nvPr>
            <p:ph type="title"/>
          </p:nvPr>
        </p:nvSpPr>
        <p:spPr/>
        <p:txBody>
          <a:bodyPr/>
          <a:lstStyle/>
          <a:p>
            <a:r>
              <a:rPr lang="en-US" dirty="0"/>
              <a:t>Demonstration – Custom Routing Tables</a:t>
            </a:r>
          </a:p>
        </p:txBody>
      </p:sp>
      <p:sp>
        <p:nvSpPr>
          <p:cNvPr id="3" name="Text Placeholder 2">
            <a:extLst>
              <a:ext uri="{FF2B5EF4-FFF2-40B4-BE49-F238E27FC236}">
                <a16:creationId xmlns:a16="http://schemas.microsoft.com/office/drawing/2014/main" id="{AE7CA012-B60A-4816-8895-3E2AA667E045}"/>
              </a:ext>
            </a:extLst>
          </p:cNvPr>
          <p:cNvSpPr>
            <a:spLocks noGrp="1"/>
          </p:cNvSpPr>
          <p:nvPr>
            <p:ph type="body" sz="quarter" idx="10"/>
          </p:nvPr>
        </p:nvSpPr>
        <p:spPr>
          <a:xfrm>
            <a:off x="584200" y="1435497"/>
            <a:ext cx="11018520" cy="1982081"/>
          </a:xfrm>
        </p:spPr>
        <p:txBody>
          <a:bodyPr/>
          <a:lstStyle/>
          <a:p>
            <a:r>
              <a:rPr lang="en-US" dirty="0"/>
              <a:t>Create a route table</a:t>
            </a:r>
          </a:p>
          <a:p>
            <a:r>
              <a:rPr lang="en-US" dirty="0"/>
              <a:t>Add a route</a:t>
            </a:r>
          </a:p>
          <a:p>
            <a:r>
              <a:rPr lang="en-US" dirty="0"/>
              <a:t>Associate a route table to a subnet</a:t>
            </a:r>
          </a:p>
          <a:p>
            <a:r>
              <a:rPr lang="en-US" dirty="0"/>
              <a:t>Use PowerShell to view your routing information</a:t>
            </a:r>
          </a:p>
        </p:txBody>
      </p:sp>
    </p:spTree>
    <p:extLst>
      <p:ext uri="{BB962C8B-B14F-4D97-AF65-F5344CB8AC3E}">
        <p14:creationId xmlns:p14="http://schemas.microsoft.com/office/powerpoint/2010/main" val="316312945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65912" y="3520794"/>
            <a:ext cx="10176510" cy="2949412"/>
          </a:xfrm>
        </p:spPr>
        <p:txBody>
          <a:bodyPr/>
          <a:lstStyle/>
          <a:p>
            <a:r>
              <a:rPr lang="en-US" dirty="0"/>
              <a:t>Distributes inbound traffic to backend resources using load-balancing rules and health probes</a:t>
            </a:r>
          </a:p>
          <a:p>
            <a:r>
              <a:rPr lang="en-US" dirty="0"/>
              <a:t>Can be used for both inbound/outbound scenarios</a:t>
            </a:r>
          </a:p>
          <a:p>
            <a:r>
              <a:rPr lang="en-US" dirty="0"/>
              <a:t>Protect on-premises web applications with secure remote access</a:t>
            </a:r>
          </a:p>
          <a:p>
            <a:r>
              <a:rPr lang="en-US" dirty="0"/>
              <a:t>Extend Active Directory to the cloud</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6166633"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6982791" cy="4130813"/>
          </a:xfrm>
        </p:spPr>
        <p:txBody>
          <a:bodyPr/>
          <a:lstStyle/>
          <a:p>
            <a:r>
              <a:rPr lang="en-US" dirty="0"/>
              <a:t>Load balancer supports both Basic and Standard (newer) SKUs</a:t>
            </a:r>
          </a:p>
          <a:p>
            <a:r>
              <a:rPr lang="en-US" dirty="0"/>
              <a:t>SKUs are not mutable</a:t>
            </a:r>
          </a:p>
          <a:p>
            <a:r>
              <a:rPr lang="en-US" dirty="0"/>
              <a:t>Load Balancer rule cannot span two virtual networks</a:t>
            </a:r>
          </a:p>
          <a:p>
            <a:r>
              <a:rPr lang="en-US" dirty="0"/>
              <a:t>No charge for the Basic load balancer</a:t>
            </a:r>
          </a:p>
          <a:p>
            <a:r>
              <a:rPr lang="en-US" dirty="0"/>
              <a:t>Load Balancer frontends are not accessible across global virtual network peering</a:t>
            </a:r>
          </a:p>
        </p:txBody>
      </p:sp>
      <p:pic>
        <p:nvPicPr>
          <p:cNvPr id="7" name="Picture 6" descr="Screenshot of the Create a load balancer page. The Type is Public. The SKU is Standard. ">
            <a:extLst>
              <a:ext uri="{FF2B5EF4-FFF2-40B4-BE49-F238E27FC236}">
                <a16:creationId xmlns:a16="http://schemas.microsoft.com/office/drawing/2014/main" id="{3597101A-1871-4775-8CF7-6530545F3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71940" y="1739900"/>
            <a:ext cx="3006877" cy="2681605"/>
          </a:xfrm>
          <a:prstGeom prst="rect">
            <a:avLst/>
          </a:prstGeom>
          <a:noFill/>
          <a:ln>
            <a:no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pic>
        <p:nvPicPr>
          <p:cNvPr id="5" name="Picture 4" descr="Screenshot of the Create virtual network page in the Azure portal. The virtual network name is new VNet and the address space is 10.1.0.0/16. The Subnet name is default and the address range is 10.1.0.0/24.">
            <a:extLst>
              <a:ext uri="{FF2B5EF4-FFF2-40B4-BE49-F238E27FC236}">
                <a16:creationId xmlns:a16="http://schemas.microsoft.com/office/drawing/2014/main" id="{2DA91447-C26E-4D6F-A6E0-CCFF46776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302843" y="1435100"/>
            <a:ext cx="4306545" cy="3853592"/>
          </a:xfrm>
          <a:prstGeom prst="rect">
            <a:avLst/>
          </a:prstGeom>
          <a:noFill/>
          <a:ln>
            <a:solidFill>
              <a:schemeClr val="tx1"/>
            </a:solidFill>
          </a:ln>
        </p:spPr>
      </p:pic>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spTree>
    <p:extLst>
      <p:ext uri="{BB962C8B-B14F-4D97-AF65-F5344CB8AC3E}">
        <p14:creationId xmlns:p14="http://schemas.microsoft.com/office/powerpoint/2010/main" val="2852811729"/>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sp>
        <p:nvSpPr>
          <p:cNvPr id="6" name="Text Placeholder 5"/>
          <p:cNvSpPr>
            <a:spLocks noGrp="1"/>
          </p:cNvSpPr>
          <p:nvPr>
            <p:ph type="body" sz="quarter" idx="10"/>
          </p:nvPr>
        </p:nvSpPr>
        <p:spPr>
          <a:xfrm>
            <a:off x="666496" y="3785108"/>
            <a:ext cx="4902200" cy="2671501"/>
          </a:xfrm>
        </p:spPr>
        <p:txBody>
          <a:bodyPr/>
          <a:lstStyle/>
          <a:p>
            <a:pPr marL="0" indent="0">
              <a:buNone/>
            </a:pPr>
            <a:r>
              <a:rPr lang="en-US" dirty="0"/>
              <a:t>To distribute traffic, a back-end address pool contains the IP addresses of the virtual NICs that are connected to the load balancer. </a:t>
            </a:r>
          </a:p>
          <a:p>
            <a:endParaRPr lang="en-US" dirty="0"/>
          </a:p>
        </p:txBody>
      </p:sp>
      <p:graphicFrame>
        <p:nvGraphicFramePr>
          <p:cNvPr id="7" name="Table 6">
            <a:extLst>
              <a:ext uri="{FF2B5EF4-FFF2-40B4-BE49-F238E27FC236}">
                <a16:creationId xmlns:a16="http://schemas.microsoft.com/office/drawing/2014/main" id="{8DCFB727-F488-4332-83F5-C20A0462ED2B}"/>
              </a:ext>
            </a:extLst>
          </p:cNvPr>
          <p:cNvGraphicFramePr>
            <a:graphicFrameLocks noGrp="1"/>
          </p:cNvGraphicFramePr>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a16="http://schemas.microsoft.com/office/drawing/2014/main" val="3188652653"/>
                    </a:ext>
                  </a:extLst>
                </a:gridCol>
                <a:gridCol w="3666747">
                  <a:extLst>
                    <a:ext uri="{9D8B030D-6E8A-4147-A177-3AD203B41FA5}">
                      <a16:colId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24596"/>
                  </a:ext>
                </a:extLst>
              </a:tr>
            </a:tbl>
          </a:graphicData>
        </a:graphic>
      </p:graphicFrame>
      <p:pic>
        <p:nvPicPr>
          <p:cNvPr id="2" name="Picture 1" descr="Flowchart. The frontend is connected to the load balancer. The load balancer is connected to the backend. ">
            <a:extLst>
              <a:ext uri="{FF2B5EF4-FFF2-40B4-BE49-F238E27FC236}">
                <a16:creationId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435496"/>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7" name="Picture 6" descr="Screenshot of creating a TCP inbound NAT on port 3389. The NAT is associated with a single load balancer. ">
            <a:extLst>
              <a:ext uri="{FF2B5EF4-FFF2-40B4-BE49-F238E27FC236}">
                <a16:creationId xmlns:a16="http://schemas.microsoft.com/office/drawing/2014/main" id="{22A1E776-DF60-4A06-AA33-B2059C63D96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66353" y="1435100"/>
            <a:ext cx="5843035" cy="4104309"/>
          </a:xfrm>
          <a:prstGeom prst="rect">
            <a:avLst/>
          </a:prstGeom>
          <a:noFill/>
          <a:ln>
            <a:no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366052" y="874644"/>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4200" y="4373134"/>
            <a:ext cx="11018520" cy="1895904"/>
          </a:xfrm>
        </p:spPr>
        <p:txBody>
          <a:bodyPr/>
          <a:lstStyle/>
          <a:p>
            <a:r>
              <a:rPr lang="en-US" dirty="0"/>
              <a:t>Session persistence specifies how client traffic is handled </a:t>
            </a:r>
          </a:p>
          <a:p>
            <a:r>
              <a:rPr lang="en-US" b="1" dirty="0"/>
              <a:t>Client IP </a:t>
            </a:r>
            <a:r>
              <a:rPr lang="en-US" dirty="0"/>
              <a:t>(default) requests can be handled by any virtual machine </a:t>
            </a:r>
          </a:p>
          <a:p>
            <a:pPr lvl="0"/>
            <a:r>
              <a:rPr lang="en-US" b="1" dirty="0"/>
              <a:t>Client IP and protocol </a:t>
            </a:r>
            <a:r>
              <a:rPr lang="en-US" dirty="0"/>
              <a:t>specifies that successive requests from the same address and protocol will be handled by the same virtual machine</a:t>
            </a:r>
          </a:p>
        </p:txBody>
      </p:sp>
      <p:pic>
        <p:nvPicPr>
          <p:cNvPr id="10" name="Picture 9" descr="Screenshot of the Add load balancing rule for the load balancer's session persistence. Highlighted options include none, Client IP, and Client IP and protocol.">
            <a:extLst>
              <a:ext uri="{FF2B5EF4-FFF2-40B4-BE49-F238E27FC236}">
                <a16:creationId xmlns:a16="http://schemas.microsoft.com/office/drawing/2014/main" id="{E84D9EB2-2DAB-4932-AFDD-56BCFD976DB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2966" y="1686891"/>
            <a:ext cx="2308529" cy="1811683"/>
          </a:xfrm>
          <a:prstGeom prst="rect">
            <a:avLst/>
          </a:prstGeom>
          <a:noFill/>
          <a:ln>
            <a:solidFill>
              <a:schemeClr val="accent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6754964"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7" name="Picture 6" descr="Screenshot of the HTTP custom probe page. The port is 80. The path is /. The interval is 5. The unhealthy threshold is 3. ">
            <a:extLst>
              <a:ext uri="{FF2B5EF4-FFF2-40B4-BE49-F238E27FC236}">
                <a16:creationId xmlns:a16="http://schemas.microsoft.com/office/drawing/2014/main" id="{65CAFC21-B8BD-47A9-B0BA-F88EF93D42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620000" y="1435099"/>
            <a:ext cx="3989388" cy="4130813"/>
          </a:xfrm>
          <a:prstGeom prst="rect">
            <a:avLst/>
          </a:prstGeom>
          <a:noFill/>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Traffic Manager</a:t>
            </a:r>
          </a:p>
        </p:txBody>
      </p:sp>
    </p:spTree>
    <p:extLst>
      <p:ext uri="{BB962C8B-B14F-4D97-AF65-F5344CB8AC3E}">
        <p14:creationId xmlns:p14="http://schemas.microsoft.com/office/powerpoint/2010/main" val="22683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FD67-B9CE-464C-BEFD-D97DA798FC3B}"/>
              </a:ext>
            </a:extLst>
          </p:cNvPr>
          <p:cNvSpPr>
            <a:spLocks noGrp="1"/>
          </p:cNvSpPr>
          <p:nvPr>
            <p:ph type="title"/>
          </p:nvPr>
        </p:nvSpPr>
        <p:spPr/>
        <p:txBody>
          <a:bodyPr/>
          <a:lstStyle/>
          <a:p>
            <a:r>
              <a:rPr lang="en-US" dirty="0"/>
              <a:t>Azure Traffic Manager Overview</a:t>
            </a:r>
          </a:p>
        </p:txBody>
      </p:sp>
      <p:sp>
        <p:nvSpPr>
          <p:cNvPr id="3" name="Text Placeholder 2">
            <a:extLst>
              <a:ext uri="{FF2B5EF4-FFF2-40B4-BE49-F238E27FC236}">
                <a16:creationId xmlns:a16="http://schemas.microsoft.com/office/drawing/2014/main" id="{AA0C651F-EF8D-4A96-BF69-5590DC92F281}"/>
              </a:ext>
            </a:extLst>
          </p:cNvPr>
          <p:cNvSpPr>
            <a:spLocks noGrp="1"/>
          </p:cNvSpPr>
          <p:nvPr>
            <p:ph type="body" sz="quarter" idx="10"/>
          </p:nvPr>
        </p:nvSpPr>
        <p:spPr>
          <a:xfrm>
            <a:off x="584200" y="1435497"/>
            <a:ext cx="11018520" cy="4567404"/>
          </a:xfrm>
        </p:spPr>
        <p:txBody>
          <a:bodyPr/>
          <a:lstStyle/>
          <a:p>
            <a:r>
              <a:rPr lang="en-US" dirty="0"/>
              <a:t>Azure Traffic Manager</a:t>
            </a:r>
          </a:p>
          <a:p>
            <a:r>
              <a:rPr lang="en-US" dirty="0"/>
              <a:t>Traffic Manager Features</a:t>
            </a:r>
          </a:p>
          <a:p>
            <a:r>
              <a:rPr lang="en-US" dirty="0"/>
              <a:t>Priority Routing</a:t>
            </a:r>
          </a:p>
          <a:p>
            <a:r>
              <a:rPr lang="en-US" dirty="0"/>
              <a:t>Performance Routing</a:t>
            </a:r>
          </a:p>
          <a:p>
            <a:r>
              <a:rPr lang="en-US" dirty="0"/>
              <a:t>Geographic Routing</a:t>
            </a:r>
          </a:p>
          <a:p>
            <a:r>
              <a:rPr lang="en-US" dirty="0"/>
              <a:t>Weighted Routing</a:t>
            </a:r>
          </a:p>
          <a:p>
            <a:r>
              <a:rPr lang="en-US" dirty="0"/>
              <a:t>Implementing Traffic Manager Profiles</a:t>
            </a:r>
          </a:p>
          <a:p>
            <a:r>
              <a:rPr lang="en-US" dirty="0"/>
              <a:t>Implementing Traffic Manager Endpoints</a:t>
            </a:r>
          </a:p>
          <a:p>
            <a:r>
              <a:rPr lang="en-US" dirty="0"/>
              <a:t>Traffic Manager vs Load Balancer</a:t>
            </a:r>
          </a:p>
        </p:txBody>
      </p:sp>
    </p:spTree>
    <p:extLst>
      <p:ext uri="{BB962C8B-B14F-4D97-AF65-F5344CB8AC3E}">
        <p14:creationId xmlns:p14="http://schemas.microsoft.com/office/powerpoint/2010/main" val="851149815"/>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 illustrating how Azure Traffic Manager controls traffic, with 4 steps shown. Step 1 is the DNS query. Step 2 is Traffic Manager using  a routing method to determine the best endpoint. Step 3 is the DNS response back to the user. Step 4 is the clients connects directly to the selected endpoint, not through Traffic Manager. ">
            <a:extLst>
              <a:ext uri="{FF2B5EF4-FFF2-40B4-BE49-F238E27FC236}">
                <a16:creationId xmlns:a16="http://schemas.microsoft.com/office/drawing/2014/main" id="{E8CAC7E1-5A94-4DFA-880D-D304F32498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80313" y="1435100"/>
            <a:ext cx="5129075" cy="4077804"/>
          </a:xfrm>
          <a:prstGeom prst="rect">
            <a:avLst/>
          </a:prstGeom>
          <a:noFill/>
          <a:ln>
            <a:noFill/>
          </a:ln>
        </p:spPr>
      </p:pic>
      <p:sp>
        <p:nvSpPr>
          <p:cNvPr id="17" name="Title 16"/>
          <p:cNvSpPr>
            <a:spLocks noGrp="1"/>
          </p:cNvSpPr>
          <p:nvPr>
            <p:ph type="title"/>
          </p:nvPr>
        </p:nvSpPr>
        <p:spPr/>
        <p:txBody>
          <a:bodyPr/>
          <a:lstStyle/>
          <a:p>
            <a:r>
              <a:rPr lang="en-US" dirty="0"/>
              <a:t>Azure Traffic Manager</a:t>
            </a:r>
          </a:p>
        </p:txBody>
      </p:sp>
      <p:sp>
        <p:nvSpPr>
          <p:cNvPr id="6" name="Text Placeholder 5"/>
          <p:cNvSpPr>
            <a:spLocks noGrp="1"/>
          </p:cNvSpPr>
          <p:nvPr>
            <p:ph type="body" sz="quarter" idx="10"/>
          </p:nvPr>
        </p:nvSpPr>
        <p:spPr>
          <a:xfrm>
            <a:off x="554101" y="1295210"/>
            <a:ext cx="6151500" cy="4136517"/>
          </a:xfrm>
        </p:spPr>
        <p:txBody>
          <a:bodyPr/>
          <a:lstStyle/>
          <a:p>
            <a:r>
              <a:rPr lang="en-US" dirty="0"/>
              <a:t>Allows you to control distribution of user traffic to service endpoints around the world</a:t>
            </a:r>
          </a:p>
          <a:p>
            <a:r>
              <a:rPr lang="en-US" dirty="0"/>
              <a:t>Uses DNS to direct end-user requests to the most appropriate endpoint</a:t>
            </a:r>
          </a:p>
          <a:p>
            <a:r>
              <a:rPr lang="en-US" dirty="0"/>
              <a:t>Selects an endpoint based on the configuring traffic-routing method</a:t>
            </a:r>
          </a:p>
          <a:p>
            <a:r>
              <a:rPr lang="en-US" dirty="0"/>
              <a:t>Provides endpoint health checks and automatic endpoint failover</a:t>
            </a:r>
          </a:p>
        </p:txBody>
      </p:sp>
    </p:spTree>
    <p:extLst>
      <p:ext uri="{BB962C8B-B14F-4D97-AF65-F5344CB8AC3E}">
        <p14:creationId xmlns:p14="http://schemas.microsoft.com/office/powerpoint/2010/main" val="353675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Traffic Manager Features</a:t>
            </a:r>
          </a:p>
        </p:txBody>
      </p:sp>
      <p:sp>
        <p:nvSpPr>
          <p:cNvPr id="6" name="Text Placeholder 5"/>
          <p:cNvSpPr>
            <a:spLocks noGrp="1"/>
          </p:cNvSpPr>
          <p:nvPr>
            <p:ph type="body" sz="quarter" idx="10"/>
          </p:nvPr>
        </p:nvSpPr>
        <p:spPr>
          <a:xfrm>
            <a:off x="588263" y="1371410"/>
            <a:ext cx="9870187" cy="3533275"/>
          </a:xfrm>
        </p:spPr>
        <p:txBody>
          <a:bodyPr/>
          <a:lstStyle/>
          <a:p>
            <a:r>
              <a:rPr lang="en-US" dirty="0"/>
              <a:t>Improve availability of critical applications</a:t>
            </a:r>
          </a:p>
          <a:p>
            <a:r>
              <a:rPr lang="en-US" dirty="0"/>
              <a:t>Improve responsiveness for high performance applications</a:t>
            </a:r>
          </a:p>
          <a:p>
            <a:r>
              <a:rPr lang="en-US" dirty="0"/>
              <a:t>Upgrade and perform service maintenance without downtime</a:t>
            </a:r>
          </a:p>
          <a:p>
            <a:r>
              <a:rPr lang="en-US" dirty="0"/>
              <a:t>Combine on-premises and Cloud-based applications</a:t>
            </a:r>
          </a:p>
          <a:p>
            <a:r>
              <a:rPr lang="en-US" dirty="0"/>
              <a:t>Distribute traffic for large, complex deployments</a:t>
            </a:r>
          </a:p>
          <a:p>
            <a:r>
              <a:rPr lang="en-US" dirty="0"/>
              <a:t>Create profiles for different routing scenarios</a:t>
            </a:r>
          </a:p>
          <a:p>
            <a:r>
              <a:rPr lang="en-US" dirty="0"/>
              <a:t>Several routing algorithms (next topics)</a:t>
            </a:r>
          </a:p>
        </p:txBody>
      </p:sp>
    </p:spTree>
    <p:extLst>
      <p:ext uri="{BB962C8B-B14F-4D97-AF65-F5344CB8AC3E}">
        <p14:creationId xmlns:p14="http://schemas.microsoft.com/office/powerpoint/2010/main" val="19180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 showing the Traffic Manager using the priority method to select the endpoint. A priority table shows the priority based on endpoint status. ">
            <a:extLst>
              <a:ext uri="{FF2B5EF4-FFF2-40B4-BE49-F238E27FC236}">
                <a16:creationId xmlns:a16="http://schemas.microsoft.com/office/drawing/2014/main" id="{47A5FDFF-7AC4-4193-A7D8-C813BE998CA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1026" y="1435100"/>
            <a:ext cx="6878362" cy="4740412"/>
          </a:xfrm>
          <a:prstGeom prst="rect">
            <a:avLst/>
          </a:prstGeom>
          <a:noFill/>
          <a:ln>
            <a:noFill/>
          </a:ln>
        </p:spPr>
      </p:pic>
      <p:sp>
        <p:nvSpPr>
          <p:cNvPr id="17" name="Title 16"/>
          <p:cNvSpPr>
            <a:spLocks noGrp="1"/>
          </p:cNvSpPr>
          <p:nvPr>
            <p:ph type="title"/>
          </p:nvPr>
        </p:nvSpPr>
        <p:spPr/>
        <p:txBody>
          <a:bodyPr/>
          <a:lstStyle/>
          <a:p>
            <a:r>
              <a:rPr lang="en-US" dirty="0"/>
              <a:t>Priority Routing</a:t>
            </a:r>
          </a:p>
        </p:txBody>
      </p:sp>
      <p:sp>
        <p:nvSpPr>
          <p:cNvPr id="4" name="Text Placeholder 3">
            <a:extLst>
              <a:ext uri="{FF2B5EF4-FFF2-40B4-BE49-F238E27FC236}">
                <a16:creationId xmlns:a16="http://schemas.microsoft.com/office/drawing/2014/main" id="{2D0AAE84-EC5E-4C00-886C-BFFCE06911D0}"/>
              </a:ext>
            </a:extLst>
          </p:cNvPr>
          <p:cNvSpPr>
            <a:spLocks noGrp="1"/>
          </p:cNvSpPr>
          <p:nvPr>
            <p:ph type="body" sz="quarter" idx="10"/>
          </p:nvPr>
        </p:nvSpPr>
        <p:spPr>
          <a:xfrm>
            <a:off x="584200" y="1435496"/>
            <a:ext cx="4292600" cy="2671501"/>
          </a:xfrm>
        </p:spPr>
        <p:txBody>
          <a:bodyPr/>
          <a:lstStyle/>
          <a:p>
            <a:r>
              <a:rPr lang="en-US" dirty="0"/>
              <a:t>Routes traffic to a  prioritized list of service endpoints </a:t>
            </a:r>
          </a:p>
          <a:p>
            <a:r>
              <a:rPr lang="en-US" dirty="0"/>
              <a:t>Sends all traffic to the primary (highest-priority) endpoint first</a:t>
            </a:r>
          </a:p>
        </p:txBody>
      </p:sp>
    </p:spTree>
    <p:extLst>
      <p:ext uri="{BB962C8B-B14F-4D97-AF65-F5344CB8AC3E}">
        <p14:creationId xmlns:p14="http://schemas.microsoft.com/office/powerpoint/2010/main" val="8105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 showing the Traffic Manager using the performance method to select the endpoint. A latency table shows response times for IP address ranges. ">
            <a:extLst>
              <a:ext uri="{FF2B5EF4-FFF2-40B4-BE49-F238E27FC236}">
                <a16:creationId xmlns:a16="http://schemas.microsoft.com/office/drawing/2014/main" id="{B38A47EF-CC57-4B14-9E95-DA097F09E1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386470" y="1435100"/>
            <a:ext cx="7222919" cy="4833938"/>
          </a:xfrm>
          <a:prstGeom prst="rect">
            <a:avLst/>
          </a:prstGeom>
          <a:noFill/>
          <a:ln>
            <a:noFill/>
          </a:ln>
        </p:spPr>
      </p:pic>
      <p:sp>
        <p:nvSpPr>
          <p:cNvPr id="17" name="Title 16"/>
          <p:cNvSpPr>
            <a:spLocks noGrp="1"/>
          </p:cNvSpPr>
          <p:nvPr>
            <p:ph type="title"/>
          </p:nvPr>
        </p:nvSpPr>
        <p:spPr/>
        <p:txBody>
          <a:bodyPr/>
          <a:lstStyle/>
          <a:p>
            <a:r>
              <a:rPr lang="en-US" dirty="0"/>
              <a:t>Performance Routing</a:t>
            </a:r>
          </a:p>
        </p:txBody>
      </p:sp>
      <p:sp>
        <p:nvSpPr>
          <p:cNvPr id="6" name="Text Placeholder 5"/>
          <p:cNvSpPr>
            <a:spLocks noGrp="1"/>
          </p:cNvSpPr>
          <p:nvPr>
            <p:ph type="body" sz="quarter" idx="10"/>
          </p:nvPr>
        </p:nvSpPr>
        <p:spPr>
          <a:xfrm>
            <a:off x="584200" y="1435497"/>
            <a:ext cx="4319104" cy="4064155"/>
          </a:xfrm>
        </p:spPr>
        <p:txBody>
          <a:bodyPr/>
          <a:lstStyle/>
          <a:p>
            <a:r>
              <a:rPr lang="en-US" dirty="0"/>
              <a:t>Routes traffic to the location closest to the user</a:t>
            </a:r>
          </a:p>
          <a:p>
            <a:r>
              <a:rPr lang="en-US" dirty="0"/>
              <a:t>The closest endpoint is measured by network latency recorded in a table</a:t>
            </a:r>
          </a:p>
        </p:txBody>
      </p:sp>
    </p:spTree>
    <p:extLst>
      <p:ext uri="{BB962C8B-B14F-4D97-AF65-F5344CB8AC3E}">
        <p14:creationId xmlns:p14="http://schemas.microsoft.com/office/powerpoint/2010/main" val="361189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8D4E6613F5B634CB601A095784E7618" ma:contentTypeVersion="9" ma:contentTypeDescription="Create a new document." ma:contentTypeScope="" ma:versionID="72e755e35a7d14a9c759467478be150d">
  <xsd:schema xmlns:xsd="http://www.w3.org/2001/XMLSchema" xmlns:xs="http://www.w3.org/2001/XMLSchema" xmlns:p="http://schemas.microsoft.com/office/2006/metadata/properties" xmlns:ns2="5ede5379-f79c-4964-9301-1140f96aa672" xmlns:ns3="9b994499-688a-4c81-bb09-d15746d9e4fa" targetNamespace="http://schemas.microsoft.com/office/2006/metadata/properties" ma:root="true" ma:fieldsID="90b81c0305bd8476b889bec028dbafbe" ns2:_="" ns3:_="">
    <xsd:import namespace="5ede5379-f79c-4964-9301-1140f96aa672"/>
    <xsd:import namespace="9b994499-688a-4c81-bb09-d15746d9e4fa"/>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de5379-f79c-4964-9301-1140f96aa672"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9b994499-688a-4c81-bb09-d15746d9e4fa"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5ede5379-f79c-4964-9301-1140f96aa672">DOCID-1506477047-5957</_dlc_DocId>
    <_dlc_DocIdUrl xmlns="5ede5379-f79c-4964-9301-1140f96aa672">
      <Url>https://epam.sharepoint.com/sites/LMSO/_layouts/15/DocIdRedir.aspx?ID=DOCID-1506477047-5957</Url>
      <Description>DOCID-1506477047-5957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CC43095-77DE-4D1D-B76B-AB8A49C39567}">
  <ds:schemaRefs>
    <ds:schemaRef ds:uri="http://schemas.microsoft.com/sharepoint/v3/contenttype/forms"/>
  </ds:schemaRefs>
</ds:datastoreItem>
</file>

<file path=customXml/itemProps2.xml><?xml version="1.0" encoding="utf-8"?>
<ds:datastoreItem xmlns:ds="http://schemas.openxmlformats.org/officeDocument/2006/customXml" ds:itemID="{2ECBF785-DD00-489E-900C-818824039120}"/>
</file>

<file path=customXml/itemProps3.xml><?xml version="1.0" encoding="utf-8"?>
<ds:datastoreItem xmlns:ds="http://schemas.openxmlformats.org/officeDocument/2006/customXml" ds:itemID="{3EC030A3-4922-47D0-A735-DFF5A1861B9E}">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C7D5899D-C038-49F9-BE8D-C61CE8A81476}"/>
</file>

<file path=docProps/app.xml><?xml version="1.0" encoding="utf-8"?>
<Properties xmlns="http://schemas.openxmlformats.org/officeDocument/2006/extended-properties" xmlns:vt="http://schemas.openxmlformats.org/officeDocument/2006/docPropsVTypes">
  <TotalTime>0</TotalTime>
  <Words>7459</Words>
  <Application>Microsoft Office PowerPoint</Application>
  <PresentationFormat>Widescreen</PresentationFormat>
  <Paragraphs>901</Paragraphs>
  <Slides>117</Slides>
  <Notes>84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117</vt:i4>
      </vt:variant>
    </vt:vector>
  </HeadingPairs>
  <TitlesOfParts>
    <vt:vector size="128" baseType="lpstr">
      <vt:lpstr>Arial</vt:lpstr>
      <vt:lpstr>Calibri</vt:lpstr>
      <vt:lpstr>Consolas</vt:lpstr>
      <vt:lpstr>Open Sans</vt:lpstr>
      <vt:lpstr>Segoe UI</vt:lpstr>
      <vt:lpstr>Segoe UI Light</vt:lpstr>
      <vt:lpstr>Segoe UI Semibold</vt:lpstr>
      <vt:lpstr>Segoe UI Semilight</vt:lpstr>
      <vt:lpstr>Segoe UI VSS (Regular)</vt:lpstr>
      <vt:lpstr>Wingdings</vt:lpstr>
      <vt:lpstr>WHITE TEMPLATE</vt:lpstr>
      <vt:lpstr>Azure - Day 3 Epam DevOps School</vt:lpstr>
      <vt:lpstr>AZ-103T00A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Multiple NICs in Virtual Machines</vt:lpstr>
      <vt:lpstr>Demonstration – Create VMs with Multiple NICs (CLI)</vt:lpstr>
      <vt:lpstr>Lesson 02: IP Addressing and Endpoints</vt:lpstr>
      <vt:lpstr>IP Addressing Overview</vt:lpstr>
      <vt:lpstr>IP Addressing</vt:lpstr>
      <vt:lpstr>Public IP Addresses</vt:lpstr>
      <vt:lpstr>Private IP Addresses</vt:lpstr>
      <vt:lpstr>Demonstration - Manage IP Addresses</vt:lpstr>
      <vt:lpstr>Service Endpoints</vt:lpstr>
      <vt:lpstr>Service Endpoint Services</vt:lpstr>
      <vt:lpstr>Secure Access to Storage Endpoints</vt:lpstr>
      <vt:lpstr>Demonstration – Service Endpoints</vt:lpstr>
      <vt:lpstr>Lesson 03: Azure DNS</vt:lpstr>
      <vt:lpstr>Azure DNS Overview</vt:lpstr>
      <vt:lpstr>Domains and Custom Domains</vt:lpstr>
      <vt:lpstr>Verify the Custom Domain Name</vt:lpstr>
      <vt:lpstr>Azure DNS Zones</vt:lpstr>
      <vt:lpstr>DNS Record Sets</vt:lpstr>
      <vt:lpstr>DNS Delegation</vt:lpstr>
      <vt:lpstr>DNS for Private Domains</vt:lpstr>
      <vt:lpstr>Private Zone Scenarios</vt:lpstr>
      <vt:lpstr>Demonstration – DNS Name Resolution</vt:lpstr>
      <vt:lpstr>Lesson 04: Network Security Groups  (NSGs)</vt:lpstr>
      <vt:lpstr>Network Security Groups Overview</vt:lpstr>
      <vt:lpstr>Network Security Groups (NSG)</vt:lpstr>
      <vt:lpstr>NSG Rules</vt:lpstr>
      <vt:lpstr>NSG Effective Rules</vt:lpstr>
      <vt:lpstr>Creating NSG Rules</vt:lpstr>
      <vt:lpstr>Demonstration – Network Security Rules</vt:lpstr>
      <vt:lpstr>Lesson 05: Lab and Review Questions</vt:lpstr>
      <vt:lpstr>Lab – Configure Azure DNS</vt:lpstr>
      <vt:lpstr>Module Review Questions</vt:lpstr>
      <vt:lpstr>AZ-103T00A Module 05:  Intersite Connectivity</vt:lpstr>
      <vt:lpstr>Module Overview</vt:lpstr>
      <vt:lpstr>Lesson 01: VNet Peering</vt:lpstr>
      <vt:lpstr>VNet Peering Overview</vt:lpstr>
      <vt:lpstr>VNet Peering</vt:lpstr>
      <vt:lpstr>Gateway Transit and Connectivity</vt:lpstr>
      <vt:lpstr>Configure VNet Peering</vt:lpstr>
      <vt:lpstr>Demonstration –  VNet Peering</vt:lpstr>
      <vt:lpstr>Lesson 02: VNet-to-VNet Connections</vt:lpstr>
      <vt:lpstr>VNet-to-VNet Connections Overview</vt:lpstr>
      <vt:lpstr>VNet-to-VNet Connections</vt:lpstr>
      <vt:lpstr>Implement VNet-to-VNet Connections</vt:lpstr>
      <vt:lpstr>Create the Gateway Subnet</vt:lpstr>
      <vt:lpstr>Create the VPN Gateway</vt:lpstr>
      <vt:lpstr>VPN Types</vt:lpstr>
      <vt:lpstr>Gateway SKUs</vt:lpstr>
      <vt:lpstr>Create the Local Network Gateway</vt:lpstr>
      <vt:lpstr>Configure the On-Premises VPN Device</vt:lpstr>
      <vt:lpstr>Create the VPN Connection</vt:lpstr>
      <vt:lpstr>Verify the VPN Connection</vt:lpstr>
      <vt:lpstr>Demonstration – VNet-to-VNet Connections</vt:lpstr>
      <vt:lpstr>Lesson 03: ExpressRoute Connections</vt:lpstr>
      <vt:lpstr>ExpressRoute Connections Overview</vt:lpstr>
      <vt:lpstr>ExpressRoute</vt:lpstr>
      <vt:lpstr>ExpressRoute Capabilities</vt:lpstr>
      <vt:lpstr>ExpressRoute Connections</vt:lpstr>
      <vt:lpstr>Coexisting Site-to-Site and ExpressRoute</vt:lpstr>
      <vt:lpstr>Lesson 04: Lab and Review Questions</vt:lpstr>
      <vt:lpstr>Lab – VNet Peering and Service Chaining</vt:lpstr>
      <vt:lpstr>Module Review Questions</vt:lpstr>
      <vt:lpstr>AZ-103T00A Module 08:  Network Traffic Management</vt:lpstr>
      <vt:lpstr>Module Overview</vt:lpstr>
      <vt:lpstr>Lesson 01: Network Routing</vt:lpstr>
      <vt:lpstr>Network Routing Overview</vt:lpstr>
      <vt:lpstr>System Routes</vt:lpstr>
      <vt:lpstr>User Defined Routes</vt:lpstr>
      <vt:lpstr>Routing Example</vt:lpstr>
      <vt:lpstr>Create a Routing Table</vt:lpstr>
      <vt:lpstr>Create a Custom Route</vt:lpstr>
      <vt:lpstr>Associate the Route</vt:lpstr>
      <vt:lpstr>Demonstration – Custom Routing Tables</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03: Azure Traffic Manager</vt:lpstr>
      <vt:lpstr>Azure Traffic Manager Overview</vt:lpstr>
      <vt:lpstr>Azure Traffic Manager</vt:lpstr>
      <vt:lpstr>Traffic Manager Features</vt:lpstr>
      <vt:lpstr>Priority Routing</vt:lpstr>
      <vt:lpstr>Performance Routing</vt:lpstr>
      <vt:lpstr>Geographic Routing</vt:lpstr>
      <vt:lpstr>Weighted Routing</vt:lpstr>
      <vt:lpstr>Implementing Traffic Manager Profiles</vt:lpstr>
      <vt:lpstr>Implementing Traffic Manager Endpoints</vt:lpstr>
      <vt:lpstr>Distributing Network Traffic</vt:lpstr>
      <vt:lpstr>Lesson 04: Lab and Review Questions</vt:lpstr>
      <vt:lpstr>Lab – Load Balancer and Traffic Manager</vt:lpstr>
      <vt:lpstr>Module Review Questions</vt:lpstr>
      <vt:lpstr>AZ-103T00A Module 12:  Data Services</vt:lpstr>
      <vt:lpstr>Module Overview</vt:lpstr>
      <vt:lpstr>Lesson 01: Content Delivery Network</vt:lpstr>
      <vt:lpstr>Content Delivery Network Overview</vt:lpstr>
      <vt:lpstr>Content Delivery Network Benefits</vt:lpstr>
      <vt:lpstr>How CDN Works</vt:lpstr>
      <vt:lpstr>CDN Profiles</vt:lpstr>
      <vt:lpstr>CDN Endpoints</vt:lpstr>
      <vt:lpstr>CDN Time-to-Live </vt:lpstr>
      <vt:lpstr>CDN Compression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2019-10-14T12:30:13Z</dcterms:created>
  <dcterms:modified xsi:type="dcterms:W3CDTF">2020-09-16T14:59:25Z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Application">
    <vt:lpwstr>Microsoft Azure Information Protection</vt:lpwstr>
  </property>
  <property fmtid="{D5CDD505-2E9C-101B-9397-08002B2CF9AE}" pid="3" name="Sensitivity">
    <vt:lpwstr>General</vt:lpwstr>
  </property>
  <property fmtid="{D5CDD505-2E9C-101B-9397-08002B2CF9AE}" pid="4" name="MSIP_Label_f42aa342-8706-4288-bd11-ebb85995028c_Enabled">
    <vt:lpwstr>True</vt:lpwstr>
  </property>
  <property fmtid="{D5CDD505-2E9C-101B-9397-08002B2CF9AE}" pid="5" name="ContentTypeId">
    <vt:lpwstr>0x010100A8D4E6613F5B634CB601A095784E7618</vt:lpwstr>
  </property>
  <property fmtid="{D5CDD505-2E9C-101B-9397-08002B2CF9AE}" pid="6" name="MSIP_Label_f42aa342-8706-4288-bd11-ebb85995028c_SetDate">
    <vt:lpwstr>2019-04-16T13:13:36.3614453Z</vt:lpwstr>
  </property>
  <property fmtid="{D5CDD505-2E9C-101B-9397-08002B2CF9AE}" pid="7" name="MSIP_Label_f42aa342-8706-4288-bd11-ebb85995028c_Name">
    <vt:lpwstr>General</vt:lpwstr>
  </property>
  <property fmtid="{D5CDD505-2E9C-101B-9397-08002B2CF9AE}" pid="8" name="MSIP_Label_f42aa342-8706-4288-bd11-ebb85995028c_SiteId">
    <vt:lpwstr>72f988bf-86f1-41af-91ab-2d7cd011db47</vt:lpwstr>
  </property>
  <property fmtid="{D5CDD505-2E9C-101B-9397-08002B2CF9AE}" pid="9" name="MSIP_Label_f42aa342-8706-4288-bd11-ebb85995028c_Extended_MSFT_Method">
    <vt:lpwstr>Automatic</vt:lpwstr>
  </property>
  <property fmtid="{D5CDD505-2E9C-101B-9397-08002B2CF9AE}" pid="10" name="MSIP_Label_f42aa342-8706-4288-bd11-ebb85995028c_ActionId">
    <vt:lpwstr>91616361-6038-4dbf-a34a-e97bf9636207</vt:lpwstr>
  </property>
  <property fmtid="{D5CDD505-2E9C-101B-9397-08002B2CF9AE}" pid="11" name="MSIP_Label_f42aa342-8706-4288-bd11-ebb85995028c_Owner">
    <vt:lpwstr>cynthist@microsoft.com</vt:lpwstr>
  </property>
  <property fmtid="{D5CDD505-2E9C-101B-9397-08002B2CF9AE}" pid="12" name="_dlc_DocIdItemGuid">
    <vt:lpwstr>8a1332a0-1656-478e-93fb-3183f512b00d</vt:lpwstr>
  </property>
</Properties>
</file>