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diagrams/data1.xml" ContentType="application/vnd.openxmlformats-officedocument.drawingml.diagramData+xml"/>
  <Override PartName="/ppt/diagrams/data2.xml" ContentType="application/vnd.openxmlformats-officedocument.drawingml.diagramData+xml"/>
  <Override PartName="/ppt/slideLayouts/slideLayout23.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notesSlides/notesSlide16.xml" ContentType="application/vnd.openxmlformats-officedocument.presentationml.notesSlide+xml"/>
  <Override PartName="/ppt/slideLayouts/slideLayout24.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49.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customXml/itemProps2.xml" ContentType="application/vnd.openxmlformats-officedocument.customXmlProperties+xml"/>
  <Override PartName="/customXml/itemProps3.xml" ContentType="application/vnd.openxmlformats-officedocument.customXmlProperties+xml"/>
  <Override PartName="/customXml/itemProps1.xml" ContentType="application/vnd.openxmlformats-officedocument.customXmlProperti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91"/>
  </p:notesMasterIdLst>
  <p:sldIdLst>
    <p:sldId id="256" r:id="rId5"/>
    <p:sldId id="1719" r:id="rId6"/>
    <p:sldId id="2009" r:id="rId7"/>
    <p:sldId id="1866" r:id="rId8"/>
    <p:sldId id="2008" r:id="rId9"/>
    <p:sldId id="1992" r:id="rId10"/>
    <p:sldId id="1993" r:id="rId11"/>
    <p:sldId id="1990" r:id="rId12"/>
    <p:sldId id="1867" r:id="rId13"/>
    <p:sldId id="2006" r:id="rId14"/>
    <p:sldId id="1981" r:id="rId15"/>
    <p:sldId id="2000" r:id="rId16"/>
    <p:sldId id="1986" r:id="rId17"/>
    <p:sldId id="2002" r:id="rId18"/>
    <p:sldId id="1865" r:id="rId19"/>
    <p:sldId id="2004" r:id="rId20"/>
    <p:sldId id="1994" r:id="rId21"/>
    <p:sldId id="1995" r:id="rId22"/>
    <p:sldId id="1891" r:id="rId23"/>
    <p:sldId id="1892" r:id="rId24"/>
    <p:sldId id="1893" r:id="rId25"/>
    <p:sldId id="1894" r:id="rId26"/>
    <p:sldId id="1996" r:id="rId27"/>
    <p:sldId id="1868" r:id="rId28"/>
    <p:sldId id="2007" r:id="rId29"/>
    <p:sldId id="1884" r:id="rId30"/>
    <p:sldId id="1899" r:id="rId31"/>
    <p:sldId id="1901" r:id="rId32"/>
    <p:sldId id="1903" r:id="rId33"/>
    <p:sldId id="1908" r:id="rId34"/>
    <p:sldId id="1905" r:id="rId35"/>
    <p:sldId id="1906" r:id="rId36"/>
    <p:sldId id="2010" r:id="rId37"/>
    <p:sldId id="2235" r:id="rId38"/>
    <p:sldId id="2236" r:id="rId39"/>
    <p:sldId id="2231" r:id="rId40"/>
    <p:sldId id="2134" r:id="rId41"/>
    <p:sldId id="2237" r:id="rId42"/>
    <p:sldId id="2135" r:id="rId43"/>
    <p:sldId id="2238" r:id="rId44"/>
    <p:sldId id="4395" r:id="rId45"/>
    <p:sldId id="4446" r:id="rId46"/>
    <p:sldId id="2140" r:id="rId47"/>
    <p:sldId id="1911" r:id="rId48"/>
    <p:sldId id="4460" r:id="rId49"/>
    <p:sldId id="1862" r:id="rId50"/>
    <p:sldId id="2137" r:id="rId51"/>
    <p:sldId id="4461" r:id="rId52"/>
    <p:sldId id="2232" r:id="rId53"/>
    <p:sldId id="2224" r:id="rId54"/>
    <p:sldId id="2225" r:id="rId55"/>
    <p:sldId id="2226" r:id="rId56"/>
    <p:sldId id="2227" r:id="rId57"/>
    <p:sldId id="4462" r:id="rId58"/>
    <p:sldId id="4463" r:id="rId59"/>
    <p:sldId id="2228" r:id="rId60"/>
    <p:sldId id="2171" r:id="rId61"/>
    <p:sldId id="2173" r:id="rId62"/>
    <p:sldId id="2229" r:id="rId63"/>
    <p:sldId id="2005" r:id="rId64"/>
    <p:sldId id="2233" r:id="rId65"/>
    <p:sldId id="2201" r:id="rId66"/>
    <p:sldId id="464" r:id="rId67"/>
    <p:sldId id="2202" r:id="rId68"/>
    <p:sldId id="2203" r:id="rId69"/>
    <p:sldId id="4464" r:id="rId70"/>
    <p:sldId id="2239" r:id="rId71"/>
    <p:sldId id="2206" r:id="rId72"/>
    <p:sldId id="2210" r:id="rId73"/>
    <p:sldId id="2207" r:id="rId74"/>
    <p:sldId id="2208" r:id="rId75"/>
    <p:sldId id="4465" r:id="rId76"/>
    <p:sldId id="2234" r:id="rId77"/>
    <p:sldId id="2214" r:id="rId78"/>
    <p:sldId id="2215" r:id="rId79"/>
    <p:sldId id="2217" r:id="rId80"/>
    <p:sldId id="2220" r:id="rId81"/>
    <p:sldId id="4466" r:id="rId82"/>
    <p:sldId id="1907" r:id="rId83"/>
    <p:sldId id="4467" r:id="rId84"/>
    <p:sldId id="4447" r:id="rId85"/>
    <p:sldId id="261" r:id="rId86"/>
    <p:sldId id="4468" r:id="rId87"/>
    <p:sldId id="4469" r:id="rId88"/>
    <p:sldId id="4470" r:id="rId89"/>
    <p:sldId id="1913" r:id="rId9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18" autoAdjust="0"/>
    <p:restoredTop sz="92247" autoAdjust="0"/>
  </p:normalViewPr>
  <p:slideViewPr>
    <p:cSldViewPr snapToGrid="0">
      <p:cViewPr varScale="1">
        <p:scale>
          <a:sx n="61" d="100"/>
          <a:sy n="61" d="100"/>
        </p:scale>
        <p:origin x="728" y="64"/>
      </p:cViewPr>
      <p:guideLst/>
    </p:cSldViewPr>
  </p:slideViewPr>
  <p:notesTextViewPr>
    <p:cViewPr>
      <p:scale>
        <a:sx n="1" d="1"/>
        <a:sy n="1" d="1"/>
      </p:scale>
      <p:origin x="0" y="0"/>
    </p:cViewPr>
  </p:notesTextViewPr>
  <p:sorterViewPr>
    <p:cViewPr>
      <p:scale>
        <a:sx n="100" d="100"/>
        <a:sy n="100" d="100"/>
      </p:scale>
      <p:origin x="0" y="-120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tableStyles" Target="tableStyles.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notesMaster" Target="notesMasters/notesMaster1.xml"/><Relationship Id="rId96" Type="http://schemas.openxmlformats.org/officeDocument/2006/relationships/customXml" Target="../customXml/item4.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presProps" Target="presProps.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699B8D-DBB2-4660-AE0D-8D35AF5796A1}" type="doc">
      <dgm:prSet loTypeId="urn:microsoft.com/office/officeart/2005/8/layout/hProcess9" loCatId="process" qsTypeId="urn:microsoft.com/office/officeart/2005/8/quickstyle/simple1" qsCatId="simple" csTypeId="urn:microsoft.com/office/officeart/2005/8/colors/accent1_2" csCatId="accent1" phldr="1"/>
      <dgm:spPr/>
    </dgm:pt>
    <dgm:pt modelId="{480B7627-A101-4086-B6F6-80EBE767D754}">
      <dgm:prSet phldrT="[Text]"/>
      <dgm:spPr/>
      <dgm:t>
        <a:bodyPr/>
        <a:lstStyle/>
        <a:p>
          <a:r>
            <a:rPr lang="en-US" dirty="0"/>
            <a:t>1 - Get administrator credentials</a:t>
          </a:r>
          <a:endParaRPr lang="en-US" b="1" dirty="0">
            <a:solidFill>
              <a:srgbClr val="00FF00"/>
            </a:solidFill>
          </a:endParaRPr>
        </a:p>
      </dgm:t>
    </dgm:pt>
    <dgm:pt modelId="{961D9A12-D980-40A7-AFD0-CE66001F99B3}" type="parTrans" cxnId="{199801E7-4932-4D12-84A5-F54E87F17ADF}">
      <dgm:prSet/>
      <dgm:spPr/>
      <dgm:t>
        <a:bodyPr/>
        <a:lstStyle/>
        <a:p>
          <a:endParaRPr lang="en-US"/>
        </a:p>
      </dgm:t>
    </dgm:pt>
    <dgm:pt modelId="{56DEDFDF-712F-452D-9C50-547042D08926}" type="sibTrans" cxnId="{199801E7-4932-4D12-84A5-F54E87F17ADF}">
      <dgm:prSet/>
      <dgm:spPr/>
      <dgm:t>
        <a:bodyPr/>
        <a:lstStyle/>
        <a:p>
          <a:endParaRPr lang="en-US"/>
        </a:p>
      </dgm:t>
    </dgm:pt>
    <dgm:pt modelId="{89019671-24E8-4C04-915F-25497E10FACD}">
      <dgm:prSet phldrT="[Text]"/>
      <dgm:spPr/>
      <dgm:t>
        <a:bodyPr/>
        <a:lstStyle/>
        <a:p>
          <a:r>
            <a:rPr lang="en-US" dirty="0"/>
            <a:t>2 -Create the initial virtual machine configuration</a:t>
          </a:r>
        </a:p>
      </dgm:t>
    </dgm:pt>
    <dgm:pt modelId="{7D6FD70A-124D-4DFA-A192-A77440A12399}" type="parTrans" cxnId="{182A1E0D-9039-46A7-9CC6-49BC7221A74A}">
      <dgm:prSet/>
      <dgm:spPr/>
      <dgm:t>
        <a:bodyPr/>
        <a:lstStyle/>
        <a:p>
          <a:endParaRPr lang="en-US"/>
        </a:p>
      </dgm:t>
    </dgm:pt>
    <dgm:pt modelId="{0BB966DF-9F0D-4EF1-9E90-5F90813C43C6}" type="sibTrans" cxnId="{182A1E0D-9039-46A7-9CC6-49BC7221A74A}">
      <dgm:prSet/>
      <dgm:spPr/>
      <dgm:t>
        <a:bodyPr/>
        <a:lstStyle/>
        <a:p>
          <a:endParaRPr lang="en-US"/>
        </a:p>
      </dgm:t>
    </dgm:pt>
    <dgm:pt modelId="{D0179243-2FB3-4E5C-A313-9AF560A3F825}">
      <dgm:prSet/>
      <dgm:spPr/>
      <dgm:t>
        <a:bodyPr/>
        <a:lstStyle/>
        <a:p>
          <a:r>
            <a:rPr lang="en-US" dirty="0"/>
            <a:t>3 - Add the OS information</a:t>
          </a:r>
        </a:p>
      </dgm:t>
    </dgm:pt>
    <dgm:pt modelId="{84970BF6-C201-4E88-ACB4-CC6888EBF2F7}" type="parTrans" cxnId="{F7ED1A80-0937-436A-BFCD-D779B413D3ED}">
      <dgm:prSet/>
      <dgm:spPr/>
      <dgm:t>
        <a:bodyPr/>
        <a:lstStyle/>
        <a:p>
          <a:endParaRPr lang="en-US"/>
        </a:p>
      </dgm:t>
    </dgm:pt>
    <dgm:pt modelId="{0236FC1F-2E1B-48F9-8E69-5C29DE0EC637}" type="sibTrans" cxnId="{F7ED1A80-0937-436A-BFCD-D779B413D3ED}">
      <dgm:prSet/>
      <dgm:spPr/>
      <dgm:t>
        <a:bodyPr/>
        <a:lstStyle/>
        <a:p>
          <a:endParaRPr lang="en-US"/>
        </a:p>
      </dgm:t>
    </dgm:pt>
    <dgm:pt modelId="{A671E089-C3CD-4185-944D-D15D2977DAD5}">
      <dgm:prSet/>
      <dgm:spPr/>
      <dgm:t>
        <a:bodyPr/>
        <a:lstStyle/>
        <a:p>
          <a:r>
            <a:rPr lang="en-US" dirty="0"/>
            <a:t>Add the image information</a:t>
          </a:r>
        </a:p>
      </dgm:t>
    </dgm:pt>
    <dgm:pt modelId="{F693669A-FDB5-41CD-84B5-EFD92847A142}" type="parTrans" cxnId="{6CD9C715-2F9F-4C92-98F6-08371030C496}">
      <dgm:prSet/>
      <dgm:spPr/>
      <dgm:t>
        <a:bodyPr/>
        <a:lstStyle/>
        <a:p>
          <a:endParaRPr lang="en-US"/>
        </a:p>
      </dgm:t>
    </dgm:pt>
    <dgm:pt modelId="{B753484D-8208-4715-9F56-84A6B11D496F}" type="sibTrans" cxnId="{6CD9C715-2F9F-4C92-98F6-08371030C496}">
      <dgm:prSet/>
      <dgm:spPr/>
      <dgm:t>
        <a:bodyPr/>
        <a:lstStyle/>
        <a:p>
          <a:endParaRPr lang="en-US"/>
        </a:p>
      </dgm:t>
    </dgm:pt>
    <dgm:pt modelId="{3F717838-872F-43BD-A9DE-95336E08D974}">
      <dgm:prSet/>
      <dgm:spPr/>
      <dgm:t>
        <a:bodyPr/>
        <a:lstStyle/>
        <a:p>
          <a:r>
            <a:rPr lang="en-US" dirty="0"/>
            <a:t>Create the virtual machine</a:t>
          </a:r>
        </a:p>
      </dgm:t>
    </dgm:pt>
    <dgm:pt modelId="{B65F4A8A-46C8-4DE2-9473-0B9BD2D5FA28}" type="parTrans" cxnId="{F9E90C99-2729-469D-A89D-81F8F4FA8F09}">
      <dgm:prSet/>
      <dgm:spPr/>
      <dgm:t>
        <a:bodyPr/>
        <a:lstStyle/>
        <a:p>
          <a:endParaRPr lang="en-US"/>
        </a:p>
      </dgm:t>
    </dgm:pt>
    <dgm:pt modelId="{ACDA6A29-E6EF-4A0F-9CA6-4492436D6BE5}" type="sibTrans" cxnId="{F9E90C99-2729-469D-A89D-81F8F4FA8F09}">
      <dgm:prSet/>
      <dgm:spPr/>
      <dgm:t>
        <a:bodyPr/>
        <a:lstStyle/>
        <a:p>
          <a:endParaRPr lang="en-US"/>
        </a:p>
      </dgm:t>
    </dgm:pt>
    <dgm:pt modelId="{A68E5B86-C27A-49A4-9F28-F8DA418D0A62}" type="pres">
      <dgm:prSet presAssocID="{D1699B8D-DBB2-4660-AE0D-8D35AF5796A1}" presName="CompostProcess" presStyleCnt="0">
        <dgm:presLayoutVars>
          <dgm:dir/>
          <dgm:resizeHandles val="exact"/>
        </dgm:presLayoutVars>
      </dgm:prSet>
      <dgm:spPr/>
    </dgm:pt>
    <dgm:pt modelId="{D8A08856-56E4-437F-9B3F-993F7F6D0DCD}" type="pres">
      <dgm:prSet presAssocID="{D1699B8D-DBB2-4660-AE0D-8D35AF5796A1}" presName="arrow" presStyleLbl="bgShp" presStyleIdx="0" presStyleCnt="1" custScaleX="113341" custLinFactY="-32506" custLinFactNeighborX="-18530" custLinFactNeighborY="-100000"/>
      <dgm:spPr/>
    </dgm:pt>
    <dgm:pt modelId="{A33FC90A-B144-4A11-BE56-DF8D986D4129}" type="pres">
      <dgm:prSet presAssocID="{D1699B8D-DBB2-4660-AE0D-8D35AF5796A1}" presName="linearProcess" presStyleCnt="0"/>
      <dgm:spPr/>
    </dgm:pt>
    <dgm:pt modelId="{73825BB6-2692-48FA-A24E-E63B14B9300E}" type="pres">
      <dgm:prSet presAssocID="{480B7627-A101-4086-B6F6-80EBE767D754}" presName="textNode" presStyleLbl="node1" presStyleIdx="0" presStyleCnt="5">
        <dgm:presLayoutVars>
          <dgm:bulletEnabled val="1"/>
        </dgm:presLayoutVars>
      </dgm:prSet>
      <dgm:spPr/>
    </dgm:pt>
    <dgm:pt modelId="{ED3BD138-B68E-4BC8-9E95-63104323AE53}" type="pres">
      <dgm:prSet presAssocID="{56DEDFDF-712F-452D-9C50-547042D08926}" presName="sibTrans" presStyleCnt="0"/>
      <dgm:spPr/>
    </dgm:pt>
    <dgm:pt modelId="{56C09F51-22F8-4870-B399-B40E5ED0ECA7}" type="pres">
      <dgm:prSet presAssocID="{89019671-24E8-4C04-915F-25497E10FACD}" presName="textNode" presStyleLbl="node1" presStyleIdx="1" presStyleCnt="5">
        <dgm:presLayoutVars>
          <dgm:bulletEnabled val="1"/>
        </dgm:presLayoutVars>
      </dgm:prSet>
      <dgm:spPr/>
    </dgm:pt>
    <dgm:pt modelId="{BB1EC8F4-3B94-4FB5-9C63-827A85A9F0E4}" type="pres">
      <dgm:prSet presAssocID="{0BB966DF-9F0D-4EF1-9E90-5F90813C43C6}" presName="sibTrans" presStyleCnt="0"/>
      <dgm:spPr/>
    </dgm:pt>
    <dgm:pt modelId="{2001C15D-FC8A-4B2C-85AA-A7C6F108A981}" type="pres">
      <dgm:prSet presAssocID="{D0179243-2FB3-4E5C-A313-9AF560A3F825}" presName="textNode" presStyleLbl="node1" presStyleIdx="2" presStyleCnt="5">
        <dgm:presLayoutVars>
          <dgm:bulletEnabled val="1"/>
        </dgm:presLayoutVars>
      </dgm:prSet>
      <dgm:spPr/>
    </dgm:pt>
    <dgm:pt modelId="{D5F5CB2C-2DA5-4BBC-B0EF-FE7D4AF09AF8}" type="pres">
      <dgm:prSet presAssocID="{0236FC1F-2E1B-48F9-8E69-5C29DE0EC637}" presName="sibTrans" presStyleCnt="0"/>
      <dgm:spPr/>
    </dgm:pt>
    <dgm:pt modelId="{35AB5070-7304-4B54-BAE2-8BED17D4CADC}" type="pres">
      <dgm:prSet presAssocID="{A671E089-C3CD-4185-944D-D15D2977DAD5}" presName="textNode" presStyleLbl="node1" presStyleIdx="3" presStyleCnt="5">
        <dgm:presLayoutVars>
          <dgm:bulletEnabled val="1"/>
        </dgm:presLayoutVars>
      </dgm:prSet>
      <dgm:spPr/>
    </dgm:pt>
    <dgm:pt modelId="{B2437505-BA2C-481E-99F7-C80198B5F89F}" type="pres">
      <dgm:prSet presAssocID="{B753484D-8208-4715-9F56-84A6B11D496F}" presName="sibTrans" presStyleCnt="0"/>
      <dgm:spPr/>
    </dgm:pt>
    <dgm:pt modelId="{B03C6C48-3BE2-4EDE-BC2F-6FA60E0C849E}" type="pres">
      <dgm:prSet presAssocID="{3F717838-872F-43BD-A9DE-95336E08D974}" presName="textNode" presStyleLbl="node1" presStyleIdx="4" presStyleCnt="5">
        <dgm:presLayoutVars>
          <dgm:bulletEnabled val="1"/>
        </dgm:presLayoutVars>
      </dgm:prSet>
      <dgm:spPr/>
    </dgm:pt>
  </dgm:ptLst>
  <dgm:cxnLst>
    <dgm:cxn modelId="{182A1E0D-9039-46A7-9CC6-49BC7221A74A}" srcId="{D1699B8D-DBB2-4660-AE0D-8D35AF5796A1}" destId="{89019671-24E8-4C04-915F-25497E10FACD}" srcOrd="1" destOrd="0" parTransId="{7D6FD70A-124D-4DFA-A192-A77440A12399}" sibTransId="{0BB966DF-9F0D-4EF1-9E90-5F90813C43C6}"/>
    <dgm:cxn modelId="{6CD9C715-2F9F-4C92-98F6-08371030C496}" srcId="{D1699B8D-DBB2-4660-AE0D-8D35AF5796A1}" destId="{A671E089-C3CD-4185-944D-D15D2977DAD5}" srcOrd="3" destOrd="0" parTransId="{F693669A-FDB5-41CD-84B5-EFD92847A142}" sibTransId="{B753484D-8208-4715-9F56-84A6B11D496F}"/>
    <dgm:cxn modelId="{DB2E7476-0984-4DEF-89AE-C478C8FC5F46}" type="presOf" srcId="{D1699B8D-DBB2-4660-AE0D-8D35AF5796A1}" destId="{A68E5B86-C27A-49A4-9F28-F8DA418D0A62}" srcOrd="0" destOrd="0" presId="urn:microsoft.com/office/officeart/2005/8/layout/hProcess9"/>
    <dgm:cxn modelId="{17A2E05A-127E-4B33-8FED-B1A583BEB430}" type="presOf" srcId="{89019671-24E8-4C04-915F-25497E10FACD}" destId="{56C09F51-22F8-4870-B399-B40E5ED0ECA7}" srcOrd="0" destOrd="0" presId="urn:microsoft.com/office/officeart/2005/8/layout/hProcess9"/>
    <dgm:cxn modelId="{F7ED1A80-0937-436A-BFCD-D779B413D3ED}" srcId="{D1699B8D-DBB2-4660-AE0D-8D35AF5796A1}" destId="{D0179243-2FB3-4E5C-A313-9AF560A3F825}" srcOrd="2" destOrd="0" parTransId="{84970BF6-C201-4E88-ACB4-CC6888EBF2F7}" sibTransId="{0236FC1F-2E1B-48F9-8E69-5C29DE0EC637}"/>
    <dgm:cxn modelId="{7DDE4382-6C27-4777-8188-EAB60EAC7855}" type="presOf" srcId="{A671E089-C3CD-4185-944D-D15D2977DAD5}" destId="{35AB5070-7304-4B54-BAE2-8BED17D4CADC}" srcOrd="0" destOrd="0" presId="urn:microsoft.com/office/officeart/2005/8/layout/hProcess9"/>
    <dgm:cxn modelId="{61FF4693-B346-4853-AF84-AF8FCE903567}" type="presOf" srcId="{3F717838-872F-43BD-A9DE-95336E08D974}" destId="{B03C6C48-3BE2-4EDE-BC2F-6FA60E0C849E}" srcOrd="0" destOrd="0" presId="urn:microsoft.com/office/officeart/2005/8/layout/hProcess9"/>
    <dgm:cxn modelId="{F9E90C99-2729-469D-A89D-81F8F4FA8F09}" srcId="{D1699B8D-DBB2-4660-AE0D-8D35AF5796A1}" destId="{3F717838-872F-43BD-A9DE-95336E08D974}" srcOrd="4" destOrd="0" parTransId="{B65F4A8A-46C8-4DE2-9473-0B9BD2D5FA28}" sibTransId="{ACDA6A29-E6EF-4A0F-9CA6-4492436D6BE5}"/>
    <dgm:cxn modelId="{C36C789A-5276-463E-B6FF-569C23AE69AD}" type="presOf" srcId="{D0179243-2FB3-4E5C-A313-9AF560A3F825}" destId="{2001C15D-FC8A-4B2C-85AA-A7C6F108A981}" srcOrd="0" destOrd="0" presId="urn:microsoft.com/office/officeart/2005/8/layout/hProcess9"/>
    <dgm:cxn modelId="{CB78089B-B026-4B6D-B4BE-65B15309AB1D}" type="presOf" srcId="{480B7627-A101-4086-B6F6-80EBE767D754}" destId="{73825BB6-2692-48FA-A24E-E63B14B9300E}" srcOrd="0" destOrd="0" presId="urn:microsoft.com/office/officeart/2005/8/layout/hProcess9"/>
    <dgm:cxn modelId="{199801E7-4932-4D12-84A5-F54E87F17ADF}" srcId="{D1699B8D-DBB2-4660-AE0D-8D35AF5796A1}" destId="{480B7627-A101-4086-B6F6-80EBE767D754}" srcOrd="0" destOrd="0" parTransId="{961D9A12-D980-40A7-AFD0-CE66001F99B3}" sibTransId="{56DEDFDF-712F-452D-9C50-547042D08926}"/>
    <dgm:cxn modelId="{0D352054-9D9D-4589-8EFE-C6D7A660C7A4}" type="presParOf" srcId="{A68E5B86-C27A-49A4-9F28-F8DA418D0A62}" destId="{D8A08856-56E4-437F-9B3F-993F7F6D0DCD}" srcOrd="0" destOrd="0" presId="urn:microsoft.com/office/officeart/2005/8/layout/hProcess9"/>
    <dgm:cxn modelId="{CE09ED53-475F-4265-90D9-8B268F6B3A35}" type="presParOf" srcId="{A68E5B86-C27A-49A4-9F28-F8DA418D0A62}" destId="{A33FC90A-B144-4A11-BE56-DF8D986D4129}" srcOrd="1" destOrd="0" presId="urn:microsoft.com/office/officeart/2005/8/layout/hProcess9"/>
    <dgm:cxn modelId="{846C95D1-4047-4491-A9BA-222F95A2DD05}" type="presParOf" srcId="{A33FC90A-B144-4A11-BE56-DF8D986D4129}" destId="{73825BB6-2692-48FA-A24E-E63B14B9300E}" srcOrd="0" destOrd="0" presId="urn:microsoft.com/office/officeart/2005/8/layout/hProcess9"/>
    <dgm:cxn modelId="{84613EC3-700C-426D-B392-399B9C3EE196}" type="presParOf" srcId="{A33FC90A-B144-4A11-BE56-DF8D986D4129}" destId="{ED3BD138-B68E-4BC8-9E95-63104323AE53}" srcOrd="1" destOrd="0" presId="urn:microsoft.com/office/officeart/2005/8/layout/hProcess9"/>
    <dgm:cxn modelId="{9F001C8D-B0B2-4491-A1BD-BFF3069EF6BB}" type="presParOf" srcId="{A33FC90A-B144-4A11-BE56-DF8D986D4129}" destId="{56C09F51-22F8-4870-B399-B40E5ED0ECA7}" srcOrd="2" destOrd="0" presId="urn:microsoft.com/office/officeart/2005/8/layout/hProcess9"/>
    <dgm:cxn modelId="{C581CEB8-2A4D-4746-82E9-67FDD04F8CE5}" type="presParOf" srcId="{A33FC90A-B144-4A11-BE56-DF8D986D4129}" destId="{BB1EC8F4-3B94-4FB5-9C63-827A85A9F0E4}" srcOrd="3" destOrd="0" presId="urn:microsoft.com/office/officeart/2005/8/layout/hProcess9"/>
    <dgm:cxn modelId="{E7D1E3E8-98C4-4E20-83EA-5FAF05020916}" type="presParOf" srcId="{A33FC90A-B144-4A11-BE56-DF8D986D4129}" destId="{2001C15D-FC8A-4B2C-85AA-A7C6F108A981}" srcOrd="4" destOrd="0" presId="urn:microsoft.com/office/officeart/2005/8/layout/hProcess9"/>
    <dgm:cxn modelId="{E438246E-C100-44AD-8352-076413FAA415}" type="presParOf" srcId="{A33FC90A-B144-4A11-BE56-DF8D986D4129}" destId="{D5F5CB2C-2DA5-4BBC-B0EF-FE7D4AF09AF8}" srcOrd="5" destOrd="0" presId="urn:microsoft.com/office/officeart/2005/8/layout/hProcess9"/>
    <dgm:cxn modelId="{CFE04D29-CEEE-4FF1-9806-ED1AB5DF9BA1}" type="presParOf" srcId="{A33FC90A-B144-4A11-BE56-DF8D986D4129}" destId="{35AB5070-7304-4B54-BAE2-8BED17D4CADC}" srcOrd="6" destOrd="0" presId="urn:microsoft.com/office/officeart/2005/8/layout/hProcess9"/>
    <dgm:cxn modelId="{6A548A74-A2CD-4210-BF90-2522FE8FB6F8}" type="presParOf" srcId="{A33FC90A-B144-4A11-BE56-DF8D986D4129}" destId="{B2437505-BA2C-481E-99F7-C80198B5F89F}" srcOrd="7" destOrd="0" presId="urn:microsoft.com/office/officeart/2005/8/layout/hProcess9"/>
    <dgm:cxn modelId="{736C00A2-4356-4442-8539-B0942F397317}" type="presParOf" srcId="{A33FC90A-B144-4A11-BE56-DF8D986D4129}" destId="{B03C6C48-3BE2-4EDE-BC2F-6FA60E0C849E}"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1699B8D-DBB2-4660-AE0D-8D35AF5796A1}" type="doc">
      <dgm:prSet loTypeId="urn:microsoft.com/office/officeart/2005/8/layout/hProcess9" loCatId="process" qsTypeId="urn:microsoft.com/office/officeart/2005/8/quickstyle/simple1" qsCatId="simple" csTypeId="urn:microsoft.com/office/officeart/2005/8/colors/accent1_2" csCatId="accent1" phldr="1"/>
      <dgm:spPr/>
    </dgm:pt>
    <dgm:pt modelId="{480B7627-A101-4086-B6F6-80EBE767D754}">
      <dgm:prSet phldrT="[Text]"/>
      <dgm:spPr/>
      <dgm:t>
        <a:bodyPr/>
        <a:lstStyle/>
        <a:p>
          <a:r>
            <a:rPr lang="en-US" dirty="0"/>
            <a:t>Get administrator credentials</a:t>
          </a:r>
          <a:endParaRPr lang="en-US" b="1" dirty="0">
            <a:solidFill>
              <a:srgbClr val="00FF00"/>
            </a:solidFill>
          </a:endParaRPr>
        </a:p>
      </dgm:t>
    </dgm:pt>
    <dgm:pt modelId="{961D9A12-D980-40A7-AFD0-CE66001F99B3}" type="parTrans" cxnId="{199801E7-4932-4D12-84A5-F54E87F17ADF}">
      <dgm:prSet/>
      <dgm:spPr/>
      <dgm:t>
        <a:bodyPr/>
        <a:lstStyle/>
        <a:p>
          <a:endParaRPr lang="en-US"/>
        </a:p>
      </dgm:t>
    </dgm:pt>
    <dgm:pt modelId="{56DEDFDF-712F-452D-9C50-547042D08926}" type="sibTrans" cxnId="{199801E7-4932-4D12-84A5-F54E87F17ADF}">
      <dgm:prSet/>
      <dgm:spPr/>
      <dgm:t>
        <a:bodyPr/>
        <a:lstStyle/>
        <a:p>
          <a:endParaRPr lang="en-US"/>
        </a:p>
      </dgm:t>
    </dgm:pt>
    <dgm:pt modelId="{89019671-24E8-4C04-915F-25497E10FACD}">
      <dgm:prSet phldrT="[Text]"/>
      <dgm:spPr/>
      <dgm:t>
        <a:bodyPr/>
        <a:lstStyle/>
        <a:p>
          <a:r>
            <a:rPr lang="en-US" dirty="0"/>
            <a:t>Create the initial virtual machine configuration</a:t>
          </a:r>
        </a:p>
      </dgm:t>
    </dgm:pt>
    <dgm:pt modelId="{7D6FD70A-124D-4DFA-A192-A77440A12399}" type="parTrans" cxnId="{182A1E0D-9039-46A7-9CC6-49BC7221A74A}">
      <dgm:prSet/>
      <dgm:spPr/>
      <dgm:t>
        <a:bodyPr/>
        <a:lstStyle/>
        <a:p>
          <a:endParaRPr lang="en-US"/>
        </a:p>
      </dgm:t>
    </dgm:pt>
    <dgm:pt modelId="{0BB966DF-9F0D-4EF1-9E90-5F90813C43C6}" type="sibTrans" cxnId="{182A1E0D-9039-46A7-9CC6-49BC7221A74A}">
      <dgm:prSet/>
      <dgm:spPr/>
      <dgm:t>
        <a:bodyPr/>
        <a:lstStyle/>
        <a:p>
          <a:endParaRPr lang="en-US"/>
        </a:p>
      </dgm:t>
    </dgm:pt>
    <dgm:pt modelId="{D0179243-2FB3-4E5C-A313-9AF560A3F825}">
      <dgm:prSet/>
      <dgm:spPr/>
      <dgm:t>
        <a:bodyPr/>
        <a:lstStyle/>
        <a:p>
          <a:r>
            <a:rPr lang="en-US" dirty="0"/>
            <a:t>Add the OS information</a:t>
          </a:r>
        </a:p>
      </dgm:t>
    </dgm:pt>
    <dgm:pt modelId="{84970BF6-C201-4E88-ACB4-CC6888EBF2F7}" type="parTrans" cxnId="{F7ED1A80-0937-436A-BFCD-D779B413D3ED}">
      <dgm:prSet/>
      <dgm:spPr/>
      <dgm:t>
        <a:bodyPr/>
        <a:lstStyle/>
        <a:p>
          <a:endParaRPr lang="en-US"/>
        </a:p>
      </dgm:t>
    </dgm:pt>
    <dgm:pt modelId="{0236FC1F-2E1B-48F9-8E69-5C29DE0EC637}" type="sibTrans" cxnId="{F7ED1A80-0937-436A-BFCD-D779B413D3ED}">
      <dgm:prSet/>
      <dgm:spPr/>
      <dgm:t>
        <a:bodyPr/>
        <a:lstStyle/>
        <a:p>
          <a:endParaRPr lang="en-US"/>
        </a:p>
      </dgm:t>
    </dgm:pt>
    <dgm:pt modelId="{A671E089-C3CD-4185-944D-D15D2977DAD5}">
      <dgm:prSet/>
      <dgm:spPr/>
      <dgm:t>
        <a:bodyPr/>
        <a:lstStyle/>
        <a:p>
          <a:r>
            <a:rPr lang="en-US" dirty="0"/>
            <a:t>4 - Add the image information</a:t>
          </a:r>
        </a:p>
      </dgm:t>
    </dgm:pt>
    <dgm:pt modelId="{F693669A-FDB5-41CD-84B5-EFD92847A142}" type="parTrans" cxnId="{6CD9C715-2F9F-4C92-98F6-08371030C496}">
      <dgm:prSet/>
      <dgm:spPr/>
      <dgm:t>
        <a:bodyPr/>
        <a:lstStyle/>
        <a:p>
          <a:endParaRPr lang="en-US"/>
        </a:p>
      </dgm:t>
    </dgm:pt>
    <dgm:pt modelId="{B753484D-8208-4715-9F56-84A6B11D496F}" type="sibTrans" cxnId="{6CD9C715-2F9F-4C92-98F6-08371030C496}">
      <dgm:prSet/>
      <dgm:spPr/>
      <dgm:t>
        <a:bodyPr/>
        <a:lstStyle/>
        <a:p>
          <a:endParaRPr lang="en-US"/>
        </a:p>
      </dgm:t>
    </dgm:pt>
    <dgm:pt modelId="{3F717838-872F-43BD-A9DE-95336E08D974}">
      <dgm:prSet/>
      <dgm:spPr/>
      <dgm:t>
        <a:bodyPr/>
        <a:lstStyle/>
        <a:p>
          <a:r>
            <a:rPr lang="en-US" dirty="0"/>
            <a:t>5 - Create the virtual machine</a:t>
          </a:r>
        </a:p>
      </dgm:t>
    </dgm:pt>
    <dgm:pt modelId="{B65F4A8A-46C8-4DE2-9473-0B9BD2D5FA28}" type="parTrans" cxnId="{F9E90C99-2729-469D-A89D-81F8F4FA8F09}">
      <dgm:prSet/>
      <dgm:spPr/>
      <dgm:t>
        <a:bodyPr/>
        <a:lstStyle/>
        <a:p>
          <a:endParaRPr lang="en-US"/>
        </a:p>
      </dgm:t>
    </dgm:pt>
    <dgm:pt modelId="{ACDA6A29-E6EF-4A0F-9CA6-4492436D6BE5}" type="sibTrans" cxnId="{F9E90C99-2729-469D-A89D-81F8F4FA8F09}">
      <dgm:prSet/>
      <dgm:spPr/>
      <dgm:t>
        <a:bodyPr/>
        <a:lstStyle/>
        <a:p>
          <a:endParaRPr lang="en-US"/>
        </a:p>
      </dgm:t>
    </dgm:pt>
    <dgm:pt modelId="{A68E5B86-C27A-49A4-9F28-F8DA418D0A62}" type="pres">
      <dgm:prSet presAssocID="{D1699B8D-DBB2-4660-AE0D-8D35AF5796A1}" presName="CompostProcess" presStyleCnt="0">
        <dgm:presLayoutVars>
          <dgm:dir/>
          <dgm:resizeHandles val="exact"/>
        </dgm:presLayoutVars>
      </dgm:prSet>
      <dgm:spPr/>
    </dgm:pt>
    <dgm:pt modelId="{D8A08856-56E4-437F-9B3F-993F7F6D0DCD}" type="pres">
      <dgm:prSet presAssocID="{D1699B8D-DBB2-4660-AE0D-8D35AF5796A1}" presName="arrow" presStyleLbl="bgShp" presStyleIdx="0" presStyleCnt="1" custScaleX="113341" custLinFactY="-32506" custLinFactNeighborX="-18530" custLinFactNeighborY="-100000"/>
      <dgm:spPr/>
    </dgm:pt>
    <dgm:pt modelId="{A33FC90A-B144-4A11-BE56-DF8D986D4129}" type="pres">
      <dgm:prSet presAssocID="{D1699B8D-DBB2-4660-AE0D-8D35AF5796A1}" presName="linearProcess" presStyleCnt="0"/>
      <dgm:spPr/>
    </dgm:pt>
    <dgm:pt modelId="{73825BB6-2692-48FA-A24E-E63B14B9300E}" type="pres">
      <dgm:prSet presAssocID="{480B7627-A101-4086-B6F6-80EBE767D754}" presName="textNode" presStyleLbl="node1" presStyleIdx="0" presStyleCnt="5">
        <dgm:presLayoutVars>
          <dgm:bulletEnabled val="1"/>
        </dgm:presLayoutVars>
      </dgm:prSet>
      <dgm:spPr/>
    </dgm:pt>
    <dgm:pt modelId="{ED3BD138-B68E-4BC8-9E95-63104323AE53}" type="pres">
      <dgm:prSet presAssocID="{56DEDFDF-712F-452D-9C50-547042D08926}" presName="sibTrans" presStyleCnt="0"/>
      <dgm:spPr/>
    </dgm:pt>
    <dgm:pt modelId="{56C09F51-22F8-4870-B399-B40E5ED0ECA7}" type="pres">
      <dgm:prSet presAssocID="{89019671-24E8-4C04-915F-25497E10FACD}" presName="textNode" presStyleLbl="node1" presStyleIdx="1" presStyleCnt="5">
        <dgm:presLayoutVars>
          <dgm:bulletEnabled val="1"/>
        </dgm:presLayoutVars>
      </dgm:prSet>
      <dgm:spPr/>
    </dgm:pt>
    <dgm:pt modelId="{BB1EC8F4-3B94-4FB5-9C63-827A85A9F0E4}" type="pres">
      <dgm:prSet presAssocID="{0BB966DF-9F0D-4EF1-9E90-5F90813C43C6}" presName="sibTrans" presStyleCnt="0"/>
      <dgm:spPr/>
    </dgm:pt>
    <dgm:pt modelId="{2001C15D-FC8A-4B2C-85AA-A7C6F108A981}" type="pres">
      <dgm:prSet presAssocID="{D0179243-2FB3-4E5C-A313-9AF560A3F825}" presName="textNode" presStyleLbl="node1" presStyleIdx="2" presStyleCnt="5">
        <dgm:presLayoutVars>
          <dgm:bulletEnabled val="1"/>
        </dgm:presLayoutVars>
      </dgm:prSet>
      <dgm:spPr/>
    </dgm:pt>
    <dgm:pt modelId="{D5F5CB2C-2DA5-4BBC-B0EF-FE7D4AF09AF8}" type="pres">
      <dgm:prSet presAssocID="{0236FC1F-2E1B-48F9-8E69-5C29DE0EC637}" presName="sibTrans" presStyleCnt="0"/>
      <dgm:spPr/>
    </dgm:pt>
    <dgm:pt modelId="{35AB5070-7304-4B54-BAE2-8BED17D4CADC}" type="pres">
      <dgm:prSet presAssocID="{A671E089-C3CD-4185-944D-D15D2977DAD5}" presName="textNode" presStyleLbl="node1" presStyleIdx="3" presStyleCnt="5">
        <dgm:presLayoutVars>
          <dgm:bulletEnabled val="1"/>
        </dgm:presLayoutVars>
      </dgm:prSet>
      <dgm:spPr/>
    </dgm:pt>
    <dgm:pt modelId="{B2437505-BA2C-481E-99F7-C80198B5F89F}" type="pres">
      <dgm:prSet presAssocID="{B753484D-8208-4715-9F56-84A6B11D496F}" presName="sibTrans" presStyleCnt="0"/>
      <dgm:spPr/>
    </dgm:pt>
    <dgm:pt modelId="{B03C6C48-3BE2-4EDE-BC2F-6FA60E0C849E}" type="pres">
      <dgm:prSet presAssocID="{3F717838-872F-43BD-A9DE-95336E08D974}" presName="textNode" presStyleLbl="node1" presStyleIdx="4" presStyleCnt="5">
        <dgm:presLayoutVars>
          <dgm:bulletEnabled val="1"/>
        </dgm:presLayoutVars>
      </dgm:prSet>
      <dgm:spPr/>
    </dgm:pt>
  </dgm:ptLst>
  <dgm:cxnLst>
    <dgm:cxn modelId="{182A1E0D-9039-46A7-9CC6-49BC7221A74A}" srcId="{D1699B8D-DBB2-4660-AE0D-8D35AF5796A1}" destId="{89019671-24E8-4C04-915F-25497E10FACD}" srcOrd="1" destOrd="0" parTransId="{7D6FD70A-124D-4DFA-A192-A77440A12399}" sibTransId="{0BB966DF-9F0D-4EF1-9E90-5F90813C43C6}"/>
    <dgm:cxn modelId="{6CD9C715-2F9F-4C92-98F6-08371030C496}" srcId="{D1699B8D-DBB2-4660-AE0D-8D35AF5796A1}" destId="{A671E089-C3CD-4185-944D-D15D2977DAD5}" srcOrd="3" destOrd="0" parTransId="{F693669A-FDB5-41CD-84B5-EFD92847A142}" sibTransId="{B753484D-8208-4715-9F56-84A6B11D496F}"/>
    <dgm:cxn modelId="{DB2E7476-0984-4DEF-89AE-C478C8FC5F46}" type="presOf" srcId="{D1699B8D-DBB2-4660-AE0D-8D35AF5796A1}" destId="{A68E5B86-C27A-49A4-9F28-F8DA418D0A62}" srcOrd="0" destOrd="0" presId="urn:microsoft.com/office/officeart/2005/8/layout/hProcess9"/>
    <dgm:cxn modelId="{17A2E05A-127E-4B33-8FED-B1A583BEB430}" type="presOf" srcId="{89019671-24E8-4C04-915F-25497E10FACD}" destId="{56C09F51-22F8-4870-B399-B40E5ED0ECA7}" srcOrd="0" destOrd="0" presId="urn:microsoft.com/office/officeart/2005/8/layout/hProcess9"/>
    <dgm:cxn modelId="{F7ED1A80-0937-436A-BFCD-D779B413D3ED}" srcId="{D1699B8D-DBB2-4660-AE0D-8D35AF5796A1}" destId="{D0179243-2FB3-4E5C-A313-9AF560A3F825}" srcOrd="2" destOrd="0" parTransId="{84970BF6-C201-4E88-ACB4-CC6888EBF2F7}" sibTransId="{0236FC1F-2E1B-48F9-8E69-5C29DE0EC637}"/>
    <dgm:cxn modelId="{7DDE4382-6C27-4777-8188-EAB60EAC7855}" type="presOf" srcId="{A671E089-C3CD-4185-944D-D15D2977DAD5}" destId="{35AB5070-7304-4B54-BAE2-8BED17D4CADC}" srcOrd="0" destOrd="0" presId="urn:microsoft.com/office/officeart/2005/8/layout/hProcess9"/>
    <dgm:cxn modelId="{61FF4693-B346-4853-AF84-AF8FCE903567}" type="presOf" srcId="{3F717838-872F-43BD-A9DE-95336E08D974}" destId="{B03C6C48-3BE2-4EDE-BC2F-6FA60E0C849E}" srcOrd="0" destOrd="0" presId="urn:microsoft.com/office/officeart/2005/8/layout/hProcess9"/>
    <dgm:cxn modelId="{F9E90C99-2729-469D-A89D-81F8F4FA8F09}" srcId="{D1699B8D-DBB2-4660-AE0D-8D35AF5796A1}" destId="{3F717838-872F-43BD-A9DE-95336E08D974}" srcOrd="4" destOrd="0" parTransId="{B65F4A8A-46C8-4DE2-9473-0B9BD2D5FA28}" sibTransId="{ACDA6A29-E6EF-4A0F-9CA6-4492436D6BE5}"/>
    <dgm:cxn modelId="{C36C789A-5276-463E-B6FF-569C23AE69AD}" type="presOf" srcId="{D0179243-2FB3-4E5C-A313-9AF560A3F825}" destId="{2001C15D-FC8A-4B2C-85AA-A7C6F108A981}" srcOrd="0" destOrd="0" presId="urn:microsoft.com/office/officeart/2005/8/layout/hProcess9"/>
    <dgm:cxn modelId="{CB78089B-B026-4B6D-B4BE-65B15309AB1D}" type="presOf" srcId="{480B7627-A101-4086-B6F6-80EBE767D754}" destId="{73825BB6-2692-48FA-A24E-E63B14B9300E}" srcOrd="0" destOrd="0" presId="urn:microsoft.com/office/officeart/2005/8/layout/hProcess9"/>
    <dgm:cxn modelId="{199801E7-4932-4D12-84A5-F54E87F17ADF}" srcId="{D1699B8D-DBB2-4660-AE0D-8D35AF5796A1}" destId="{480B7627-A101-4086-B6F6-80EBE767D754}" srcOrd="0" destOrd="0" parTransId="{961D9A12-D980-40A7-AFD0-CE66001F99B3}" sibTransId="{56DEDFDF-712F-452D-9C50-547042D08926}"/>
    <dgm:cxn modelId="{0D352054-9D9D-4589-8EFE-C6D7A660C7A4}" type="presParOf" srcId="{A68E5B86-C27A-49A4-9F28-F8DA418D0A62}" destId="{D8A08856-56E4-437F-9B3F-993F7F6D0DCD}" srcOrd="0" destOrd="0" presId="urn:microsoft.com/office/officeart/2005/8/layout/hProcess9"/>
    <dgm:cxn modelId="{CE09ED53-475F-4265-90D9-8B268F6B3A35}" type="presParOf" srcId="{A68E5B86-C27A-49A4-9F28-F8DA418D0A62}" destId="{A33FC90A-B144-4A11-BE56-DF8D986D4129}" srcOrd="1" destOrd="0" presId="urn:microsoft.com/office/officeart/2005/8/layout/hProcess9"/>
    <dgm:cxn modelId="{846C95D1-4047-4491-A9BA-222F95A2DD05}" type="presParOf" srcId="{A33FC90A-B144-4A11-BE56-DF8D986D4129}" destId="{73825BB6-2692-48FA-A24E-E63B14B9300E}" srcOrd="0" destOrd="0" presId="urn:microsoft.com/office/officeart/2005/8/layout/hProcess9"/>
    <dgm:cxn modelId="{84613EC3-700C-426D-B392-399B9C3EE196}" type="presParOf" srcId="{A33FC90A-B144-4A11-BE56-DF8D986D4129}" destId="{ED3BD138-B68E-4BC8-9E95-63104323AE53}" srcOrd="1" destOrd="0" presId="urn:microsoft.com/office/officeart/2005/8/layout/hProcess9"/>
    <dgm:cxn modelId="{9F001C8D-B0B2-4491-A1BD-BFF3069EF6BB}" type="presParOf" srcId="{A33FC90A-B144-4A11-BE56-DF8D986D4129}" destId="{56C09F51-22F8-4870-B399-B40E5ED0ECA7}" srcOrd="2" destOrd="0" presId="urn:microsoft.com/office/officeart/2005/8/layout/hProcess9"/>
    <dgm:cxn modelId="{C581CEB8-2A4D-4746-82E9-67FDD04F8CE5}" type="presParOf" srcId="{A33FC90A-B144-4A11-BE56-DF8D986D4129}" destId="{BB1EC8F4-3B94-4FB5-9C63-827A85A9F0E4}" srcOrd="3" destOrd="0" presId="urn:microsoft.com/office/officeart/2005/8/layout/hProcess9"/>
    <dgm:cxn modelId="{E7D1E3E8-98C4-4E20-83EA-5FAF05020916}" type="presParOf" srcId="{A33FC90A-B144-4A11-BE56-DF8D986D4129}" destId="{2001C15D-FC8A-4B2C-85AA-A7C6F108A981}" srcOrd="4" destOrd="0" presId="urn:microsoft.com/office/officeart/2005/8/layout/hProcess9"/>
    <dgm:cxn modelId="{E438246E-C100-44AD-8352-076413FAA415}" type="presParOf" srcId="{A33FC90A-B144-4A11-BE56-DF8D986D4129}" destId="{D5F5CB2C-2DA5-4BBC-B0EF-FE7D4AF09AF8}" srcOrd="5" destOrd="0" presId="urn:microsoft.com/office/officeart/2005/8/layout/hProcess9"/>
    <dgm:cxn modelId="{CFE04D29-CEEE-4FF1-9806-ED1AB5DF9BA1}" type="presParOf" srcId="{A33FC90A-B144-4A11-BE56-DF8D986D4129}" destId="{35AB5070-7304-4B54-BAE2-8BED17D4CADC}" srcOrd="6" destOrd="0" presId="urn:microsoft.com/office/officeart/2005/8/layout/hProcess9"/>
    <dgm:cxn modelId="{6A548A74-A2CD-4210-BF90-2522FE8FB6F8}" type="presParOf" srcId="{A33FC90A-B144-4A11-BE56-DF8D986D4129}" destId="{B2437505-BA2C-481E-99F7-C80198B5F89F}" srcOrd="7" destOrd="0" presId="urn:microsoft.com/office/officeart/2005/8/layout/hProcess9"/>
    <dgm:cxn modelId="{736C00A2-4356-4442-8539-B0942F397317}" type="presParOf" srcId="{A33FC90A-B144-4A11-BE56-DF8D986D4129}" destId="{B03C6C48-3BE2-4EDE-BC2F-6FA60E0C849E}"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A08856-56E4-437F-9B3F-993F7F6D0DCD}">
      <dsp:nvSpPr>
        <dsp:cNvPr id="0" name=""/>
        <dsp:cNvSpPr/>
      </dsp:nvSpPr>
      <dsp:spPr>
        <a:xfrm>
          <a:off x="0" y="0"/>
          <a:ext cx="6672240" cy="2318065"/>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825BB6-2692-48FA-A24E-E63B14B9300E}">
      <dsp:nvSpPr>
        <dsp:cNvPr id="0" name=""/>
        <dsp:cNvSpPr/>
      </dsp:nvSpPr>
      <dsp:spPr>
        <a:xfrm>
          <a:off x="3043" y="695419"/>
          <a:ext cx="1330701" cy="92722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1 - Get administrator credentials</a:t>
          </a:r>
          <a:endParaRPr lang="en-US" sz="1200" b="1" kern="1200" dirty="0">
            <a:solidFill>
              <a:srgbClr val="00FF00"/>
            </a:solidFill>
          </a:endParaRPr>
        </a:p>
      </dsp:txBody>
      <dsp:txXfrm>
        <a:off x="48306" y="740682"/>
        <a:ext cx="1240175" cy="836700"/>
      </dsp:txXfrm>
    </dsp:sp>
    <dsp:sp modelId="{56C09F51-22F8-4870-B399-B40E5ED0ECA7}">
      <dsp:nvSpPr>
        <dsp:cNvPr id="0" name=""/>
        <dsp:cNvSpPr/>
      </dsp:nvSpPr>
      <dsp:spPr>
        <a:xfrm>
          <a:off x="1400279" y="695419"/>
          <a:ext cx="1330701" cy="92722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2 -Create the initial virtual machine configuration</a:t>
          </a:r>
        </a:p>
      </dsp:txBody>
      <dsp:txXfrm>
        <a:off x="1445542" y="740682"/>
        <a:ext cx="1240175" cy="836700"/>
      </dsp:txXfrm>
    </dsp:sp>
    <dsp:sp modelId="{2001C15D-FC8A-4B2C-85AA-A7C6F108A981}">
      <dsp:nvSpPr>
        <dsp:cNvPr id="0" name=""/>
        <dsp:cNvSpPr/>
      </dsp:nvSpPr>
      <dsp:spPr>
        <a:xfrm>
          <a:off x="2797515" y="695419"/>
          <a:ext cx="1330701" cy="92722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3 - Add the OS information</a:t>
          </a:r>
        </a:p>
      </dsp:txBody>
      <dsp:txXfrm>
        <a:off x="2842778" y="740682"/>
        <a:ext cx="1240175" cy="836700"/>
      </dsp:txXfrm>
    </dsp:sp>
    <dsp:sp modelId="{35AB5070-7304-4B54-BAE2-8BED17D4CADC}">
      <dsp:nvSpPr>
        <dsp:cNvPr id="0" name=""/>
        <dsp:cNvSpPr/>
      </dsp:nvSpPr>
      <dsp:spPr>
        <a:xfrm>
          <a:off x="4194752" y="695419"/>
          <a:ext cx="1330701" cy="92722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Add the image information</a:t>
          </a:r>
        </a:p>
      </dsp:txBody>
      <dsp:txXfrm>
        <a:off x="4240015" y="740682"/>
        <a:ext cx="1240175" cy="836700"/>
      </dsp:txXfrm>
    </dsp:sp>
    <dsp:sp modelId="{B03C6C48-3BE2-4EDE-BC2F-6FA60E0C849E}">
      <dsp:nvSpPr>
        <dsp:cNvPr id="0" name=""/>
        <dsp:cNvSpPr/>
      </dsp:nvSpPr>
      <dsp:spPr>
        <a:xfrm>
          <a:off x="5591988" y="695419"/>
          <a:ext cx="1330701" cy="92722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Create the virtual machine</a:t>
          </a:r>
        </a:p>
      </dsp:txBody>
      <dsp:txXfrm>
        <a:off x="5637251" y="740682"/>
        <a:ext cx="1240175" cy="8367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A08856-56E4-437F-9B3F-993F7F6D0DCD}">
      <dsp:nvSpPr>
        <dsp:cNvPr id="0" name=""/>
        <dsp:cNvSpPr/>
      </dsp:nvSpPr>
      <dsp:spPr>
        <a:xfrm>
          <a:off x="0" y="0"/>
          <a:ext cx="6672240" cy="2318065"/>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825BB6-2692-48FA-A24E-E63B14B9300E}">
      <dsp:nvSpPr>
        <dsp:cNvPr id="0" name=""/>
        <dsp:cNvSpPr/>
      </dsp:nvSpPr>
      <dsp:spPr>
        <a:xfrm>
          <a:off x="3043" y="695419"/>
          <a:ext cx="1330701" cy="92722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Get administrator credentials</a:t>
          </a:r>
          <a:endParaRPr lang="en-US" sz="1200" b="1" kern="1200" dirty="0">
            <a:solidFill>
              <a:srgbClr val="00FF00"/>
            </a:solidFill>
          </a:endParaRPr>
        </a:p>
      </dsp:txBody>
      <dsp:txXfrm>
        <a:off x="48306" y="740682"/>
        <a:ext cx="1240175" cy="836700"/>
      </dsp:txXfrm>
    </dsp:sp>
    <dsp:sp modelId="{56C09F51-22F8-4870-B399-B40E5ED0ECA7}">
      <dsp:nvSpPr>
        <dsp:cNvPr id="0" name=""/>
        <dsp:cNvSpPr/>
      </dsp:nvSpPr>
      <dsp:spPr>
        <a:xfrm>
          <a:off x="1400279" y="695419"/>
          <a:ext cx="1330701" cy="92722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Create the initial virtual machine configuration</a:t>
          </a:r>
        </a:p>
      </dsp:txBody>
      <dsp:txXfrm>
        <a:off x="1445542" y="740682"/>
        <a:ext cx="1240175" cy="836700"/>
      </dsp:txXfrm>
    </dsp:sp>
    <dsp:sp modelId="{2001C15D-FC8A-4B2C-85AA-A7C6F108A981}">
      <dsp:nvSpPr>
        <dsp:cNvPr id="0" name=""/>
        <dsp:cNvSpPr/>
      </dsp:nvSpPr>
      <dsp:spPr>
        <a:xfrm>
          <a:off x="2797515" y="695419"/>
          <a:ext cx="1330701" cy="92722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Add the OS information</a:t>
          </a:r>
        </a:p>
      </dsp:txBody>
      <dsp:txXfrm>
        <a:off x="2842778" y="740682"/>
        <a:ext cx="1240175" cy="836700"/>
      </dsp:txXfrm>
    </dsp:sp>
    <dsp:sp modelId="{35AB5070-7304-4B54-BAE2-8BED17D4CADC}">
      <dsp:nvSpPr>
        <dsp:cNvPr id="0" name=""/>
        <dsp:cNvSpPr/>
      </dsp:nvSpPr>
      <dsp:spPr>
        <a:xfrm>
          <a:off x="4194752" y="695419"/>
          <a:ext cx="1330701" cy="92722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4 - Add the image information</a:t>
          </a:r>
        </a:p>
      </dsp:txBody>
      <dsp:txXfrm>
        <a:off x="4240015" y="740682"/>
        <a:ext cx="1240175" cy="836700"/>
      </dsp:txXfrm>
    </dsp:sp>
    <dsp:sp modelId="{B03C6C48-3BE2-4EDE-BC2F-6FA60E0C849E}">
      <dsp:nvSpPr>
        <dsp:cNvPr id="0" name=""/>
        <dsp:cNvSpPr/>
      </dsp:nvSpPr>
      <dsp:spPr>
        <a:xfrm>
          <a:off x="5591988" y="695419"/>
          <a:ext cx="1330701" cy="92722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5 - Create the virtual machine</a:t>
          </a:r>
        </a:p>
      </dsp:txBody>
      <dsp:txXfrm>
        <a:off x="5637251" y="740682"/>
        <a:ext cx="1240175" cy="83670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CF66F0-0810-43B6-89CA-8A60532D42CE}" type="datetimeFigureOut">
              <a:rPr lang="en-US" smtClean="0"/>
              <a:t>9/9/2020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07DC7E-BC41-4478-BA30-CBCC3A644F0A}" type="slidenum">
              <a:rPr lang="en-US" smtClean="0"/>
              <a:t>‹#›</a:t>
            </a:fld>
            <a:endParaRPr lang="en-US" dirty="0"/>
          </a:p>
        </p:txBody>
      </p:sp>
    </p:spTree>
    <p:extLst>
      <p:ext uri="{BB962C8B-B14F-4D97-AF65-F5344CB8AC3E}">
        <p14:creationId xmlns:p14="http://schemas.microsoft.com/office/powerpoint/2010/main" val="2786079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9/9/2020 6:30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16</a:t>
            </a:fld>
            <a:endParaRPr lang="en-US" dirty="0"/>
          </a:p>
        </p:txBody>
      </p:sp>
    </p:spTree>
    <p:extLst>
      <p:ext uri="{BB962C8B-B14F-4D97-AF65-F5344CB8AC3E}">
        <p14:creationId xmlns:p14="http://schemas.microsoft.com/office/powerpoint/2010/main" val="7775691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9/9/2020 6:30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2462506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Only Owner and User Access Administrator roles can create or delete management locks. </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For additional information, see: </a:t>
            </a:r>
          </a:p>
          <a:p>
            <a:r>
              <a:rPr lang="en-US" sz="882" kern="1200" dirty="0">
                <a:solidFill>
                  <a:schemeClr val="tx1"/>
                </a:solidFill>
                <a:effectLst/>
                <a:latin typeface="Segoe UI Light" pitchFamily="34" charset="0"/>
                <a:ea typeface="+mn-ea"/>
                <a:cs typeface="+mn-cs"/>
              </a:rPr>
              <a:t>Lock resources to prevent unexpected changes: https://docs.microsoft.com/en-us/azure/azure-resource-manager/resource-group-lock-resources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9/9/2020 6:30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548648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Just because a service can be moved doesn’t mean there aren’t restrictions. For example, you can move a virtual network, but you must also move its dependent resources, like gateways. Learn more at the reference link. </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For more information, you can see:</a:t>
            </a:r>
          </a:p>
          <a:p>
            <a:r>
              <a:rPr lang="en-US" sz="882" kern="1200" dirty="0">
                <a:solidFill>
                  <a:schemeClr val="tx1"/>
                </a:solidFill>
                <a:effectLst/>
                <a:latin typeface="Segoe UI Light" pitchFamily="34" charset="0"/>
                <a:ea typeface="+mn-ea"/>
                <a:cs typeface="+mn-cs"/>
              </a:rPr>
              <a:t>Move resources to new resource group or subscription - https://docs.microsoft.com/en-us/azure/azure-resource-manager/resource-group-move-resources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9/9/2020 6:30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1162059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9/9/2020 6:30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3231725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23</a:t>
            </a:fld>
            <a:endParaRPr lang="en-US" dirty="0"/>
          </a:p>
        </p:txBody>
      </p:sp>
    </p:spTree>
    <p:extLst>
      <p:ext uri="{BB962C8B-B14F-4D97-AF65-F5344CB8AC3E}">
        <p14:creationId xmlns:p14="http://schemas.microsoft.com/office/powerpoint/2010/main" val="25743450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same template across deployments so the resources are identical.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9/9/2020 6:30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9288653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dirty="0"/>
              <a:t>https://azure.microsoft.com/en-us/resources/templates/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9/9/2020 6:30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2649055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Always consider having students walk-through the demonstrations themselves. Also, consider the overlap with the  formal labs and your best use of time.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31</a:t>
            </a:fld>
            <a:endParaRPr lang="en-US" dirty="0"/>
          </a:p>
        </p:txBody>
      </p:sp>
    </p:spTree>
    <p:extLst>
      <p:ext uri="{BB962C8B-B14F-4D97-AF65-F5344CB8AC3E}">
        <p14:creationId xmlns:p14="http://schemas.microsoft.com/office/powerpoint/2010/main" val="21722130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Always consider having students walk-through the demonstrations themselves. Also, consider the overlap with the  formal labs and your best use of time.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32</a:t>
            </a:fld>
            <a:endParaRPr lang="en-US" dirty="0"/>
          </a:p>
        </p:txBody>
      </p:sp>
    </p:spTree>
    <p:extLst>
      <p:ext uri="{BB962C8B-B14F-4D97-AF65-F5344CB8AC3E}">
        <p14:creationId xmlns:p14="http://schemas.microsoft.com/office/powerpoint/2010/main" val="2147687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Module overview – this module does not have a lab. Students should try the demonstrations, as needed, to ensure they can use the portal, cloud shell, PowerShell, CLI, and templates.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a:t>
            </a:fld>
            <a:endParaRPr lang="en-US" dirty="0"/>
          </a:p>
        </p:txBody>
      </p:sp>
    </p:spTree>
    <p:extLst>
      <p:ext uri="{BB962C8B-B14F-4D97-AF65-F5344CB8AC3E}">
        <p14:creationId xmlns:p14="http://schemas.microsoft.com/office/powerpoint/2010/main" val="27830945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two possible labs in this module. The Virtual Machines and Scale Sets lab has setup time. If you are going to do that lab, consider completing Exercise 0: Prepare the lab environment before starting the lecture. </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9/9/2020 6:30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Module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34</a:t>
            </a:fld>
            <a:endParaRPr lang="en-US" dirty="0"/>
          </a:p>
        </p:txBody>
      </p:sp>
    </p:spTree>
    <p:extLst>
      <p:ext uri="{BB962C8B-B14F-4D97-AF65-F5344CB8AC3E}">
        <p14:creationId xmlns:p14="http://schemas.microsoft.com/office/powerpoint/2010/main" val="6426349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36</a:t>
            </a:fld>
            <a:endParaRPr lang="en-US" dirty="0"/>
          </a:p>
        </p:txBody>
      </p:sp>
    </p:spTree>
    <p:extLst>
      <p:ext uri="{BB962C8B-B14F-4D97-AF65-F5344CB8AC3E}">
        <p14:creationId xmlns:p14="http://schemas.microsoft.com/office/powerpoint/2010/main" val="32159116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you can see:</a:t>
            </a:r>
          </a:p>
          <a:p>
            <a:r>
              <a:rPr lang="en-US" dirty="0"/>
              <a:t>Infrastructure as a Service - https://azure.microsoft.com/en-us/overview/what-is-iaas/ </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9/9/2020 6:30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61213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Provisioning VMs to Azure requires planning. The items listed above only provides a subset of the things one should consider before creating a VM.</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9/9/2020 6:30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31801713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9/9/2020 6:30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589553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There are two separate costs the subscription will be charged for every VM: compute and storage. By separating these costs, you scale them independently and only pay for what you need.</a:t>
            </a:r>
          </a:p>
          <a:p>
            <a:br>
              <a:rPr lang="en-US" dirty="0"/>
            </a:br>
            <a:r>
              <a:rPr lang="en-US" sz="882" b="1" i="0" kern="1200" dirty="0">
                <a:solidFill>
                  <a:schemeClr val="tx1"/>
                </a:solidFill>
                <a:effectLst/>
                <a:latin typeface="Segoe UI Light" pitchFamily="34" charset="0"/>
                <a:ea typeface="+mn-ea"/>
                <a:cs typeface="+mn-cs"/>
              </a:rPr>
              <a:t>Compute costs</a:t>
            </a:r>
            <a:r>
              <a:rPr lang="en-US" sz="882" b="0" i="0" kern="1200" dirty="0">
                <a:solidFill>
                  <a:schemeClr val="tx1"/>
                </a:solidFill>
                <a:effectLst/>
                <a:latin typeface="Segoe UI Light" pitchFamily="34" charset="0"/>
                <a:ea typeface="+mn-ea"/>
                <a:cs typeface="+mn-cs"/>
              </a:rPr>
              <a:t> </a:t>
            </a:r>
            <a:r>
              <a:rPr lang="en-US" dirty="0"/>
              <a:t>–</a:t>
            </a:r>
            <a:r>
              <a:rPr lang="en-US" sz="882" b="0" i="0" kern="1200" dirty="0">
                <a:solidFill>
                  <a:schemeClr val="tx1"/>
                </a:solidFill>
                <a:effectLst/>
                <a:latin typeface="Segoe UI Light" pitchFamily="34" charset="0"/>
                <a:ea typeface="+mn-ea"/>
                <a:cs typeface="+mn-cs"/>
              </a:rPr>
              <a:t> Compute expenses are priced on a per-hour basis but billed on a per-minute basis. For example, you are only charged for 55 minutes of usage if the VM is deployed for 55 minutes. You are not charged for compute capacity if you stop and deallocate the VM because this releases the hardware. The hourly price varies based on the VM size and OS you select. The cost for a VM includes the charge for the Windows operating system. Linux-based instances are less expensive because there is no operating system license charge.</a:t>
            </a:r>
          </a:p>
          <a:p>
            <a:r>
              <a:rPr lang="en-US" sz="882" b="1" i="0" kern="1200" dirty="0">
                <a:solidFill>
                  <a:schemeClr val="tx1"/>
                </a:solidFill>
                <a:effectLst/>
                <a:latin typeface="Segoe UI Light" pitchFamily="34" charset="0"/>
                <a:ea typeface="+mn-ea"/>
                <a:cs typeface="+mn-cs"/>
              </a:rPr>
              <a:t>Storage costs</a:t>
            </a:r>
            <a:r>
              <a:rPr lang="en-US" sz="882" b="0" i="0" kern="1200" dirty="0">
                <a:solidFill>
                  <a:schemeClr val="tx1"/>
                </a:solidFill>
                <a:effectLst/>
                <a:latin typeface="Segoe UI Light" pitchFamily="34" charset="0"/>
                <a:ea typeface="+mn-ea"/>
                <a:cs typeface="+mn-cs"/>
              </a:rPr>
              <a:t> </a:t>
            </a:r>
            <a:r>
              <a:rPr lang="en-US" dirty="0"/>
              <a:t>–</a:t>
            </a:r>
            <a:r>
              <a:rPr lang="en-US" sz="882" b="0" i="0" kern="1200" dirty="0">
                <a:solidFill>
                  <a:schemeClr val="tx1"/>
                </a:solidFill>
                <a:effectLst/>
                <a:latin typeface="Segoe UI Light" pitchFamily="34" charset="0"/>
                <a:ea typeface="+mn-ea"/>
                <a:cs typeface="+mn-cs"/>
              </a:rPr>
              <a:t> You are charged separately for the storage the VM uses. The status of the VM has no relation to the storage charges that will be incurred; even if the VM is stopped/deallocated and you aren’t billed for the running VM, you will be charged for the storage used by the disks.</a:t>
            </a:r>
          </a:p>
          <a:p>
            <a:endParaRPr lang="en-US" dirty="0"/>
          </a:p>
          <a:p>
            <a:r>
              <a:rPr lang="en-US" sz="882" b="1" i="0" kern="1200" dirty="0">
                <a:solidFill>
                  <a:schemeClr val="tx1"/>
                </a:solidFill>
                <a:effectLst/>
                <a:latin typeface="Segoe UI Light" pitchFamily="34" charset="0"/>
                <a:ea typeface="+mn-ea"/>
                <a:cs typeface="+mn-cs"/>
              </a:rPr>
              <a:t>Pay as you go</a:t>
            </a:r>
            <a:r>
              <a:rPr lang="en-US" sz="882" b="0" i="0" kern="1200" dirty="0">
                <a:solidFill>
                  <a:schemeClr val="tx1"/>
                </a:solidFill>
                <a:effectLst/>
                <a:latin typeface="Segoe UI Light" pitchFamily="34" charset="0"/>
                <a:ea typeface="+mn-ea"/>
                <a:cs typeface="+mn-cs"/>
              </a:rPr>
              <a:t> </a:t>
            </a:r>
            <a:r>
              <a:rPr lang="en-US" dirty="0"/>
              <a:t>–</a:t>
            </a:r>
            <a:r>
              <a:rPr lang="en-US" sz="882" b="0" i="0" kern="1200" dirty="0">
                <a:solidFill>
                  <a:schemeClr val="tx1"/>
                </a:solidFill>
                <a:effectLst/>
                <a:latin typeface="Segoe UI Light" pitchFamily="34" charset="0"/>
                <a:ea typeface="+mn-ea"/>
                <a:cs typeface="+mn-cs"/>
              </a:rPr>
              <a:t> With the pay-as-you-go option, you pay for compute capacity by the second, with no long-term commitment or upfront payments. You're able to increase or decrease compute capacity on demand and start or stop at any time. Prefer this option if you run applications with short-term or unpredictable workloads that cannot be interrupted. For example, if you are doing a quick test, or developing an app in a VM, this would be the appropriate option.</a:t>
            </a:r>
          </a:p>
          <a:p>
            <a:r>
              <a:rPr lang="en-US" sz="882" b="1" i="0" kern="1200" dirty="0">
                <a:solidFill>
                  <a:schemeClr val="tx1"/>
                </a:solidFill>
                <a:effectLst/>
                <a:latin typeface="Segoe UI Light" pitchFamily="34" charset="0"/>
                <a:ea typeface="+mn-ea"/>
                <a:cs typeface="+mn-cs"/>
              </a:rPr>
              <a:t>Reserved Virtual Machine Instances</a:t>
            </a:r>
            <a:r>
              <a:rPr lang="en-US" sz="882" b="0" i="0" kern="1200" dirty="0">
                <a:solidFill>
                  <a:schemeClr val="tx1"/>
                </a:solidFill>
                <a:effectLst/>
                <a:latin typeface="Segoe UI Light" pitchFamily="34" charset="0"/>
                <a:ea typeface="+mn-ea"/>
                <a:cs typeface="+mn-cs"/>
              </a:rPr>
              <a:t> </a:t>
            </a:r>
            <a:r>
              <a:rPr lang="en-US" dirty="0"/>
              <a:t>–</a:t>
            </a:r>
            <a:r>
              <a:rPr lang="en-US" sz="882" b="0" i="0" kern="1200" dirty="0">
                <a:solidFill>
                  <a:schemeClr val="tx1"/>
                </a:solidFill>
                <a:effectLst/>
                <a:latin typeface="Segoe UI Light" pitchFamily="34" charset="0"/>
                <a:ea typeface="+mn-ea"/>
                <a:cs typeface="+mn-cs"/>
              </a:rPr>
              <a:t> The Reserved Virtual Machine Instances (RI) option is an advance purchase of a virtual machine for one or three years in a specified region. The commitment is made up front, and in return, you get up to 72% price savings compared to pay-as-you-go pricing. RIs are flexible and can easily be exchanged or returned for an early termination fee. Prefer this option if the VM must run continuously, or if you need budget predictability and you can commit to using the VM for at least a year.</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9/9/2020 6:30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28529658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900" b="0" kern="1200" dirty="0">
                <a:solidFill>
                  <a:schemeClr val="tx1"/>
                </a:solidFill>
                <a:effectLst/>
                <a:latin typeface="Segoe UI Light" pitchFamily="34" charset="0"/>
                <a:ea typeface="+mn-ea"/>
                <a:cs typeface="+mn-cs"/>
              </a:rPr>
              <a:t>The size of the VM that you use is determined by the workload that you want to run. The size that you choose then determines factors such as processing power, memory, and storage capacity. Azure offers a wide variety of sizes to support many types of uses.</a:t>
            </a:r>
          </a:p>
          <a:p>
            <a:pPr lvl="0"/>
            <a:endParaRPr lang="en-US" sz="900" b="0" kern="1200" dirty="0">
              <a:solidFill>
                <a:schemeClr val="tx1"/>
              </a:solidFill>
              <a:effectLst/>
              <a:latin typeface="Segoe UI Light" pitchFamily="34" charset="0"/>
              <a:ea typeface="+mn-ea"/>
              <a:cs typeface="+mn-cs"/>
            </a:endParaRPr>
          </a:p>
          <a:p>
            <a:pPr lvl="0"/>
            <a:r>
              <a:rPr lang="en-US" sz="900" b="0" kern="1200" dirty="0">
                <a:solidFill>
                  <a:schemeClr val="tx1"/>
                </a:solidFill>
                <a:effectLst/>
                <a:latin typeface="Segoe UI Light" pitchFamily="34" charset="0"/>
                <a:ea typeface="+mn-ea"/>
                <a:cs typeface="+mn-cs"/>
              </a:rPr>
              <a:t>Each size provides a range of configuration options to support various workloads that may possibly run in Azure.</a:t>
            </a:r>
            <a:endParaRPr lang="en-US" sz="900" b="1"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66294"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9/9/2020 6:30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28159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3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604133" marR="0" lvl="0" indent="0" algn="l" defTabSz="966294"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3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9/9/2020 6:30 PM</a:t>
            </a:fld>
            <a:endParaRPr kumimoji="0" lang="en-US" sz="13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3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42</a:t>
            </a:fld>
            <a:endParaRPr kumimoji="0" lang="en-US" sz="13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3" name="Notes Placeholder 2">
            <a:extLst>
              <a:ext uri="{FF2B5EF4-FFF2-40B4-BE49-F238E27FC236}">
                <a16:creationId xmlns:a16="http://schemas.microsoft.com/office/drawing/2014/main" id="{C20F451A-269C-497E-9F1F-EF1B09268CB8}"/>
              </a:ext>
            </a:extLst>
          </p:cNvPr>
          <p:cNvSpPr>
            <a:spLocks noGrp="1"/>
          </p:cNvSpPr>
          <p:nvPr>
            <p:ph type="body" idx="1"/>
          </p:nvPr>
        </p:nvSpPr>
        <p:spPr/>
        <p:txBody>
          <a:bodyPr/>
          <a:lstStyle/>
          <a:p>
            <a:pPr lvl="0"/>
            <a:r>
              <a:rPr lang="en-US" sz="800" b="0" kern="1200" dirty="0">
                <a:solidFill>
                  <a:schemeClr val="tx1"/>
                </a:solidFill>
                <a:effectLst/>
                <a:latin typeface="Segoe UI Light" pitchFamily="34" charset="0"/>
                <a:ea typeface="+mn-ea"/>
                <a:cs typeface="+mn-cs"/>
              </a:rPr>
              <a:t>You can design Azure Virtual Machines for a wide variety of workloads, starting from economical entry-level virtual machines to high-performance virtual machines for specialized workloads.</a:t>
            </a:r>
          </a:p>
          <a:p>
            <a:pPr lvl="0"/>
            <a:endParaRPr lang="en-US" sz="800" b="0" kern="1200" dirty="0">
              <a:solidFill>
                <a:schemeClr val="tx1"/>
              </a:solidFill>
              <a:effectLst/>
              <a:latin typeface="Segoe UI Light" pitchFamily="34" charset="0"/>
              <a:ea typeface="+mn-ea"/>
              <a:cs typeface="+mn-cs"/>
            </a:endParaRPr>
          </a:p>
          <a:p>
            <a:pPr lvl="0"/>
            <a:r>
              <a:rPr lang="en-US" sz="800" b="0" kern="1200" dirty="0">
                <a:solidFill>
                  <a:schemeClr val="tx1"/>
                </a:solidFill>
                <a:effectLst/>
                <a:latin typeface="Segoe UI Light" pitchFamily="34" charset="0"/>
                <a:ea typeface="+mn-ea"/>
                <a:cs typeface="+mn-cs"/>
              </a:rPr>
              <a:t>There are multiple categories listed here including:</a:t>
            </a:r>
          </a:p>
          <a:p>
            <a:pPr marL="171450" lvl="0" indent="-171450">
              <a:buFont typeface="Arial" panose="020B0604020202020204" pitchFamily="34" charset="0"/>
              <a:buChar char="•"/>
            </a:pPr>
            <a:r>
              <a:rPr lang="en-US" sz="800" b="0" kern="1200" dirty="0">
                <a:solidFill>
                  <a:schemeClr val="tx1"/>
                </a:solidFill>
                <a:effectLst/>
                <a:latin typeface="Segoe UI Light" pitchFamily="34" charset="0"/>
                <a:ea typeface="+mn-ea"/>
                <a:cs typeface="+mn-cs"/>
              </a:rPr>
              <a:t>Entry level. Economical, low-cost virtual machines for workloads that normally don't use a lot of CPU, but occasionally need to burst to handle higher workloads.</a:t>
            </a:r>
          </a:p>
          <a:p>
            <a:pPr marL="171450" lvl="0" indent="-171450">
              <a:buFont typeface="Arial" panose="020B0604020202020204" pitchFamily="34" charset="0"/>
              <a:buChar char="•"/>
            </a:pPr>
            <a:r>
              <a:rPr lang="en-US" sz="800" b="0" kern="1200" dirty="0">
                <a:solidFill>
                  <a:schemeClr val="tx1"/>
                </a:solidFill>
                <a:effectLst/>
                <a:latin typeface="Segoe UI Light" pitchFamily="34" charset="0"/>
                <a:ea typeface="+mn-ea"/>
                <a:cs typeface="+mn-cs"/>
              </a:rPr>
              <a:t>Burstable. Designed for workloads that will run for a long time by using a small fraction of the allocated CPU performance and then spike to the full power of the CPU due to incoming traffic or required work.</a:t>
            </a:r>
          </a:p>
          <a:p>
            <a:pPr marL="171450" lvl="0" indent="-171450">
              <a:buFont typeface="Arial" panose="020B0604020202020204" pitchFamily="34" charset="0"/>
              <a:buChar char="•"/>
            </a:pPr>
            <a:r>
              <a:rPr lang="en-US" sz="800" b="0" kern="1200" dirty="0">
                <a:solidFill>
                  <a:schemeClr val="tx1"/>
                </a:solidFill>
                <a:effectLst/>
                <a:latin typeface="Segoe UI Light" pitchFamily="34" charset="0"/>
                <a:ea typeface="+mn-ea"/>
                <a:cs typeface="+mn-cs"/>
              </a:rPr>
              <a:t>General purpose. Balanced CPU-to-memory ratio. Ideal for testing and development, small to medium databases, and low to medium traffic web servers.</a:t>
            </a:r>
          </a:p>
          <a:p>
            <a:pPr marL="171450" lvl="0" indent="-171450">
              <a:buFont typeface="Arial" panose="020B0604020202020204" pitchFamily="34" charset="0"/>
              <a:buChar char="•"/>
            </a:pPr>
            <a:r>
              <a:rPr lang="en-US" sz="800" b="0" kern="1200" dirty="0">
                <a:solidFill>
                  <a:schemeClr val="tx1"/>
                </a:solidFill>
                <a:effectLst/>
                <a:latin typeface="Segoe UI Light" pitchFamily="34" charset="0"/>
                <a:ea typeface="+mn-ea"/>
                <a:cs typeface="+mn-cs"/>
              </a:rPr>
              <a:t>Compute intensive. High CPU-to-memory ratio. Good for medium traffic web servers, network appliances, batch processes, and application servers.</a:t>
            </a:r>
          </a:p>
          <a:p>
            <a:pPr marL="171450" lvl="0" indent="-171450">
              <a:buFont typeface="Arial" panose="020B0604020202020204" pitchFamily="34" charset="0"/>
              <a:buChar char="•"/>
            </a:pPr>
            <a:r>
              <a:rPr lang="en-US" sz="800" b="0" kern="1200" dirty="0">
                <a:solidFill>
                  <a:schemeClr val="tx1"/>
                </a:solidFill>
                <a:effectLst/>
                <a:latin typeface="Segoe UI Light" pitchFamily="34" charset="0"/>
                <a:ea typeface="+mn-ea"/>
                <a:cs typeface="+mn-cs"/>
              </a:rPr>
              <a:t>Memory optimized. High memory-to-CPU ratio. Great for relational database servers, medium to large caches, and in-memory analytics.</a:t>
            </a:r>
          </a:p>
          <a:p>
            <a:pPr marL="171450" lvl="0" indent="-171450">
              <a:buFont typeface="Arial" panose="020B0604020202020204" pitchFamily="34" charset="0"/>
              <a:buChar char="•"/>
            </a:pPr>
            <a:r>
              <a:rPr lang="en-US" sz="800" b="0" kern="1200" dirty="0">
                <a:solidFill>
                  <a:schemeClr val="tx1"/>
                </a:solidFill>
                <a:effectLst/>
                <a:latin typeface="Segoe UI Light" pitchFamily="34" charset="0"/>
                <a:ea typeface="+mn-ea"/>
                <a:cs typeface="+mn-cs"/>
              </a:rPr>
              <a:t>GPU accelerated. Specialized virtual machines targeted for heavy graphic rendering and video editing as well as model training and inferencing (ND) with deep learning. </a:t>
            </a:r>
            <a:r>
              <a:rPr lang="en-US" sz="882" b="0" i="0" kern="1200" dirty="0">
                <a:solidFill>
                  <a:schemeClr val="tx1"/>
                </a:solidFill>
                <a:effectLst/>
                <a:latin typeface="Segoe UI Light" pitchFamily="34" charset="0"/>
                <a:ea typeface="+mn-ea"/>
                <a:cs typeface="+mn-cs"/>
              </a:rPr>
              <a:t>Available with single or multiple GPUs.</a:t>
            </a:r>
            <a:endParaRPr lang="en-US" sz="800" b="0" kern="1200" dirty="0">
              <a:solidFill>
                <a:schemeClr val="tx1"/>
              </a:solidFill>
              <a:effectLst/>
              <a:latin typeface="Segoe UI Light" pitchFamily="34" charset="0"/>
              <a:ea typeface="+mn-ea"/>
              <a:cs typeface="+mn-cs"/>
            </a:endParaRPr>
          </a:p>
          <a:p>
            <a:pPr marL="171450" lvl="0" indent="-171450">
              <a:buFont typeface="Arial" panose="020B0604020202020204" pitchFamily="34" charset="0"/>
              <a:buChar char="•"/>
            </a:pPr>
            <a:r>
              <a:rPr lang="en-US" sz="800" b="0" kern="1200" dirty="0">
                <a:solidFill>
                  <a:schemeClr val="tx1"/>
                </a:solidFill>
                <a:effectLst/>
                <a:latin typeface="Segoe UI Light" pitchFamily="34" charset="0"/>
                <a:ea typeface="+mn-ea"/>
                <a:cs typeface="+mn-cs"/>
              </a:rPr>
              <a:t>High performance computing. Fastest and most powerful CPU virtual machines with optional high-throughput network interfaces (RDMA).</a:t>
            </a:r>
          </a:p>
          <a:p>
            <a:pPr marL="171450" lvl="0" indent="-171450">
              <a:buFont typeface="Arial" panose="020B0604020202020204" pitchFamily="34" charset="0"/>
              <a:buChar char="•"/>
            </a:pPr>
            <a:r>
              <a:rPr lang="en-US" sz="800" b="0" kern="1200" dirty="0">
                <a:solidFill>
                  <a:schemeClr val="tx1"/>
                </a:solidFill>
                <a:effectLst/>
                <a:latin typeface="Segoe UI Light" pitchFamily="34" charset="0"/>
                <a:ea typeface="+mn-ea"/>
                <a:cs typeface="+mn-cs"/>
              </a:rPr>
              <a:t>Storage optimized. High disk throughput and IO ideal for Big Data, SQL, NoSQL databases, data warehousing, and large transactional databases.</a:t>
            </a:r>
            <a:endParaRPr lang="en-US" dirty="0"/>
          </a:p>
        </p:txBody>
      </p:sp>
    </p:spTree>
    <p:extLst>
      <p:ext uri="{BB962C8B-B14F-4D97-AF65-F5344CB8AC3E}">
        <p14:creationId xmlns:p14="http://schemas.microsoft.com/office/powerpoint/2010/main" val="5256404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 Be cautious when resizing production VMs - they will be rebooted automatically which can cause a temporary outage and change some configuration settings such as the IP address.</a:t>
            </a:r>
          </a:p>
          <a:p>
            <a:endParaRPr lang="en-US" dirty="0"/>
          </a:p>
          <a:p>
            <a:r>
              <a:rPr lang="en-US" dirty="0"/>
              <a:t>For more information, you can see:</a:t>
            </a:r>
          </a:p>
          <a:p>
            <a:r>
              <a:rPr lang="en-US" dirty="0"/>
              <a:t>Sizes for Windows virtual machines in Azure - https://docs.microsoft.com/en-us/azure/virtual-machines/windows/sizes?toc=%2Fazure%2Fvirtual-machines%2Fwindows%2Ftoc.json#size-tables </a:t>
            </a:r>
          </a:p>
          <a:p>
            <a:r>
              <a:rPr lang="en-US" dirty="0"/>
              <a:t>Sizes for Linux virtual machines in Azure - https://docs.microsoft.com/en-us/azure/virtual-machines/linux/sizes?toc=%2fazure%2fvirtual-machines%2flinux%2ftoc.json </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9/9/2020 6:30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42503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5</a:t>
            </a:fld>
            <a:endParaRPr lang="en-US" dirty="0"/>
          </a:p>
        </p:txBody>
      </p:sp>
    </p:spTree>
    <p:extLst>
      <p:ext uri="{BB962C8B-B14F-4D97-AF65-F5344CB8AC3E}">
        <p14:creationId xmlns:p14="http://schemas.microsoft.com/office/powerpoint/2010/main" val="13336040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For the best performance for your application, we recommend that you migrate any VM disk that requires high IOPS to Premium Storage. If your disk does not require high IOPS, you can help limit costs by keeping it in standard Azure Storage. In standard storage, VM disk data is stored on hard disk drives (HDDs) instead of on SSDs.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9/9/2020 6:30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32181316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1" kern="1200" dirty="0">
                <a:solidFill>
                  <a:schemeClr val="tx1"/>
                </a:solidFill>
                <a:effectLst/>
                <a:latin typeface="Segoe UI Light" pitchFamily="34" charset="0"/>
                <a:ea typeface="+mn-ea"/>
                <a:cs typeface="+mn-cs"/>
              </a:rPr>
              <a:t>Managed disks.</a:t>
            </a:r>
            <a:r>
              <a:rPr lang="en-US" sz="882" b="0" i="0" kern="1200" dirty="0">
                <a:solidFill>
                  <a:schemeClr val="tx1"/>
                </a:solidFill>
                <a:effectLst/>
                <a:latin typeface="Segoe UI Light" pitchFamily="34" charset="0"/>
                <a:ea typeface="+mn-ea"/>
                <a:cs typeface="+mn-cs"/>
              </a:rPr>
              <a:t> Managed disks are the newer and recommended disk storage model. They elegantly solve this complexity by putting the burden of managing the storage accounts onto Azure. You specify the size of the disk, which can be up to 4 terabytes (TB), and Azure creates and manages both the disk and the storage. You don't have to worry about storage account limits, which makes managed disks easier to scale out than managed discs.</a:t>
            </a:r>
          </a:p>
          <a:p>
            <a:endParaRPr lang="en-US" sz="882" b="0" i="1" kern="1200" dirty="0">
              <a:solidFill>
                <a:schemeClr val="tx1"/>
              </a:solidFill>
              <a:effectLst/>
              <a:latin typeface="Segoe UI Light" pitchFamily="34" charset="0"/>
              <a:ea typeface="+mn-ea"/>
              <a:cs typeface="+mn-cs"/>
            </a:endParaRPr>
          </a:p>
          <a:p>
            <a:r>
              <a:rPr lang="en-US" sz="882" b="0" i="1" kern="1200" dirty="0">
                <a:solidFill>
                  <a:schemeClr val="tx1"/>
                </a:solidFill>
                <a:effectLst/>
                <a:latin typeface="Segoe UI Light" pitchFamily="34" charset="0"/>
                <a:ea typeface="+mn-ea"/>
                <a:cs typeface="+mn-cs"/>
              </a:rPr>
              <a:t>Unmanaged disks</a:t>
            </a:r>
            <a:r>
              <a:rPr lang="en-US" sz="882" b="0" i="0" kern="1200" dirty="0">
                <a:solidFill>
                  <a:schemeClr val="tx1"/>
                </a:solidFill>
                <a:effectLst/>
                <a:latin typeface="Segoe UI Light" pitchFamily="34" charset="0"/>
                <a:ea typeface="+mn-ea"/>
                <a:cs typeface="+mn-cs"/>
              </a:rPr>
              <a:t>. </a:t>
            </a:r>
            <a:r>
              <a:rPr lang="en-US" sz="882" kern="1200" dirty="0">
                <a:solidFill>
                  <a:schemeClr val="tx1"/>
                </a:solidFill>
                <a:latin typeface="Segoe UI Light" pitchFamily="34" charset="0"/>
                <a:ea typeface="+mn-ea"/>
                <a:cs typeface="+mn-cs"/>
              </a:rPr>
              <a:t>With unmanaged disks, you’re responsible for the storage accounts that hold the virtual hard disks (VHDs) that correspond to your VM disks. You pay the storage account rates for the amount of space you use. A single storage account has a fixed-rate limit of 20,000 input/output (I/O) operations per second. This means that a storage account is capable of supporting 40 standard VHDs at full utilization. If you need to scale out with more disks, then you'll need more storage accounts, which can get complicated.</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9/9/2020 6:30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13321831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Don’t store data on the temporary disk. It provides temporary storage for applications and processes and is intended to only store data such as page or swap files.</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9/9/2020 6:30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961213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you can see: </a:t>
            </a:r>
          </a:p>
          <a:p>
            <a:r>
              <a:rPr lang="en-US" dirty="0"/>
              <a:t>Microsoft server software support for Microsoft Azure virtual machines - https://support.microsoft.com/en-us/help/2721672/microsoft-server-software-support-for-microsoft-azure-virtual-machines </a:t>
            </a:r>
          </a:p>
          <a:p>
            <a:r>
              <a:rPr lang="en-US" dirty="0"/>
              <a:t>Linux on distributions endorsed by Azure - https://docs.microsoft.com/en-us/azure/virtual-machines/linux/endorsed-distros#supported-distributions–versions.</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9/9/2020 6:30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592074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49</a:t>
            </a:fld>
            <a:endParaRPr lang="en-US" dirty="0"/>
          </a:p>
        </p:txBody>
      </p:sp>
    </p:spTree>
    <p:extLst>
      <p:ext uri="{BB962C8B-B14F-4D97-AF65-F5344CB8AC3E}">
        <p14:creationId xmlns:p14="http://schemas.microsoft.com/office/powerpoint/2010/main" val="24498458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Windows Virtual Machines Documentation - https://docs.microsoft.com/en-us/azure/virtual-machines/windows/</a:t>
            </a:r>
            <a:endParaRPr lang="en-US" b="0" dirty="0"/>
          </a:p>
        </p:txBody>
      </p:sp>
      <p:sp>
        <p:nvSpPr>
          <p:cNvPr id="4" name="Slide Number Placeholder 3"/>
          <p:cNvSpPr>
            <a:spLocks noGrp="1"/>
          </p:cNvSpPr>
          <p:nvPr>
            <p:ph type="sldNum" sz="quarter" idx="5"/>
          </p:nvPr>
        </p:nvSpPr>
        <p:spPr/>
        <p:txBody>
          <a:bodyPr/>
          <a:lstStyle/>
          <a:p>
            <a:fld id="{8507DC7E-BC41-4478-BA30-CBCC3A644F0A}" type="slidenum">
              <a:rPr lang="en-US" smtClean="0"/>
              <a:t>51</a:t>
            </a:fld>
            <a:endParaRPr lang="en-US" dirty="0"/>
          </a:p>
        </p:txBody>
      </p:sp>
    </p:spTree>
    <p:extLst>
      <p:ext uri="{BB962C8B-B14F-4D97-AF65-F5344CB8AC3E}">
        <p14:creationId xmlns:p14="http://schemas.microsoft.com/office/powerpoint/2010/main" val="36595981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52</a:t>
            </a:fld>
            <a:endParaRPr lang="en-US" dirty="0"/>
          </a:p>
        </p:txBody>
      </p:sp>
    </p:spTree>
    <p:extLst>
      <p:ext uri="{BB962C8B-B14F-4D97-AF65-F5344CB8AC3E}">
        <p14:creationId xmlns:p14="http://schemas.microsoft.com/office/powerpoint/2010/main" val="21191171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53</a:t>
            </a:fld>
            <a:endParaRPr lang="en-US" dirty="0"/>
          </a:p>
        </p:txBody>
      </p:sp>
    </p:spTree>
    <p:extLst>
      <p:ext uri="{BB962C8B-B14F-4D97-AF65-F5344CB8AC3E}">
        <p14:creationId xmlns:p14="http://schemas.microsoft.com/office/powerpoint/2010/main" val="8082820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Steps continue on the next page. </a:t>
            </a: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9/9/2020 6:30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61213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code has been changed to remove virtual network settings which have not been covered yet. The Create the VM code matches what will be shown in the demonstration. </a:t>
            </a: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9/9/2020 6:30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15574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8</a:t>
            </a:fld>
            <a:endParaRPr lang="en-US" dirty="0"/>
          </a:p>
        </p:txBody>
      </p:sp>
    </p:spTree>
    <p:extLst>
      <p:ext uri="{BB962C8B-B14F-4D97-AF65-F5344CB8AC3E}">
        <p14:creationId xmlns:p14="http://schemas.microsoft.com/office/powerpoint/2010/main" val="40615813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56</a:t>
            </a:fld>
            <a:endParaRPr lang="en-US" dirty="0"/>
          </a:p>
        </p:txBody>
      </p:sp>
    </p:spTree>
    <p:extLst>
      <p:ext uri="{BB962C8B-B14F-4D97-AF65-F5344CB8AC3E}">
        <p14:creationId xmlns:p14="http://schemas.microsoft.com/office/powerpoint/2010/main" val="27606349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Linux virtual machines (Documentation) - https://docs.microsoft.com/en-us/azure/virtual-machines/linux/ </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9/9/2020 6:30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088040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Azure currently requires at least a 2048-bit key length and the SSH-RSA format for public and private keys. </a:t>
            </a:r>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9/9/2020 6:30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612137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59</a:t>
            </a:fld>
            <a:endParaRPr lang="en-US" dirty="0"/>
          </a:p>
        </p:txBody>
      </p:sp>
    </p:spTree>
    <p:extLst>
      <p:ext uri="{BB962C8B-B14F-4D97-AF65-F5344CB8AC3E}">
        <p14:creationId xmlns:p14="http://schemas.microsoft.com/office/powerpoint/2010/main" val="29075248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61</a:t>
            </a:fld>
            <a:endParaRPr lang="en-US" dirty="0"/>
          </a:p>
        </p:txBody>
      </p:sp>
    </p:spTree>
    <p:extLst>
      <p:ext uri="{BB962C8B-B14F-4D97-AF65-F5344CB8AC3E}">
        <p14:creationId xmlns:p14="http://schemas.microsoft.com/office/powerpoint/2010/main" val="117100128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To reduce the impact of downtime due to one or more of these events, we recommend placing multiple virtual machines into an availability set (next topic). </a:t>
            </a:r>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9/9/2020 6:30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8113808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950464" rtl="0" eaLnBrk="1" fontAlgn="auto" latinLnBrk="0" hangingPunct="1">
              <a:lnSpc>
                <a:spcPct val="100000"/>
              </a:lnSpc>
              <a:spcBef>
                <a:spcPts val="0"/>
              </a:spcBef>
              <a:spcAft>
                <a:spcPts val="0"/>
              </a:spcAft>
              <a:buClrTx/>
              <a:buSzTx/>
              <a:buFontTx/>
              <a:buNone/>
              <a:tabLst/>
              <a:defRPr/>
            </a:pPr>
            <a:endParaRPr kumimoji="0" lang="en-US" sz="13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615612" marR="0" lvl="0" indent="0" algn="l" defTabSz="984654"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50464"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3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50464" rtl="0" eaLnBrk="1" fontAlgn="auto" latinLnBrk="0" hangingPunct="1">
                <a:lnSpc>
                  <a:spcPct val="100000"/>
                </a:lnSpc>
                <a:spcBef>
                  <a:spcPts val="0"/>
                </a:spcBef>
                <a:spcAft>
                  <a:spcPts val="0"/>
                </a:spcAft>
                <a:buClrTx/>
                <a:buSzTx/>
                <a:buFontTx/>
                <a:buNone/>
                <a:tabLst/>
                <a:defRPr/>
              </a:pPr>
              <a:t>9/9/2020 6:30 PM</a:t>
            </a:fld>
            <a:endParaRPr kumimoji="0" lang="en-US" sz="13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50464"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3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50464" rtl="0" eaLnBrk="1" fontAlgn="auto" latinLnBrk="0" hangingPunct="1">
                <a:lnSpc>
                  <a:spcPct val="100000"/>
                </a:lnSpc>
                <a:spcBef>
                  <a:spcPts val="0"/>
                </a:spcBef>
                <a:spcAft>
                  <a:spcPts val="0"/>
                </a:spcAft>
                <a:buClrTx/>
                <a:buSzTx/>
                <a:buFontTx/>
                <a:buNone/>
                <a:tabLst/>
                <a:defRPr/>
              </a:pPr>
              <a:t>63</a:t>
            </a:fld>
            <a:endParaRPr kumimoji="0" lang="en-US" sz="13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3" name="Notes Placeholder 2">
            <a:extLst>
              <a:ext uri="{FF2B5EF4-FFF2-40B4-BE49-F238E27FC236}">
                <a16:creationId xmlns:a16="http://schemas.microsoft.com/office/drawing/2014/main" id="{BD9DFA88-9F47-4D28-8FF6-53A7308A7830}"/>
              </a:ext>
            </a:extLst>
          </p:cNvPr>
          <p:cNvSpPr>
            <a:spLocks noGrp="1"/>
          </p:cNvSpPr>
          <p:nvPr>
            <p:ph type="body" idx="1"/>
          </p:nvPr>
        </p:nvSpPr>
        <p:spPr/>
        <p:txBody>
          <a:bodyPr/>
          <a:lstStyle/>
          <a:p>
            <a:pPr lvl="0"/>
            <a:r>
              <a:rPr lang="en-US" sz="900" b="0" kern="1200" dirty="0">
                <a:solidFill>
                  <a:schemeClr val="tx1"/>
                </a:solidFill>
                <a:effectLst/>
                <a:latin typeface="Segoe UI Light" pitchFamily="34" charset="0"/>
                <a:ea typeface="+mn-ea"/>
                <a:cs typeface="+mn-cs"/>
              </a:rPr>
              <a:t>An availability set is a logical grouping of VMs within a datacenter that allows Azure to understand how your application is built to provide for redundancy and availability. Two or more VMs should be created within an availability set to provide for a highly available application and to meet the 99.95% Azure SLA. An availability set is composed of two additional groupings that protect against hardware failures and allow updates to safely apply—fault domains (FDs) and update domains (UDs). </a:t>
            </a:r>
          </a:p>
          <a:p>
            <a:pPr lvl="0"/>
            <a:endParaRPr lang="en-US" sz="900" b="0" kern="1200" dirty="0">
              <a:solidFill>
                <a:schemeClr val="tx1"/>
              </a:solidFill>
              <a:effectLst/>
              <a:latin typeface="Segoe UI Light" pitchFamily="34" charset="0"/>
              <a:ea typeface="+mn-ea"/>
              <a:cs typeface="+mn-cs"/>
            </a:endParaRPr>
          </a:p>
          <a:p>
            <a:pPr lvl="0"/>
            <a:r>
              <a:rPr lang="en-US" sz="900" b="0" kern="1200" dirty="0">
                <a:solidFill>
                  <a:schemeClr val="tx1"/>
                </a:solidFill>
                <a:effectLst/>
                <a:latin typeface="Segoe UI Light" pitchFamily="34" charset="0"/>
                <a:ea typeface="+mn-ea"/>
                <a:cs typeface="+mn-cs"/>
              </a:rPr>
              <a:t>Availability zones are alternatives to availability sets and expand the level of control you have over maintaining the availability of the applications and data on your VMs. An availability zone is a physically separate zone within an Azure region. There are three availability zones per supported Azure region. Each availability zone has a distinct power source, network, and cooling. By architecting your solutions to use replicated VMs in zones, you can protect your apps and data from the loss of a datacenter. If one zone is compromised, then replicated apps and data are instantly available in another zone.</a:t>
            </a:r>
          </a:p>
          <a:p>
            <a:pPr lvl="0"/>
            <a:endParaRPr lang="en-US" sz="900" b="0" kern="1200" dirty="0">
              <a:solidFill>
                <a:schemeClr val="tx1"/>
              </a:solidFill>
              <a:effectLst/>
              <a:latin typeface="Segoe UI Light" pitchFamily="34" charset="0"/>
              <a:ea typeface="+mn-ea"/>
              <a:cs typeface="+mn-cs"/>
            </a:endParaRPr>
          </a:p>
          <a:p>
            <a:pPr lvl="0"/>
            <a:r>
              <a:rPr lang="en-US" sz="882" b="0" i="0" kern="1200" dirty="0">
                <a:solidFill>
                  <a:schemeClr val="tx1"/>
                </a:solidFill>
                <a:effectLst/>
                <a:latin typeface="Segoe UI Light" pitchFamily="34" charset="0"/>
                <a:ea typeface="+mn-ea"/>
                <a:cs typeface="+mn-cs"/>
              </a:rPr>
              <a:t>Each Azure region is paired with another region within the same geography </a:t>
            </a:r>
            <a:r>
              <a:rPr lang="en-US" sz="800" b="0" kern="1200" dirty="0">
                <a:solidFill>
                  <a:schemeClr val="tx1"/>
                </a:solidFill>
                <a:effectLst/>
                <a:latin typeface="Segoe UI Light" pitchFamily="34" charset="0"/>
                <a:ea typeface="+mn-ea"/>
                <a:cs typeface="+mn-cs"/>
              </a:rPr>
              <a:t>(such as US, Europe, or Asia)</a:t>
            </a:r>
            <a:r>
              <a:rPr lang="en-US" sz="882" b="0" i="0" kern="1200" dirty="0">
                <a:solidFill>
                  <a:schemeClr val="tx1"/>
                </a:solidFill>
                <a:effectLst/>
                <a:latin typeface="Segoe UI Light" pitchFamily="34" charset="0"/>
                <a:ea typeface="+mn-ea"/>
                <a:cs typeface="+mn-cs"/>
              </a:rPr>
              <a:t>, together making a region pair. </a:t>
            </a:r>
            <a:r>
              <a:rPr lang="en-US" sz="900" b="0" kern="1200" dirty="0">
                <a:solidFill>
                  <a:schemeClr val="tx1"/>
                </a:solidFill>
                <a:effectLst/>
                <a:latin typeface="Segoe UI Light" pitchFamily="34" charset="0"/>
                <a:ea typeface="+mn-ea"/>
                <a:cs typeface="+mn-cs"/>
              </a:rPr>
              <a:t>This approach allows for the replication of resources, such as VM storage, across a geography. This should reduce the likelihood of natural disasters, civil unrest, power outages, or physical network outages affecting availability.</a:t>
            </a:r>
          </a:p>
        </p:txBody>
      </p:sp>
    </p:spTree>
    <p:extLst>
      <p:ext uri="{BB962C8B-B14F-4D97-AF65-F5344CB8AC3E}">
        <p14:creationId xmlns:p14="http://schemas.microsoft.com/office/powerpoint/2010/main" val="32748338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 You can create a virtual machine and an availability set at the same time. A VM can only be added to an availability set when it is created. To change the availability set, you need to delete and then recreate the virtual machine.</a:t>
            </a:r>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9/9/2020 6:30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9641366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Placing your virtual machines into an availability set does not protect your application from operating system or application-specific failures, it does limit the impact of potential physical hardware failures, network outages, or power interruptions. Can you see why this important and how this is implemented?</a:t>
            </a:r>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9/9/2020 6:30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6180243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What is a fault domain?</a:t>
            </a:r>
          </a:p>
          <a:p>
            <a:r>
              <a:rPr lang="en-US" sz="882" b="0" i="0" kern="1200" dirty="0">
                <a:solidFill>
                  <a:schemeClr val="tx1"/>
                </a:solidFill>
                <a:effectLst/>
                <a:latin typeface="Segoe UI Light" pitchFamily="34" charset="0"/>
                <a:ea typeface="+mn-ea"/>
                <a:cs typeface="+mn-cs"/>
              </a:rPr>
              <a:t>A fault domain is a logical group of hardware in Azure that shares a common power source and network switch. You can think of it as a rack within an on-premises datacenter. The first two VMs in an availability set will be provisioned into two different racks so that if the network or the power failed in a rack, only one VM would be affected. Fault domains are also defined for managed disks attached to VMs.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9/9/2020 6:30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66</a:t>
            </a:fld>
            <a:endParaRPr lang="en-US" dirty="0"/>
          </a:p>
        </p:txBody>
      </p:sp>
    </p:spTree>
    <p:extLst>
      <p:ext uri="{BB962C8B-B14F-4D97-AF65-F5344CB8AC3E}">
        <p14:creationId xmlns:p14="http://schemas.microsoft.com/office/powerpoint/2010/main" val="2750051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10</a:t>
            </a:fld>
            <a:endParaRPr lang="en-US" dirty="0"/>
          </a:p>
        </p:txBody>
      </p:sp>
    </p:spTree>
    <p:extLst>
      <p:ext uri="{BB962C8B-B14F-4D97-AF65-F5344CB8AC3E}">
        <p14:creationId xmlns:p14="http://schemas.microsoft.com/office/powerpoint/2010/main" val="194107568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9/9/2020 6:30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0468149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Autoscale minimizes the number of unnecessary VM instances that run your application when demand is low, while customers continue to receive an acceptable level of performance as demand grows and additional VM instances are automatically added. </a:t>
            </a:r>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9/9/2020 6:30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8647715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you can see:</a:t>
            </a:r>
          </a:p>
          <a:p>
            <a:r>
              <a:rPr lang="en-US" dirty="0"/>
              <a:t>Best Practices for Autoscale - https://docs.microsoft.com/en-us/azure/monitoring-and-diagnostics/insights-autoscale-best-practices </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9/9/2020 6:30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6814124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73</a:t>
            </a:fld>
            <a:endParaRPr lang="en-US" dirty="0"/>
          </a:p>
        </p:txBody>
      </p:sp>
    </p:spTree>
    <p:extLst>
      <p:ext uri="{BB962C8B-B14F-4D97-AF65-F5344CB8AC3E}">
        <p14:creationId xmlns:p14="http://schemas.microsoft.com/office/powerpoint/2010/main" val="26947153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 In this lesson we will focus on two extensions: Custom Script Extensions and Desired State Configuration. Both tools are based on PowerShell.</a:t>
            </a:r>
          </a:p>
          <a:p>
            <a:endParaRPr lang="en-US" dirty="0"/>
          </a:p>
          <a:p>
            <a:r>
              <a:rPr lang="en-US" dirty="0"/>
              <a:t>For more information, you can see:</a:t>
            </a:r>
          </a:p>
          <a:p>
            <a:r>
              <a:rPr lang="en-US" dirty="0"/>
              <a:t>Virtual machine extensions and features for Windows - https://docs.microsoft.com/en-us/azure/virtual-machines/extensions/features-windows?toc=%2Fazure%2Fvirtual-machines%2Fwindows%2Ftoc.json </a:t>
            </a:r>
          </a:p>
          <a:p>
            <a:r>
              <a:rPr lang="en-US" dirty="0"/>
              <a:t>Virtual machine extensions and features for Linux - https://docs.microsoft.com/en-us/azure/virtual-machines/extensions/features-linux </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9/9/2020 6:30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1063995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Can you think of any custom script extensions that you might want to create?</a:t>
            </a:r>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9/9/2020 6:30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7001392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Windows PowerShell DSC comes with a set of built-in configuration resources. For example, File Resource, Log Resource, and User Resource. Use the reference link to view the resources that are available to you. Are there any resources that you might be interested in? Take a few minutes to discuss the resources and configuration parameters. </a:t>
            </a:r>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9/9/2020 6:30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2083983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This is not covered in the lab. </a:t>
            </a:r>
          </a:p>
        </p:txBody>
      </p:sp>
      <p:sp>
        <p:nvSpPr>
          <p:cNvPr id="4" name="Slide Number Placeholder 3"/>
          <p:cNvSpPr>
            <a:spLocks noGrp="1"/>
          </p:cNvSpPr>
          <p:nvPr>
            <p:ph type="sldNum" sz="quarter" idx="5"/>
          </p:nvPr>
        </p:nvSpPr>
        <p:spPr/>
        <p:txBody>
          <a:bodyPr/>
          <a:lstStyle/>
          <a:p>
            <a:fld id="{8507DC7E-BC41-4478-BA30-CBCC3A644F0A}" type="slidenum">
              <a:rPr lang="en-US" smtClean="0"/>
              <a:t>77</a:t>
            </a:fld>
            <a:endParaRPr lang="en-US" dirty="0"/>
          </a:p>
        </p:txBody>
      </p:sp>
    </p:spTree>
    <p:extLst>
      <p:ext uri="{BB962C8B-B14F-4D97-AF65-F5344CB8AC3E}">
        <p14:creationId xmlns:p14="http://schemas.microsoft.com/office/powerpoint/2010/main" val="286334304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may want to make Exercise 2 optional, since networking has not yet been covered.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9/9/2020 6:30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79</a:t>
            </a:fld>
            <a:endParaRPr lang="en-US" dirty="0"/>
          </a:p>
        </p:txBody>
      </p:sp>
    </p:spTree>
    <p:extLst>
      <p:ext uri="{BB962C8B-B14F-4D97-AF65-F5344CB8AC3E}">
        <p14:creationId xmlns:p14="http://schemas.microsoft.com/office/powerpoint/2010/main" val="128289287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you have time go through the Module Review questions in the student materials.</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80</a:t>
            </a:fld>
            <a:endParaRPr lang="en-US" dirty="0"/>
          </a:p>
        </p:txBody>
      </p:sp>
    </p:spTree>
    <p:extLst>
      <p:ext uri="{BB962C8B-B14F-4D97-AF65-F5344CB8AC3E}">
        <p14:creationId xmlns:p14="http://schemas.microsoft.com/office/powerpoint/2010/main" val="278394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9/9/2020 6:30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92179080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sz="800" b="0" dirty="0">
              <a:solidFill>
                <a:srgbClr val="FF0000"/>
              </a:solidFill>
            </a:endParaRPr>
          </a:p>
          <a:p>
            <a:pPr lvl="0"/>
            <a:r>
              <a:rPr lang="en-US" sz="882" b="0" i="0" kern="1200" dirty="0">
                <a:solidFill>
                  <a:schemeClr val="tx1"/>
                </a:solidFill>
                <a:effectLst/>
                <a:latin typeface="Segoe UI Light" pitchFamily="34" charset="0"/>
                <a:ea typeface="+mn-ea"/>
                <a:cs typeface="+mn-cs"/>
              </a:rPr>
              <a:t>The Serial Console in the Azure portal provides access to a text-based console for virtual machines (VMs). This serial connection connects to the </a:t>
            </a:r>
            <a:r>
              <a:rPr lang="en-US" sz="882" b="1" i="0" kern="1200" dirty="0">
                <a:solidFill>
                  <a:schemeClr val="tx1"/>
                </a:solidFill>
                <a:effectLst/>
                <a:latin typeface="Segoe UI Light" pitchFamily="34" charset="0"/>
                <a:ea typeface="+mn-ea"/>
                <a:cs typeface="+mn-cs"/>
              </a:rPr>
              <a:t>ttys0 serial port </a:t>
            </a:r>
            <a:r>
              <a:rPr lang="en-US" sz="882" b="0" i="0" kern="1200" dirty="0">
                <a:solidFill>
                  <a:schemeClr val="tx1"/>
                </a:solidFill>
                <a:effectLst/>
                <a:latin typeface="Segoe UI Light" pitchFamily="34" charset="0"/>
                <a:ea typeface="+mn-ea"/>
                <a:cs typeface="+mn-cs"/>
              </a:rPr>
              <a:t>for Linux VMs and </a:t>
            </a:r>
            <a:r>
              <a:rPr lang="en-US" sz="882" b="1" i="0" kern="1200" dirty="0">
                <a:solidFill>
                  <a:schemeClr val="tx1"/>
                </a:solidFill>
                <a:effectLst/>
                <a:latin typeface="Segoe UI Light" pitchFamily="34" charset="0"/>
                <a:ea typeface="+mn-ea"/>
                <a:cs typeface="+mn-cs"/>
              </a:rPr>
              <a:t>COM1 serial port </a:t>
            </a:r>
            <a:r>
              <a:rPr lang="en-US" sz="882" b="0" i="0" kern="1200" dirty="0">
                <a:solidFill>
                  <a:schemeClr val="tx1"/>
                </a:solidFill>
                <a:effectLst/>
                <a:latin typeface="Segoe UI Light" pitchFamily="34" charset="0"/>
                <a:ea typeface="+mn-ea"/>
                <a:cs typeface="+mn-cs"/>
              </a:rPr>
              <a:t>for Windows VMs.</a:t>
            </a:r>
          </a:p>
          <a:p>
            <a:pPr lvl="0"/>
            <a:endParaRPr lang="en-US" sz="882" b="0" i="0" kern="1200" dirty="0">
              <a:solidFill>
                <a:schemeClr val="tx1"/>
              </a:solidFill>
              <a:effectLst/>
              <a:latin typeface="Segoe UI Light" pitchFamily="34" charset="0"/>
              <a:ea typeface="+mn-ea"/>
              <a:cs typeface="+mn-cs"/>
            </a:endParaRPr>
          </a:p>
          <a:p>
            <a:pPr lvl="0"/>
            <a:r>
              <a:rPr lang="en-US" sz="882" b="0" i="0" kern="1200" dirty="0">
                <a:solidFill>
                  <a:schemeClr val="tx1"/>
                </a:solidFill>
                <a:effectLst/>
                <a:latin typeface="Segoe UI Light" pitchFamily="34" charset="0"/>
                <a:ea typeface="+mn-ea"/>
                <a:cs typeface="+mn-cs"/>
              </a:rPr>
              <a:t>The Serial Console provides access to the VM independent of the network or operating system state. The serial console can only be accessed by using the Azure portal.</a:t>
            </a:r>
            <a:endParaRPr lang="en-US" sz="800" b="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9/9/2020 6:30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81</a:t>
            </a:fld>
            <a:endParaRPr lang="en-US"/>
          </a:p>
        </p:txBody>
      </p:sp>
    </p:spTree>
    <p:extLst>
      <p:ext uri="{BB962C8B-B14F-4D97-AF65-F5344CB8AC3E}">
        <p14:creationId xmlns:p14="http://schemas.microsoft.com/office/powerpoint/2010/main" val="59363886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942ADE7-71A3-4587-86E3-64CABE68FB1D}" type="slidenum">
              <a:rPr lang="en-US" b="0" smtClean="0"/>
              <a:t>82</a:t>
            </a:fld>
            <a:endParaRPr lang="en-US" b="0" dirty="0"/>
          </a:p>
        </p:txBody>
      </p:sp>
      <p:sp>
        <p:nvSpPr>
          <p:cNvPr id="5" name="Rectangle 4">
            <a:extLst>
              <a:ext uri="{FF2B5EF4-FFF2-40B4-BE49-F238E27FC236}">
                <a16:creationId xmlns:a16="http://schemas.microsoft.com/office/drawing/2014/main" id="{D3D68606-E56A-4198-AE8F-3EB9CE746E3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D24FE332-2F10-4DF2-9029-D4FC32C2E2D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34356514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The performance diagnostics tool helps you troubleshoot performance issues that can affect a Windows VM. Supported troubleshooting scenarios include quick checks on known issues and best practices, and complex problems that involve slow VM performance or high usage of CPU, disk space, or memory. You can run performance diagnostics directly from the Azure portal, where you can also review insights and a report on various logs, rich configuration, and diagnostics data. Performance diagnostics installs a VM extension that runs a diagnostics tool that is named </a:t>
            </a:r>
            <a:r>
              <a:rPr lang="en-US" b="0" dirty="0" err="1"/>
              <a:t>PerfInsights</a:t>
            </a:r>
            <a:r>
              <a:rPr lang="en-US" b="0" dirty="0"/>
              <a:t>.</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9/9/2020 6:30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83</a:t>
            </a:fld>
            <a:endParaRPr lang="en-US"/>
          </a:p>
        </p:txBody>
      </p:sp>
    </p:spTree>
    <p:extLst>
      <p:ext uri="{BB962C8B-B14F-4D97-AF65-F5344CB8AC3E}">
        <p14:creationId xmlns:p14="http://schemas.microsoft.com/office/powerpoint/2010/main" val="197332898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If an Azure VM is inaccessible, it may be necessary to attach the operating system (OS) disk to another Azure VM to perform the recovery steps.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To perform a recovery, you must:</a:t>
            </a: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Stop the failed VM.</a:t>
            </a: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Take a snapshot of the failed VM's OS disk.</a:t>
            </a: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Create a new temporary VM (rescue VM).</a:t>
            </a: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Attach the failed VM's OS disk as a data disk on the rescue VM.</a:t>
            </a: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Connect to the rescue VM to investigate and mitigate issues with the failed VM's OS disk.</a:t>
            </a: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Detach the failed VM's OS disk from the rescue VM.</a:t>
            </a: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Perform a disk swap to swap the failed VM's OS disk from the rescue VM back to the failed VM.</a:t>
            </a: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Remove the resources that were created for the rescue VM.</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9/9/2020 6:30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84</a:t>
            </a:fld>
            <a:endParaRPr lang="en-US"/>
          </a:p>
        </p:txBody>
      </p:sp>
    </p:spTree>
    <p:extLst>
      <p:ext uri="{BB962C8B-B14F-4D97-AF65-F5344CB8AC3E}">
        <p14:creationId xmlns:p14="http://schemas.microsoft.com/office/powerpoint/2010/main" val="3199436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Azure PowerShell module is used to create and manage Azure resources from the PowerShell command line or in scripts. </a:t>
            </a:r>
          </a:p>
          <a:p>
            <a:endParaRPr lang="en-US" sz="882" b="0"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dirty="0"/>
              <a:t>Launch Azure Cloud Shell</a:t>
            </a:r>
          </a:p>
          <a:p>
            <a:pPr marL="384432" lvl="1" indent="-171450">
              <a:buFont typeface="Arial" panose="020B0604020202020204" pitchFamily="34" charset="0"/>
              <a:buChar char="•"/>
            </a:pPr>
            <a:r>
              <a:rPr lang="en-US" dirty="0"/>
              <a:t>If you choose to install and use the PowerShell locally, this tutorial requires the new Az Azure PowerShell module version 1.0 (or later). Run </a:t>
            </a:r>
            <a:r>
              <a:rPr lang="en-US" b="1" dirty="0"/>
              <a:t>Get-Module -</a:t>
            </a:r>
            <a:r>
              <a:rPr lang="en-US" b="1" dirty="0" err="1"/>
              <a:t>ListAvailable</a:t>
            </a:r>
            <a:r>
              <a:rPr lang="en-US" b="1" dirty="0"/>
              <a:t> Az*</a:t>
            </a:r>
            <a:r>
              <a:rPr lang="en-US" dirty="0"/>
              <a:t> to find the version, you also need to run </a:t>
            </a:r>
            <a:r>
              <a:rPr lang="en-US" b="1" dirty="0"/>
              <a:t>Connect-</a:t>
            </a:r>
            <a:r>
              <a:rPr lang="en-US" b="1" dirty="0" err="1"/>
              <a:t>AzAccount</a:t>
            </a:r>
            <a:r>
              <a:rPr lang="en-US" dirty="0"/>
              <a:t> to create a connection with Azure.</a:t>
            </a:r>
          </a:p>
          <a:p>
            <a:pPr marL="171450" lvl="0" indent="-171450">
              <a:buFont typeface="Arial" panose="020B0604020202020204" pitchFamily="34" charset="0"/>
              <a:buChar char="•"/>
            </a:pPr>
            <a:r>
              <a:rPr lang="en-US" dirty="0"/>
              <a:t>Create resource group</a:t>
            </a:r>
          </a:p>
          <a:p>
            <a:pPr marL="384432" lvl="1" indent="-171450">
              <a:buFont typeface="Arial" panose="020B0604020202020204" pitchFamily="34" charset="0"/>
              <a:buChar char="•"/>
            </a:pPr>
            <a:r>
              <a:rPr lang="en-US" dirty="0"/>
              <a:t>Create an Azure resource group with </a:t>
            </a:r>
            <a:r>
              <a:rPr lang="en-US" b="1" dirty="0"/>
              <a:t>New-</a:t>
            </a:r>
            <a:r>
              <a:rPr lang="en-US" b="1" dirty="0" err="1"/>
              <a:t>AzResourceGroup</a:t>
            </a:r>
            <a:r>
              <a:rPr lang="en-US" dirty="0"/>
              <a:t>. A resource group is a logical container into which Azure resources are deployed and managed.</a:t>
            </a:r>
          </a:p>
          <a:p>
            <a:pPr marL="171450" lvl="0" indent="-171450">
              <a:buFont typeface="Arial" panose="020B0604020202020204" pitchFamily="34" charset="0"/>
              <a:buChar char="•"/>
            </a:pPr>
            <a:r>
              <a:rPr lang="en-US" dirty="0"/>
              <a:t>Create a virtual machine</a:t>
            </a:r>
          </a:p>
          <a:p>
            <a:pPr marL="384432" lvl="1" indent="-171450">
              <a:buFont typeface="Arial" panose="020B0604020202020204" pitchFamily="34" charset="0"/>
              <a:buChar char="•"/>
            </a:pPr>
            <a:r>
              <a:rPr lang="en-US" dirty="0"/>
              <a:t>Create a VM with </a:t>
            </a:r>
            <a:r>
              <a:rPr lang="en-US" b="1" dirty="0"/>
              <a:t>New-</a:t>
            </a:r>
            <a:r>
              <a:rPr lang="en-US" b="1" dirty="0" err="1"/>
              <a:t>AzVM</a:t>
            </a:r>
            <a:r>
              <a:rPr lang="en-US" dirty="0"/>
              <a:t>. Provide names for each of the resources and the </a:t>
            </a:r>
            <a:r>
              <a:rPr lang="en-US" b="1" dirty="0"/>
              <a:t>New-</a:t>
            </a:r>
            <a:r>
              <a:rPr lang="en-US" b="1" dirty="0" err="1"/>
              <a:t>AzVM</a:t>
            </a:r>
            <a:r>
              <a:rPr lang="en-US" dirty="0"/>
              <a:t> cmdlet creates if they don't already exist.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9/9/2020 6:30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85</a:t>
            </a:fld>
            <a:endParaRPr lang="en-US"/>
          </a:p>
        </p:txBody>
      </p:sp>
    </p:spTree>
    <p:extLst>
      <p:ext uri="{BB962C8B-B14F-4D97-AF65-F5344CB8AC3E}">
        <p14:creationId xmlns:p14="http://schemas.microsoft.com/office/powerpoint/2010/main" val="118969426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Azure PowerShell module is used to create and manage Azure resources from the PowerShell command line or in scripts. </a:t>
            </a:r>
          </a:p>
          <a:p>
            <a:endParaRPr lang="en-US" sz="882" b="0" i="0" kern="1200" dirty="0">
              <a:solidFill>
                <a:schemeClr val="tx1"/>
              </a:solidFill>
              <a:effectLst/>
              <a:latin typeface="Segoe UI Light" pitchFamily="34" charset="0"/>
              <a:ea typeface="+mn-ea"/>
              <a:cs typeface="+mn-cs"/>
            </a:endParaRPr>
          </a:p>
          <a:p>
            <a:pPr marL="171450" lvl="0" indent="-171450">
              <a:buFont typeface="Arial" panose="020B0604020202020204" pitchFamily="34" charset="0"/>
              <a:buChar char="•"/>
            </a:pPr>
            <a:r>
              <a:rPr lang="en-US" dirty="0"/>
              <a:t>Connect to virtual machine</a:t>
            </a:r>
          </a:p>
          <a:p>
            <a:pPr marL="384432" lvl="1" indent="-171450">
              <a:buFont typeface="Arial" panose="020B0604020202020204" pitchFamily="34" charset="0"/>
              <a:buChar char="•"/>
            </a:pPr>
            <a:r>
              <a:rPr lang="en-US" dirty="0"/>
              <a:t>After the deployment has completed, RDP to the VM. To e</a:t>
            </a:r>
            <a:r>
              <a:rPr lang="en-US" strike="noStrike" dirty="0"/>
              <a:t>xamine </a:t>
            </a:r>
            <a:r>
              <a:rPr lang="en-US" dirty="0"/>
              <a:t>the public IP address of the VM, use the </a:t>
            </a:r>
            <a:r>
              <a:rPr lang="en-US" b="1" dirty="0"/>
              <a:t>Get-</a:t>
            </a:r>
            <a:r>
              <a:rPr lang="en-US" b="1" dirty="0" err="1"/>
              <a:t>AzPublicIpAddress</a:t>
            </a:r>
            <a:r>
              <a:rPr lang="en-US" dirty="0"/>
              <a:t> cmdlet. Create a remote desktop session from your local computer. Replace the IP address with the public IP address of your VM.</a:t>
            </a:r>
          </a:p>
          <a:p>
            <a:pPr marL="171450" indent="-171450">
              <a:buFont typeface="Arial" panose="020B0604020202020204" pitchFamily="34" charset="0"/>
              <a:buChar char="•"/>
            </a:pPr>
            <a:r>
              <a:rPr lang="en-US" dirty="0"/>
              <a:t>Install web server</a:t>
            </a:r>
          </a:p>
          <a:p>
            <a:pPr marL="384432" lvl="1" indent="-171450">
              <a:buFont typeface="Arial" panose="020B0604020202020204" pitchFamily="34" charset="0"/>
              <a:buChar char="•"/>
            </a:pPr>
            <a:r>
              <a:rPr lang="en-US" dirty="0"/>
              <a:t>To examine your VM in action, install the IIS web server using PowerShell.</a:t>
            </a:r>
            <a:endParaRPr lang="en-US" b="0" dirty="0"/>
          </a:p>
          <a:p>
            <a:pPr marL="0" lvl="0" indent="0">
              <a:buFont typeface="Arial" panose="020B0604020202020204" pitchFamily="34" charset="0"/>
              <a:buNone/>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9/9/2020 6:30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86</a:t>
            </a:fld>
            <a:endParaRPr lang="en-US"/>
          </a:p>
        </p:txBody>
      </p:sp>
    </p:spTree>
    <p:extLst>
      <p:ext uri="{BB962C8B-B14F-4D97-AF65-F5344CB8AC3E}">
        <p14:creationId xmlns:p14="http://schemas.microsoft.com/office/powerpoint/2010/main" val="1016821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Always consider having students walk-through the demonstrations themselves. Also, consider the overlap with the  formal labs and your best use of time.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12</a:t>
            </a:fld>
            <a:endParaRPr lang="en-US" dirty="0"/>
          </a:p>
        </p:txBody>
      </p:sp>
    </p:spTree>
    <p:extLst>
      <p:ext uri="{BB962C8B-B14F-4D97-AF65-F5344CB8AC3E}">
        <p14:creationId xmlns:p14="http://schemas.microsoft.com/office/powerpoint/2010/main" val="23639160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9/9/2020 6:30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8663149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Always consider having students walk-through the demonstrations themselves. Also, consider the overlap with the  formal labs and your best use of time.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14</a:t>
            </a:fld>
            <a:endParaRPr lang="en-US" dirty="0"/>
          </a:p>
        </p:txBody>
      </p:sp>
    </p:spTree>
    <p:extLst>
      <p:ext uri="{BB962C8B-B14F-4D97-AF65-F5344CB8AC3E}">
        <p14:creationId xmlns:p14="http://schemas.microsoft.com/office/powerpoint/2010/main" val="25908988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208284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287971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2312997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8533759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0290309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0907674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36873693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319699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530237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86346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909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2422856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4545225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33611835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09669242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ov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8621" y="1883221"/>
            <a:ext cx="5754624" cy="553998"/>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r>
              <a:rPr lang="en-US" dirty="0"/>
              <a:t>DATE OR VENUE</a:t>
            </a:r>
          </a:p>
        </p:txBody>
      </p:sp>
      <p:sp>
        <p:nvSpPr>
          <p:cNvPr id="7" name="Text Placeholder 6"/>
          <p:cNvSpPr>
            <a:spLocks noGrp="1"/>
          </p:cNvSpPr>
          <p:nvPr>
            <p:ph type="body" sz="quarter" idx="11" hasCustomPrompt="1"/>
          </p:nvPr>
        </p:nvSpPr>
        <p:spPr>
          <a:xfrm>
            <a:off x="708621" y="4066329"/>
            <a:ext cx="5754624" cy="418576"/>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pic>
        <p:nvPicPr>
          <p:cNvPr id="5" name="Picture Placeholder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7111916" y="0"/>
            <a:ext cx="5080000" cy="6858000"/>
          </a:xfrm>
          <a:prstGeom prst="rect">
            <a:avLst/>
          </a:prstGeom>
        </p:spPr>
      </p:pic>
      <p:sp>
        <p:nvSpPr>
          <p:cNvPr id="6" name="Rectangle 5"/>
          <p:cNvSpPr/>
          <p:nvPr userDrawn="1"/>
        </p:nvSpPr>
        <p:spPr>
          <a:xfrm>
            <a:off x="7111916" y="0"/>
            <a:ext cx="5080000" cy="6858000"/>
          </a:xfrm>
          <a:prstGeom prst="rect">
            <a:avLst/>
          </a:prstGeom>
          <a:solidFill>
            <a:srgbClr val="464547">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lIns="121912" tIns="60956" rIns="121912" bIns="60956" rtlCol="0" anchor="ctr"/>
          <a:lstStyle/>
          <a:p>
            <a:pPr algn="ctr"/>
            <a:endParaRPr lang="en-US" sz="2400"/>
          </a:p>
        </p:txBody>
      </p:sp>
      <p:pic>
        <p:nvPicPr>
          <p:cNvPr id="8" name="Picture 7"/>
          <p:cNvPicPr>
            <a:picLocks noChangeAspect="1"/>
          </p:cNvPicPr>
          <p:nvPr userDrawn="1"/>
        </p:nvPicPr>
        <p:blipFill rotWithShape="1">
          <a:blip r:embed="rId3" cstate="print">
            <a:extLst>
              <a:ext uri="{28A0092B-C50C-407E-A947-70E740481C1C}">
                <a14:useLocalDpi xmlns:a14="http://schemas.microsoft.com/office/drawing/2010/main" val="0"/>
              </a:ext>
            </a:extLst>
          </a:blip>
          <a:srcRect l="-1"/>
          <a:stretch/>
        </p:blipFill>
        <p:spPr>
          <a:xfrm rot="5400000">
            <a:off x="3689636" y="3075432"/>
            <a:ext cx="6858000" cy="707136"/>
          </a:xfrm>
          <a:prstGeom prst="rect">
            <a:avLst/>
          </a:prstGeom>
        </p:spPr>
      </p:pic>
      <p:pic>
        <p:nvPicPr>
          <p:cNvPr id="9" name="Picture 8"/>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rot="10800000" flipH="1" flipV="1">
            <a:off x="837173" y="681708"/>
            <a:ext cx="1188379" cy="421377"/>
          </a:xfrm>
          <a:prstGeom prst="rect">
            <a:avLst/>
          </a:prstGeom>
        </p:spPr>
      </p:pic>
    </p:spTree>
    <p:extLst>
      <p:ext uri="{BB962C8B-B14F-4D97-AF65-F5344CB8AC3E}">
        <p14:creationId xmlns:p14="http://schemas.microsoft.com/office/powerpoint/2010/main" val="2836694888"/>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45600" y="52884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7171360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80139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29548813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1656831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1881082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289797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4904618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8493600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54581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20.svg"/></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22.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9.xml"/><Relationship Id="rId4" Type="http://schemas.openxmlformats.org/officeDocument/2006/relationships/image" Target="../media/image24.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svg"/><Relationship Id="rId2" Type="http://schemas.openxmlformats.org/officeDocument/2006/relationships/notesSlide" Target="../notesSlides/notesSlide31.xml"/><Relationship Id="rId1" Type="http://schemas.openxmlformats.org/officeDocument/2006/relationships/slideLayout" Target="../slideLayouts/slideLayout6.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svg"/></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6.xml"/><Relationship Id="rId1" Type="http://schemas.openxmlformats.org/officeDocument/2006/relationships/slideLayout" Target="../slideLayouts/slideLayout6.xml"/><Relationship Id="rId4" Type="http://schemas.openxmlformats.org/officeDocument/2006/relationships/image" Target="../media/image36.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8.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9.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9.xml"/><Relationship Id="rId1" Type="http://schemas.openxmlformats.org/officeDocument/2006/relationships/slideLayout" Target="../slideLayouts/slideLayout6.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6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6.xml"/></Relationships>
</file>

<file path=ppt/slides/_rels/slide8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61.xml"/><Relationship Id="rId1" Type="http://schemas.openxmlformats.org/officeDocument/2006/relationships/slideLayout" Target="../slideLayouts/slideLayout9.xml"/><Relationship Id="rId4" Type="http://schemas.openxmlformats.org/officeDocument/2006/relationships/image" Target="../media/image55.png"/></Relationships>
</file>

<file path=ppt/slides/_rels/slide83.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60.svg"/><Relationship Id="rId2" Type="http://schemas.openxmlformats.org/officeDocument/2006/relationships/notesSlide" Target="../notesSlides/notesSlide62.xml"/><Relationship Id="rId1" Type="http://schemas.openxmlformats.org/officeDocument/2006/relationships/slideLayout" Target="../slideLayouts/slideLayout9.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svg"/><Relationship Id="rId9" Type="http://schemas.openxmlformats.org/officeDocument/2006/relationships/image" Target="../media/image62.emf"/></Relationships>
</file>

<file path=ppt/slides/_rels/slide84.xml.rels><?xml version="1.0" encoding="UTF-8" standalone="yes"?>
<Relationships xmlns="http://schemas.openxmlformats.org/package/2006/relationships"><Relationship Id="rId8" Type="http://schemas.openxmlformats.org/officeDocument/2006/relationships/image" Target="../media/image66.svg"/><Relationship Id="rId3" Type="http://schemas.openxmlformats.org/officeDocument/2006/relationships/image" Target="../media/image56.png"/><Relationship Id="rId7" Type="http://schemas.openxmlformats.org/officeDocument/2006/relationships/image" Target="../media/image65.png"/><Relationship Id="rId2" Type="http://schemas.openxmlformats.org/officeDocument/2006/relationships/notesSlide" Target="../notesSlides/notesSlide63.xml"/><Relationship Id="rId1" Type="http://schemas.openxmlformats.org/officeDocument/2006/relationships/slideLayout" Target="../slideLayouts/slideLayout9.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57.svg"/></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08621" y="1883221"/>
            <a:ext cx="5754624" cy="861774"/>
          </a:xfrm>
        </p:spPr>
        <p:txBody>
          <a:bodyPr/>
          <a:lstStyle/>
          <a:p>
            <a:r>
              <a:rPr lang="en-US" sz="3000" dirty="0"/>
              <a:t>Azure - Day 1 </a:t>
            </a:r>
            <a:br>
              <a:rPr lang="en-US" sz="3000" dirty="0"/>
            </a:br>
            <a:r>
              <a:rPr lang="en-US" sz="2400" dirty="0"/>
              <a:t>Epam DevOps School</a:t>
            </a:r>
          </a:p>
        </p:txBody>
      </p:sp>
      <p:sp>
        <p:nvSpPr>
          <p:cNvPr id="5" name="Text Placeholder 4"/>
          <p:cNvSpPr>
            <a:spLocks noGrp="1"/>
          </p:cNvSpPr>
          <p:nvPr>
            <p:ph type="body" sz="quarter" idx="11"/>
          </p:nvPr>
        </p:nvSpPr>
        <p:spPr>
          <a:xfrm>
            <a:off x="577525" y="3081016"/>
            <a:ext cx="5754624" cy="1940867"/>
          </a:xfrm>
        </p:spPr>
        <p:txBody>
          <a:bodyPr/>
          <a:lstStyle/>
          <a:p>
            <a:pPr marL="0" marR="0">
              <a:spcBef>
                <a:spcPts val="0"/>
              </a:spcBef>
              <a:spcAft>
                <a:spcPts val="0"/>
              </a:spcAft>
            </a:pPr>
            <a:r>
              <a:rPr lang="en-US" sz="2000" dirty="0">
                <a:effectLst/>
                <a:latin typeface="Calibri" panose="020F0502020204030204" pitchFamily="34" charset="0"/>
              </a:rPr>
              <a:t>Azure Onboarding </a:t>
            </a:r>
          </a:p>
          <a:p>
            <a:pPr marL="0" marR="0">
              <a:spcBef>
                <a:spcPts val="0"/>
              </a:spcBef>
              <a:spcAft>
                <a:spcPts val="0"/>
              </a:spcAft>
            </a:pPr>
            <a:r>
              <a:rPr lang="en-US" sz="2000" dirty="0">
                <a:effectLst/>
                <a:latin typeface="Calibri" panose="020F0502020204030204" pitchFamily="34" charset="0"/>
              </a:rPr>
              <a:t>Manage Azure resources</a:t>
            </a:r>
          </a:p>
          <a:p>
            <a:pPr marL="0" marR="0">
              <a:spcBef>
                <a:spcPts val="0"/>
              </a:spcBef>
              <a:spcAft>
                <a:spcPts val="0"/>
              </a:spcAft>
            </a:pPr>
            <a:r>
              <a:rPr lang="en-US" sz="2000" dirty="0">
                <a:effectLst/>
                <a:latin typeface="Calibri" panose="020F0502020204030204" pitchFamily="34" charset="0"/>
              </a:rPr>
              <a:t>Azure Resource Manager </a:t>
            </a:r>
          </a:p>
          <a:p>
            <a:pPr marL="0" marR="0">
              <a:spcBef>
                <a:spcPts val="0"/>
              </a:spcBef>
              <a:spcAft>
                <a:spcPts val="0"/>
              </a:spcAft>
            </a:pPr>
            <a:r>
              <a:rPr lang="en-US" sz="2000" dirty="0">
                <a:effectLst/>
                <a:latin typeface="Calibri" panose="020F0502020204030204" pitchFamily="34" charset="0"/>
              </a:rPr>
              <a:t>Deploy and manage virtual machines (VMs)</a:t>
            </a:r>
          </a:p>
        </p:txBody>
      </p:sp>
      <p:sp>
        <p:nvSpPr>
          <p:cNvPr id="6" name="TextBox 5">
            <a:extLst>
              <a:ext uri="{FF2B5EF4-FFF2-40B4-BE49-F238E27FC236}">
                <a16:creationId xmlns:a16="http://schemas.microsoft.com/office/drawing/2014/main" id="{16AD212A-E369-CB46-BE9C-0744152A0BAF}"/>
              </a:ext>
            </a:extLst>
          </p:cNvPr>
          <p:cNvSpPr txBox="1"/>
          <p:nvPr/>
        </p:nvSpPr>
        <p:spPr>
          <a:xfrm>
            <a:off x="577525" y="6490022"/>
            <a:ext cx="3229583" cy="235898"/>
          </a:xfrm>
          <a:prstGeom prst="rect">
            <a:avLst/>
          </a:prstGeom>
          <a:noFill/>
        </p:spPr>
        <p:txBody>
          <a:bodyPr wrap="square" rtlCol="0">
            <a:spAutoFit/>
          </a:bodyPr>
          <a:lstStyle/>
          <a:p>
            <a:pPr defTabSz="914377">
              <a:defRPr/>
            </a:pPr>
            <a:r>
              <a:rPr lang="en-US" sz="933" dirty="0">
                <a:solidFill>
                  <a:schemeClr val="bg1"/>
                </a:solidFill>
                <a:latin typeface="+mj-lt"/>
              </a:rPr>
              <a:t>CONFIDENTIAL  |  © 2020 EPAM Systems, Inc.</a:t>
            </a:r>
            <a:endParaRPr lang="en-US" sz="933" dirty="0">
              <a:latin typeface="+mj-lt"/>
            </a:endParaRPr>
          </a:p>
        </p:txBody>
      </p:sp>
    </p:spTree>
    <p:extLst>
      <p:ext uri="{BB962C8B-B14F-4D97-AF65-F5344CB8AC3E}">
        <p14:creationId xmlns:p14="http://schemas.microsoft.com/office/powerpoint/2010/main" val="1733196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72A81-8C75-4163-9D28-302E0F8DD1CA}"/>
              </a:ext>
            </a:extLst>
          </p:cNvPr>
          <p:cNvSpPr>
            <a:spLocks noGrp="1"/>
          </p:cNvSpPr>
          <p:nvPr>
            <p:ph type="title"/>
          </p:nvPr>
        </p:nvSpPr>
        <p:spPr/>
        <p:txBody>
          <a:bodyPr/>
          <a:lstStyle/>
          <a:p>
            <a:r>
              <a:rPr lang="en-US" dirty="0"/>
              <a:t>Azure PowerShell and CLI Overview</a:t>
            </a:r>
          </a:p>
        </p:txBody>
      </p:sp>
      <p:sp>
        <p:nvSpPr>
          <p:cNvPr id="3" name="Text Placeholder 2">
            <a:extLst>
              <a:ext uri="{FF2B5EF4-FFF2-40B4-BE49-F238E27FC236}">
                <a16:creationId xmlns:a16="http://schemas.microsoft.com/office/drawing/2014/main" id="{01AE166B-BDB6-4E58-A02A-84513FDED0E7}"/>
              </a:ext>
            </a:extLst>
          </p:cNvPr>
          <p:cNvSpPr>
            <a:spLocks noGrp="1"/>
          </p:cNvSpPr>
          <p:nvPr>
            <p:ph type="body" sz="quarter" idx="10"/>
          </p:nvPr>
        </p:nvSpPr>
        <p:spPr>
          <a:xfrm>
            <a:off x="584200" y="1435497"/>
            <a:ext cx="11018520" cy="2499146"/>
          </a:xfrm>
        </p:spPr>
        <p:txBody>
          <a:bodyPr/>
          <a:lstStyle/>
          <a:p>
            <a:r>
              <a:rPr lang="en-US" dirty="0"/>
              <a:t>PowerShell Cmdlets and Modules</a:t>
            </a:r>
          </a:p>
          <a:p>
            <a:r>
              <a:rPr lang="en-US" dirty="0"/>
              <a:t>Azure PowerShell</a:t>
            </a:r>
          </a:p>
          <a:p>
            <a:r>
              <a:rPr lang="en-US" dirty="0"/>
              <a:t>Demonstration – Working with PowerShell Locally</a:t>
            </a:r>
          </a:p>
          <a:p>
            <a:r>
              <a:rPr lang="en-US" dirty="0"/>
              <a:t>Azure CLI</a:t>
            </a:r>
          </a:p>
          <a:p>
            <a:r>
              <a:rPr lang="en-US" dirty="0"/>
              <a:t>Demonstration – Working with Azure CLI Locally</a:t>
            </a:r>
          </a:p>
        </p:txBody>
      </p:sp>
    </p:spTree>
    <p:extLst>
      <p:ext uri="{BB962C8B-B14F-4D97-AF65-F5344CB8AC3E}">
        <p14:creationId xmlns:p14="http://schemas.microsoft.com/office/powerpoint/2010/main" val="403980883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PowerShell</a:t>
            </a:r>
          </a:p>
        </p:txBody>
      </p:sp>
      <p:sp>
        <p:nvSpPr>
          <p:cNvPr id="2" name="Text Placeholder 1">
            <a:extLst>
              <a:ext uri="{FF2B5EF4-FFF2-40B4-BE49-F238E27FC236}">
                <a16:creationId xmlns:a16="http://schemas.microsoft.com/office/drawing/2014/main" id="{FB03F3B8-5E7F-4023-BE2E-4D5C2956F3C8}"/>
              </a:ext>
            </a:extLst>
          </p:cNvPr>
          <p:cNvSpPr>
            <a:spLocks noGrp="1"/>
          </p:cNvSpPr>
          <p:nvPr>
            <p:ph type="body" sz="quarter" idx="10"/>
          </p:nvPr>
        </p:nvSpPr>
        <p:spPr>
          <a:xfrm>
            <a:off x="496079" y="3556681"/>
            <a:ext cx="11018520" cy="2499146"/>
          </a:xfrm>
        </p:spPr>
        <p:txBody>
          <a:bodyPr/>
          <a:lstStyle/>
          <a:p>
            <a:pPr marL="457200" indent="-457200">
              <a:buFont typeface="Arial" panose="020B0604020202020204" pitchFamily="34" charset="0"/>
              <a:buChar char="•"/>
            </a:pPr>
            <a:r>
              <a:rPr lang="en-US" dirty="0"/>
              <a:t>Lets you connect to your Azure subscription and manage resources</a:t>
            </a:r>
          </a:p>
          <a:p>
            <a:pPr marL="457200" indent="-457200">
              <a:buFont typeface="Arial" panose="020B0604020202020204" pitchFamily="34" charset="0"/>
              <a:buChar char="•"/>
            </a:pPr>
            <a:r>
              <a:rPr lang="en-US" dirty="0"/>
              <a:t>Adds the Azure-specific commands – new </a:t>
            </a:r>
            <a:r>
              <a:rPr lang="en-US" b="1" dirty="0"/>
              <a:t>Az</a:t>
            </a:r>
            <a:r>
              <a:rPr lang="en-US" dirty="0"/>
              <a:t> module</a:t>
            </a:r>
          </a:p>
          <a:p>
            <a:pPr marL="457200" indent="-457200">
              <a:buFont typeface="Arial" panose="020B0604020202020204" pitchFamily="34" charset="0"/>
              <a:buChar char="•"/>
            </a:pPr>
            <a:r>
              <a:rPr lang="en-US" dirty="0"/>
              <a:t>Available inside a browser via the Azure Cloud Shell</a:t>
            </a:r>
          </a:p>
          <a:p>
            <a:pPr marL="457200" indent="-457200">
              <a:buFont typeface="Arial" panose="020B0604020202020204" pitchFamily="34" charset="0"/>
              <a:buChar char="•"/>
            </a:pPr>
            <a:r>
              <a:rPr lang="en-US" dirty="0"/>
              <a:t>Available as a local installation on Linux, macOS, or Windows</a:t>
            </a:r>
          </a:p>
          <a:p>
            <a:pPr marL="457200" indent="-457200">
              <a:buFont typeface="Arial" panose="020B0604020202020204" pitchFamily="34" charset="0"/>
              <a:buChar char="•"/>
            </a:pPr>
            <a:r>
              <a:rPr lang="en-US" dirty="0"/>
              <a:t>Has an interactive and a scripting mode</a:t>
            </a:r>
          </a:p>
        </p:txBody>
      </p:sp>
      <p:sp>
        <p:nvSpPr>
          <p:cNvPr id="4" name="Rectangle 3">
            <a:extLst>
              <a:ext uri="{FF2B5EF4-FFF2-40B4-BE49-F238E27FC236}">
                <a16:creationId xmlns:a16="http://schemas.microsoft.com/office/drawing/2014/main" id="{AFCA2EA0-8A84-4109-87A4-B758AF7CDD59}"/>
              </a:ext>
            </a:extLst>
          </p:cNvPr>
          <p:cNvSpPr/>
          <p:nvPr/>
        </p:nvSpPr>
        <p:spPr>
          <a:xfrm>
            <a:off x="1794935" y="1433672"/>
            <a:ext cx="8556978" cy="1938992"/>
          </a:xfrm>
          <a:prstGeom prst="rect">
            <a:avLst/>
          </a:prstGeom>
        </p:spPr>
        <p:txBody>
          <a:bodyPr wrap="square">
            <a:spAutoFit/>
          </a:bodyPr>
          <a:lstStyle/>
          <a:p>
            <a:pPr>
              <a:tabLst>
                <a:tab pos="282575" algn="l"/>
              </a:tabLst>
            </a:pPr>
            <a:r>
              <a:rPr lang="en-US" sz="2400" dirty="0">
                <a:latin typeface="Consolas" panose="020B0609020204030204" pitchFamily="49" charset="0"/>
              </a:rPr>
              <a:t>New-AzVm ` </a:t>
            </a:r>
          </a:p>
          <a:p>
            <a:pPr>
              <a:tabLst>
                <a:tab pos="282575" algn="l"/>
              </a:tabLst>
            </a:pPr>
            <a:r>
              <a:rPr lang="en-US" sz="2400" dirty="0">
                <a:latin typeface="Consolas" panose="020B0609020204030204" pitchFamily="49" charset="0"/>
              </a:rPr>
              <a:t>	-ResourceGroupName "CrmTestingResourceGroup" ` </a:t>
            </a:r>
          </a:p>
          <a:p>
            <a:pPr>
              <a:tabLst>
                <a:tab pos="282575" algn="l"/>
              </a:tabLst>
            </a:pPr>
            <a:r>
              <a:rPr lang="en-US" sz="2400" dirty="0">
                <a:latin typeface="Consolas" panose="020B0609020204030204" pitchFamily="49" charset="0"/>
              </a:rPr>
              <a:t>	-Name "CrmUnitTests" ` </a:t>
            </a:r>
          </a:p>
          <a:p>
            <a:pPr>
              <a:tabLst>
                <a:tab pos="282575" algn="l"/>
              </a:tabLst>
            </a:pPr>
            <a:r>
              <a:rPr lang="en-US" sz="2400" dirty="0">
                <a:latin typeface="Consolas" panose="020B0609020204030204" pitchFamily="49" charset="0"/>
              </a:rPr>
              <a:t>	-Image "UbuntuLTS" `</a:t>
            </a:r>
          </a:p>
          <a:p>
            <a:pPr>
              <a:tabLst>
                <a:tab pos="282575" algn="l"/>
              </a:tabLst>
            </a:pPr>
            <a:r>
              <a:rPr lang="en-US" sz="2400" dirty="0">
                <a:latin typeface="Consolas" panose="020B0609020204030204" pitchFamily="49" charset="0"/>
              </a:rPr>
              <a:t>...</a:t>
            </a:r>
          </a:p>
        </p:txBody>
      </p:sp>
    </p:spTree>
    <p:extLst>
      <p:ext uri="{BB962C8B-B14F-4D97-AF65-F5344CB8AC3E}">
        <p14:creationId xmlns:p14="http://schemas.microsoft.com/office/powerpoint/2010/main" val="3408870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2F27D-7A0B-45ED-8175-6A57E819B540}"/>
              </a:ext>
            </a:extLst>
          </p:cNvPr>
          <p:cNvSpPr>
            <a:spLocks noGrp="1"/>
          </p:cNvSpPr>
          <p:nvPr>
            <p:ph type="title"/>
          </p:nvPr>
        </p:nvSpPr>
        <p:spPr/>
        <p:txBody>
          <a:bodyPr/>
          <a:lstStyle/>
          <a:p>
            <a:r>
              <a:rPr lang="en-US" dirty="0"/>
              <a:t>Demonstration – Working with PowerShell Locally</a:t>
            </a:r>
          </a:p>
        </p:txBody>
      </p:sp>
      <p:sp>
        <p:nvSpPr>
          <p:cNvPr id="3" name="Text Placeholder 2">
            <a:extLst>
              <a:ext uri="{FF2B5EF4-FFF2-40B4-BE49-F238E27FC236}">
                <a16:creationId xmlns:a16="http://schemas.microsoft.com/office/drawing/2014/main" id="{C1CB35A2-6D38-4E09-800A-348065E13C54}"/>
              </a:ext>
            </a:extLst>
          </p:cNvPr>
          <p:cNvSpPr>
            <a:spLocks noGrp="1"/>
          </p:cNvSpPr>
          <p:nvPr>
            <p:ph type="body" sz="quarter" idx="10"/>
          </p:nvPr>
        </p:nvSpPr>
        <p:spPr>
          <a:xfrm>
            <a:off x="584200" y="1435100"/>
            <a:ext cx="10123424" cy="3077766"/>
          </a:xfrm>
        </p:spPr>
        <p:txBody>
          <a:bodyPr/>
          <a:lstStyle/>
          <a:p>
            <a:r>
              <a:rPr lang="en-US" dirty="0"/>
              <a:t>In this demonstration, we will install Azure Az PowerShell module locally and try a few cmdlets </a:t>
            </a:r>
          </a:p>
          <a:p>
            <a:pPr marL="598488" lvl="1" indent="-342900">
              <a:buFont typeface="Arial" panose="020B0604020202020204" pitchFamily="34" charset="0"/>
              <a:buChar char="•"/>
            </a:pPr>
            <a:r>
              <a:rPr lang="en-US" sz="2400" dirty="0"/>
              <a:t>Launch PowerShell locally</a:t>
            </a:r>
          </a:p>
          <a:p>
            <a:pPr marL="598488" lvl="1" indent="-342900">
              <a:buFont typeface="Arial" panose="020B0604020202020204" pitchFamily="34" charset="0"/>
              <a:buChar char="•"/>
            </a:pPr>
            <a:r>
              <a:rPr lang="en-US" sz="2400" dirty="0"/>
              <a:t>Install the Az module</a:t>
            </a:r>
          </a:p>
          <a:p>
            <a:pPr marL="598488" lvl="1" indent="-342900">
              <a:buFont typeface="Arial" panose="020B0604020202020204" pitchFamily="34" charset="0"/>
              <a:buChar char="•"/>
            </a:pPr>
            <a:r>
              <a:rPr lang="en-US" sz="2400" dirty="0"/>
              <a:t>Connect to Azure and view your subscription information</a:t>
            </a:r>
          </a:p>
          <a:p>
            <a:pPr marL="598488" lvl="1" indent="-342900">
              <a:buFont typeface="Arial" panose="020B0604020202020204" pitchFamily="34" charset="0"/>
              <a:buChar char="•"/>
            </a:pPr>
            <a:r>
              <a:rPr lang="en-US" sz="2400" dirty="0"/>
              <a:t>Create resources</a:t>
            </a:r>
          </a:p>
          <a:p>
            <a:pPr marL="598488" lvl="1"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14675903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CLI</a:t>
            </a:r>
          </a:p>
        </p:txBody>
      </p:sp>
      <p:sp>
        <p:nvSpPr>
          <p:cNvPr id="2" name="Text Placeholder 1">
            <a:extLst>
              <a:ext uri="{FF2B5EF4-FFF2-40B4-BE49-F238E27FC236}">
                <a16:creationId xmlns:a16="http://schemas.microsoft.com/office/drawing/2014/main" id="{65E08EC5-BB6E-4A07-880B-689CE6033B48}"/>
              </a:ext>
            </a:extLst>
          </p:cNvPr>
          <p:cNvSpPr>
            <a:spLocks noGrp="1"/>
          </p:cNvSpPr>
          <p:nvPr>
            <p:ph type="body" sz="quarter" idx="10"/>
          </p:nvPr>
        </p:nvSpPr>
        <p:spPr>
          <a:xfrm>
            <a:off x="640644" y="2496653"/>
            <a:ext cx="11018520" cy="3016210"/>
          </a:xfrm>
        </p:spPr>
        <p:txBody>
          <a:bodyPr/>
          <a:lstStyle/>
          <a:p>
            <a:r>
              <a:rPr lang="en-US" dirty="0"/>
              <a:t>Cross-platform command-line program</a:t>
            </a:r>
          </a:p>
          <a:p>
            <a:r>
              <a:rPr lang="en-US" dirty="0"/>
              <a:t>Runs on Linux, macOS, and Windows</a:t>
            </a:r>
          </a:p>
          <a:p>
            <a:r>
              <a:rPr lang="en-US" dirty="0"/>
              <a:t>Can be used interactively or through scripts</a:t>
            </a:r>
          </a:p>
          <a:p>
            <a:r>
              <a:rPr lang="en-US" dirty="0"/>
              <a:t>Commands are structured in </a:t>
            </a:r>
            <a:r>
              <a:rPr lang="en-US" i="1" dirty="0"/>
              <a:t>_groups_</a:t>
            </a:r>
            <a:r>
              <a:rPr lang="en-US" dirty="0"/>
              <a:t> and </a:t>
            </a:r>
            <a:r>
              <a:rPr lang="en-US" i="1" dirty="0"/>
              <a:t>_subgroups_</a:t>
            </a:r>
          </a:p>
          <a:p>
            <a:r>
              <a:rPr lang="en-US" dirty="0"/>
              <a:t>Use </a:t>
            </a:r>
            <a:r>
              <a:rPr lang="en-US" i="1" dirty="0"/>
              <a:t>find </a:t>
            </a:r>
            <a:r>
              <a:rPr lang="en-US" dirty="0"/>
              <a:t>to locate commands</a:t>
            </a:r>
          </a:p>
          <a:p>
            <a:r>
              <a:rPr lang="en-US" dirty="0"/>
              <a:t>Use </a:t>
            </a:r>
            <a:r>
              <a:rPr lang="en-US" i="1" dirty="0"/>
              <a:t>--help </a:t>
            </a:r>
            <a:r>
              <a:rPr lang="en-US" dirty="0"/>
              <a:t>for more detailed information</a:t>
            </a:r>
          </a:p>
        </p:txBody>
      </p:sp>
      <p:sp>
        <p:nvSpPr>
          <p:cNvPr id="4" name="Rectangle 3">
            <a:extLst>
              <a:ext uri="{FF2B5EF4-FFF2-40B4-BE49-F238E27FC236}">
                <a16:creationId xmlns:a16="http://schemas.microsoft.com/office/drawing/2014/main" id="{8063CEE5-49B1-4257-98DD-FF1FA9915E3A}"/>
              </a:ext>
            </a:extLst>
          </p:cNvPr>
          <p:cNvSpPr/>
          <p:nvPr/>
        </p:nvSpPr>
        <p:spPr>
          <a:xfrm>
            <a:off x="1403049" y="1463817"/>
            <a:ext cx="8556978" cy="523220"/>
          </a:xfrm>
          <a:prstGeom prst="rect">
            <a:avLst/>
          </a:prstGeom>
        </p:spPr>
        <p:txBody>
          <a:bodyPr wrap="square">
            <a:spAutoFit/>
          </a:bodyPr>
          <a:lstStyle/>
          <a:p>
            <a:pPr>
              <a:tabLst>
                <a:tab pos="282575" algn="l"/>
              </a:tabLst>
            </a:pPr>
            <a:r>
              <a:rPr lang="en-US" sz="2800" dirty="0">
                <a:latin typeface="Consolas" panose="020B0609020204030204" pitchFamily="49" charset="0"/>
              </a:rPr>
              <a:t> az vm restart -g MyResourceGroup -n MyVm</a:t>
            </a:r>
          </a:p>
        </p:txBody>
      </p:sp>
    </p:spTree>
    <p:extLst>
      <p:ext uri="{BB962C8B-B14F-4D97-AF65-F5344CB8AC3E}">
        <p14:creationId xmlns:p14="http://schemas.microsoft.com/office/powerpoint/2010/main" val="25668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2F27D-7A0B-45ED-8175-6A57E819B540}"/>
              </a:ext>
            </a:extLst>
          </p:cNvPr>
          <p:cNvSpPr>
            <a:spLocks noGrp="1"/>
          </p:cNvSpPr>
          <p:nvPr>
            <p:ph type="title"/>
          </p:nvPr>
        </p:nvSpPr>
        <p:spPr/>
        <p:txBody>
          <a:bodyPr/>
          <a:lstStyle/>
          <a:p>
            <a:r>
              <a:rPr lang="en-US" dirty="0"/>
              <a:t>Demonstration – Working with the CLI</a:t>
            </a:r>
          </a:p>
        </p:txBody>
      </p:sp>
      <p:sp>
        <p:nvSpPr>
          <p:cNvPr id="3" name="Text Placeholder 2">
            <a:extLst>
              <a:ext uri="{FF2B5EF4-FFF2-40B4-BE49-F238E27FC236}">
                <a16:creationId xmlns:a16="http://schemas.microsoft.com/office/drawing/2014/main" id="{C1CB35A2-6D38-4E09-800A-348065E13C54}"/>
              </a:ext>
            </a:extLst>
          </p:cNvPr>
          <p:cNvSpPr>
            <a:spLocks noGrp="1"/>
          </p:cNvSpPr>
          <p:nvPr>
            <p:ph type="body" sz="quarter" idx="10"/>
          </p:nvPr>
        </p:nvSpPr>
        <p:spPr>
          <a:xfrm>
            <a:off x="584200" y="1435100"/>
            <a:ext cx="10123424" cy="3459409"/>
          </a:xfrm>
        </p:spPr>
        <p:txBody>
          <a:bodyPr/>
          <a:lstStyle/>
          <a:p>
            <a:r>
              <a:rPr lang="en-US" dirty="0"/>
              <a:t>In this demonstration, we will install and use the CLI locally</a:t>
            </a:r>
          </a:p>
          <a:p>
            <a:pPr marL="598488" lvl="1" indent="-342900">
              <a:buFont typeface="Arial" panose="020B0604020202020204" pitchFamily="34" charset="0"/>
              <a:buChar char="•"/>
            </a:pPr>
            <a:r>
              <a:rPr lang="en-US" sz="2800" dirty="0"/>
              <a:t>Install the CLI</a:t>
            </a:r>
          </a:p>
          <a:p>
            <a:pPr marL="598488" lvl="1" indent="-342900">
              <a:buFont typeface="Arial" panose="020B0604020202020204" pitchFamily="34" charset="0"/>
              <a:buChar char="•"/>
            </a:pPr>
            <a:r>
              <a:rPr lang="en-US" sz="2800" dirty="0"/>
              <a:t>Verify the installation</a:t>
            </a:r>
          </a:p>
          <a:p>
            <a:pPr marL="598488" lvl="1" indent="-342900">
              <a:buFont typeface="Arial" panose="020B0604020202020204" pitchFamily="34" charset="0"/>
              <a:buChar char="•"/>
            </a:pPr>
            <a:r>
              <a:rPr lang="en-US" sz="2800" dirty="0"/>
              <a:t>Login to Azure</a:t>
            </a:r>
          </a:p>
          <a:p>
            <a:pPr marL="598488" lvl="1" indent="-342900">
              <a:buFont typeface="Arial" panose="020B0604020202020204" pitchFamily="34" charset="0"/>
              <a:buChar char="•"/>
            </a:pPr>
            <a:r>
              <a:rPr lang="en-US" sz="2800" dirty="0"/>
              <a:t>Create a resource group</a:t>
            </a:r>
          </a:p>
          <a:p>
            <a:pPr marL="598488" lvl="1" indent="-342900">
              <a:buFont typeface="Arial" panose="020B0604020202020204" pitchFamily="34" charset="0"/>
              <a:buChar char="•"/>
            </a:pPr>
            <a:r>
              <a:rPr lang="en-US" sz="2800" dirty="0"/>
              <a:t>Verify the resource group</a:t>
            </a:r>
          </a:p>
          <a:p>
            <a:pPr marL="598488" lvl="1"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96485178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03: Resource Manager</a:t>
            </a:r>
          </a:p>
        </p:txBody>
      </p:sp>
    </p:spTree>
    <p:extLst>
      <p:ext uri="{BB962C8B-B14F-4D97-AF65-F5344CB8AC3E}">
        <p14:creationId xmlns:p14="http://schemas.microsoft.com/office/powerpoint/2010/main" val="3706529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72A81-8C75-4163-9D28-302E0F8DD1CA}"/>
              </a:ext>
            </a:extLst>
          </p:cNvPr>
          <p:cNvSpPr>
            <a:spLocks noGrp="1"/>
          </p:cNvSpPr>
          <p:nvPr>
            <p:ph type="title"/>
          </p:nvPr>
        </p:nvSpPr>
        <p:spPr/>
        <p:txBody>
          <a:bodyPr/>
          <a:lstStyle/>
          <a:p>
            <a:r>
              <a:rPr lang="en-US" dirty="0"/>
              <a:t>Resource Manager Overview</a:t>
            </a:r>
          </a:p>
        </p:txBody>
      </p:sp>
      <p:sp>
        <p:nvSpPr>
          <p:cNvPr id="3" name="Text Placeholder 2">
            <a:extLst>
              <a:ext uri="{FF2B5EF4-FFF2-40B4-BE49-F238E27FC236}">
                <a16:creationId xmlns:a16="http://schemas.microsoft.com/office/drawing/2014/main" id="{01AE166B-BDB6-4E58-A02A-84513FDED0E7}"/>
              </a:ext>
            </a:extLst>
          </p:cNvPr>
          <p:cNvSpPr>
            <a:spLocks noGrp="1"/>
          </p:cNvSpPr>
          <p:nvPr>
            <p:ph type="body" sz="quarter" idx="10"/>
          </p:nvPr>
        </p:nvSpPr>
        <p:spPr>
          <a:xfrm>
            <a:off x="584200" y="1435497"/>
            <a:ext cx="11018520" cy="3533275"/>
          </a:xfrm>
        </p:spPr>
        <p:txBody>
          <a:bodyPr/>
          <a:lstStyle/>
          <a:p>
            <a:r>
              <a:rPr lang="en-US" dirty="0"/>
              <a:t>Resource Manager</a:t>
            </a:r>
          </a:p>
          <a:p>
            <a:r>
              <a:rPr lang="en-US" dirty="0"/>
              <a:t>Terminology</a:t>
            </a:r>
          </a:p>
          <a:p>
            <a:r>
              <a:rPr lang="en-US" dirty="0"/>
              <a:t>Resource Group Deployments</a:t>
            </a:r>
          </a:p>
          <a:p>
            <a:r>
              <a:rPr lang="en-US" dirty="0"/>
              <a:t>Resource Manager Locks</a:t>
            </a:r>
          </a:p>
          <a:p>
            <a:r>
              <a:rPr lang="en-US" dirty="0"/>
              <a:t>Moving Resources</a:t>
            </a:r>
          </a:p>
          <a:p>
            <a:r>
              <a:rPr lang="en-US" dirty="0"/>
              <a:t>Removing Resources and Resource Groups</a:t>
            </a:r>
          </a:p>
          <a:p>
            <a:r>
              <a:rPr lang="en-US" dirty="0"/>
              <a:t>Demonstration- Resource Groups</a:t>
            </a:r>
          </a:p>
        </p:txBody>
      </p:sp>
    </p:spTree>
    <p:extLst>
      <p:ext uri="{BB962C8B-B14F-4D97-AF65-F5344CB8AC3E}">
        <p14:creationId xmlns:p14="http://schemas.microsoft.com/office/powerpoint/2010/main" val="361053336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DB204-9C57-4225-ADAF-45E6E88B98D7}"/>
              </a:ext>
            </a:extLst>
          </p:cNvPr>
          <p:cNvSpPr>
            <a:spLocks noGrp="1"/>
          </p:cNvSpPr>
          <p:nvPr>
            <p:ph type="title"/>
          </p:nvPr>
        </p:nvSpPr>
        <p:spPr/>
        <p:txBody>
          <a:bodyPr/>
          <a:lstStyle/>
          <a:p>
            <a:r>
              <a:rPr lang="en-US" dirty="0"/>
              <a:t>Resource Manager</a:t>
            </a:r>
          </a:p>
        </p:txBody>
      </p:sp>
      <p:sp>
        <p:nvSpPr>
          <p:cNvPr id="3" name="Text Placeholder 2">
            <a:extLst>
              <a:ext uri="{FF2B5EF4-FFF2-40B4-BE49-F238E27FC236}">
                <a16:creationId xmlns:a16="http://schemas.microsoft.com/office/drawing/2014/main" id="{01B64197-DB04-4356-A457-5E9B5DADFF99}"/>
              </a:ext>
            </a:extLst>
          </p:cNvPr>
          <p:cNvSpPr>
            <a:spLocks noGrp="1"/>
          </p:cNvSpPr>
          <p:nvPr>
            <p:ph type="body" sz="quarter" idx="10"/>
          </p:nvPr>
        </p:nvSpPr>
        <p:spPr>
          <a:xfrm>
            <a:off x="584200" y="1435497"/>
            <a:ext cx="5478272" cy="2308324"/>
          </a:xfrm>
        </p:spPr>
        <p:txBody>
          <a:bodyPr/>
          <a:lstStyle/>
          <a:p>
            <a:r>
              <a:rPr lang="en-US" dirty="0"/>
              <a:t>Provides a consistent management layer</a:t>
            </a:r>
          </a:p>
          <a:p>
            <a:r>
              <a:rPr lang="en-US" dirty="0"/>
              <a:t>Enables you to work with the resources in your solution as a group</a:t>
            </a:r>
          </a:p>
          <a:p>
            <a:r>
              <a:rPr lang="en-US" dirty="0"/>
              <a:t>Deploy, update, or delete in a single, coordinated operation</a:t>
            </a:r>
          </a:p>
          <a:p>
            <a:r>
              <a:rPr lang="en-US" dirty="0"/>
              <a:t>Provides security, auditing, and tagging features</a:t>
            </a:r>
          </a:p>
          <a:p>
            <a:r>
              <a:rPr lang="en-US" dirty="0"/>
              <a:t>Choose the tools and APIs that work best for you</a:t>
            </a:r>
          </a:p>
        </p:txBody>
      </p:sp>
      <p:pic>
        <p:nvPicPr>
          <p:cNvPr id="4" name="Picture 3" descr="The Azure Resource Manager in the middle. Inputs are the portal, Azure PowerShell, Azure CLI, and REST clients. Outputs ae Data stores, Web apps, Virtual machines, and Service management. ">
            <a:extLst>
              <a:ext uri="{FF2B5EF4-FFF2-40B4-BE49-F238E27FC236}">
                <a16:creationId xmlns:a16="http://schemas.microsoft.com/office/drawing/2014/main" id="{13D052CF-E3DD-4BBD-B314-CC35C30CE8CC}"/>
              </a:ext>
            </a:extLst>
          </p:cNvPr>
          <p:cNvPicPr>
            <a:picLocks noChangeAspect="1"/>
          </p:cNvPicPr>
          <p:nvPr/>
        </p:nvPicPr>
        <p:blipFill>
          <a:blip r:embed="rId2"/>
          <a:stretch>
            <a:fillRect/>
          </a:stretch>
        </p:blipFill>
        <p:spPr>
          <a:xfrm>
            <a:off x="5872732" y="1684003"/>
            <a:ext cx="5851413" cy="3171778"/>
          </a:xfrm>
          <a:prstGeom prst="rect">
            <a:avLst/>
          </a:prstGeom>
        </p:spPr>
      </p:pic>
    </p:spTree>
    <p:extLst>
      <p:ext uri="{BB962C8B-B14F-4D97-AF65-F5344CB8AC3E}">
        <p14:creationId xmlns:p14="http://schemas.microsoft.com/office/powerpoint/2010/main" val="406461472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73A-478B-4C59-9132-A9B85038CFD7}"/>
              </a:ext>
            </a:extLst>
          </p:cNvPr>
          <p:cNvSpPr>
            <a:spLocks noGrp="1"/>
          </p:cNvSpPr>
          <p:nvPr>
            <p:ph type="title"/>
          </p:nvPr>
        </p:nvSpPr>
        <p:spPr/>
        <p:txBody>
          <a:bodyPr/>
          <a:lstStyle/>
          <a:p>
            <a:r>
              <a:rPr lang="en-US" dirty="0"/>
              <a:t>Terminology</a:t>
            </a:r>
          </a:p>
        </p:txBody>
      </p:sp>
      <p:sp>
        <p:nvSpPr>
          <p:cNvPr id="3" name="Text Placeholder 2">
            <a:extLst>
              <a:ext uri="{FF2B5EF4-FFF2-40B4-BE49-F238E27FC236}">
                <a16:creationId xmlns:a16="http://schemas.microsoft.com/office/drawing/2014/main" id="{E2158830-F08A-46C3-8049-40F2788FC326}"/>
              </a:ext>
            </a:extLst>
          </p:cNvPr>
          <p:cNvSpPr>
            <a:spLocks noGrp="1"/>
          </p:cNvSpPr>
          <p:nvPr>
            <p:ph type="body" sz="quarter" idx="10"/>
          </p:nvPr>
        </p:nvSpPr>
        <p:spPr>
          <a:xfrm>
            <a:off x="584200" y="1435497"/>
            <a:ext cx="11018520" cy="4308872"/>
          </a:xfrm>
        </p:spPr>
        <p:txBody>
          <a:bodyPr/>
          <a:lstStyle/>
          <a:p>
            <a:r>
              <a:rPr lang="en-US" dirty="0"/>
              <a:t>A </a:t>
            </a:r>
            <a:r>
              <a:rPr lang="en-US" b="1" dirty="0"/>
              <a:t>resource</a:t>
            </a:r>
            <a:r>
              <a:rPr lang="en-US" dirty="0"/>
              <a:t> is simply a single service instance in Azure</a:t>
            </a:r>
          </a:p>
          <a:p>
            <a:r>
              <a:rPr lang="en-US" dirty="0"/>
              <a:t>A </a:t>
            </a:r>
            <a:r>
              <a:rPr lang="en-US" b="1" dirty="0"/>
              <a:t>resource group </a:t>
            </a:r>
            <a:r>
              <a:rPr lang="en-US" dirty="0"/>
              <a:t>is a logical grouping of resources</a:t>
            </a:r>
          </a:p>
          <a:p>
            <a:r>
              <a:rPr lang="en-US" dirty="0"/>
              <a:t>An </a:t>
            </a:r>
            <a:r>
              <a:rPr lang="en-US" b="1" dirty="0"/>
              <a:t>Azure</a:t>
            </a:r>
            <a:r>
              <a:rPr lang="en-US" dirty="0"/>
              <a:t> </a:t>
            </a:r>
            <a:r>
              <a:rPr lang="en-US" b="1" dirty="0"/>
              <a:t>resource manager template </a:t>
            </a:r>
            <a:r>
              <a:rPr lang="en-US" dirty="0"/>
              <a:t>is a JSON file that allows you to declaratively describe a set of resources </a:t>
            </a:r>
          </a:p>
          <a:p>
            <a:r>
              <a:rPr lang="en-US" dirty="0"/>
              <a:t>A </a:t>
            </a:r>
            <a:r>
              <a:rPr lang="en-US" b="1" dirty="0"/>
              <a:t>declarative syntax </a:t>
            </a:r>
            <a:r>
              <a:rPr lang="en-US" dirty="0"/>
              <a:t>is what a template uses to state what you intend to create</a:t>
            </a:r>
          </a:p>
          <a:p>
            <a:r>
              <a:rPr lang="en-US" dirty="0"/>
              <a:t>A </a:t>
            </a:r>
            <a:r>
              <a:rPr lang="en-US" b="1" dirty="0"/>
              <a:t>resource provider </a:t>
            </a:r>
            <a:r>
              <a:rPr lang="en-US" dirty="0"/>
              <a:t>is service that supplies the resources you can deploy and manage through Resource Manager</a:t>
            </a:r>
            <a:endParaRPr lang="en-US" b="1" dirty="0"/>
          </a:p>
          <a:p>
            <a:endParaRPr lang="en-US" b="1" dirty="0"/>
          </a:p>
        </p:txBody>
      </p:sp>
    </p:spTree>
    <p:extLst>
      <p:ext uri="{BB962C8B-B14F-4D97-AF65-F5344CB8AC3E}">
        <p14:creationId xmlns:p14="http://schemas.microsoft.com/office/powerpoint/2010/main" val="294759216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t>Resource Groups and Deployments</a:t>
            </a:r>
          </a:p>
        </p:txBody>
      </p:sp>
      <p:sp>
        <p:nvSpPr>
          <p:cNvPr id="6" name="Text Placeholder 5"/>
          <p:cNvSpPr>
            <a:spLocks noGrp="1"/>
          </p:cNvSpPr>
          <p:nvPr>
            <p:ph type="body" sz="quarter" idx="10"/>
          </p:nvPr>
        </p:nvSpPr>
        <p:spPr>
          <a:xfrm>
            <a:off x="584200" y="1589479"/>
            <a:ext cx="6196610" cy="3791807"/>
          </a:xfrm>
        </p:spPr>
        <p:txBody>
          <a:bodyPr/>
          <a:lstStyle/>
          <a:p>
            <a:pPr lvl="0"/>
            <a:r>
              <a:rPr lang="en-US" dirty="0"/>
              <a:t>Resources can only exist in one resource group</a:t>
            </a:r>
          </a:p>
          <a:p>
            <a:pPr lvl="0"/>
            <a:r>
              <a:rPr lang="en-US" dirty="0"/>
              <a:t>Groups cannot be renamed</a:t>
            </a:r>
          </a:p>
          <a:p>
            <a:pPr lvl="0"/>
            <a:r>
              <a:rPr lang="en-US" dirty="0"/>
              <a:t>Groups can have resources of many different types (services)</a:t>
            </a:r>
          </a:p>
          <a:p>
            <a:pPr lvl="0"/>
            <a:r>
              <a:rPr lang="en-US" dirty="0"/>
              <a:t>Groups can have resources from many different regions</a:t>
            </a:r>
          </a:p>
          <a:p>
            <a:pPr lvl="0"/>
            <a:r>
              <a:rPr lang="en-US" dirty="0"/>
              <a:t>Deployments are incremental</a:t>
            </a:r>
          </a:p>
        </p:txBody>
      </p:sp>
      <p:pic>
        <p:nvPicPr>
          <p:cNvPr id="2" name="Picture 1" descr="Diagram. An Enterprise Subscription has one Accounting App Resource Group. The Resource Group has three resources: Web App resource, Logic App resource, and Cosmos DB resource. ">
            <a:extLst>
              <a:ext uri="{FF2B5EF4-FFF2-40B4-BE49-F238E27FC236}">
                <a16:creationId xmlns:a16="http://schemas.microsoft.com/office/drawing/2014/main" id="{795F3024-2EB0-474E-BCD9-E6BCFD233BE9}"/>
              </a:ext>
            </a:extLst>
          </p:cNvPr>
          <p:cNvPicPr>
            <a:picLocks noChangeAspect="1"/>
          </p:cNvPicPr>
          <p:nvPr/>
        </p:nvPicPr>
        <p:blipFill>
          <a:blip r:embed="rId3"/>
          <a:stretch>
            <a:fillRect/>
          </a:stretch>
        </p:blipFill>
        <p:spPr>
          <a:xfrm>
            <a:off x="6889556" y="1530196"/>
            <a:ext cx="4846740" cy="3621338"/>
          </a:xfrm>
          <a:prstGeom prst="rect">
            <a:avLst/>
          </a:prstGeom>
        </p:spPr>
      </p:pic>
      <p:sp>
        <p:nvSpPr>
          <p:cNvPr id="3" name="Rectangle 2">
            <a:extLst>
              <a:ext uri="{FF2B5EF4-FFF2-40B4-BE49-F238E27FC236}">
                <a16:creationId xmlns:a16="http://schemas.microsoft.com/office/drawing/2014/main" id="{F4DE8C21-D3A8-40BD-96CA-9D69A7AF1A53}"/>
              </a:ext>
            </a:extLst>
          </p:cNvPr>
          <p:cNvSpPr/>
          <p:nvPr/>
        </p:nvSpPr>
        <p:spPr>
          <a:xfrm>
            <a:off x="584885" y="5677583"/>
            <a:ext cx="11129319" cy="954107"/>
          </a:xfrm>
          <a:prstGeom prst="rect">
            <a:avLst/>
          </a:prstGeom>
        </p:spPr>
        <p:txBody>
          <a:bodyPr wrap="square">
            <a:spAutoFit/>
          </a:bodyPr>
          <a:lstStyle/>
          <a:p>
            <a:r>
              <a:rPr lang="en-US" b="0" i="0" u="none" strike="noStrike" dirty="0">
                <a:solidFill>
                  <a:schemeClr val="accent3"/>
                </a:solidFill>
                <a:effectLst/>
                <a:latin typeface="Segoe UI VSS (Regular)"/>
              </a:rPr>
              <a:t>✔️</a:t>
            </a:r>
            <a:r>
              <a:rPr lang="en-US" b="0" i="0" u="none" strike="noStrike" dirty="0">
                <a:effectLst/>
                <a:latin typeface="Segoe UI VSS (Regular)"/>
              </a:rPr>
              <a:t> </a:t>
            </a:r>
            <a:r>
              <a:rPr lang="en-US" sz="28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By scoping permissions to a resource group, you can add/remove and modify resources easily</a:t>
            </a:r>
          </a:p>
        </p:txBody>
      </p:sp>
    </p:spTree>
    <p:extLst>
      <p:ext uri="{BB962C8B-B14F-4D97-AF65-F5344CB8AC3E}">
        <p14:creationId xmlns:p14="http://schemas.microsoft.com/office/powerpoint/2010/main" val="3622819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2063" y="1965462"/>
            <a:ext cx="4803515" cy="1661993"/>
          </a:xfrm>
        </p:spPr>
        <p:txBody>
          <a:bodyPr/>
          <a:lstStyle/>
          <a:p>
            <a:r>
              <a:rPr lang="en-US" dirty="0"/>
              <a:t>AZ-103T00A</a:t>
            </a:r>
            <a:br>
              <a:rPr lang="en-US" dirty="0"/>
            </a:br>
            <a:r>
              <a:rPr lang="en-US" dirty="0"/>
              <a:t>Module 01: </a:t>
            </a:r>
            <a:br>
              <a:rPr lang="en-US" dirty="0"/>
            </a:br>
            <a:r>
              <a:rPr lang="en-US" dirty="0"/>
              <a:t>Azure Administration</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630F1-5051-4E93-9C87-3C53BC5E769F}"/>
              </a:ext>
            </a:extLst>
          </p:cNvPr>
          <p:cNvSpPr>
            <a:spLocks noGrp="1"/>
          </p:cNvSpPr>
          <p:nvPr>
            <p:ph type="title"/>
          </p:nvPr>
        </p:nvSpPr>
        <p:spPr>
          <a:xfrm>
            <a:off x="588263" y="457200"/>
            <a:ext cx="11018520" cy="553998"/>
          </a:xfrm>
        </p:spPr>
        <p:txBody>
          <a:bodyPr/>
          <a:lstStyle/>
          <a:p>
            <a:r>
              <a:rPr lang="en-US" b="1" dirty="0"/>
              <a:t>Resource Manager Locks</a:t>
            </a:r>
          </a:p>
        </p:txBody>
      </p:sp>
      <p:sp>
        <p:nvSpPr>
          <p:cNvPr id="3" name="Text Placeholder 2">
            <a:extLst>
              <a:ext uri="{FF2B5EF4-FFF2-40B4-BE49-F238E27FC236}">
                <a16:creationId xmlns:a16="http://schemas.microsoft.com/office/drawing/2014/main" id="{482C891D-307E-4D2E-9096-D2722E623048}"/>
              </a:ext>
            </a:extLst>
          </p:cNvPr>
          <p:cNvSpPr>
            <a:spLocks noGrp="1"/>
          </p:cNvSpPr>
          <p:nvPr>
            <p:ph type="body" sz="quarter" idx="10"/>
          </p:nvPr>
        </p:nvSpPr>
        <p:spPr>
          <a:xfrm>
            <a:off x="584200" y="4373134"/>
            <a:ext cx="11018520" cy="1982081"/>
          </a:xfrm>
        </p:spPr>
        <p:txBody>
          <a:bodyPr/>
          <a:lstStyle/>
          <a:p>
            <a:r>
              <a:rPr lang="en-US" dirty="0"/>
              <a:t>Associate the lock with a subscription, resource group, or resource</a:t>
            </a:r>
          </a:p>
          <a:p>
            <a:r>
              <a:rPr lang="en-US" dirty="0"/>
              <a:t>Locks are inherited by child resources</a:t>
            </a:r>
          </a:p>
          <a:p>
            <a:pPr lvl="0"/>
            <a:r>
              <a:rPr lang="en-US" dirty="0"/>
              <a:t>Read-Only locks prevent any changes to the resource</a:t>
            </a:r>
          </a:p>
          <a:p>
            <a:pPr lvl="0"/>
            <a:r>
              <a:rPr lang="en-US" dirty="0"/>
              <a:t>Delete locks prevent deletion</a:t>
            </a:r>
          </a:p>
        </p:txBody>
      </p:sp>
      <p:pic>
        <p:nvPicPr>
          <p:cNvPr id="7" name="Picture 6" descr="Screenshot of the Management locks page. In the Settings options, Locks are highlighted and in the Add Lock page, the Lock type, Ready-only, and Delete option are displayed and highlighted.">
            <a:extLst>
              <a:ext uri="{FF2B5EF4-FFF2-40B4-BE49-F238E27FC236}">
                <a16:creationId xmlns:a16="http://schemas.microsoft.com/office/drawing/2014/main" id="{049512F6-7EBC-49B4-B41B-B9E0F6241283}"/>
              </a:ext>
            </a:extLst>
          </p:cNvPr>
          <p:cNvPicPr>
            <a:picLocks noChangeAspect="1"/>
          </p:cNvPicPr>
          <p:nvPr/>
        </p:nvPicPr>
        <p:blipFill>
          <a:blip r:embed="rId3"/>
          <a:stretch>
            <a:fillRect/>
          </a:stretch>
        </p:blipFill>
        <p:spPr>
          <a:xfrm>
            <a:off x="2237134" y="1235403"/>
            <a:ext cx="6629400" cy="2819400"/>
          </a:xfrm>
          <a:prstGeom prst="rect">
            <a:avLst/>
          </a:prstGeom>
          <a:ln>
            <a:solidFill>
              <a:schemeClr val="dk1"/>
            </a:solidFill>
          </a:ln>
        </p:spPr>
      </p:pic>
    </p:spTree>
    <p:extLst>
      <p:ext uri="{BB962C8B-B14F-4D97-AF65-F5344CB8AC3E}">
        <p14:creationId xmlns:p14="http://schemas.microsoft.com/office/powerpoint/2010/main" val="142697423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630F1-5051-4E93-9C87-3C53BC5E769F}"/>
              </a:ext>
            </a:extLst>
          </p:cNvPr>
          <p:cNvSpPr>
            <a:spLocks noGrp="1"/>
          </p:cNvSpPr>
          <p:nvPr>
            <p:ph type="title"/>
          </p:nvPr>
        </p:nvSpPr>
        <p:spPr>
          <a:xfrm>
            <a:off x="588263" y="457200"/>
            <a:ext cx="11018520" cy="553998"/>
          </a:xfrm>
        </p:spPr>
        <p:txBody>
          <a:bodyPr/>
          <a:lstStyle/>
          <a:p>
            <a:r>
              <a:rPr lang="en-US" b="1" dirty="0"/>
              <a:t>Moving Resources</a:t>
            </a:r>
          </a:p>
        </p:txBody>
      </p:sp>
      <p:sp>
        <p:nvSpPr>
          <p:cNvPr id="3" name="Text Placeholder 2">
            <a:extLst>
              <a:ext uri="{FF2B5EF4-FFF2-40B4-BE49-F238E27FC236}">
                <a16:creationId xmlns:a16="http://schemas.microsoft.com/office/drawing/2014/main" id="{482C891D-307E-4D2E-9096-D2722E623048}"/>
              </a:ext>
            </a:extLst>
          </p:cNvPr>
          <p:cNvSpPr>
            <a:spLocks noGrp="1"/>
          </p:cNvSpPr>
          <p:nvPr>
            <p:ph type="body" sz="quarter" idx="10"/>
          </p:nvPr>
        </p:nvSpPr>
        <p:spPr>
          <a:xfrm>
            <a:off x="584200" y="4373134"/>
            <a:ext cx="11018520" cy="1809726"/>
          </a:xfrm>
        </p:spPr>
        <p:txBody>
          <a:bodyPr/>
          <a:lstStyle/>
          <a:p>
            <a:r>
              <a:rPr lang="en-US" dirty="0"/>
              <a:t>When moving resources, both the source group and the target group are locked during the operation</a:t>
            </a:r>
          </a:p>
          <a:p>
            <a:pPr lvl="0"/>
            <a:r>
              <a:rPr lang="en-US" dirty="0"/>
              <a:t>Services that cannot be moved: AD Domain Services, ExpressRoute, and Site Recovery</a:t>
            </a:r>
          </a:p>
        </p:txBody>
      </p:sp>
      <p:pic>
        <p:nvPicPr>
          <p:cNvPr id="5" name="Picture 4" descr="Diagram showing how 2 subscriptions: Subscription 1 with two resource groups and Subscription 1 with one resource groups. A resource (in this case a VM) is shown in Resource Group 1 in Subscription 1, with arrows pointing to both Resource Group 2 and the resource group in Subscription 2. This shows that resources can be moved to either a new subscription or a new resource group in the same subscription.">
            <a:extLst>
              <a:ext uri="{FF2B5EF4-FFF2-40B4-BE49-F238E27FC236}">
                <a16:creationId xmlns:a16="http://schemas.microsoft.com/office/drawing/2014/main" id="{1B315358-8ECD-4A90-B9AB-E02872A0540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403597" y="1435100"/>
            <a:ext cx="6802252" cy="2412505"/>
          </a:xfrm>
          <a:prstGeom prst="rect">
            <a:avLst/>
          </a:prstGeom>
          <a:noFill/>
        </p:spPr>
      </p:pic>
      <p:pic>
        <p:nvPicPr>
          <p:cNvPr id="4" name="Picture 3" descr="Screenshot of the Move menu. Two choices are shown: Move to another resource group and Move to another subscription. ">
            <a:extLst>
              <a:ext uri="{FF2B5EF4-FFF2-40B4-BE49-F238E27FC236}">
                <a16:creationId xmlns:a16="http://schemas.microsoft.com/office/drawing/2014/main" id="{7E6DA282-8BE0-4F78-A5A4-98ADFB1CC929}"/>
              </a:ext>
            </a:extLst>
          </p:cNvPr>
          <p:cNvPicPr>
            <a:picLocks noChangeAspect="1"/>
          </p:cNvPicPr>
          <p:nvPr/>
        </p:nvPicPr>
        <p:blipFill>
          <a:blip r:embed="rId4"/>
          <a:stretch>
            <a:fillRect/>
          </a:stretch>
        </p:blipFill>
        <p:spPr>
          <a:xfrm>
            <a:off x="8872289" y="2019300"/>
            <a:ext cx="1952625" cy="1076325"/>
          </a:xfrm>
          <a:prstGeom prst="rect">
            <a:avLst/>
          </a:prstGeom>
        </p:spPr>
      </p:pic>
    </p:spTree>
    <p:extLst>
      <p:ext uri="{BB962C8B-B14F-4D97-AF65-F5344CB8AC3E}">
        <p14:creationId xmlns:p14="http://schemas.microsoft.com/office/powerpoint/2010/main" val="78778282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630F1-5051-4E93-9C87-3C53BC5E769F}"/>
              </a:ext>
            </a:extLst>
          </p:cNvPr>
          <p:cNvSpPr>
            <a:spLocks noGrp="1"/>
          </p:cNvSpPr>
          <p:nvPr>
            <p:ph type="title"/>
          </p:nvPr>
        </p:nvSpPr>
        <p:spPr>
          <a:xfrm>
            <a:off x="588263" y="457200"/>
            <a:ext cx="11018520" cy="553998"/>
          </a:xfrm>
        </p:spPr>
        <p:txBody>
          <a:bodyPr/>
          <a:lstStyle/>
          <a:p>
            <a:r>
              <a:rPr lang="en-US" b="1" dirty="0"/>
              <a:t>Removing Resources and Resource Groups</a:t>
            </a:r>
          </a:p>
        </p:txBody>
      </p:sp>
      <p:sp>
        <p:nvSpPr>
          <p:cNvPr id="3" name="Text Placeholder 2">
            <a:extLst>
              <a:ext uri="{FF2B5EF4-FFF2-40B4-BE49-F238E27FC236}">
                <a16:creationId xmlns:a16="http://schemas.microsoft.com/office/drawing/2014/main" id="{482C891D-307E-4D2E-9096-D2722E623048}"/>
              </a:ext>
            </a:extLst>
          </p:cNvPr>
          <p:cNvSpPr>
            <a:spLocks noGrp="1"/>
          </p:cNvSpPr>
          <p:nvPr>
            <p:ph type="body" sz="quarter" idx="10"/>
          </p:nvPr>
        </p:nvSpPr>
        <p:spPr>
          <a:xfrm>
            <a:off x="590868" y="1435100"/>
            <a:ext cx="11018520" cy="4835170"/>
          </a:xfrm>
        </p:spPr>
        <p:txBody>
          <a:bodyPr/>
          <a:lstStyle/>
          <a:p>
            <a:r>
              <a:rPr lang="en-US" dirty="0"/>
              <a:t>Resource Groups</a:t>
            </a:r>
          </a:p>
          <a:p>
            <a:endParaRPr lang="en-US" sz="1050" dirty="0"/>
          </a:p>
          <a:p>
            <a:endParaRPr lang="en-US" dirty="0"/>
          </a:p>
          <a:p>
            <a:pPr marL="0" indent="0">
              <a:buNone/>
            </a:pPr>
            <a:endParaRPr lang="en-US" sz="4000" dirty="0"/>
          </a:p>
          <a:p>
            <a:pPr marL="228600" lvl="1" indent="0">
              <a:buNone/>
              <a:tabLst>
                <a:tab pos="747713" algn="l"/>
              </a:tabLst>
            </a:pPr>
            <a:r>
              <a:rPr lang="en-US" sz="2400" dirty="0">
                <a:latin typeface="Consolas" panose="020B0609020204030204" pitchFamily="49" charset="0"/>
              </a:rPr>
              <a:t>	Remove-AzResourceGroup -Name "ContosoRG01"</a:t>
            </a:r>
            <a:endParaRPr lang="en-US" sz="1400" dirty="0"/>
          </a:p>
          <a:p>
            <a:r>
              <a:rPr lang="en-US" dirty="0"/>
              <a:t>Resources</a:t>
            </a:r>
          </a:p>
          <a:p>
            <a:endParaRPr lang="en-US" dirty="0"/>
          </a:p>
          <a:p>
            <a:pPr marL="0" indent="0">
              <a:buNone/>
            </a:pPr>
            <a:endParaRPr lang="en-US" dirty="0"/>
          </a:p>
          <a:p>
            <a:pPr marL="0" indent="0">
              <a:buNone/>
            </a:pPr>
            <a:endParaRPr lang="en-US" dirty="0"/>
          </a:p>
          <a:p>
            <a:pPr marL="428625" lvl="2" indent="0">
              <a:buNone/>
              <a:tabLst>
                <a:tab pos="688975" algn="l"/>
              </a:tabLst>
            </a:pPr>
            <a:r>
              <a:rPr lang="en-US" sz="2400" dirty="0">
                <a:latin typeface="Consolas" panose="020B0609020204030204" pitchFamily="49" charset="0"/>
              </a:rPr>
              <a:t>	Remove-AzResource -ResourceId &lt;ResourceID&gt; </a:t>
            </a:r>
            <a:endParaRPr lang="en-US" dirty="0"/>
          </a:p>
        </p:txBody>
      </p:sp>
      <p:pic>
        <p:nvPicPr>
          <p:cNvPr id="6" name="Picture 5" descr="Screenshot from the portal of the route table page, with the Delete button highlighted to show you can delete an individual resource within a resource group.">
            <a:extLst>
              <a:ext uri="{FF2B5EF4-FFF2-40B4-BE49-F238E27FC236}">
                <a16:creationId xmlns:a16="http://schemas.microsoft.com/office/drawing/2014/main" id="{27B741BB-457E-4B05-8B94-7C260A831C77}"/>
              </a:ext>
            </a:extLst>
          </p:cNvPr>
          <p:cNvPicPr>
            <a:picLocks noChangeAspect="1"/>
          </p:cNvPicPr>
          <p:nvPr/>
        </p:nvPicPr>
        <p:blipFill>
          <a:blip r:embed="rId3"/>
          <a:stretch>
            <a:fillRect/>
          </a:stretch>
        </p:blipFill>
        <p:spPr>
          <a:xfrm>
            <a:off x="1363233" y="4305856"/>
            <a:ext cx="4552950" cy="1476375"/>
          </a:xfrm>
          <a:prstGeom prst="rect">
            <a:avLst/>
          </a:prstGeom>
          <a:ln>
            <a:solidFill>
              <a:schemeClr val="dk1"/>
            </a:solidFill>
          </a:ln>
        </p:spPr>
      </p:pic>
      <p:pic>
        <p:nvPicPr>
          <p:cNvPr id="8" name="Picture 7" descr="Screenshot showing the Delete resource group button (highlighted) in the portal.">
            <a:extLst>
              <a:ext uri="{FF2B5EF4-FFF2-40B4-BE49-F238E27FC236}">
                <a16:creationId xmlns:a16="http://schemas.microsoft.com/office/drawing/2014/main" id="{29FC87FF-6E10-42C2-A00D-F1C966E3DAE4}"/>
              </a:ext>
            </a:extLst>
          </p:cNvPr>
          <p:cNvPicPr>
            <a:picLocks noChangeAspect="1"/>
          </p:cNvPicPr>
          <p:nvPr/>
        </p:nvPicPr>
        <p:blipFill>
          <a:blip r:embed="rId4"/>
          <a:stretch>
            <a:fillRect/>
          </a:stretch>
        </p:blipFill>
        <p:spPr>
          <a:xfrm>
            <a:off x="1314326" y="2104592"/>
            <a:ext cx="6000750" cy="1152525"/>
          </a:xfrm>
          <a:prstGeom prst="rect">
            <a:avLst/>
          </a:prstGeom>
          <a:ln>
            <a:solidFill>
              <a:schemeClr val="dk1"/>
            </a:solidFill>
          </a:ln>
        </p:spPr>
      </p:pic>
    </p:spTree>
    <p:extLst>
      <p:ext uri="{BB962C8B-B14F-4D97-AF65-F5344CB8AC3E}">
        <p14:creationId xmlns:p14="http://schemas.microsoft.com/office/powerpoint/2010/main" val="48785664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59C67-A34E-4FF0-8143-35AC8C41766B}"/>
              </a:ext>
            </a:extLst>
          </p:cNvPr>
          <p:cNvSpPr>
            <a:spLocks noGrp="1"/>
          </p:cNvSpPr>
          <p:nvPr>
            <p:ph type="title"/>
          </p:nvPr>
        </p:nvSpPr>
        <p:spPr/>
        <p:txBody>
          <a:bodyPr/>
          <a:lstStyle/>
          <a:p>
            <a:r>
              <a:rPr lang="en-US" dirty="0"/>
              <a:t>Demonstration – Resource Groups</a:t>
            </a:r>
          </a:p>
        </p:txBody>
      </p:sp>
      <p:sp>
        <p:nvSpPr>
          <p:cNvPr id="3" name="Text Placeholder 2">
            <a:extLst>
              <a:ext uri="{FF2B5EF4-FFF2-40B4-BE49-F238E27FC236}">
                <a16:creationId xmlns:a16="http://schemas.microsoft.com/office/drawing/2014/main" id="{178E3A5E-8E7C-4A42-A597-555886E8B5F5}"/>
              </a:ext>
            </a:extLst>
          </p:cNvPr>
          <p:cNvSpPr>
            <a:spLocks noGrp="1"/>
          </p:cNvSpPr>
          <p:nvPr>
            <p:ph type="body" sz="quarter" idx="10"/>
          </p:nvPr>
        </p:nvSpPr>
        <p:spPr>
          <a:xfrm>
            <a:off x="584200" y="1435497"/>
            <a:ext cx="11018520" cy="1908215"/>
          </a:xfrm>
        </p:spPr>
        <p:txBody>
          <a:bodyPr/>
          <a:lstStyle/>
          <a:p>
            <a:pPr marL="0" indent="0">
              <a:buNone/>
            </a:pPr>
            <a:r>
              <a:rPr lang="en-US" dirty="0"/>
              <a:t>In this demonstration, we will create and delete resource locks</a:t>
            </a:r>
          </a:p>
          <a:p>
            <a:pPr lvl="1"/>
            <a:r>
              <a:rPr lang="en-US" sz="2800" dirty="0"/>
              <a:t>Manage resource groups in the portal</a:t>
            </a:r>
          </a:p>
          <a:p>
            <a:pPr lvl="1"/>
            <a:r>
              <a:rPr lang="en-US" sz="2800" dirty="0"/>
              <a:t>Manage resource groups with PowerShell</a:t>
            </a:r>
          </a:p>
          <a:p>
            <a:pPr lvl="1"/>
            <a:endParaRPr lang="en-US" sz="2400" dirty="0"/>
          </a:p>
        </p:txBody>
      </p:sp>
    </p:spTree>
    <p:extLst>
      <p:ext uri="{BB962C8B-B14F-4D97-AF65-F5344CB8AC3E}">
        <p14:creationId xmlns:p14="http://schemas.microsoft.com/office/powerpoint/2010/main" val="88240332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04: ARM Templates</a:t>
            </a:r>
          </a:p>
        </p:txBody>
      </p:sp>
    </p:spTree>
    <p:extLst>
      <p:ext uri="{BB962C8B-B14F-4D97-AF65-F5344CB8AC3E}">
        <p14:creationId xmlns:p14="http://schemas.microsoft.com/office/powerpoint/2010/main" val="2088116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72A81-8C75-4163-9D28-302E0F8DD1CA}"/>
              </a:ext>
            </a:extLst>
          </p:cNvPr>
          <p:cNvSpPr>
            <a:spLocks noGrp="1"/>
          </p:cNvSpPr>
          <p:nvPr>
            <p:ph type="title"/>
          </p:nvPr>
        </p:nvSpPr>
        <p:spPr/>
        <p:txBody>
          <a:bodyPr/>
          <a:lstStyle/>
          <a:p>
            <a:r>
              <a:rPr lang="en-US" dirty="0"/>
              <a:t>ARM Templates Overview</a:t>
            </a:r>
          </a:p>
        </p:txBody>
      </p:sp>
      <p:sp>
        <p:nvSpPr>
          <p:cNvPr id="3" name="Text Placeholder 2">
            <a:extLst>
              <a:ext uri="{FF2B5EF4-FFF2-40B4-BE49-F238E27FC236}">
                <a16:creationId xmlns:a16="http://schemas.microsoft.com/office/drawing/2014/main" id="{01AE166B-BDB6-4E58-A02A-84513FDED0E7}"/>
              </a:ext>
            </a:extLst>
          </p:cNvPr>
          <p:cNvSpPr>
            <a:spLocks noGrp="1"/>
          </p:cNvSpPr>
          <p:nvPr>
            <p:ph type="body" sz="quarter" idx="10"/>
          </p:nvPr>
        </p:nvSpPr>
        <p:spPr>
          <a:xfrm>
            <a:off x="584200" y="1435497"/>
            <a:ext cx="11018520" cy="3028521"/>
          </a:xfrm>
        </p:spPr>
        <p:txBody>
          <a:bodyPr/>
          <a:lstStyle/>
          <a:p>
            <a:r>
              <a:rPr lang="en-US" sz="2400" dirty="0"/>
              <a:t>Template Advantages</a:t>
            </a:r>
          </a:p>
          <a:p>
            <a:r>
              <a:rPr lang="en-US" sz="2400" dirty="0"/>
              <a:t>Template Schema</a:t>
            </a:r>
          </a:p>
          <a:p>
            <a:r>
              <a:rPr lang="en-US" sz="2400" dirty="0"/>
              <a:t>Template Parameters</a:t>
            </a:r>
          </a:p>
          <a:p>
            <a:r>
              <a:rPr lang="en-US" sz="2400" dirty="0"/>
              <a:t>Template Variables</a:t>
            </a:r>
          </a:p>
          <a:p>
            <a:r>
              <a:rPr lang="en-US" sz="2400" dirty="0"/>
              <a:t>QuickStart Templates</a:t>
            </a:r>
          </a:p>
          <a:p>
            <a:r>
              <a:rPr lang="en-US" sz="2400" dirty="0"/>
              <a:t>Demonstration – QuickStart Templates</a:t>
            </a:r>
          </a:p>
          <a:p>
            <a:r>
              <a:rPr lang="en-US" sz="2400" dirty="0"/>
              <a:t>Demonstration – Run Templates with PowerShell</a:t>
            </a:r>
          </a:p>
        </p:txBody>
      </p:sp>
    </p:spTree>
    <p:extLst>
      <p:ext uri="{BB962C8B-B14F-4D97-AF65-F5344CB8AC3E}">
        <p14:creationId xmlns:p14="http://schemas.microsoft.com/office/powerpoint/2010/main" val="282616823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t>Template Advantages</a:t>
            </a:r>
          </a:p>
        </p:txBody>
      </p:sp>
      <p:sp>
        <p:nvSpPr>
          <p:cNvPr id="6" name="Text Placeholder 5"/>
          <p:cNvSpPr>
            <a:spLocks noGrp="1"/>
          </p:cNvSpPr>
          <p:nvPr>
            <p:ph type="body" sz="quarter" idx="10"/>
          </p:nvPr>
        </p:nvSpPr>
        <p:spPr>
          <a:xfrm>
            <a:off x="584200" y="1589479"/>
            <a:ext cx="6196610" cy="3533275"/>
          </a:xfrm>
        </p:spPr>
        <p:txBody>
          <a:bodyPr/>
          <a:lstStyle/>
          <a:p>
            <a:r>
              <a:rPr lang="en-US" dirty="0"/>
              <a:t>Improves consistency</a:t>
            </a:r>
          </a:p>
          <a:p>
            <a:r>
              <a:rPr lang="en-US" dirty="0"/>
              <a:t>Express complex deployments</a:t>
            </a:r>
          </a:p>
          <a:p>
            <a:r>
              <a:rPr lang="en-US" dirty="0"/>
              <a:t>Reduce manual, error prone tasks</a:t>
            </a:r>
          </a:p>
          <a:p>
            <a:r>
              <a:rPr lang="en-US" dirty="0"/>
              <a:t>Express requirements through code</a:t>
            </a:r>
          </a:p>
          <a:p>
            <a:r>
              <a:rPr lang="en-US" dirty="0"/>
              <a:t>Promotes reuse</a:t>
            </a:r>
          </a:p>
          <a:p>
            <a:r>
              <a:rPr lang="en-US" dirty="0"/>
              <a:t>Modular and can be linked</a:t>
            </a:r>
          </a:p>
          <a:p>
            <a:r>
              <a:rPr lang="en-US" dirty="0"/>
              <a:t>Simplifies orchestration</a:t>
            </a:r>
          </a:p>
        </p:txBody>
      </p:sp>
      <p:grpSp>
        <p:nvGrpSpPr>
          <p:cNvPr id="5" name="Group 4" descr="An ARM template is shown being deployed in Development, Production, and Quality Assurance. ">
            <a:extLst>
              <a:ext uri="{FF2B5EF4-FFF2-40B4-BE49-F238E27FC236}">
                <a16:creationId xmlns:a16="http://schemas.microsoft.com/office/drawing/2014/main" id="{17DBA4EE-1510-4FEB-9A72-0F49DC88BBAB}"/>
              </a:ext>
            </a:extLst>
          </p:cNvPr>
          <p:cNvGrpSpPr/>
          <p:nvPr/>
        </p:nvGrpSpPr>
        <p:grpSpPr>
          <a:xfrm>
            <a:off x="7264146" y="1461317"/>
            <a:ext cx="3368185" cy="3675560"/>
            <a:chOff x="409260" y="1290889"/>
            <a:chExt cx="2908098" cy="3675560"/>
          </a:xfrm>
        </p:grpSpPr>
        <p:sp>
          <p:nvSpPr>
            <p:cNvPr id="7" name="Rectangle 6">
              <a:extLst>
                <a:ext uri="{FF2B5EF4-FFF2-40B4-BE49-F238E27FC236}">
                  <a16:creationId xmlns:a16="http://schemas.microsoft.com/office/drawing/2014/main" id="{1B5185C2-7528-45DF-8F51-CED2629D6B8D}"/>
                </a:ext>
              </a:extLst>
            </p:cNvPr>
            <p:cNvSpPr/>
            <p:nvPr/>
          </p:nvSpPr>
          <p:spPr bwMode="auto">
            <a:xfrm>
              <a:off x="409260" y="1290889"/>
              <a:ext cx="1790301" cy="642523"/>
            </a:xfrm>
            <a:prstGeom prst="rect">
              <a:avLst/>
            </a:prstGeom>
            <a:solidFill>
              <a:srgbClr val="EBF1D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tx1"/>
                  </a:solidFill>
                  <a:latin typeface="Verdana" panose="020B0604030504040204" pitchFamily="34" charset="0"/>
                  <a:ea typeface="Verdana" panose="020B0604030504040204" pitchFamily="34" charset="0"/>
                  <a:cs typeface="Segoe UI" pitchFamily="34" charset="0"/>
                </a:rPr>
                <a:t>ARM</a:t>
              </a:r>
            </a:p>
            <a:p>
              <a:pPr algn="ctr" defTabSz="932472" fontAlgn="base">
                <a:spcBef>
                  <a:spcPct val="0"/>
                </a:spcBef>
                <a:spcAft>
                  <a:spcPct val="0"/>
                </a:spcAft>
              </a:pPr>
              <a:r>
                <a:rPr lang="en-US" sz="1400" dirty="0">
                  <a:solidFill>
                    <a:schemeClr val="tx1"/>
                  </a:solidFill>
                  <a:latin typeface="Verdana" panose="020B0604030504040204" pitchFamily="34" charset="0"/>
                  <a:ea typeface="Verdana" panose="020B0604030504040204" pitchFamily="34" charset="0"/>
                  <a:cs typeface="Segoe UI" pitchFamily="34" charset="0"/>
                </a:rPr>
                <a:t>Template</a:t>
              </a:r>
            </a:p>
          </p:txBody>
        </p:sp>
        <p:sp>
          <p:nvSpPr>
            <p:cNvPr id="8" name="Rectangle 7">
              <a:extLst>
                <a:ext uri="{FF2B5EF4-FFF2-40B4-BE49-F238E27FC236}">
                  <a16:creationId xmlns:a16="http://schemas.microsoft.com/office/drawing/2014/main" id="{AA46F11A-974F-48F2-8432-F54F72582827}"/>
                </a:ext>
              </a:extLst>
            </p:cNvPr>
            <p:cNvSpPr/>
            <p:nvPr/>
          </p:nvSpPr>
          <p:spPr bwMode="auto">
            <a:xfrm>
              <a:off x="1527057" y="2276626"/>
              <a:ext cx="1790301" cy="642523"/>
            </a:xfrm>
            <a:prstGeom prst="rect">
              <a:avLst/>
            </a:prstGeom>
            <a:solidFill>
              <a:schemeClr val="accent6">
                <a:lumMod val="40000"/>
                <a:lumOff val="6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tx1"/>
                  </a:solidFill>
                  <a:latin typeface="Verdana" panose="020B0604030504040204" pitchFamily="34" charset="0"/>
                  <a:ea typeface="Verdana" panose="020B0604030504040204" pitchFamily="34" charset="0"/>
                  <a:cs typeface="Segoe UI" pitchFamily="34" charset="0"/>
                </a:rPr>
                <a:t>Development</a:t>
              </a:r>
            </a:p>
          </p:txBody>
        </p:sp>
        <p:sp>
          <p:nvSpPr>
            <p:cNvPr id="9" name="Rectangle 8">
              <a:extLst>
                <a:ext uri="{FF2B5EF4-FFF2-40B4-BE49-F238E27FC236}">
                  <a16:creationId xmlns:a16="http://schemas.microsoft.com/office/drawing/2014/main" id="{BEA681F5-6C1E-47C1-9187-917D19CC2C81}"/>
                </a:ext>
              </a:extLst>
            </p:cNvPr>
            <p:cNvSpPr/>
            <p:nvPr/>
          </p:nvSpPr>
          <p:spPr bwMode="auto">
            <a:xfrm>
              <a:off x="1527057" y="4323926"/>
              <a:ext cx="1790301" cy="642523"/>
            </a:xfrm>
            <a:prstGeom prst="rect">
              <a:avLst/>
            </a:prstGeom>
            <a:solidFill>
              <a:schemeClr val="bg1">
                <a:lumMod val="9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tx1"/>
                  </a:solidFill>
                  <a:latin typeface="Verdana" panose="020B0604030504040204" pitchFamily="34" charset="0"/>
                  <a:ea typeface="Verdana" panose="020B0604030504040204" pitchFamily="34" charset="0"/>
                  <a:cs typeface="Segoe UI" pitchFamily="34" charset="0"/>
                </a:rPr>
                <a:t>Quality</a:t>
              </a:r>
            </a:p>
            <a:p>
              <a:pPr algn="ctr" defTabSz="932472" fontAlgn="base">
                <a:spcBef>
                  <a:spcPct val="0"/>
                </a:spcBef>
                <a:spcAft>
                  <a:spcPct val="0"/>
                </a:spcAft>
              </a:pPr>
              <a:r>
                <a:rPr lang="en-US" sz="1400" dirty="0">
                  <a:solidFill>
                    <a:schemeClr val="tx1"/>
                  </a:solidFill>
                  <a:latin typeface="Verdana" panose="020B0604030504040204" pitchFamily="34" charset="0"/>
                  <a:ea typeface="Verdana" panose="020B0604030504040204" pitchFamily="34" charset="0"/>
                  <a:cs typeface="Segoe UI" pitchFamily="34" charset="0"/>
                </a:rPr>
                <a:t>Assurance</a:t>
              </a:r>
            </a:p>
          </p:txBody>
        </p:sp>
        <p:sp>
          <p:nvSpPr>
            <p:cNvPr id="11" name="Rectangle 10">
              <a:extLst>
                <a:ext uri="{FF2B5EF4-FFF2-40B4-BE49-F238E27FC236}">
                  <a16:creationId xmlns:a16="http://schemas.microsoft.com/office/drawing/2014/main" id="{0CE43D46-0B25-4589-B644-CFC1BE0074B7}"/>
                </a:ext>
              </a:extLst>
            </p:cNvPr>
            <p:cNvSpPr/>
            <p:nvPr/>
          </p:nvSpPr>
          <p:spPr bwMode="auto">
            <a:xfrm>
              <a:off x="1527057" y="3300276"/>
              <a:ext cx="1790301" cy="642523"/>
            </a:xfrm>
            <a:prstGeom prst="rect">
              <a:avLst/>
            </a:prstGeom>
            <a:solidFill>
              <a:schemeClr val="accent2">
                <a:lumMod val="20000"/>
                <a:lumOff val="8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tx1"/>
                  </a:solidFill>
                  <a:latin typeface="Verdana" panose="020B0604030504040204" pitchFamily="34" charset="0"/>
                  <a:ea typeface="Verdana" panose="020B0604030504040204" pitchFamily="34" charset="0"/>
                  <a:cs typeface="Segoe UI" pitchFamily="34" charset="0"/>
                </a:rPr>
                <a:t>Production</a:t>
              </a:r>
            </a:p>
          </p:txBody>
        </p:sp>
        <p:cxnSp>
          <p:nvCxnSpPr>
            <p:cNvPr id="12" name="Connector: Elbow 11">
              <a:extLst>
                <a:ext uri="{FF2B5EF4-FFF2-40B4-BE49-F238E27FC236}">
                  <a16:creationId xmlns:a16="http://schemas.microsoft.com/office/drawing/2014/main" id="{F1E99D06-8763-496C-887D-A73563BD1E76}"/>
                </a:ext>
              </a:extLst>
            </p:cNvPr>
            <p:cNvCxnSpPr>
              <a:stCxn id="7" idx="2"/>
              <a:endCxn id="8" idx="1"/>
            </p:cNvCxnSpPr>
            <p:nvPr/>
          </p:nvCxnSpPr>
          <p:spPr>
            <a:xfrm rot="16200000" flipH="1">
              <a:off x="1083496" y="2154327"/>
              <a:ext cx="664476" cy="222646"/>
            </a:xfrm>
            <a:prstGeom prst="bentConnector2">
              <a:avLst/>
            </a:prstGeom>
            <a:ln w="15875">
              <a:prstDash val="sysDash"/>
              <a:tailEnd type="triangle"/>
            </a:ln>
          </p:spPr>
          <p:style>
            <a:lnRef idx="1">
              <a:schemeClr val="dk1"/>
            </a:lnRef>
            <a:fillRef idx="0">
              <a:schemeClr val="dk1"/>
            </a:fillRef>
            <a:effectRef idx="0">
              <a:schemeClr val="dk1"/>
            </a:effectRef>
            <a:fontRef idx="minor">
              <a:schemeClr val="tx1"/>
            </a:fontRef>
          </p:style>
        </p:cxnSp>
        <p:cxnSp>
          <p:nvCxnSpPr>
            <p:cNvPr id="13" name="Connector: Elbow 12">
              <a:extLst>
                <a:ext uri="{FF2B5EF4-FFF2-40B4-BE49-F238E27FC236}">
                  <a16:creationId xmlns:a16="http://schemas.microsoft.com/office/drawing/2014/main" id="{E2945F88-F91C-431E-8281-3A4B9E844192}"/>
                </a:ext>
              </a:extLst>
            </p:cNvPr>
            <p:cNvCxnSpPr>
              <a:cxnSpLocks/>
              <a:stCxn id="7" idx="2"/>
              <a:endCxn id="11" idx="1"/>
            </p:cNvCxnSpPr>
            <p:nvPr/>
          </p:nvCxnSpPr>
          <p:spPr>
            <a:xfrm rot="16200000" flipH="1">
              <a:off x="571671" y="2666152"/>
              <a:ext cx="1688126" cy="222646"/>
            </a:xfrm>
            <a:prstGeom prst="bentConnector2">
              <a:avLst/>
            </a:prstGeom>
            <a:ln w="15875">
              <a:prstDash val="sysDash"/>
              <a:tailEnd type="triangle"/>
            </a:ln>
          </p:spPr>
          <p:style>
            <a:lnRef idx="1">
              <a:schemeClr val="dk1"/>
            </a:lnRef>
            <a:fillRef idx="0">
              <a:schemeClr val="dk1"/>
            </a:fillRef>
            <a:effectRef idx="0">
              <a:schemeClr val="dk1"/>
            </a:effectRef>
            <a:fontRef idx="minor">
              <a:schemeClr val="tx1"/>
            </a:fontRef>
          </p:style>
        </p:cxnSp>
        <p:cxnSp>
          <p:nvCxnSpPr>
            <p:cNvPr id="14" name="Connector: Elbow 13">
              <a:extLst>
                <a:ext uri="{FF2B5EF4-FFF2-40B4-BE49-F238E27FC236}">
                  <a16:creationId xmlns:a16="http://schemas.microsoft.com/office/drawing/2014/main" id="{D055DEBE-E1DB-4540-B1B6-2F8C711EF887}"/>
                </a:ext>
              </a:extLst>
            </p:cNvPr>
            <p:cNvCxnSpPr>
              <a:cxnSpLocks/>
              <a:stCxn id="7" idx="2"/>
              <a:endCxn id="9" idx="1"/>
            </p:cNvCxnSpPr>
            <p:nvPr/>
          </p:nvCxnSpPr>
          <p:spPr>
            <a:xfrm rot="16200000" flipH="1">
              <a:off x="59846" y="3177977"/>
              <a:ext cx="2711776" cy="222646"/>
            </a:xfrm>
            <a:prstGeom prst="bentConnector2">
              <a:avLst/>
            </a:prstGeom>
            <a:ln w="15875">
              <a:prstDash val="sysDash"/>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410486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D43C9-A706-480F-A06C-1ED37469D207}"/>
              </a:ext>
            </a:extLst>
          </p:cNvPr>
          <p:cNvSpPr>
            <a:spLocks noGrp="1"/>
          </p:cNvSpPr>
          <p:nvPr>
            <p:ph type="title"/>
          </p:nvPr>
        </p:nvSpPr>
        <p:spPr/>
        <p:txBody>
          <a:bodyPr/>
          <a:lstStyle/>
          <a:p>
            <a:r>
              <a:rPr lang="en-US" dirty="0"/>
              <a:t>Template Schema</a:t>
            </a:r>
          </a:p>
        </p:txBody>
      </p:sp>
      <p:sp>
        <p:nvSpPr>
          <p:cNvPr id="3" name="Text Placeholder 2">
            <a:extLst>
              <a:ext uri="{FF2B5EF4-FFF2-40B4-BE49-F238E27FC236}">
                <a16:creationId xmlns:a16="http://schemas.microsoft.com/office/drawing/2014/main" id="{A5B1496A-E9C4-4C45-8101-7C5DB568F14E}"/>
              </a:ext>
            </a:extLst>
          </p:cNvPr>
          <p:cNvSpPr>
            <a:spLocks noGrp="1"/>
          </p:cNvSpPr>
          <p:nvPr>
            <p:ph type="body" sz="quarter" idx="10"/>
          </p:nvPr>
        </p:nvSpPr>
        <p:spPr>
          <a:xfrm>
            <a:off x="584200" y="1435497"/>
            <a:ext cx="5760156" cy="3791807"/>
          </a:xfrm>
        </p:spPr>
        <p:txBody>
          <a:bodyPr/>
          <a:lstStyle/>
          <a:p>
            <a:r>
              <a:rPr lang="en-US" dirty="0"/>
              <a:t>Defines all the Resource Manager resources in a deployment</a:t>
            </a:r>
          </a:p>
          <a:p>
            <a:r>
              <a:rPr lang="en-US" dirty="0"/>
              <a:t>Written in JSON</a:t>
            </a:r>
          </a:p>
          <a:p>
            <a:r>
              <a:rPr lang="en-US" dirty="0"/>
              <a:t>A collection of key-value pairs</a:t>
            </a:r>
          </a:p>
          <a:p>
            <a:r>
              <a:rPr lang="en-US" dirty="0"/>
              <a:t>Each key is a string</a:t>
            </a:r>
          </a:p>
          <a:p>
            <a:r>
              <a:rPr lang="en-US" dirty="0"/>
              <a:t>Each values can be a string, number, Boolean expression, list of values, object </a:t>
            </a:r>
          </a:p>
        </p:txBody>
      </p:sp>
      <p:sp>
        <p:nvSpPr>
          <p:cNvPr id="4" name="Rectangle 3">
            <a:extLst>
              <a:ext uri="{FF2B5EF4-FFF2-40B4-BE49-F238E27FC236}">
                <a16:creationId xmlns:a16="http://schemas.microsoft.com/office/drawing/2014/main" id="{C1CF7015-6340-491E-BD3D-FA6E3242D05F}"/>
              </a:ext>
            </a:extLst>
          </p:cNvPr>
          <p:cNvSpPr/>
          <p:nvPr/>
        </p:nvSpPr>
        <p:spPr>
          <a:xfrm>
            <a:off x="6322569" y="1199211"/>
            <a:ext cx="5869431" cy="4893647"/>
          </a:xfrm>
          <a:prstGeom prst="rect">
            <a:avLst/>
          </a:prstGeom>
        </p:spPr>
        <p:txBody>
          <a:bodyPr wrap="square">
            <a:spAutoFit/>
          </a:bodyPr>
          <a:lstStyle/>
          <a:p>
            <a:r>
              <a:rPr lang="en-US" sz="2400" dirty="0">
                <a:latin typeface="Consolas" panose="020B0609020204030204" pitchFamily="49" charset="0"/>
              </a:rPr>
              <a:t>{</a:t>
            </a:r>
          </a:p>
          <a:p>
            <a:r>
              <a:rPr lang="en-US" sz="2400" dirty="0">
                <a:latin typeface="Consolas" panose="020B0609020204030204" pitchFamily="49" charset="0"/>
              </a:rPr>
              <a:t>    "$schema": 	"http://schema.management.</a:t>
            </a:r>
          </a:p>
          <a:p>
            <a:r>
              <a:rPr lang="en-US" sz="2400" dirty="0">
                <a:latin typeface="Consolas" panose="020B0609020204030204" pitchFamily="49" charset="0"/>
              </a:rPr>
              <a:t>	azure.com/schemas/2015-01-	01/deploymentTemplate.json#",</a:t>
            </a:r>
          </a:p>
          <a:p>
            <a:r>
              <a:rPr lang="en-US" sz="2400" dirty="0">
                <a:latin typeface="Consolas" panose="020B0609020204030204" pitchFamily="49" charset="0"/>
              </a:rPr>
              <a:t>    "contentVersion": "",</a:t>
            </a:r>
          </a:p>
          <a:p>
            <a:r>
              <a:rPr lang="en-US" sz="2400" dirty="0">
                <a:latin typeface="Consolas" panose="020B0609020204030204" pitchFamily="49" charset="0"/>
              </a:rPr>
              <a:t>    "parameters": {  },</a:t>
            </a:r>
          </a:p>
          <a:p>
            <a:r>
              <a:rPr lang="en-US" sz="2400" dirty="0">
                <a:latin typeface="Consolas" panose="020B0609020204030204" pitchFamily="49" charset="0"/>
              </a:rPr>
              <a:t>    "variables": {  },</a:t>
            </a:r>
          </a:p>
          <a:p>
            <a:r>
              <a:rPr lang="en-US" sz="2400" dirty="0">
                <a:latin typeface="Consolas" panose="020B0609020204030204" pitchFamily="49" charset="0"/>
              </a:rPr>
              <a:t>    "functions": [  ],</a:t>
            </a:r>
          </a:p>
          <a:p>
            <a:r>
              <a:rPr lang="en-US" sz="2400" dirty="0">
                <a:latin typeface="Consolas" panose="020B0609020204030204" pitchFamily="49" charset="0"/>
              </a:rPr>
              <a:t>    "resources": [  ],</a:t>
            </a:r>
          </a:p>
          <a:p>
            <a:r>
              <a:rPr lang="en-US" sz="2400" dirty="0">
                <a:latin typeface="Consolas" panose="020B0609020204030204" pitchFamily="49" charset="0"/>
              </a:rPr>
              <a:t>    "outputs": {  }</a:t>
            </a:r>
          </a:p>
          <a:p>
            <a:r>
              <a:rPr lang="en-US" sz="2400" dirty="0">
                <a:latin typeface="Consolas" panose="020B0609020204030204" pitchFamily="49" charset="0"/>
              </a:rPr>
              <a:t>}</a:t>
            </a:r>
          </a:p>
        </p:txBody>
      </p:sp>
    </p:spTree>
    <p:extLst>
      <p:ext uri="{BB962C8B-B14F-4D97-AF65-F5344CB8AC3E}">
        <p14:creationId xmlns:p14="http://schemas.microsoft.com/office/powerpoint/2010/main" val="453977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0785C-880A-4483-946F-1BEE5178869D}"/>
              </a:ext>
            </a:extLst>
          </p:cNvPr>
          <p:cNvSpPr>
            <a:spLocks noGrp="1"/>
          </p:cNvSpPr>
          <p:nvPr>
            <p:ph type="title"/>
          </p:nvPr>
        </p:nvSpPr>
        <p:spPr/>
        <p:txBody>
          <a:bodyPr/>
          <a:lstStyle/>
          <a:p>
            <a:r>
              <a:rPr lang="en-US" dirty="0"/>
              <a:t>Template Parameters</a:t>
            </a:r>
          </a:p>
        </p:txBody>
      </p:sp>
      <p:sp>
        <p:nvSpPr>
          <p:cNvPr id="3" name="Text Placeholder 2">
            <a:extLst>
              <a:ext uri="{FF2B5EF4-FFF2-40B4-BE49-F238E27FC236}">
                <a16:creationId xmlns:a16="http://schemas.microsoft.com/office/drawing/2014/main" id="{552BED16-1B3D-4D72-A55A-005908060932}"/>
              </a:ext>
            </a:extLst>
          </p:cNvPr>
          <p:cNvSpPr>
            <a:spLocks noGrp="1"/>
          </p:cNvSpPr>
          <p:nvPr>
            <p:ph type="body" sz="quarter" idx="10"/>
          </p:nvPr>
        </p:nvSpPr>
        <p:spPr>
          <a:xfrm>
            <a:off x="584200" y="1435497"/>
            <a:ext cx="4490720" cy="3964162"/>
          </a:xfrm>
        </p:spPr>
        <p:txBody>
          <a:bodyPr/>
          <a:lstStyle/>
          <a:p>
            <a:r>
              <a:rPr lang="en-US" dirty="0"/>
              <a:t>Specify which values are configurable when the template runs</a:t>
            </a:r>
          </a:p>
          <a:p>
            <a:r>
              <a:rPr lang="en-US" dirty="0"/>
              <a:t>This example has two parameters: one for a VM’s username (adminUsername), and one for its password (adminPassword)</a:t>
            </a:r>
          </a:p>
        </p:txBody>
      </p:sp>
      <p:sp>
        <p:nvSpPr>
          <p:cNvPr id="4" name="Rectangle 3">
            <a:extLst>
              <a:ext uri="{FF2B5EF4-FFF2-40B4-BE49-F238E27FC236}">
                <a16:creationId xmlns:a16="http://schemas.microsoft.com/office/drawing/2014/main" id="{CB0E2F39-4978-4F8D-A10B-494C4BFD1A38}"/>
              </a:ext>
            </a:extLst>
          </p:cNvPr>
          <p:cNvSpPr/>
          <p:nvPr/>
        </p:nvSpPr>
        <p:spPr>
          <a:xfrm>
            <a:off x="5475110" y="1265018"/>
            <a:ext cx="6468533" cy="5016758"/>
          </a:xfrm>
          <a:prstGeom prst="rect">
            <a:avLst/>
          </a:prstGeom>
        </p:spPr>
        <p:txBody>
          <a:bodyPr wrap="square">
            <a:spAutoFit/>
          </a:bodyPr>
          <a:lstStyle/>
          <a:p>
            <a:r>
              <a:rPr lang="en-US" sz="2000" dirty="0">
                <a:latin typeface="Consolas" panose="020B0609020204030204" pitchFamily="49" charset="0"/>
              </a:rPr>
              <a:t>"parameters": {</a:t>
            </a:r>
          </a:p>
          <a:p>
            <a:r>
              <a:rPr lang="en-US" sz="2000" dirty="0">
                <a:latin typeface="Consolas" panose="020B0609020204030204" pitchFamily="49" charset="0"/>
              </a:rPr>
              <a:t>  "adminUsername": {</a:t>
            </a:r>
          </a:p>
          <a:p>
            <a:r>
              <a:rPr lang="en-US" sz="2000" dirty="0">
                <a:latin typeface="Consolas" panose="020B0609020204030204" pitchFamily="49" charset="0"/>
              </a:rPr>
              <a:t>    "type": "string",</a:t>
            </a:r>
          </a:p>
          <a:p>
            <a:r>
              <a:rPr lang="en-US" sz="2000" dirty="0">
                <a:latin typeface="Consolas" panose="020B0609020204030204" pitchFamily="49" charset="0"/>
              </a:rPr>
              <a:t>    "metadata": {</a:t>
            </a:r>
          </a:p>
          <a:p>
            <a:r>
              <a:rPr lang="en-US" sz="2000" dirty="0">
                <a:latin typeface="Consolas" panose="020B0609020204030204" pitchFamily="49" charset="0"/>
              </a:rPr>
              <a:t>      "description": "Username for the Virtual Machine."</a:t>
            </a:r>
          </a:p>
          <a:p>
            <a:r>
              <a:rPr lang="en-US" sz="2000" dirty="0">
                <a:latin typeface="Consolas" panose="020B0609020204030204" pitchFamily="49" charset="0"/>
              </a:rPr>
              <a:t>    }</a:t>
            </a:r>
          </a:p>
          <a:p>
            <a:r>
              <a:rPr lang="en-US" sz="2000" dirty="0">
                <a:latin typeface="Consolas" panose="020B0609020204030204" pitchFamily="49" charset="0"/>
              </a:rPr>
              <a:t>  },</a:t>
            </a:r>
          </a:p>
          <a:p>
            <a:r>
              <a:rPr lang="en-US" sz="2000" dirty="0">
                <a:latin typeface="Consolas" panose="020B0609020204030204" pitchFamily="49" charset="0"/>
              </a:rPr>
              <a:t>  "adminPassword": {</a:t>
            </a:r>
          </a:p>
          <a:p>
            <a:r>
              <a:rPr lang="en-US" sz="2000" dirty="0">
                <a:latin typeface="Consolas" panose="020B0609020204030204" pitchFamily="49" charset="0"/>
              </a:rPr>
              <a:t>    "type": "securestring",</a:t>
            </a:r>
          </a:p>
          <a:p>
            <a:r>
              <a:rPr lang="en-US" sz="2000" dirty="0">
                <a:latin typeface="Consolas" panose="020B0609020204030204" pitchFamily="49" charset="0"/>
              </a:rPr>
              <a:t>    "metadata": {</a:t>
            </a:r>
          </a:p>
          <a:p>
            <a:r>
              <a:rPr lang="en-US" sz="2000" dirty="0">
                <a:latin typeface="Consolas" panose="020B0609020204030204" pitchFamily="49" charset="0"/>
              </a:rPr>
              <a:t>      "description": "Password for the Virtual Machine."</a:t>
            </a:r>
          </a:p>
          <a:p>
            <a:r>
              <a:rPr lang="en-US" sz="2000" dirty="0">
                <a:latin typeface="Consolas" panose="020B0609020204030204" pitchFamily="49" charset="0"/>
              </a:rPr>
              <a:t>    }</a:t>
            </a:r>
          </a:p>
          <a:p>
            <a:r>
              <a:rPr lang="en-US" sz="2000" dirty="0">
                <a:latin typeface="Consolas" panose="020B0609020204030204" pitchFamily="49" charset="0"/>
              </a:rPr>
              <a:t>  }</a:t>
            </a:r>
          </a:p>
          <a:p>
            <a:r>
              <a:rPr lang="en-US" sz="2000" dirty="0">
                <a:latin typeface="Consolas" panose="020B0609020204030204" pitchFamily="49" charset="0"/>
              </a:rPr>
              <a:t>}</a:t>
            </a:r>
          </a:p>
        </p:txBody>
      </p:sp>
    </p:spTree>
    <p:extLst>
      <p:ext uri="{BB962C8B-B14F-4D97-AF65-F5344CB8AC3E}">
        <p14:creationId xmlns:p14="http://schemas.microsoft.com/office/powerpoint/2010/main" val="278929716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2375D-F3AB-4FFB-AF7F-504020703A49}"/>
              </a:ext>
            </a:extLst>
          </p:cNvPr>
          <p:cNvSpPr>
            <a:spLocks noGrp="1"/>
          </p:cNvSpPr>
          <p:nvPr>
            <p:ph type="title"/>
          </p:nvPr>
        </p:nvSpPr>
        <p:spPr/>
        <p:txBody>
          <a:bodyPr/>
          <a:lstStyle/>
          <a:p>
            <a:r>
              <a:rPr lang="en-US" dirty="0"/>
              <a:t>Template Variables</a:t>
            </a:r>
          </a:p>
        </p:txBody>
      </p:sp>
      <p:sp>
        <p:nvSpPr>
          <p:cNvPr id="3" name="Text Placeholder 2">
            <a:extLst>
              <a:ext uri="{FF2B5EF4-FFF2-40B4-BE49-F238E27FC236}">
                <a16:creationId xmlns:a16="http://schemas.microsoft.com/office/drawing/2014/main" id="{67EFF03A-8009-438F-B3F8-C7665CD78307}"/>
              </a:ext>
            </a:extLst>
          </p:cNvPr>
          <p:cNvSpPr>
            <a:spLocks noGrp="1"/>
          </p:cNvSpPr>
          <p:nvPr>
            <p:ph type="body" sz="quarter" idx="10"/>
          </p:nvPr>
        </p:nvSpPr>
        <p:spPr>
          <a:xfrm>
            <a:off x="584200" y="1435497"/>
            <a:ext cx="4550508" cy="3619452"/>
          </a:xfrm>
        </p:spPr>
        <p:txBody>
          <a:bodyPr/>
          <a:lstStyle/>
          <a:p>
            <a:r>
              <a:rPr lang="en-US" dirty="0"/>
              <a:t>Define values that are used throughout the template</a:t>
            </a:r>
          </a:p>
          <a:p>
            <a:r>
              <a:rPr lang="en-US" dirty="0"/>
              <a:t>Makes your templates easier to maintain</a:t>
            </a:r>
          </a:p>
          <a:p>
            <a:r>
              <a:rPr lang="en-US" dirty="0"/>
              <a:t>This example provides variables that describe networking features for a virtual machine</a:t>
            </a:r>
          </a:p>
        </p:txBody>
      </p:sp>
      <p:sp>
        <p:nvSpPr>
          <p:cNvPr id="4" name="Rectangle 3">
            <a:extLst>
              <a:ext uri="{FF2B5EF4-FFF2-40B4-BE49-F238E27FC236}">
                <a16:creationId xmlns:a16="http://schemas.microsoft.com/office/drawing/2014/main" id="{9E5E1274-7427-427C-8FFC-DCDBB3DEBD83}"/>
              </a:ext>
            </a:extLst>
          </p:cNvPr>
          <p:cNvSpPr/>
          <p:nvPr/>
        </p:nvSpPr>
        <p:spPr>
          <a:xfrm>
            <a:off x="5826369" y="1839449"/>
            <a:ext cx="5767754" cy="2554545"/>
          </a:xfrm>
          <a:prstGeom prst="rect">
            <a:avLst/>
          </a:prstGeom>
        </p:spPr>
        <p:txBody>
          <a:bodyPr wrap="square">
            <a:spAutoFit/>
          </a:bodyPr>
          <a:lstStyle/>
          <a:p>
            <a:r>
              <a:rPr lang="en-US" sz="2000" dirty="0">
                <a:latin typeface="Consolas" panose="020B0609020204030204" pitchFamily="49" charset="0"/>
              </a:rPr>
              <a:t>"variables": {</a:t>
            </a:r>
          </a:p>
          <a:p>
            <a:r>
              <a:rPr lang="en-US" sz="2000" dirty="0">
                <a:latin typeface="Consolas" panose="020B0609020204030204" pitchFamily="49" charset="0"/>
              </a:rPr>
              <a:t>  "nicName": "myVMNic",</a:t>
            </a:r>
          </a:p>
          <a:p>
            <a:r>
              <a:rPr lang="en-US" sz="2000" dirty="0">
                <a:latin typeface="Consolas" panose="020B0609020204030204" pitchFamily="49" charset="0"/>
              </a:rPr>
              <a:t>  "addressPrefix": "10.0.0.0/16",</a:t>
            </a:r>
          </a:p>
          <a:p>
            <a:r>
              <a:rPr lang="en-US" sz="2000" dirty="0">
                <a:latin typeface="Consolas" panose="020B0609020204030204" pitchFamily="49" charset="0"/>
              </a:rPr>
              <a:t>  "subnetName": "Subnet",</a:t>
            </a:r>
          </a:p>
          <a:p>
            <a:r>
              <a:rPr lang="en-US" sz="2000" dirty="0">
                <a:latin typeface="Consolas" panose="020B0609020204030204" pitchFamily="49" charset="0"/>
              </a:rPr>
              <a:t>  "subnetPrefix": "10.0.0.0/24",</a:t>
            </a:r>
          </a:p>
          <a:p>
            <a:r>
              <a:rPr lang="en-US" sz="2000" dirty="0">
                <a:latin typeface="Consolas" panose="020B0609020204030204" pitchFamily="49" charset="0"/>
              </a:rPr>
              <a:t>  "publicIPAddressName": "myPublicIP",</a:t>
            </a:r>
          </a:p>
          <a:p>
            <a:r>
              <a:rPr lang="en-US" sz="2000" dirty="0">
                <a:latin typeface="Consolas" panose="020B0609020204030204" pitchFamily="49" charset="0"/>
              </a:rPr>
              <a:t>  "virtualNetworkName": "MyVNET"</a:t>
            </a:r>
          </a:p>
          <a:p>
            <a:r>
              <a:rPr lang="en-US" sz="2000" dirty="0">
                <a:latin typeface="Consolas" panose="020B0609020204030204" pitchFamily="49" charset="0"/>
              </a:rPr>
              <a:t>}</a:t>
            </a:r>
          </a:p>
        </p:txBody>
      </p:sp>
    </p:spTree>
    <p:extLst>
      <p:ext uri="{BB962C8B-B14F-4D97-AF65-F5344CB8AC3E}">
        <p14:creationId xmlns:p14="http://schemas.microsoft.com/office/powerpoint/2010/main" val="199824454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72A81-8C75-4163-9D28-302E0F8DD1CA}"/>
              </a:ext>
            </a:extLst>
          </p:cNvPr>
          <p:cNvSpPr>
            <a:spLocks noGrp="1"/>
          </p:cNvSpPr>
          <p:nvPr>
            <p:ph type="title"/>
          </p:nvPr>
        </p:nvSpPr>
        <p:spPr/>
        <p:txBody>
          <a:bodyPr/>
          <a:lstStyle/>
          <a:p>
            <a:r>
              <a:rPr lang="en-US" dirty="0"/>
              <a:t>Module Overview</a:t>
            </a:r>
          </a:p>
        </p:txBody>
      </p:sp>
      <p:sp>
        <p:nvSpPr>
          <p:cNvPr id="3" name="Text Placeholder 2">
            <a:extLst>
              <a:ext uri="{FF2B5EF4-FFF2-40B4-BE49-F238E27FC236}">
                <a16:creationId xmlns:a16="http://schemas.microsoft.com/office/drawing/2014/main" id="{01AE166B-BDB6-4E58-A02A-84513FDED0E7}"/>
              </a:ext>
            </a:extLst>
          </p:cNvPr>
          <p:cNvSpPr>
            <a:spLocks noGrp="1"/>
          </p:cNvSpPr>
          <p:nvPr>
            <p:ph type="body" sz="quarter" idx="10"/>
          </p:nvPr>
        </p:nvSpPr>
        <p:spPr>
          <a:xfrm>
            <a:off x="584200" y="1435497"/>
            <a:ext cx="11018520" cy="3016210"/>
          </a:xfrm>
        </p:spPr>
        <p:txBody>
          <a:bodyPr/>
          <a:lstStyle/>
          <a:p>
            <a:r>
              <a:rPr lang="en-US" dirty="0"/>
              <a:t>Azure Portal and Cloud Shell</a:t>
            </a:r>
          </a:p>
          <a:p>
            <a:r>
              <a:rPr lang="en-US" dirty="0"/>
              <a:t>Azure PowerShell and CLI</a:t>
            </a:r>
          </a:p>
          <a:p>
            <a:r>
              <a:rPr lang="en-US" dirty="0"/>
              <a:t>Resource Manager</a:t>
            </a:r>
          </a:p>
          <a:p>
            <a:r>
              <a:rPr lang="en-US" dirty="0"/>
              <a:t>ARM Templates</a:t>
            </a:r>
          </a:p>
          <a:p>
            <a:endParaRPr lang="en-US" dirty="0"/>
          </a:p>
          <a:p>
            <a:endParaRPr lang="en-US" dirty="0"/>
          </a:p>
        </p:txBody>
      </p:sp>
    </p:spTree>
    <p:extLst>
      <p:ext uri="{BB962C8B-B14F-4D97-AF65-F5344CB8AC3E}">
        <p14:creationId xmlns:p14="http://schemas.microsoft.com/office/powerpoint/2010/main" val="347503702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4B955-E420-4B26-B888-C33E9BBB8DB4}"/>
              </a:ext>
            </a:extLst>
          </p:cNvPr>
          <p:cNvSpPr>
            <a:spLocks noGrp="1"/>
          </p:cNvSpPr>
          <p:nvPr>
            <p:ph type="title"/>
          </p:nvPr>
        </p:nvSpPr>
        <p:spPr/>
        <p:txBody>
          <a:bodyPr/>
          <a:lstStyle/>
          <a:p>
            <a:r>
              <a:rPr lang="en-US" dirty="0"/>
              <a:t>QuickStart Templates</a:t>
            </a:r>
          </a:p>
        </p:txBody>
      </p:sp>
      <p:sp>
        <p:nvSpPr>
          <p:cNvPr id="3" name="Text Placeholder 2">
            <a:extLst>
              <a:ext uri="{FF2B5EF4-FFF2-40B4-BE49-F238E27FC236}">
                <a16:creationId xmlns:a16="http://schemas.microsoft.com/office/drawing/2014/main" id="{493F4D70-4F38-4DFA-9B84-08B86F453FB6}"/>
              </a:ext>
            </a:extLst>
          </p:cNvPr>
          <p:cNvSpPr>
            <a:spLocks noGrp="1"/>
          </p:cNvSpPr>
          <p:nvPr>
            <p:ph type="body" sz="quarter" idx="10"/>
          </p:nvPr>
        </p:nvSpPr>
        <p:spPr>
          <a:xfrm>
            <a:off x="584200" y="1435497"/>
            <a:ext cx="4867031" cy="3102388"/>
          </a:xfrm>
        </p:spPr>
        <p:txBody>
          <a:bodyPr/>
          <a:lstStyle/>
          <a:p>
            <a:r>
              <a:rPr lang="en-US" dirty="0"/>
              <a:t>Resource Manager templates provided by the Azure community</a:t>
            </a:r>
          </a:p>
          <a:p>
            <a:r>
              <a:rPr lang="en-US" dirty="0"/>
              <a:t>Provides everything you need to deploy your solution or  serves as a starting point for your template</a:t>
            </a:r>
          </a:p>
        </p:txBody>
      </p:sp>
      <p:pic>
        <p:nvPicPr>
          <p:cNvPr id="4" name="Picture 3" descr="Screenshot of the QuickStart templates page. A template to create a storage account is shown. ">
            <a:extLst>
              <a:ext uri="{FF2B5EF4-FFF2-40B4-BE49-F238E27FC236}">
                <a16:creationId xmlns:a16="http://schemas.microsoft.com/office/drawing/2014/main" id="{69AE4533-D40C-4B3F-8DDD-17A1B3E6AE18}"/>
              </a:ext>
            </a:extLst>
          </p:cNvPr>
          <p:cNvPicPr>
            <a:picLocks noChangeAspect="1"/>
          </p:cNvPicPr>
          <p:nvPr/>
        </p:nvPicPr>
        <p:blipFill>
          <a:blip r:embed="rId3"/>
          <a:stretch>
            <a:fillRect/>
          </a:stretch>
        </p:blipFill>
        <p:spPr>
          <a:xfrm>
            <a:off x="5652722" y="1367936"/>
            <a:ext cx="6115050" cy="4200526"/>
          </a:xfrm>
          <a:prstGeom prst="rect">
            <a:avLst/>
          </a:prstGeom>
          <a:ln>
            <a:solidFill>
              <a:schemeClr val="tx1"/>
            </a:solidFill>
          </a:ln>
        </p:spPr>
      </p:pic>
      <p:sp>
        <p:nvSpPr>
          <p:cNvPr id="5" name="Rectangle 4">
            <a:extLst>
              <a:ext uri="{FF2B5EF4-FFF2-40B4-BE49-F238E27FC236}">
                <a16:creationId xmlns:a16="http://schemas.microsoft.com/office/drawing/2014/main" id="{EF6C3EAF-75AA-473F-9284-F0FD553BBFD9}"/>
              </a:ext>
            </a:extLst>
          </p:cNvPr>
          <p:cNvSpPr/>
          <p:nvPr/>
        </p:nvSpPr>
        <p:spPr>
          <a:xfrm>
            <a:off x="663929" y="5908165"/>
            <a:ext cx="9140066" cy="523220"/>
          </a:xfrm>
          <a:prstGeom prst="rect">
            <a:avLst/>
          </a:prstGeom>
        </p:spPr>
        <p:txBody>
          <a:bodyPr wrap="none">
            <a:spAutoFit/>
          </a:bodyPr>
          <a:lstStyle/>
          <a:p>
            <a:r>
              <a:rPr lang="en-US" sz="2800" dirty="0"/>
              <a:t>https://azure.microsoft.com/en-us/resources/templates/ </a:t>
            </a:r>
          </a:p>
        </p:txBody>
      </p:sp>
    </p:spTree>
    <p:extLst>
      <p:ext uri="{BB962C8B-B14F-4D97-AF65-F5344CB8AC3E}">
        <p14:creationId xmlns:p14="http://schemas.microsoft.com/office/powerpoint/2010/main" val="584511495"/>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C7C15-818F-403E-8351-B8AD7A73A29C}"/>
              </a:ext>
            </a:extLst>
          </p:cNvPr>
          <p:cNvSpPr>
            <a:spLocks noGrp="1"/>
          </p:cNvSpPr>
          <p:nvPr>
            <p:ph type="title"/>
          </p:nvPr>
        </p:nvSpPr>
        <p:spPr/>
        <p:txBody>
          <a:bodyPr/>
          <a:lstStyle/>
          <a:p>
            <a:r>
              <a:rPr lang="en-US" dirty="0"/>
              <a:t>Demonstration – QuickStart Templates</a:t>
            </a:r>
          </a:p>
        </p:txBody>
      </p:sp>
      <p:sp>
        <p:nvSpPr>
          <p:cNvPr id="3" name="Text Placeholder 2">
            <a:extLst>
              <a:ext uri="{FF2B5EF4-FFF2-40B4-BE49-F238E27FC236}">
                <a16:creationId xmlns:a16="http://schemas.microsoft.com/office/drawing/2014/main" id="{6A9FFD95-5BE0-48ED-BCCD-AA990509CC5B}"/>
              </a:ext>
            </a:extLst>
          </p:cNvPr>
          <p:cNvSpPr>
            <a:spLocks noGrp="1"/>
          </p:cNvSpPr>
          <p:nvPr>
            <p:ph type="body" sz="quarter" idx="10"/>
          </p:nvPr>
        </p:nvSpPr>
        <p:spPr>
          <a:xfrm>
            <a:off x="584200" y="1435497"/>
            <a:ext cx="11018520" cy="1465016"/>
          </a:xfrm>
        </p:spPr>
        <p:txBody>
          <a:bodyPr/>
          <a:lstStyle/>
          <a:p>
            <a:r>
              <a:rPr lang="en-US" dirty="0"/>
              <a:t>In this demonstration, you will explore QuickStart templates</a:t>
            </a:r>
          </a:p>
          <a:p>
            <a:pPr lvl="1"/>
            <a:r>
              <a:rPr lang="en-US" sz="2800" dirty="0"/>
              <a:t>Explore the QuickStart gallery</a:t>
            </a:r>
          </a:p>
          <a:p>
            <a:pPr lvl="1"/>
            <a:r>
              <a:rPr lang="en-US" sz="2800" dirty="0"/>
              <a:t>Explore a template</a:t>
            </a:r>
          </a:p>
        </p:txBody>
      </p:sp>
    </p:spTree>
    <p:extLst>
      <p:ext uri="{BB962C8B-B14F-4D97-AF65-F5344CB8AC3E}">
        <p14:creationId xmlns:p14="http://schemas.microsoft.com/office/powerpoint/2010/main" val="3504811312"/>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406A8-7297-4381-A5CF-82B697D2A49A}"/>
              </a:ext>
            </a:extLst>
          </p:cNvPr>
          <p:cNvSpPr>
            <a:spLocks noGrp="1"/>
          </p:cNvSpPr>
          <p:nvPr>
            <p:ph type="title"/>
          </p:nvPr>
        </p:nvSpPr>
        <p:spPr/>
        <p:txBody>
          <a:bodyPr/>
          <a:lstStyle/>
          <a:p>
            <a:r>
              <a:rPr lang="en-US" dirty="0"/>
              <a:t>Demonstration – Run Templates with PowerShell</a:t>
            </a:r>
          </a:p>
        </p:txBody>
      </p:sp>
      <p:sp>
        <p:nvSpPr>
          <p:cNvPr id="3" name="Text Placeholder 2">
            <a:extLst>
              <a:ext uri="{FF2B5EF4-FFF2-40B4-BE49-F238E27FC236}">
                <a16:creationId xmlns:a16="http://schemas.microsoft.com/office/drawing/2014/main" id="{CE207BC8-50D5-4917-82CB-53B5DF303BA1}"/>
              </a:ext>
            </a:extLst>
          </p:cNvPr>
          <p:cNvSpPr>
            <a:spLocks noGrp="1"/>
          </p:cNvSpPr>
          <p:nvPr>
            <p:ph type="body" sz="quarter" idx="10"/>
          </p:nvPr>
        </p:nvSpPr>
        <p:spPr>
          <a:xfrm>
            <a:off x="584200" y="1435497"/>
            <a:ext cx="11018520" cy="2634567"/>
          </a:xfrm>
        </p:spPr>
        <p:txBody>
          <a:bodyPr/>
          <a:lstStyle/>
          <a:p>
            <a:r>
              <a:rPr lang="en-US" dirty="0"/>
              <a:t>In this demonstration, you will create new Azure resources using PowerShell and Resource Manage templates</a:t>
            </a:r>
          </a:p>
          <a:p>
            <a:pPr lvl="1"/>
            <a:r>
              <a:rPr lang="en-US" sz="2400" dirty="0"/>
              <a:t>Connect to your subscription</a:t>
            </a:r>
          </a:p>
          <a:p>
            <a:pPr lvl="1"/>
            <a:r>
              <a:rPr lang="en-US" sz="2400" dirty="0"/>
              <a:t>Create the resource group</a:t>
            </a:r>
          </a:p>
          <a:p>
            <a:pPr lvl="1"/>
            <a:r>
              <a:rPr lang="en-US" sz="2400" dirty="0"/>
              <a:t>Deploy the template into the resource group</a:t>
            </a:r>
          </a:p>
          <a:p>
            <a:pPr lvl="1"/>
            <a:r>
              <a:rPr lang="en-US" sz="2400" dirty="0"/>
              <a:t>Verify the template deployed</a:t>
            </a:r>
          </a:p>
        </p:txBody>
      </p:sp>
    </p:spTree>
    <p:extLst>
      <p:ext uri="{BB962C8B-B14F-4D97-AF65-F5344CB8AC3E}">
        <p14:creationId xmlns:p14="http://schemas.microsoft.com/office/powerpoint/2010/main" val="2792913724"/>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2063" y="1889046"/>
            <a:ext cx="4167887" cy="2215991"/>
          </a:xfrm>
        </p:spPr>
        <p:txBody>
          <a:bodyPr/>
          <a:lstStyle/>
          <a:p>
            <a:r>
              <a:rPr lang="en-US" dirty="0"/>
              <a:t>AZ-103T00A</a:t>
            </a:r>
            <a:br>
              <a:rPr lang="en-US" dirty="0"/>
            </a:br>
            <a:r>
              <a:rPr lang="en-US" dirty="0"/>
              <a:t>Module 02: </a:t>
            </a:r>
            <a:br>
              <a:rPr lang="en-US" dirty="0"/>
            </a:br>
            <a:r>
              <a:rPr lang="en-US" dirty="0"/>
              <a:t>Azure Virtual Machines</a:t>
            </a:r>
          </a:p>
        </p:txBody>
      </p:sp>
    </p:spTree>
    <p:extLst>
      <p:ext uri="{BB962C8B-B14F-4D97-AF65-F5344CB8AC3E}">
        <p14:creationId xmlns:p14="http://schemas.microsoft.com/office/powerpoint/2010/main" val="2680091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D4DA7-EEAE-4A8B-A91E-6590B153BF49}"/>
              </a:ext>
            </a:extLst>
          </p:cNvPr>
          <p:cNvSpPr>
            <a:spLocks noGrp="1"/>
          </p:cNvSpPr>
          <p:nvPr>
            <p:ph type="title"/>
          </p:nvPr>
        </p:nvSpPr>
        <p:spPr/>
        <p:txBody>
          <a:bodyPr/>
          <a:lstStyle/>
          <a:p>
            <a:r>
              <a:rPr lang="en-US" dirty="0"/>
              <a:t>Module Overview</a:t>
            </a:r>
          </a:p>
        </p:txBody>
      </p:sp>
      <p:sp>
        <p:nvSpPr>
          <p:cNvPr id="3" name="Text Placeholder 2">
            <a:extLst>
              <a:ext uri="{FF2B5EF4-FFF2-40B4-BE49-F238E27FC236}">
                <a16:creationId xmlns:a16="http://schemas.microsoft.com/office/drawing/2014/main" id="{905AEEDD-5D0D-4868-9530-91B5BD7D7319}"/>
              </a:ext>
            </a:extLst>
          </p:cNvPr>
          <p:cNvSpPr>
            <a:spLocks noGrp="1"/>
          </p:cNvSpPr>
          <p:nvPr>
            <p:ph type="body" sz="quarter" idx="10"/>
          </p:nvPr>
        </p:nvSpPr>
        <p:spPr>
          <a:xfrm>
            <a:off x="584200" y="1435497"/>
            <a:ext cx="11018520" cy="2499146"/>
          </a:xfrm>
        </p:spPr>
        <p:txBody>
          <a:bodyPr/>
          <a:lstStyle/>
          <a:p>
            <a:r>
              <a:rPr lang="en-US" dirty="0"/>
              <a:t>Virtual Machine Planning</a:t>
            </a:r>
          </a:p>
          <a:p>
            <a:r>
              <a:rPr lang="en-US" dirty="0"/>
              <a:t>Creating Virtual Machines</a:t>
            </a:r>
          </a:p>
          <a:p>
            <a:r>
              <a:rPr lang="en-US" dirty="0"/>
              <a:t>Virtual Machine Availability</a:t>
            </a:r>
          </a:p>
          <a:p>
            <a:r>
              <a:rPr lang="en-US" dirty="0"/>
              <a:t>Virtual Machine Extensions</a:t>
            </a:r>
          </a:p>
          <a:p>
            <a:r>
              <a:rPr lang="en-US" dirty="0"/>
              <a:t>Lab and Review Questions</a:t>
            </a:r>
          </a:p>
        </p:txBody>
      </p:sp>
    </p:spTree>
    <p:extLst>
      <p:ext uri="{BB962C8B-B14F-4D97-AF65-F5344CB8AC3E}">
        <p14:creationId xmlns:p14="http://schemas.microsoft.com/office/powerpoint/2010/main" val="2278137800"/>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01: Virtual Machine Planning</a:t>
            </a:r>
          </a:p>
        </p:txBody>
      </p:sp>
    </p:spTree>
    <p:extLst>
      <p:ext uri="{BB962C8B-B14F-4D97-AF65-F5344CB8AC3E}">
        <p14:creationId xmlns:p14="http://schemas.microsoft.com/office/powerpoint/2010/main" val="374676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D4DA7-EEAE-4A8B-A91E-6590B153BF49}"/>
              </a:ext>
            </a:extLst>
          </p:cNvPr>
          <p:cNvSpPr>
            <a:spLocks noGrp="1"/>
          </p:cNvSpPr>
          <p:nvPr>
            <p:ph type="title"/>
          </p:nvPr>
        </p:nvSpPr>
        <p:spPr/>
        <p:txBody>
          <a:bodyPr/>
          <a:lstStyle/>
          <a:p>
            <a:r>
              <a:rPr lang="en-US" dirty="0"/>
              <a:t>Virtual Machine Planning Overview</a:t>
            </a:r>
          </a:p>
        </p:txBody>
      </p:sp>
      <p:sp>
        <p:nvSpPr>
          <p:cNvPr id="3" name="Text Placeholder 2">
            <a:extLst>
              <a:ext uri="{FF2B5EF4-FFF2-40B4-BE49-F238E27FC236}">
                <a16:creationId xmlns:a16="http://schemas.microsoft.com/office/drawing/2014/main" id="{905AEEDD-5D0D-4868-9530-91B5BD7D7319}"/>
              </a:ext>
            </a:extLst>
          </p:cNvPr>
          <p:cNvSpPr>
            <a:spLocks noGrp="1"/>
          </p:cNvSpPr>
          <p:nvPr>
            <p:ph type="body" sz="quarter" idx="10"/>
          </p:nvPr>
        </p:nvSpPr>
        <p:spPr>
          <a:xfrm>
            <a:off x="584200" y="1435497"/>
            <a:ext cx="11018520" cy="3533275"/>
          </a:xfrm>
        </p:spPr>
        <p:txBody>
          <a:bodyPr/>
          <a:lstStyle/>
          <a:p>
            <a:r>
              <a:rPr lang="en-US" dirty="0"/>
              <a:t>IaaS Cloud Services</a:t>
            </a:r>
          </a:p>
          <a:p>
            <a:r>
              <a:rPr lang="en-US" dirty="0"/>
              <a:t>Planning Checklist</a:t>
            </a:r>
          </a:p>
          <a:p>
            <a:r>
              <a:rPr lang="en-US" dirty="0"/>
              <a:t>Location and Pricing</a:t>
            </a:r>
          </a:p>
          <a:p>
            <a:r>
              <a:rPr lang="en-US" dirty="0"/>
              <a:t>Virtual Machine Sizing</a:t>
            </a:r>
          </a:p>
          <a:p>
            <a:r>
              <a:rPr lang="en-US" dirty="0"/>
              <a:t>Virtual Machine Disks</a:t>
            </a:r>
          </a:p>
          <a:p>
            <a:r>
              <a:rPr lang="en-US" dirty="0"/>
              <a:t>Storage Options </a:t>
            </a:r>
          </a:p>
          <a:p>
            <a:r>
              <a:rPr lang="en-US" dirty="0"/>
              <a:t>Supported Operating Systems</a:t>
            </a:r>
          </a:p>
        </p:txBody>
      </p:sp>
    </p:spTree>
    <p:extLst>
      <p:ext uri="{BB962C8B-B14F-4D97-AF65-F5344CB8AC3E}">
        <p14:creationId xmlns:p14="http://schemas.microsoft.com/office/powerpoint/2010/main" val="2707228551"/>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IaaS Cloud Services</a:t>
            </a:r>
          </a:p>
        </p:txBody>
      </p:sp>
      <p:sp>
        <p:nvSpPr>
          <p:cNvPr id="6" name="Text Placeholder 5"/>
          <p:cNvSpPr>
            <a:spLocks noGrp="1"/>
          </p:cNvSpPr>
          <p:nvPr>
            <p:ph type="body" sz="quarter" idx="10"/>
          </p:nvPr>
        </p:nvSpPr>
        <p:spPr>
          <a:xfrm>
            <a:off x="588263" y="5558794"/>
            <a:ext cx="10876150" cy="677108"/>
          </a:xfrm>
        </p:spPr>
        <p:txBody>
          <a:bodyPr/>
          <a:lstStyle/>
          <a:p>
            <a:r>
              <a:rPr lang="en-US" sz="2200" dirty="0"/>
              <a:t>Test and development, website hosting, storage, backup, recovery, high-performance computing, big data analysis, and extended data center</a:t>
            </a:r>
          </a:p>
        </p:txBody>
      </p:sp>
      <p:pic>
        <p:nvPicPr>
          <p:cNvPr id="3" name="Picture 2" descr="Layers of management responsibility for on-premises, IaaS, PaaS, and SaaS. ">
            <a:extLst>
              <a:ext uri="{FF2B5EF4-FFF2-40B4-BE49-F238E27FC236}">
                <a16:creationId xmlns:a16="http://schemas.microsoft.com/office/drawing/2014/main" id="{1C922528-7F08-4CCE-8ED3-717DCFEC6C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6155" y="1260325"/>
            <a:ext cx="10730627" cy="4206824"/>
          </a:xfrm>
          <a:prstGeom prst="rect">
            <a:avLst/>
          </a:prstGeom>
        </p:spPr>
      </p:pic>
      <p:sp>
        <p:nvSpPr>
          <p:cNvPr id="4" name="Rectangle 3">
            <a:extLst>
              <a:ext uri="{FF2B5EF4-FFF2-40B4-BE49-F238E27FC236}">
                <a16:creationId xmlns:a16="http://schemas.microsoft.com/office/drawing/2014/main" id="{7C75E696-382A-4559-A7A8-D24E5A5B96DA}"/>
              </a:ext>
              <a:ext uri="{C183D7F6-B498-43B3-948B-1728B52AA6E4}">
                <adec:decorative xmlns:adec="http://schemas.microsoft.com/office/drawing/2017/decorative" val="1"/>
              </a:ext>
            </a:extLst>
          </p:cNvPr>
          <p:cNvSpPr/>
          <p:nvPr/>
        </p:nvSpPr>
        <p:spPr bwMode="auto">
          <a:xfrm>
            <a:off x="3349592" y="1390851"/>
            <a:ext cx="1636294" cy="591953"/>
          </a:xfrm>
          <a:prstGeom prst="rect">
            <a:avLst/>
          </a:prstGeom>
          <a:noFill/>
          <a:ln w="2222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7195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38E71-B44F-49AE-8AB4-65DB02BAF432}"/>
              </a:ext>
            </a:extLst>
          </p:cNvPr>
          <p:cNvSpPr>
            <a:spLocks noGrp="1"/>
          </p:cNvSpPr>
          <p:nvPr>
            <p:ph type="title"/>
          </p:nvPr>
        </p:nvSpPr>
        <p:spPr>
          <a:xfrm>
            <a:off x="588263" y="457200"/>
            <a:ext cx="11018520" cy="553998"/>
          </a:xfrm>
        </p:spPr>
        <p:txBody>
          <a:bodyPr/>
          <a:lstStyle/>
          <a:p>
            <a:r>
              <a:rPr lang="en-US" dirty="0"/>
              <a:t>Azure virtual machine planning checklist</a:t>
            </a:r>
          </a:p>
        </p:txBody>
      </p:sp>
      <p:sp>
        <p:nvSpPr>
          <p:cNvPr id="3" name="Text Placeholder 2">
            <a:extLst>
              <a:ext uri="{FF2B5EF4-FFF2-40B4-BE49-F238E27FC236}">
                <a16:creationId xmlns:a16="http://schemas.microsoft.com/office/drawing/2014/main" id="{C39426D1-A821-4A3F-95CF-E3B78F48562B}"/>
              </a:ext>
            </a:extLst>
          </p:cNvPr>
          <p:cNvSpPr>
            <a:spLocks noGrp="1"/>
          </p:cNvSpPr>
          <p:nvPr>
            <p:ph type="body" sz="quarter" idx="10"/>
          </p:nvPr>
        </p:nvSpPr>
        <p:spPr>
          <a:xfrm>
            <a:off x="584200" y="1435497"/>
            <a:ext cx="5980373" cy="1292662"/>
          </a:xfrm>
        </p:spPr>
        <p:txBody>
          <a:bodyPr/>
          <a:lstStyle/>
          <a:p>
            <a:r>
              <a:rPr lang="en-US" dirty="0">
                <a:latin typeface="+mn-lt"/>
              </a:rPr>
              <a:t>Before you create a virtual machine (VM), you should consider the following:</a:t>
            </a:r>
          </a:p>
        </p:txBody>
      </p:sp>
      <p:grpSp>
        <p:nvGrpSpPr>
          <p:cNvPr id="52" name="Group 51">
            <a:extLst>
              <a:ext uri="{FF2B5EF4-FFF2-40B4-BE49-F238E27FC236}">
                <a16:creationId xmlns:a16="http://schemas.microsoft.com/office/drawing/2014/main" id="{A2251202-E679-47C0-B336-A993F39659A3}"/>
              </a:ext>
              <a:ext uri="{C183D7F6-B498-43B3-948B-1728B52AA6E4}">
                <adec:decorative xmlns:adec="http://schemas.microsoft.com/office/drawing/2017/decorative" val="1"/>
              </a:ext>
            </a:extLst>
          </p:cNvPr>
          <p:cNvGrpSpPr/>
          <p:nvPr/>
        </p:nvGrpSpPr>
        <p:grpSpPr>
          <a:xfrm>
            <a:off x="7697925" y="2076774"/>
            <a:ext cx="3368461" cy="4097480"/>
            <a:chOff x="7865352" y="1801503"/>
            <a:chExt cx="3368461" cy="4097480"/>
          </a:xfrm>
        </p:grpSpPr>
        <p:sp>
          <p:nvSpPr>
            <p:cNvPr id="9" name="Rectangle 8">
              <a:extLst>
                <a:ext uri="{FF2B5EF4-FFF2-40B4-BE49-F238E27FC236}">
                  <a16:creationId xmlns:a16="http://schemas.microsoft.com/office/drawing/2014/main" id="{07C9889A-59B2-41DB-B160-2F0CF3FA6F48}"/>
                </a:ext>
              </a:extLst>
            </p:cNvPr>
            <p:cNvSpPr/>
            <p:nvPr/>
          </p:nvSpPr>
          <p:spPr bwMode="auto">
            <a:xfrm>
              <a:off x="8306629" y="2019300"/>
              <a:ext cx="2927184" cy="387968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nSpc>
                  <a:spcPct val="150000"/>
                </a:lnSpc>
              </a:pPr>
              <a:r>
                <a:rPr lang="en-US" sz="2000" dirty="0">
                  <a:solidFill>
                    <a:schemeClr val="tx1"/>
                  </a:solidFill>
                </a:rPr>
                <a:t>Network configuration</a:t>
              </a:r>
            </a:p>
            <a:p>
              <a:pPr>
                <a:lnSpc>
                  <a:spcPct val="150000"/>
                </a:lnSpc>
              </a:pPr>
              <a:r>
                <a:rPr lang="en-US" sz="2000" dirty="0">
                  <a:solidFill>
                    <a:schemeClr val="tx1"/>
                  </a:solidFill>
                </a:rPr>
                <a:t>VM name</a:t>
              </a:r>
            </a:p>
            <a:p>
              <a:pPr>
                <a:lnSpc>
                  <a:spcPct val="150000"/>
                </a:lnSpc>
              </a:pPr>
              <a:r>
                <a:rPr lang="en-US" sz="2000" dirty="0">
                  <a:solidFill>
                    <a:schemeClr val="tx1"/>
                  </a:solidFill>
                </a:rPr>
                <a:t>Location</a:t>
              </a:r>
            </a:p>
            <a:p>
              <a:pPr>
                <a:lnSpc>
                  <a:spcPct val="150000"/>
                </a:lnSpc>
              </a:pPr>
              <a:r>
                <a:rPr lang="en-US" sz="2000" dirty="0">
                  <a:solidFill>
                    <a:schemeClr val="tx1"/>
                  </a:solidFill>
                </a:rPr>
                <a:t>Size</a:t>
              </a:r>
            </a:p>
            <a:p>
              <a:pPr>
                <a:lnSpc>
                  <a:spcPct val="150000"/>
                </a:lnSpc>
              </a:pPr>
              <a:r>
                <a:rPr lang="en-US" sz="2000" dirty="0">
                  <a:solidFill>
                    <a:schemeClr val="tx1"/>
                  </a:solidFill>
                </a:rPr>
                <a:t>Pricing model</a:t>
              </a:r>
            </a:p>
            <a:p>
              <a:pPr>
                <a:lnSpc>
                  <a:spcPct val="150000"/>
                </a:lnSpc>
              </a:pPr>
              <a:r>
                <a:rPr lang="en-US" sz="2000" dirty="0">
                  <a:solidFill>
                    <a:schemeClr val="tx1"/>
                  </a:solidFill>
                </a:rPr>
                <a:t>Storage</a:t>
              </a:r>
            </a:p>
            <a:p>
              <a:pPr>
                <a:lnSpc>
                  <a:spcPct val="150000"/>
                </a:lnSpc>
              </a:pPr>
              <a:r>
                <a:rPr lang="en-US" sz="2000" dirty="0">
                  <a:solidFill>
                    <a:schemeClr val="tx1"/>
                  </a:solidFill>
                </a:rPr>
                <a:t>Operating system</a:t>
              </a:r>
            </a:p>
          </p:txBody>
        </p:sp>
        <p:grpSp>
          <p:nvGrpSpPr>
            <p:cNvPr id="49" name="Group 48">
              <a:extLst>
                <a:ext uri="{FF2B5EF4-FFF2-40B4-BE49-F238E27FC236}">
                  <a16:creationId xmlns:a16="http://schemas.microsoft.com/office/drawing/2014/main" id="{F1314B14-7B1E-4DB0-BCD2-0BD60849B3E1}"/>
                </a:ext>
              </a:extLst>
            </p:cNvPr>
            <p:cNvGrpSpPr/>
            <p:nvPr/>
          </p:nvGrpSpPr>
          <p:grpSpPr>
            <a:xfrm>
              <a:off x="7906295" y="2440066"/>
              <a:ext cx="372876" cy="3114573"/>
              <a:chOff x="8279310" y="1715316"/>
              <a:chExt cx="495300" cy="4137156"/>
            </a:xfrm>
          </p:grpSpPr>
          <p:grpSp>
            <p:nvGrpSpPr>
              <p:cNvPr id="25" name="Group 24">
                <a:extLst>
                  <a:ext uri="{FF2B5EF4-FFF2-40B4-BE49-F238E27FC236}">
                    <a16:creationId xmlns:a16="http://schemas.microsoft.com/office/drawing/2014/main" id="{034DD3F6-8C64-44B8-B318-8F6A3CBFBADA}"/>
                  </a:ext>
                </a:extLst>
              </p:cNvPr>
              <p:cNvGrpSpPr/>
              <p:nvPr/>
            </p:nvGrpSpPr>
            <p:grpSpPr>
              <a:xfrm>
                <a:off x="8279310" y="1715316"/>
                <a:ext cx="495300" cy="471488"/>
                <a:chOff x="7883525" y="3249613"/>
                <a:chExt cx="495300" cy="471488"/>
              </a:xfrm>
            </p:grpSpPr>
            <p:sp>
              <p:nvSpPr>
                <p:cNvPr id="17" name="Rectangle 10">
                  <a:extLst>
                    <a:ext uri="{FF2B5EF4-FFF2-40B4-BE49-F238E27FC236}">
                      <a16:creationId xmlns:a16="http://schemas.microsoft.com/office/drawing/2014/main" id="{EF6A6E33-ACF9-4CBB-837C-B1878B2D7294}"/>
                    </a:ext>
                  </a:extLst>
                </p:cNvPr>
                <p:cNvSpPr>
                  <a:spLocks noChangeArrowheads="1"/>
                </p:cNvSpPr>
                <p:nvPr/>
              </p:nvSpPr>
              <p:spPr bwMode="auto">
                <a:xfrm>
                  <a:off x="7883525" y="3249613"/>
                  <a:ext cx="495300" cy="471488"/>
                </a:xfrm>
                <a:prstGeom prst="rect">
                  <a:avLst/>
                </a:prstGeom>
                <a:solidFill>
                  <a:srgbClr val="FFFFFF"/>
                </a:solidFill>
                <a:ln w="23813" cap="flat">
                  <a:solidFill>
                    <a:srgbClr val="00188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1">
                  <a:extLst>
                    <a:ext uri="{FF2B5EF4-FFF2-40B4-BE49-F238E27FC236}">
                      <a16:creationId xmlns:a16="http://schemas.microsoft.com/office/drawing/2014/main" id="{62798CD8-AA22-4BC9-9C64-CA4392668C75}"/>
                    </a:ext>
                  </a:extLst>
                </p:cNvPr>
                <p:cNvSpPr>
                  <a:spLocks/>
                </p:cNvSpPr>
                <p:nvPr/>
              </p:nvSpPr>
              <p:spPr bwMode="auto">
                <a:xfrm>
                  <a:off x="7953375" y="3341688"/>
                  <a:ext cx="344488" cy="276225"/>
                </a:xfrm>
                <a:custGeom>
                  <a:avLst/>
                  <a:gdLst>
                    <a:gd name="T0" fmla="*/ 26 w 30"/>
                    <a:gd name="T1" fmla="*/ 1 h 24"/>
                    <a:gd name="T2" fmla="*/ 9 w 30"/>
                    <a:gd name="T3" fmla="*/ 18 h 24"/>
                    <a:gd name="T4" fmla="*/ 5 w 30"/>
                    <a:gd name="T5" fmla="*/ 13 h 24"/>
                    <a:gd name="T6" fmla="*/ 1 w 30"/>
                    <a:gd name="T7" fmla="*/ 13 h 24"/>
                    <a:gd name="T8" fmla="*/ 1 w 30"/>
                    <a:gd name="T9" fmla="*/ 13 h 24"/>
                    <a:gd name="T10" fmla="*/ 1 w 30"/>
                    <a:gd name="T11" fmla="*/ 17 h 24"/>
                    <a:gd name="T12" fmla="*/ 7 w 30"/>
                    <a:gd name="T13" fmla="*/ 23 h 24"/>
                    <a:gd name="T14" fmla="*/ 8 w 30"/>
                    <a:gd name="T15" fmla="*/ 24 h 24"/>
                    <a:gd name="T16" fmla="*/ 11 w 30"/>
                    <a:gd name="T17" fmla="*/ 24 h 24"/>
                    <a:gd name="T18" fmla="*/ 11 w 30"/>
                    <a:gd name="T19" fmla="*/ 23 h 24"/>
                    <a:gd name="T20" fmla="*/ 30 w 30"/>
                    <a:gd name="T21" fmla="*/ 5 h 24"/>
                    <a:gd name="T22" fmla="*/ 30 w 30"/>
                    <a:gd name="T23" fmla="*/ 2 h 24"/>
                    <a:gd name="T24" fmla="*/ 29 w 30"/>
                    <a:gd name="T25" fmla="*/ 1 h 24"/>
                    <a:gd name="T26" fmla="*/ 26 w 30"/>
                    <a:gd name="T27"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24">
                      <a:moveTo>
                        <a:pt x="26" y="1"/>
                      </a:moveTo>
                      <a:cubicBezTo>
                        <a:pt x="9" y="18"/>
                        <a:pt x="9" y="18"/>
                        <a:pt x="9" y="18"/>
                      </a:cubicBezTo>
                      <a:cubicBezTo>
                        <a:pt x="5" y="13"/>
                        <a:pt x="5" y="13"/>
                        <a:pt x="5" y="13"/>
                      </a:cubicBezTo>
                      <a:cubicBezTo>
                        <a:pt x="4" y="12"/>
                        <a:pt x="2" y="12"/>
                        <a:pt x="1" y="13"/>
                      </a:cubicBezTo>
                      <a:cubicBezTo>
                        <a:pt x="1" y="13"/>
                        <a:pt x="1" y="13"/>
                        <a:pt x="1" y="13"/>
                      </a:cubicBezTo>
                      <a:cubicBezTo>
                        <a:pt x="0" y="14"/>
                        <a:pt x="0" y="16"/>
                        <a:pt x="1" y="17"/>
                      </a:cubicBezTo>
                      <a:cubicBezTo>
                        <a:pt x="7" y="23"/>
                        <a:pt x="7" y="23"/>
                        <a:pt x="7" y="23"/>
                      </a:cubicBezTo>
                      <a:cubicBezTo>
                        <a:pt x="8" y="24"/>
                        <a:pt x="8" y="24"/>
                        <a:pt x="8" y="24"/>
                      </a:cubicBezTo>
                      <a:cubicBezTo>
                        <a:pt x="9" y="24"/>
                        <a:pt x="10" y="24"/>
                        <a:pt x="11" y="24"/>
                      </a:cubicBezTo>
                      <a:cubicBezTo>
                        <a:pt x="11" y="23"/>
                        <a:pt x="11" y="23"/>
                        <a:pt x="11" y="23"/>
                      </a:cubicBezTo>
                      <a:cubicBezTo>
                        <a:pt x="30" y="5"/>
                        <a:pt x="30" y="5"/>
                        <a:pt x="30" y="5"/>
                      </a:cubicBezTo>
                      <a:cubicBezTo>
                        <a:pt x="30" y="4"/>
                        <a:pt x="30" y="3"/>
                        <a:pt x="30" y="2"/>
                      </a:cubicBezTo>
                      <a:cubicBezTo>
                        <a:pt x="29" y="1"/>
                        <a:pt x="29" y="1"/>
                        <a:pt x="29" y="1"/>
                      </a:cubicBezTo>
                      <a:cubicBezTo>
                        <a:pt x="28" y="0"/>
                        <a:pt x="27" y="0"/>
                        <a:pt x="26" y="1"/>
                      </a:cubicBezTo>
                      <a:close/>
                    </a:path>
                  </a:pathLst>
                </a:custGeom>
                <a:solidFill>
                  <a:srgbClr val="117C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6" name="Group 25">
                <a:extLst>
                  <a:ext uri="{FF2B5EF4-FFF2-40B4-BE49-F238E27FC236}">
                    <a16:creationId xmlns:a16="http://schemas.microsoft.com/office/drawing/2014/main" id="{C3A35EB6-C0F8-4A34-8BAF-2EB737969B30}"/>
                  </a:ext>
                </a:extLst>
              </p:cNvPr>
              <p:cNvGrpSpPr/>
              <p:nvPr/>
            </p:nvGrpSpPr>
            <p:grpSpPr>
              <a:xfrm>
                <a:off x="8279310" y="2334727"/>
                <a:ext cx="495300" cy="471488"/>
                <a:chOff x="7883525" y="3824288"/>
                <a:chExt cx="495300" cy="471488"/>
              </a:xfrm>
            </p:grpSpPr>
            <p:sp>
              <p:nvSpPr>
                <p:cNvPr id="19" name="Rectangle 12">
                  <a:extLst>
                    <a:ext uri="{FF2B5EF4-FFF2-40B4-BE49-F238E27FC236}">
                      <a16:creationId xmlns:a16="http://schemas.microsoft.com/office/drawing/2014/main" id="{910FCE3B-6E9E-4CED-89CE-FED1B6B7186A}"/>
                    </a:ext>
                  </a:extLst>
                </p:cNvPr>
                <p:cNvSpPr>
                  <a:spLocks noChangeArrowheads="1"/>
                </p:cNvSpPr>
                <p:nvPr/>
              </p:nvSpPr>
              <p:spPr bwMode="auto">
                <a:xfrm>
                  <a:off x="7883525" y="3824288"/>
                  <a:ext cx="495300" cy="471488"/>
                </a:xfrm>
                <a:prstGeom prst="rect">
                  <a:avLst/>
                </a:prstGeom>
                <a:solidFill>
                  <a:srgbClr val="FFFFFF"/>
                </a:solidFill>
                <a:ln w="23813" cap="flat">
                  <a:solidFill>
                    <a:srgbClr val="00188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3">
                  <a:extLst>
                    <a:ext uri="{FF2B5EF4-FFF2-40B4-BE49-F238E27FC236}">
                      <a16:creationId xmlns:a16="http://schemas.microsoft.com/office/drawing/2014/main" id="{54E4A294-6E62-4C6E-B324-1D29ABC3D1D3}"/>
                    </a:ext>
                  </a:extLst>
                </p:cNvPr>
                <p:cNvSpPr>
                  <a:spLocks/>
                </p:cNvSpPr>
                <p:nvPr/>
              </p:nvSpPr>
              <p:spPr bwMode="auto">
                <a:xfrm>
                  <a:off x="7953375" y="3916363"/>
                  <a:ext cx="344488" cy="276225"/>
                </a:xfrm>
                <a:custGeom>
                  <a:avLst/>
                  <a:gdLst>
                    <a:gd name="T0" fmla="*/ 26 w 30"/>
                    <a:gd name="T1" fmla="*/ 1 h 24"/>
                    <a:gd name="T2" fmla="*/ 9 w 30"/>
                    <a:gd name="T3" fmla="*/ 18 h 24"/>
                    <a:gd name="T4" fmla="*/ 5 w 30"/>
                    <a:gd name="T5" fmla="*/ 13 h 24"/>
                    <a:gd name="T6" fmla="*/ 1 w 30"/>
                    <a:gd name="T7" fmla="*/ 13 h 24"/>
                    <a:gd name="T8" fmla="*/ 1 w 30"/>
                    <a:gd name="T9" fmla="*/ 13 h 24"/>
                    <a:gd name="T10" fmla="*/ 1 w 30"/>
                    <a:gd name="T11" fmla="*/ 17 h 24"/>
                    <a:gd name="T12" fmla="*/ 7 w 30"/>
                    <a:gd name="T13" fmla="*/ 23 h 24"/>
                    <a:gd name="T14" fmla="*/ 8 w 30"/>
                    <a:gd name="T15" fmla="*/ 23 h 24"/>
                    <a:gd name="T16" fmla="*/ 11 w 30"/>
                    <a:gd name="T17" fmla="*/ 23 h 24"/>
                    <a:gd name="T18" fmla="*/ 11 w 30"/>
                    <a:gd name="T19" fmla="*/ 23 h 24"/>
                    <a:gd name="T20" fmla="*/ 30 w 30"/>
                    <a:gd name="T21" fmla="*/ 5 h 24"/>
                    <a:gd name="T22" fmla="*/ 30 w 30"/>
                    <a:gd name="T23" fmla="*/ 2 h 24"/>
                    <a:gd name="T24" fmla="*/ 29 w 30"/>
                    <a:gd name="T25" fmla="*/ 1 h 24"/>
                    <a:gd name="T26" fmla="*/ 26 w 30"/>
                    <a:gd name="T27"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24">
                      <a:moveTo>
                        <a:pt x="26" y="1"/>
                      </a:moveTo>
                      <a:cubicBezTo>
                        <a:pt x="9" y="18"/>
                        <a:pt x="9" y="18"/>
                        <a:pt x="9" y="18"/>
                      </a:cubicBezTo>
                      <a:cubicBezTo>
                        <a:pt x="5" y="13"/>
                        <a:pt x="5" y="13"/>
                        <a:pt x="5" y="13"/>
                      </a:cubicBezTo>
                      <a:cubicBezTo>
                        <a:pt x="4" y="12"/>
                        <a:pt x="2" y="12"/>
                        <a:pt x="1" y="13"/>
                      </a:cubicBezTo>
                      <a:cubicBezTo>
                        <a:pt x="1" y="13"/>
                        <a:pt x="1" y="13"/>
                        <a:pt x="1" y="13"/>
                      </a:cubicBezTo>
                      <a:cubicBezTo>
                        <a:pt x="0" y="14"/>
                        <a:pt x="0" y="16"/>
                        <a:pt x="1" y="17"/>
                      </a:cubicBezTo>
                      <a:cubicBezTo>
                        <a:pt x="7" y="23"/>
                        <a:pt x="7" y="23"/>
                        <a:pt x="7" y="23"/>
                      </a:cubicBezTo>
                      <a:cubicBezTo>
                        <a:pt x="8" y="23"/>
                        <a:pt x="8" y="23"/>
                        <a:pt x="8" y="23"/>
                      </a:cubicBezTo>
                      <a:cubicBezTo>
                        <a:pt x="9" y="24"/>
                        <a:pt x="10" y="24"/>
                        <a:pt x="11" y="23"/>
                      </a:cubicBezTo>
                      <a:cubicBezTo>
                        <a:pt x="11" y="23"/>
                        <a:pt x="11" y="23"/>
                        <a:pt x="11" y="23"/>
                      </a:cubicBezTo>
                      <a:cubicBezTo>
                        <a:pt x="30" y="5"/>
                        <a:pt x="30" y="5"/>
                        <a:pt x="30" y="5"/>
                      </a:cubicBezTo>
                      <a:cubicBezTo>
                        <a:pt x="30" y="4"/>
                        <a:pt x="30" y="3"/>
                        <a:pt x="30" y="2"/>
                      </a:cubicBezTo>
                      <a:cubicBezTo>
                        <a:pt x="29" y="1"/>
                        <a:pt x="29" y="1"/>
                        <a:pt x="29" y="1"/>
                      </a:cubicBezTo>
                      <a:cubicBezTo>
                        <a:pt x="28" y="0"/>
                        <a:pt x="27" y="0"/>
                        <a:pt x="26" y="1"/>
                      </a:cubicBezTo>
                      <a:close/>
                    </a:path>
                  </a:pathLst>
                </a:custGeom>
                <a:solidFill>
                  <a:srgbClr val="117C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7" name="Group 26">
                <a:extLst>
                  <a:ext uri="{FF2B5EF4-FFF2-40B4-BE49-F238E27FC236}">
                    <a16:creationId xmlns:a16="http://schemas.microsoft.com/office/drawing/2014/main" id="{A902D041-0560-42F9-AE55-A0ED08E1FF26}"/>
                  </a:ext>
                </a:extLst>
              </p:cNvPr>
              <p:cNvGrpSpPr/>
              <p:nvPr/>
            </p:nvGrpSpPr>
            <p:grpSpPr>
              <a:xfrm>
                <a:off x="8279310" y="2954138"/>
                <a:ext cx="495300" cy="471488"/>
                <a:chOff x="7883525" y="4398963"/>
                <a:chExt cx="495300" cy="471488"/>
              </a:xfrm>
            </p:grpSpPr>
            <p:sp>
              <p:nvSpPr>
                <p:cNvPr id="21" name="Rectangle 14">
                  <a:extLst>
                    <a:ext uri="{FF2B5EF4-FFF2-40B4-BE49-F238E27FC236}">
                      <a16:creationId xmlns:a16="http://schemas.microsoft.com/office/drawing/2014/main" id="{F94647AB-8F09-4DA3-B912-7831503AABEA}"/>
                    </a:ext>
                  </a:extLst>
                </p:cNvPr>
                <p:cNvSpPr>
                  <a:spLocks noChangeArrowheads="1"/>
                </p:cNvSpPr>
                <p:nvPr/>
              </p:nvSpPr>
              <p:spPr bwMode="auto">
                <a:xfrm>
                  <a:off x="7883525" y="4398963"/>
                  <a:ext cx="495300" cy="471488"/>
                </a:xfrm>
                <a:prstGeom prst="rect">
                  <a:avLst/>
                </a:prstGeom>
                <a:solidFill>
                  <a:srgbClr val="FFFFFF"/>
                </a:solidFill>
                <a:ln w="23813" cap="flat">
                  <a:solidFill>
                    <a:srgbClr val="00188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5">
                  <a:extLst>
                    <a:ext uri="{FF2B5EF4-FFF2-40B4-BE49-F238E27FC236}">
                      <a16:creationId xmlns:a16="http://schemas.microsoft.com/office/drawing/2014/main" id="{DDD5EEAD-BDC4-4D8A-97A5-5359CDC2046D}"/>
                    </a:ext>
                  </a:extLst>
                </p:cNvPr>
                <p:cNvSpPr>
                  <a:spLocks/>
                </p:cNvSpPr>
                <p:nvPr/>
              </p:nvSpPr>
              <p:spPr bwMode="auto">
                <a:xfrm>
                  <a:off x="7953375" y="4491038"/>
                  <a:ext cx="344488" cy="276225"/>
                </a:xfrm>
                <a:custGeom>
                  <a:avLst/>
                  <a:gdLst>
                    <a:gd name="T0" fmla="*/ 26 w 30"/>
                    <a:gd name="T1" fmla="*/ 1 h 24"/>
                    <a:gd name="T2" fmla="*/ 9 w 30"/>
                    <a:gd name="T3" fmla="*/ 18 h 24"/>
                    <a:gd name="T4" fmla="*/ 5 w 30"/>
                    <a:gd name="T5" fmla="*/ 13 h 24"/>
                    <a:gd name="T6" fmla="*/ 1 w 30"/>
                    <a:gd name="T7" fmla="*/ 13 h 24"/>
                    <a:gd name="T8" fmla="*/ 1 w 30"/>
                    <a:gd name="T9" fmla="*/ 13 h 24"/>
                    <a:gd name="T10" fmla="*/ 1 w 30"/>
                    <a:gd name="T11" fmla="*/ 17 h 24"/>
                    <a:gd name="T12" fmla="*/ 7 w 30"/>
                    <a:gd name="T13" fmla="*/ 23 h 24"/>
                    <a:gd name="T14" fmla="*/ 8 w 30"/>
                    <a:gd name="T15" fmla="*/ 23 h 24"/>
                    <a:gd name="T16" fmla="*/ 11 w 30"/>
                    <a:gd name="T17" fmla="*/ 23 h 24"/>
                    <a:gd name="T18" fmla="*/ 11 w 30"/>
                    <a:gd name="T19" fmla="*/ 23 h 24"/>
                    <a:gd name="T20" fmla="*/ 30 w 30"/>
                    <a:gd name="T21" fmla="*/ 5 h 24"/>
                    <a:gd name="T22" fmla="*/ 30 w 30"/>
                    <a:gd name="T23" fmla="*/ 2 h 24"/>
                    <a:gd name="T24" fmla="*/ 29 w 30"/>
                    <a:gd name="T25" fmla="*/ 1 h 24"/>
                    <a:gd name="T26" fmla="*/ 26 w 30"/>
                    <a:gd name="T27"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24">
                      <a:moveTo>
                        <a:pt x="26" y="1"/>
                      </a:moveTo>
                      <a:cubicBezTo>
                        <a:pt x="9" y="18"/>
                        <a:pt x="9" y="18"/>
                        <a:pt x="9" y="18"/>
                      </a:cubicBezTo>
                      <a:cubicBezTo>
                        <a:pt x="5" y="13"/>
                        <a:pt x="5" y="13"/>
                        <a:pt x="5" y="13"/>
                      </a:cubicBezTo>
                      <a:cubicBezTo>
                        <a:pt x="4" y="12"/>
                        <a:pt x="2" y="12"/>
                        <a:pt x="1" y="13"/>
                      </a:cubicBezTo>
                      <a:cubicBezTo>
                        <a:pt x="1" y="13"/>
                        <a:pt x="1" y="13"/>
                        <a:pt x="1" y="13"/>
                      </a:cubicBezTo>
                      <a:cubicBezTo>
                        <a:pt x="0" y="14"/>
                        <a:pt x="0" y="16"/>
                        <a:pt x="1" y="17"/>
                      </a:cubicBezTo>
                      <a:cubicBezTo>
                        <a:pt x="7" y="23"/>
                        <a:pt x="7" y="23"/>
                        <a:pt x="7" y="23"/>
                      </a:cubicBezTo>
                      <a:cubicBezTo>
                        <a:pt x="8" y="23"/>
                        <a:pt x="8" y="23"/>
                        <a:pt x="8" y="23"/>
                      </a:cubicBezTo>
                      <a:cubicBezTo>
                        <a:pt x="9" y="24"/>
                        <a:pt x="10" y="24"/>
                        <a:pt x="11" y="23"/>
                      </a:cubicBezTo>
                      <a:cubicBezTo>
                        <a:pt x="11" y="23"/>
                        <a:pt x="11" y="23"/>
                        <a:pt x="11" y="23"/>
                      </a:cubicBezTo>
                      <a:cubicBezTo>
                        <a:pt x="30" y="5"/>
                        <a:pt x="30" y="5"/>
                        <a:pt x="30" y="5"/>
                      </a:cubicBezTo>
                      <a:cubicBezTo>
                        <a:pt x="30" y="4"/>
                        <a:pt x="30" y="2"/>
                        <a:pt x="30" y="2"/>
                      </a:cubicBezTo>
                      <a:cubicBezTo>
                        <a:pt x="29" y="1"/>
                        <a:pt x="29" y="1"/>
                        <a:pt x="29" y="1"/>
                      </a:cubicBezTo>
                      <a:cubicBezTo>
                        <a:pt x="28" y="0"/>
                        <a:pt x="27" y="0"/>
                        <a:pt x="26" y="1"/>
                      </a:cubicBezTo>
                      <a:close/>
                    </a:path>
                  </a:pathLst>
                </a:custGeom>
                <a:solidFill>
                  <a:srgbClr val="117C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8" name="Group 27">
                <a:extLst>
                  <a:ext uri="{FF2B5EF4-FFF2-40B4-BE49-F238E27FC236}">
                    <a16:creationId xmlns:a16="http://schemas.microsoft.com/office/drawing/2014/main" id="{5401D54E-7E5D-48B8-A26F-83536BBA6D87}"/>
                  </a:ext>
                </a:extLst>
              </p:cNvPr>
              <p:cNvGrpSpPr/>
              <p:nvPr/>
            </p:nvGrpSpPr>
            <p:grpSpPr>
              <a:xfrm>
                <a:off x="8279310" y="3573549"/>
                <a:ext cx="495300" cy="458788"/>
                <a:chOff x="7883525" y="4973638"/>
                <a:chExt cx="495300" cy="458788"/>
              </a:xfrm>
            </p:grpSpPr>
            <p:sp>
              <p:nvSpPr>
                <p:cNvPr id="23" name="Rectangle 16">
                  <a:extLst>
                    <a:ext uri="{FF2B5EF4-FFF2-40B4-BE49-F238E27FC236}">
                      <a16:creationId xmlns:a16="http://schemas.microsoft.com/office/drawing/2014/main" id="{A55D6C9A-48C9-42D7-92DD-06C99498D050}"/>
                    </a:ext>
                  </a:extLst>
                </p:cNvPr>
                <p:cNvSpPr>
                  <a:spLocks noChangeArrowheads="1"/>
                </p:cNvSpPr>
                <p:nvPr/>
              </p:nvSpPr>
              <p:spPr bwMode="auto">
                <a:xfrm>
                  <a:off x="7883525" y="4973638"/>
                  <a:ext cx="495300" cy="458788"/>
                </a:xfrm>
                <a:prstGeom prst="rect">
                  <a:avLst/>
                </a:prstGeom>
                <a:solidFill>
                  <a:srgbClr val="FFFFFF"/>
                </a:solidFill>
                <a:ln w="23813" cap="flat">
                  <a:solidFill>
                    <a:srgbClr val="00188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7">
                  <a:extLst>
                    <a:ext uri="{FF2B5EF4-FFF2-40B4-BE49-F238E27FC236}">
                      <a16:creationId xmlns:a16="http://schemas.microsoft.com/office/drawing/2014/main" id="{D6FCE643-515C-473F-916C-C54FE118FDDC}"/>
                    </a:ext>
                  </a:extLst>
                </p:cNvPr>
                <p:cNvSpPr>
                  <a:spLocks/>
                </p:cNvSpPr>
                <p:nvPr/>
              </p:nvSpPr>
              <p:spPr bwMode="auto">
                <a:xfrm>
                  <a:off x="7953375" y="5065713"/>
                  <a:ext cx="344488" cy="276225"/>
                </a:xfrm>
                <a:custGeom>
                  <a:avLst/>
                  <a:gdLst>
                    <a:gd name="T0" fmla="*/ 26 w 30"/>
                    <a:gd name="T1" fmla="*/ 1 h 24"/>
                    <a:gd name="T2" fmla="*/ 9 w 30"/>
                    <a:gd name="T3" fmla="*/ 18 h 24"/>
                    <a:gd name="T4" fmla="*/ 5 w 30"/>
                    <a:gd name="T5" fmla="*/ 13 h 24"/>
                    <a:gd name="T6" fmla="*/ 1 w 30"/>
                    <a:gd name="T7" fmla="*/ 13 h 24"/>
                    <a:gd name="T8" fmla="*/ 1 w 30"/>
                    <a:gd name="T9" fmla="*/ 13 h 24"/>
                    <a:gd name="T10" fmla="*/ 1 w 30"/>
                    <a:gd name="T11" fmla="*/ 16 h 24"/>
                    <a:gd name="T12" fmla="*/ 7 w 30"/>
                    <a:gd name="T13" fmla="*/ 23 h 24"/>
                    <a:gd name="T14" fmla="*/ 8 w 30"/>
                    <a:gd name="T15" fmla="*/ 23 h 24"/>
                    <a:gd name="T16" fmla="*/ 11 w 30"/>
                    <a:gd name="T17" fmla="*/ 23 h 24"/>
                    <a:gd name="T18" fmla="*/ 11 w 30"/>
                    <a:gd name="T19" fmla="*/ 23 h 24"/>
                    <a:gd name="T20" fmla="*/ 30 w 30"/>
                    <a:gd name="T21" fmla="*/ 5 h 24"/>
                    <a:gd name="T22" fmla="*/ 30 w 30"/>
                    <a:gd name="T23" fmla="*/ 1 h 24"/>
                    <a:gd name="T24" fmla="*/ 29 w 30"/>
                    <a:gd name="T25" fmla="*/ 1 h 24"/>
                    <a:gd name="T26" fmla="*/ 26 w 30"/>
                    <a:gd name="T27"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24">
                      <a:moveTo>
                        <a:pt x="26" y="1"/>
                      </a:moveTo>
                      <a:cubicBezTo>
                        <a:pt x="9" y="18"/>
                        <a:pt x="9" y="18"/>
                        <a:pt x="9" y="18"/>
                      </a:cubicBezTo>
                      <a:cubicBezTo>
                        <a:pt x="5" y="13"/>
                        <a:pt x="5" y="13"/>
                        <a:pt x="5" y="13"/>
                      </a:cubicBezTo>
                      <a:cubicBezTo>
                        <a:pt x="4" y="12"/>
                        <a:pt x="2" y="12"/>
                        <a:pt x="1" y="13"/>
                      </a:cubicBezTo>
                      <a:cubicBezTo>
                        <a:pt x="1" y="13"/>
                        <a:pt x="1" y="13"/>
                        <a:pt x="1" y="13"/>
                      </a:cubicBezTo>
                      <a:cubicBezTo>
                        <a:pt x="0" y="14"/>
                        <a:pt x="0" y="16"/>
                        <a:pt x="1" y="16"/>
                      </a:cubicBezTo>
                      <a:cubicBezTo>
                        <a:pt x="7" y="23"/>
                        <a:pt x="7" y="23"/>
                        <a:pt x="7" y="23"/>
                      </a:cubicBezTo>
                      <a:cubicBezTo>
                        <a:pt x="8" y="23"/>
                        <a:pt x="8" y="23"/>
                        <a:pt x="8" y="23"/>
                      </a:cubicBezTo>
                      <a:cubicBezTo>
                        <a:pt x="9" y="24"/>
                        <a:pt x="10" y="24"/>
                        <a:pt x="11" y="23"/>
                      </a:cubicBezTo>
                      <a:cubicBezTo>
                        <a:pt x="11" y="23"/>
                        <a:pt x="11" y="23"/>
                        <a:pt x="11" y="23"/>
                      </a:cubicBezTo>
                      <a:cubicBezTo>
                        <a:pt x="30" y="5"/>
                        <a:pt x="30" y="5"/>
                        <a:pt x="30" y="5"/>
                      </a:cubicBezTo>
                      <a:cubicBezTo>
                        <a:pt x="30" y="4"/>
                        <a:pt x="30" y="2"/>
                        <a:pt x="30" y="1"/>
                      </a:cubicBezTo>
                      <a:cubicBezTo>
                        <a:pt x="29" y="1"/>
                        <a:pt x="29" y="1"/>
                        <a:pt x="29" y="1"/>
                      </a:cubicBezTo>
                      <a:cubicBezTo>
                        <a:pt x="28" y="0"/>
                        <a:pt x="27" y="0"/>
                        <a:pt x="26" y="1"/>
                      </a:cubicBezTo>
                      <a:close/>
                    </a:path>
                  </a:pathLst>
                </a:custGeom>
                <a:solidFill>
                  <a:srgbClr val="117C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9" name="Group 28">
                <a:extLst>
                  <a:ext uri="{FF2B5EF4-FFF2-40B4-BE49-F238E27FC236}">
                    <a16:creationId xmlns:a16="http://schemas.microsoft.com/office/drawing/2014/main" id="{0B5BC280-DE8C-4828-9D93-0140DCAA3855}"/>
                  </a:ext>
                </a:extLst>
              </p:cNvPr>
              <p:cNvGrpSpPr/>
              <p:nvPr/>
            </p:nvGrpSpPr>
            <p:grpSpPr>
              <a:xfrm>
                <a:off x="8279310" y="4180260"/>
                <a:ext cx="495300" cy="458788"/>
                <a:chOff x="7883525" y="4973638"/>
                <a:chExt cx="495300" cy="458788"/>
              </a:xfrm>
            </p:grpSpPr>
            <p:sp>
              <p:nvSpPr>
                <p:cNvPr id="30" name="Rectangle 16">
                  <a:extLst>
                    <a:ext uri="{FF2B5EF4-FFF2-40B4-BE49-F238E27FC236}">
                      <a16:creationId xmlns:a16="http://schemas.microsoft.com/office/drawing/2014/main" id="{CE94E84A-5D7C-49F3-A909-81648D02BEFE}"/>
                    </a:ext>
                  </a:extLst>
                </p:cNvPr>
                <p:cNvSpPr>
                  <a:spLocks noChangeArrowheads="1"/>
                </p:cNvSpPr>
                <p:nvPr/>
              </p:nvSpPr>
              <p:spPr bwMode="auto">
                <a:xfrm>
                  <a:off x="7883525" y="4973638"/>
                  <a:ext cx="495300" cy="458788"/>
                </a:xfrm>
                <a:prstGeom prst="rect">
                  <a:avLst/>
                </a:prstGeom>
                <a:solidFill>
                  <a:srgbClr val="FFFFFF"/>
                </a:solidFill>
                <a:ln w="23813" cap="flat">
                  <a:solidFill>
                    <a:srgbClr val="00188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17">
                  <a:extLst>
                    <a:ext uri="{FF2B5EF4-FFF2-40B4-BE49-F238E27FC236}">
                      <a16:creationId xmlns:a16="http://schemas.microsoft.com/office/drawing/2014/main" id="{1C567C1A-4627-4DA8-BEBF-2A6E1E7E6849}"/>
                    </a:ext>
                  </a:extLst>
                </p:cNvPr>
                <p:cNvSpPr>
                  <a:spLocks/>
                </p:cNvSpPr>
                <p:nvPr/>
              </p:nvSpPr>
              <p:spPr bwMode="auto">
                <a:xfrm>
                  <a:off x="7953375" y="5065713"/>
                  <a:ext cx="344488" cy="276225"/>
                </a:xfrm>
                <a:custGeom>
                  <a:avLst/>
                  <a:gdLst>
                    <a:gd name="T0" fmla="*/ 26 w 30"/>
                    <a:gd name="T1" fmla="*/ 1 h 24"/>
                    <a:gd name="T2" fmla="*/ 9 w 30"/>
                    <a:gd name="T3" fmla="*/ 18 h 24"/>
                    <a:gd name="T4" fmla="*/ 5 w 30"/>
                    <a:gd name="T5" fmla="*/ 13 h 24"/>
                    <a:gd name="T6" fmla="*/ 1 w 30"/>
                    <a:gd name="T7" fmla="*/ 13 h 24"/>
                    <a:gd name="T8" fmla="*/ 1 w 30"/>
                    <a:gd name="T9" fmla="*/ 13 h 24"/>
                    <a:gd name="T10" fmla="*/ 1 w 30"/>
                    <a:gd name="T11" fmla="*/ 16 h 24"/>
                    <a:gd name="T12" fmla="*/ 7 w 30"/>
                    <a:gd name="T13" fmla="*/ 23 h 24"/>
                    <a:gd name="T14" fmla="*/ 8 w 30"/>
                    <a:gd name="T15" fmla="*/ 23 h 24"/>
                    <a:gd name="T16" fmla="*/ 11 w 30"/>
                    <a:gd name="T17" fmla="*/ 23 h 24"/>
                    <a:gd name="T18" fmla="*/ 11 w 30"/>
                    <a:gd name="T19" fmla="*/ 23 h 24"/>
                    <a:gd name="T20" fmla="*/ 30 w 30"/>
                    <a:gd name="T21" fmla="*/ 5 h 24"/>
                    <a:gd name="T22" fmla="*/ 30 w 30"/>
                    <a:gd name="T23" fmla="*/ 1 h 24"/>
                    <a:gd name="T24" fmla="*/ 29 w 30"/>
                    <a:gd name="T25" fmla="*/ 1 h 24"/>
                    <a:gd name="T26" fmla="*/ 26 w 30"/>
                    <a:gd name="T27"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24">
                      <a:moveTo>
                        <a:pt x="26" y="1"/>
                      </a:moveTo>
                      <a:cubicBezTo>
                        <a:pt x="9" y="18"/>
                        <a:pt x="9" y="18"/>
                        <a:pt x="9" y="18"/>
                      </a:cubicBezTo>
                      <a:cubicBezTo>
                        <a:pt x="5" y="13"/>
                        <a:pt x="5" y="13"/>
                        <a:pt x="5" y="13"/>
                      </a:cubicBezTo>
                      <a:cubicBezTo>
                        <a:pt x="4" y="12"/>
                        <a:pt x="2" y="12"/>
                        <a:pt x="1" y="13"/>
                      </a:cubicBezTo>
                      <a:cubicBezTo>
                        <a:pt x="1" y="13"/>
                        <a:pt x="1" y="13"/>
                        <a:pt x="1" y="13"/>
                      </a:cubicBezTo>
                      <a:cubicBezTo>
                        <a:pt x="0" y="14"/>
                        <a:pt x="0" y="16"/>
                        <a:pt x="1" y="16"/>
                      </a:cubicBezTo>
                      <a:cubicBezTo>
                        <a:pt x="7" y="23"/>
                        <a:pt x="7" y="23"/>
                        <a:pt x="7" y="23"/>
                      </a:cubicBezTo>
                      <a:cubicBezTo>
                        <a:pt x="8" y="23"/>
                        <a:pt x="8" y="23"/>
                        <a:pt x="8" y="23"/>
                      </a:cubicBezTo>
                      <a:cubicBezTo>
                        <a:pt x="9" y="24"/>
                        <a:pt x="10" y="24"/>
                        <a:pt x="11" y="23"/>
                      </a:cubicBezTo>
                      <a:cubicBezTo>
                        <a:pt x="11" y="23"/>
                        <a:pt x="11" y="23"/>
                        <a:pt x="11" y="23"/>
                      </a:cubicBezTo>
                      <a:cubicBezTo>
                        <a:pt x="30" y="5"/>
                        <a:pt x="30" y="5"/>
                        <a:pt x="30" y="5"/>
                      </a:cubicBezTo>
                      <a:cubicBezTo>
                        <a:pt x="30" y="4"/>
                        <a:pt x="30" y="2"/>
                        <a:pt x="30" y="1"/>
                      </a:cubicBezTo>
                      <a:cubicBezTo>
                        <a:pt x="29" y="1"/>
                        <a:pt x="29" y="1"/>
                        <a:pt x="29" y="1"/>
                      </a:cubicBezTo>
                      <a:cubicBezTo>
                        <a:pt x="28" y="0"/>
                        <a:pt x="27" y="0"/>
                        <a:pt x="26" y="1"/>
                      </a:cubicBezTo>
                      <a:close/>
                    </a:path>
                  </a:pathLst>
                </a:custGeom>
                <a:solidFill>
                  <a:srgbClr val="117C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3" name="Group 42">
                <a:extLst>
                  <a:ext uri="{FF2B5EF4-FFF2-40B4-BE49-F238E27FC236}">
                    <a16:creationId xmlns:a16="http://schemas.microsoft.com/office/drawing/2014/main" id="{0D80D5A7-0B82-4666-B5B7-87D5338A6EE7}"/>
                  </a:ext>
                </a:extLst>
              </p:cNvPr>
              <p:cNvGrpSpPr/>
              <p:nvPr/>
            </p:nvGrpSpPr>
            <p:grpSpPr>
              <a:xfrm>
                <a:off x="8279310" y="4786971"/>
                <a:ext cx="495300" cy="458788"/>
                <a:chOff x="7883525" y="4973638"/>
                <a:chExt cx="495300" cy="458788"/>
              </a:xfrm>
            </p:grpSpPr>
            <p:sp>
              <p:nvSpPr>
                <p:cNvPr id="44" name="Rectangle 16">
                  <a:extLst>
                    <a:ext uri="{FF2B5EF4-FFF2-40B4-BE49-F238E27FC236}">
                      <a16:creationId xmlns:a16="http://schemas.microsoft.com/office/drawing/2014/main" id="{93B0658E-A48B-4803-BC20-4D67BC6240B5}"/>
                    </a:ext>
                  </a:extLst>
                </p:cNvPr>
                <p:cNvSpPr>
                  <a:spLocks noChangeArrowheads="1"/>
                </p:cNvSpPr>
                <p:nvPr/>
              </p:nvSpPr>
              <p:spPr bwMode="auto">
                <a:xfrm>
                  <a:off x="7883525" y="4973638"/>
                  <a:ext cx="495300" cy="458788"/>
                </a:xfrm>
                <a:prstGeom prst="rect">
                  <a:avLst/>
                </a:prstGeom>
                <a:solidFill>
                  <a:srgbClr val="FFFFFF"/>
                </a:solidFill>
                <a:ln w="23813" cap="flat">
                  <a:solidFill>
                    <a:srgbClr val="00188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17">
                  <a:extLst>
                    <a:ext uri="{FF2B5EF4-FFF2-40B4-BE49-F238E27FC236}">
                      <a16:creationId xmlns:a16="http://schemas.microsoft.com/office/drawing/2014/main" id="{B282013E-9F14-455A-8E8D-DF5D8C99FE82}"/>
                    </a:ext>
                  </a:extLst>
                </p:cNvPr>
                <p:cNvSpPr>
                  <a:spLocks/>
                </p:cNvSpPr>
                <p:nvPr/>
              </p:nvSpPr>
              <p:spPr bwMode="auto">
                <a:xfrm>
                  <a:off x="7953375" y="5065713"/>
                  <a:ext cx="344488" cy="276225"/>
                </a:xfrm>
                <a:custGeom>
                  <a:avLst/>
                  <a:gdLst>
                    <a:gd name="T0" fmla="*/ 26 w 30"/>
                    <a:gd name="T1" fmla="*/ 1 h 24"/>
                    <a:gd name="T2" fmla="*/ 9 w 30"/>
                    <a:gd name="T3" fmla="*/ 18 h 24"/>
                    <a:gd name="T4" fmla="*/ 5 w 30"/>
                    <a:gd name="T5" fmla="*/ 13 h 24"/>
                    <a:gd name="T6" fmla="*/ 1 w 30"/>
                    <a:gd name="T7" fmla="*/ 13 h 24"/>
                    <a:gd name="T8" fmla="*/ 1 w 30"/>
                    <a:gd name="T9" fmla="*/ 13 h 24"/>
                    <a:gd name="T10" fmla="*/ 1 w 30"/>
                    <a:gd name="T11" fmla="*/ 16 h 24"/>
                    <a:gd name="T12" fmla="*/ 7 w 30"/>
                    <a:gd name="T13" fmla="*/ 23 h 24"/>
                    <a:gd name="T14" fmla="*/ 8 w 30"/>
                    <a:gd name="T15" fmla="*/ 23 h 24"/>
                    <a:gd name="T16" fmla="*/ 11 w 30"/>
                    <a:gd name="T17" fmla="*/ 23 h 24"/>
                    <a:gd name="T18" fmla="*/ 11 w 30"/>
                    <a:gd name="T19" fmla="*/ 23 h 24"/>
                    <a:gd name="T20" fmla="*/ 30 w 30"/>
                    <a:gd name="T21" fmla="*/ 5 h 24"/>
                    <a:gd name="T22" fmla="*/ 30 w 30"/>
                    <a:gd name="T23" fmla="*/ 1 h 24"/>
                    <a:gd name="T24" fmla="*/ 29 w 30"/>
                    <a:gd name="T25" fmla="*/ 1 h 24"/>
                    <a:gd name="T26" fmla="*/ 26 w 30"/>
                    <a:gd name="T27"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24">
                      <a:moveTo>
                        <a:pt x="26" y="1"/>
                      </a:moveTo>
                      <a:cubicBezTo>
                        <a:pt x="9" y="18"/>
                        <a:pt x="9" y="18"/>
                        <a:pt x="9" y="18"/>
                      </a:cubicBezTo>
                      <a:cubicBezTo>
                        <a:pt x="5" y="13"/>
                        <a:pt x="5" y="13"/>
                        <a:pt x="5" y="13"/>
                      </a:cubicBezTo>
                      <a:cubicBezTo>
                        <a:pt x="4" y="12"/>
                        <a:pt x="2" y="12"/>
                        <a:pt x="1" y="13"/>
                      </a:cubicBezTo>
                      <a:cubicBezTo>
                        <a:pt x="1" y="13"/>
                        <a:pt x="1" y="13"/>
                        <a:pt x="1" y="13"/>
                      </a:cubicBezTo>
                      <a:cubicBezTo>
                        <a:pt x="0" y="14"/>
                        <a:pt x="0" y="16"/>
                        <a:pt x="1" y="16"/>
                      </a:cubicBezTo>
                      <a:cubicBezTo>
                        <a:pt x="7" y="23"/>
                        <a:pt x="7" y="23"/>
                        <a:pt x="7" y="23"/>
                      </a:cubicBezTo>
                      <a:cubicBezTo>
                        <a:pt x="8" y="23"/>
                        <a:pt x="8" y="23"/>
                        <a:pt x="8" y="23"/>
                      </a:cubicBezTo>
                      <a:cubicBezTo>
                        <a:pt x="9" y="24"/>
                        <a:pt x="10" y="24"/>
                        <a:pt x="11" y="23"/>
                      </a:cubicBezTo>
                      <a:cubicBezTo>
                        <a:pt x="11" y="23"/>
                        <a:pt x="11" y="23"/>
                        <a:pt x="11" y="23"/>
                      </a:cubicBezTo>
                      <a:cubicBezTo>
                        <a:pt x="30" y="5"/>
                        <a:pt x="30" y="5"/>
                        <a:pt x="30" y="5"/>
                      </a:cubicBezTo>
                      <a:cubicBezTo>
                        <a:pt x="30" y="4"/>
                        <a:pt x="30" y="2"/>
                        <a:pt x="30" y="1"/>
                      </a:cubicBezTo>
                      <a:cubicBezTo>
                        <a:pt x="29" y="1"/>
                        <a:pt x="29" y="1"/>
                        <a:pt x="29" y="1"/>
                      </a:cubicBezTo>
                      <a:cubicBezTo>
                        <a:pt x="28" y="0"/>
                        <a:pt x="27" y="0"/>
                        <a:pt x="26" y="1"/>
                      </a:cubicBezTo>
                      <a:close/>
                    </a:path>
                  </a:pathLst>
                </a:custGeom>
                <a:solidFill>
                  <a:srgbClr val="117C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6" name="Group 45">
                <a:extLst>
                  <a:ext uri="{FF2B5EF4-FFF2-40B4-BE49-F238E27FC236}">
                    <a16:creationId xmlns:a16="http://schemas.microsoft.com/office/drawing/2014/main" id="{FB48EE29-FB4E-45FC-AA64-211BF8EDD824}"/>
                  </a:ext>
                </a:extLst>
              </p:cNvPr>
              <p:cNvGrpSpPr/>
              <p:nvPr/>
            </p:nvGrpSpPr>
            <p:grpSpPr>
              <a:xfrm>
                <a:off x="8279310" y="5393684"/>
                <a:ext cx="495300" cy="458788"/>
                <a:chOff x="7883525" y="4973638"/>
                <a:chExt cx="495300" cy="458788"/>
              </a:xfrm>
            </p:grpSpPr>
            <p:sp>
              <p:nvSpPr>
                <p:cNvPr id="47" name="Rectangle 16">
                  <a:extLst>
                    <a:ext uri="{FF2B5EF4-FFF2-40B4-BE49-F238E27FC236}">
                      <a16:creationId xmlns:a16="http://schemas.microsoft.com/office/drawing/2014/main" id="{B990B9E5-7E86-4009-839E-0BFAB1B8F7A5}"/>
                    </a:ext>
                  </a:extLst>
                </p:cNvPr>
                <p:cNvSpPr>
                  <a:spLocks noChangeArrowheads="1"/>
                </p:cNvSpPr>
                <p:nvPr/>
              </p:nvSpPr>
              <p:spPr bwMode="auto">
                <a:xfrm>
                  <a:off x="7883525" y="4973638"/>
                  <a:ext cx="495300" cy="458788"/>
                </a:xfrm>
                <a:prstGeom prst="rect">
                  <a:avLst/>
                </a:prstGeom>
                <a:solidFill>
                  <a:srgbClr val="FFFFFF"/>
                </a:solidFill>
                <a:ln w="23813" cap="flat">
                  <a:solidFill>
                    <a:srgbClr val="00188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17">
                  <a:extLst>
                    <a:ext uri="{FF2B5EF4-FFF2-40B4-BE49-F238E27FC236}">
                      <a16:creationId xmlns:a16="http://schemas.microsoft.com/office/drawing/2014/main" id="{38DAAEBC-3EDF-4DAE-ABDC-4F0797DCABDD}"/>
                    </a:ext>
                  </a:extLst>
                </p:cNvPr>
                <p:cNvSpPr>
                  <a:spLocks/>
                </p:cNvSpPr>
                <p:nvPr/>
              </p:nvSpPr>
              <p:spPr bwMode="auto">
                <a:xfrm>
                  <a:off x="7953375" y="5065713"/>
                  <a:ext cx="344488" cy="276225"/>
                </a:xfrm>
                <a:custGeom>
                  <a:avLst/>
                  <a:gdLst>
                    <a:gd name="T0" fmla="*/ 26 w 30"/>
                    <a:gd name="T1" fmla="*/ 1 h 24"/>
                    <a:gd name="T2" fmla="*/ 9 w 30"/>
                    <a:gd name="T3" fmla="*/ 18 h 24"/>
                    <a:gd name="T4" fmla="*/ 5 w 30"/>
                    <a:gd name="T5" fmla="*/ 13 h 24"/>
                    <a:gd name="T6" fmla="*/ 1 w 30"/>
                    <a:gd name="T7" fmla="*/ 13 h 24"/>
                    <a:gd name="T8" fmla="*/ 1 w 30"/>
                    <a:gd name="T9" fmla="*/ 13 h 24"/>
                    <a:gd name="T10" fmla="*/ 1 w 30"/>
                    <a:gd name="T11" fmla="*/ 16 h 24"/>
                    <a:gd name="T12" fmla="*/ 7 w 30"/>
                    <a:gd name="T13" fmla="*/ 23 h 24"/>
                    <a:gd name="T14" fmla="*/ 8 w 30"/>
                    <a:gd name="T15" fmla="*/ 23 h 24"/>
                    <a:gd name="T16" fmla="*/ 11 w 30"/>
                    <a:gd name="T17" fmla="*/ 23 h 24"/>
                    <a:gd name="T18" fmla="*/ 11 w 30"/>
                    <a:gd name="T19" fmla="*/ 23 h 24"/>
                    <a:gd name="T20" fmla="*/ 30 w 30"/>
                    <a:gd name="T21" fmla="*/ 5 h 24"/>
                    <a:gd name="T22" fmla="*/ 30 w 30"/>
                    <a:gd name="T23" fmla="*/ 1 h 24"/>
                    <a:gd name="T24" fmla="*/ 29 w 30"/>
                    <a:gd name="T25" fmla="*/ 1 h 24"/>
                    <a:gd name="T26" fmla="*/ 26 w 30"/>
                    <a:gd name="T27"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24">
                      <a:moveTo>
                        <a:pt x="26" y="1"/>
                      </a:moveTo>
                      <a:cubicBezTo>
                        <a:pt x="9" y="18"/>
                        <a:pt x="9" y="18"/>
                        <a:pt x="9" y="18"/>
                      </a:cubicBezTo>
                      <a:cubicBezTo>
                        <a:pt x="5" y="13"/>
                        <a:pt x="5" y="13"/>
                        <a:pt x="5" y="13"/>
                      </a:cubicBezTo>
                      <a:cubicBezTo>
                        <a:pt x="4" y="12"/>
                        <a:pt x="2" y="12"/>
                        <a:pt x="1" y="13"/>
                      </a:cubicBezTo>
                      <a:cubicBezTo>
                        <a:pt x="1" y="13"/>
                        <a:pt x="1" y="13"/>
                        <a:pt x="1" y="13"/>
                      </a:cubicBezTo>
                      <a:cubicBezTo>
                        <a:pt x="0" y="14"/>
                        <a:pt x="0" y="16"/>
                        <a:pt x="1" y="16"/>
                      </a:cubicBezTo>
                      <a:cubicBezTo>
                        <a:pt x="7" y="23"/>
                        <a:pt x="7" y="23"/>
                        <a:pt x="7" y="23"/>
                      </a:cubicBezTo>
                      <a:cubicBezTo>
                        <a:pt x="8" y="23"/>
                        <a:pt x="8" y="23"/>
                        <a:pt x="8" y="23"/>
                      </a:cubicBezTo>
                      <a:cubicBezTo>
                        <a:pt x="9" y="24"/>
                        <a:pt x="10" y="24"/>
                        <a:pt x="11" y="23"/>
                      </a:cubicBezTo>
                      <a:cubicBezTo>
                        <a:pt x="11" y="23"/>
                        <a:pt x="11" y="23"/>
                        <a:pt x="11" y="23"/>
                      </a:cubicBezTo>
                      <a:cubicBezTo>
                        <a:pt x="30" y="5"/>
                        <a:pt x="30" y="5"/>
                        <a:pt x="30" y="5"/>
                      </a:cubicBezTo>
                      <a:cubicBezTo>
                        <a:pt x="30" y="4"/>
                        <a:pt x="30" y="2"/>
                        <a:pt x="30" y="1"/>
                      </a:cubicBezTo>
                      <a:cubicBezTo>
                        <a:pt x="29" y="1"/>
                        <a:pt x="29" y="1"/>
                        <a:pt x="29" y="1"/>
                      </a:cubicBezTo>
                      <a:cubicBezTo>
                        <a:pt x="28" y="0"/>
                        <a:pt x="27" y="0"/>
                        <a:pt x="26" y="1"/>
                      </a:cubicBezTo>
                      <a:close/>
                    </a:path>
                  </a:pathLst>
                </a:custGeom>
                <a:solidFill>
                  <a:srgbClr val="117C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50" name="TextBox 49">
              <a:extLst>
                <a:ext uri="{FF2B5EF4-FFF2-40B4-BE49-F238E27FC236}">
                  <a16:creationId xmlns:a16="http://schemas.microsoft.com/office/drawing/2014/main" id="{AD2B6BCC-A155-4E67-928D-E1CAE9C3A88E}"/>
                </a:ext>
              </a:extLst>
            </p:cNvPr>
            <p:cNvSpPr txBox="1"/>
            <p:nvPr/>
          </p:nvSpPr>
          <p:spPr>
            <a:xfrm>
              <a:off x="7865352" y="1801503"/>
              <a:ext cx="3125338" cy="430887"/>
            </a:xfrm>
            <a:prstGeom prst="rect">
              <a:avLst/>
            </a:prstGeom>
            <a:noFill/>
          </p:spPr>
          <p:txBody>
            <a:bodyPr wrap="square" lIns="0" tIns="0" rIns="0" bIns="0" rtlCol="0">
              <a:spAutoFit/>
            </a:bodyPr>
            <a:lstStyle/>
            <a:p>
              <a:r>
                <a:rPr lang="en-US" sz="2800" dirty="0">
                  <a:latin typeface="+mj-lt"/>
                </a:rPr>
                <a:t>Checklist</a:t>
              </a:r>
              <a:endParaRPr lang="en-US" sz="2800" dirty="0">
                <a:gradFill>
                  <a:gsLst>
                    <a:gs pos="2917">
                      <a:schemeClr val="tx1"/>
                    </a:gs>
                    <a:gs pos="30000">
                      <a:schemeClr val="tx1"/>
                    </a:gs>
                  </a:gsLst>
                  <a:lin ang="5400000" scaled="0"/>
                </a:gradFill>
                <a:latin typeface="+mj-lt"/>
              </a:endParaRPr>
            </a:p>
          </p:txBody>
        </p:sp>
      </p:grpSp>
      <p:pic>
        <p:nvPicPr>
          <p:cNvPr id="5" name="Graphic 4">
            <a:extLst>
              <a:ext uri="{FF2B5EF4-FFF2-40B4-BE49-F238E27FC236}">
                <a16:creationId xmlns:a16="http://schemas.microsoft.com/office/drawing/2014/main" id="{FF642697-50DD-4B94-A57F-FC0F4B2B3355}"/>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01552" y="752660"/>
            <a:ext cx="4033412" cy="5516378"/>
          </a:xfrm>
          <a:prstGeom prst="rect">
            <a:avLst/>
          </a:prstGeom>
        </p:spPr>
      </p:pic>
    </p:spTree>
    <p:extLst>
      <p:ext uri="{BB962C8B-B14F-4D97-AF65-F5344CB8AC3E}">
        <p14:creationId xmlns:p14="http://schemas.microsoft.com/office/powerpoint/2010/main" val="1473373897"/>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Location</a:t>
            </a:r>
          </a:p>
        </p:txBody>
      </p:sp>
      <p:sp>
        <p:nvSpPr>
          <p:cNvPr id="6" name="Text Placeholder 5"/>
          <p:cNvSpPr>
            <a:spLocks noGrp="1"/>
          </p:cNvSpPr>
          <p:nvPr>
            <p:ph type="body" sz="quarter" idx="10"/>
          </p:nvPr>
        </p:nvSpPr>
        <p:spPr>
          <a:xfrm>
            <a:off x="588263" y="1875389"/>
            <a:ext cx="6474968" cy="2462213"/>
          </a:xfrm>
        </p:spPr>
        <p:txBody>
          <a:bodyPr/>
          <a:lstStyle/>
          <a:p>
            <a:r>
              <a:rPr lang="en-US" dirty="0"/>
              <a:t>Location</a:t>
            </a:r>
          </a:p>
          <a:p>
            <a:pPr lvl="1"/>
            <a:r>
              <a:rPr lang="en-US" dirty="0"/>
              <a:t>Each region has different hardware and service capabilities</a:t>
            </a:r>
          </a:p>
          <a:p>
            <a:pPr lvl="1"/>
            <a:r>
              <a:rPr lang="en-US" dirty="0"/>
              <a:t>Locate virtual machines as close as possible to your users</a:t>
            </a:r>
          </a:p>
          <a:p>
            <a:pPr lvl="1"/>
            <a:r>
              <a:rPr lang="en-US" dirty="0"/>
              <a:t>Locate virtual machines to ensure compliance and legal obligations</a:t>
            </a:r>
          </a:p>
        </p:txBody>
      </p:sp>
      <p:pic>
        <p:nvPicPr>
          <p:cNvPr id="5" name="Graphic 4">
            <a:extLst>
              <a:ext uri="{FF2B5EF4-FFF2-40B4-BE49-F238E27FC236}">
                <a16:creationId xmlns:a16="http://schemas.microsoft.com/office/drawing/2014/main" id="{FBC83108-BA75-430F-B090-D518A6986888}"/>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61010" y="1709928"/>
            <a:ext cx="3530990" cy="2295144"/>
          </a:xfrm>
          <a:prstGeom prst="rect">
            <a:avLst/>
          </a:prstGeom>
        </p:spPr>
      </p:pic>
      <p:sp>
        <p:nvSpPr>
          <p:cNvPr id="8" name="Rectangle 7">
            <a:extLst>
              <a:ext uri="{FF2B5EF4-FFF2-40B4-BE49-F238E27FC236}">
                <a16:creationId xmlns:a16="http://schemas.microsoft.com/office/drawing/2014/main" id="{0211898C-7C14-4D3A-9AAA-E1B5433C96F8}"/>
              </a:ext>
            </a:extLst>
          </p:cNvPr>
          <p:cNvSpPr/>
          <p:nvPr/>
        </p:nvSpPr>
        <p:spPr>
          <a:xfrm>
            <a:off x="8065008" y="3983659"/>
            <a:ext cx="3200400" cy="707886"/>
          </a:xfrm>
          <a:prstGeom prst="rect">
            <a:avLst/>
          </a:prstGeom>
        </p:spPr>
        <p:txBody>
          <a:bodyPr wrap="square">
            <a:spAutoFit/>
          </a:bodyPr>
          <a:lstStyle/>
          <a:p>
            <a:pPr algn="ctr"/>
            <a:r>
              <a:rPr lang="en-US" sz="2000" dirty="0"/>
              <a:t>54 Azure regions </a:t>
            </a:r>
          </a:p>
          <a:p>
            <a:pPr algn="ctr"/>
            <a:r>
              <a:rPr lang="en-US" sz="2000" dirty="0"/>
              <a:t>Available in 140 countries </a:t>
            </a:r>
          </a:p>
        </p:txBody>
      </p:sp>
    </p:spTree>
    <p:extLst>
      <p:ext uri="{BB962C8B-B14F-4D97-AF65-F5344CB8AC3E}">
        <p14:creationId xmlns:p14="http://schemas.microsoft.com/office/powerpoint/2010/main" val="3930096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01: Azure Portal and Cloud Shell</a:t>
            </a:r>
          </a:p>
        </p:txBody>
      </p:sp>
    </p:spTree>
    <p:extLst>
      <p:ext uri="{BB962C8B-B14F-4D97-AF65-F5344CB8AC3E}">
        <p14:creationId xmlns:p14="http://schemas.microsoft.com/office/powerpoint/2010/main" val="1021348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66C66-195D-49BE-A6ED-A2A58E288D86}"/>
              </a:ext>
            </a:extLst>
          </p:cNvPr>
          <p:cNvSpPr>
            <a:spLocks noGrp="1"/>
          </p:cNvSpPr>
          <p:nvPr>
            <p:ph type="title"/>
          </p:nvPr>
        </p:nvSpPr>
        <p:spPr/>
        <p:txBody>
          <a:bodyPr/>
          <a:lstStyle/>
          <a:p>
            <a:r>
              <a:rPr lang="en-US" dirty="0"/>
              <a:t>VM pricing models</a:t>
            </a:r>
          </a:p>
        </p:txBody>
      </p:sp>
      <p:sp>
        <p:nvSpPr>
          <p:cNvPr id="3" name="Text Placeholder 2">
            <a:extLst>
              <a:ext uri="{FF2B5EF4-FFF2-40B4-BE49-F238E27FC236}">
                <a16:creationId xmlns:a16="http://schemas.microsoft.com/office/drawing/2014/main" id="{454B1B15-B4EB-44E7-966D-BC2A95502385}"/>
              </a:ext>
            </a:extLst>
          </p:cNvPr>
          <p:cNvSpPr>
            <a:spLocks noGrp="1"/>
          </p:cNvSpPr>
          <p:nvPr>
            <p:ph type="body" sz="quarter" idx="10"/>
          </p:nvPr>
        </p:nvSpPr>
        <p:spPr>
          <a:xfrm>
            <a:off x="584200" y="1435497"/>
            <a:ext cx="11018520" cy="3717941"/>
          </a:xfrm>
        </p:spPr>
        <p:txBody>
          <a:bodyPr/>
          <a:lstStyle/>
          <a:p>
            <a:r>
              <a:rPr lang="en-US" dirty="0">
                <a:latin typeface="+mn-lt"/>
              </a:rPr>
              <a:t>Two primary costs for every VM:</a:t>
            </a:r>
          </a:p>
          <a:p>
            <a:pPr lvl="1"/>
            <a:r>
              <a:rPr lang="en-US" b="1" dirty="0"/>
              <a:t>Storage</a:t>
            </a:r>
            <a:r>
              <a:rPr lang="en-US" dirty="0"/>
              <a:t> – The cost of storing data in every virtual hard disk. This cost is independent of whether the VM is running</a:t>
            </a:r>
          </a:p>
          <a:p>
            <a:pPr lvl="1"/>
            <a:r>
              <a:rPr lang="en-US" b="1" dirty="0"/>
              <a:t>Compute</a:t>
            </a:r>
            <a:r>
              <a:rPr lang="en-US" dirty="0"/>
              <a:t> – The usage-based price for compute capacity when the VM is currently allocated</a:t>
            </a:r>
          </a:p>
          <a:p>
            <a:pPr lvl="1"/>
            <a:endParaRPr lang="en-US" dirty="0"/>
          </a:p>
          <a:p>
            <a:r>
              <a:rPr lang="en-US" dirty="0">
                <a:latin typeface="+mn-lt"/>
              </a:rPr>
              <a:t>There are two payment options for compute costs:</a:t>
            </a:r>
          </a:p>
          <a:p>
            <a:pPr lvl="1"/>
            <a:r>
              <a:rPr lang="en-US" b="1" dirty="0"/>
              <a:t>Pay as you go </a:t>
            </a:r>
            <a:r>
              <a:rPr lang="en-US" dirty="0"/>
              <a:t>– Compute capacity is billed and paid as it is used without a long-term commitment</a:t>
            </a:r>
          </a:p>
          <a:p>
            <a:pPr lvl="1"/>
            <a:r>
              <a:rPr lang="en-US" b="1" dirty="0"/>
              <a:t>Reserved instances </a:t>
            </a:r>
            <a:r>
              <a:rPr lang="en-US" dirty="0"/>
              <a:t>– Compute capacity can be pre-purchased at a reduced rate for anticipated usage</a:t>
            </a:r>
          </a:p>
        </p:txBody>
      </p:sp>
    </p:spTree>
    <p:extLst>
      <p:ext uri="{BB962C8B-B14F-4D97-AF65-F5344CB8AC3E}">
        <p14:creationId xmlns:p14="http://schemas.microsoft.com/office/powerpoint/2010/main" val="2209040407"/>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descr="The diagram depicts the configuration options available for VMs running in Azure.">
            <a:extLst>
              <a:ext uri="{FF2B5EF4-FFF2-40B4-BE49-F238E27FC236}">
                <a16:creationId xmlns:a16="http://schemas.microsoft.com/office/drawing/2014/main" id="{4A2A2392-FB23-46B5-AD11-C48A8C0F2569}"/>
              </a:ext>
            </a:extLst>
          </p:cNvPr>
          <p:cNvGrpSpPr/>
          <p:nvPr/>
        </p:nvGrpSpPr>
        <p:grpSpPr>
          <a:xfrm>
            <a:off x="2284821" y="1435100"/>
            <a:ext cx="8230779" cy="4808058"/>
            <a:chOff x="2284821" y="1435100"/>
            <a:chExt cx="8230779" cy="4808058"/>
          </a:xfrm>
        </p:grpSpPr>
        <p:sp>
          <p:nvSpPr>
            <p:cNvPr id="15" name="Rectangle 14">
              <a:extLst>
                <a:ext uri="{FF2B5EF4-FFF2-40B4-BE49-F238E27FC236}">
                  <a16:creationId xmlns:a16="http://schemas.microsoft.com/office/drawing/2014/main" id="{6B1EC6C3-B738-40A1-91F2-9417CEF7CC5E}"/>
                </a:ext>
              </a:extLst>
            </p:cNvPr>
            <p:cNvSpPr/>
            <p:nvPr/>
          </p:nvSpPr>
          <p:spPr>
            <a:xfrm>
              <a:off x="5467211" y="1489499"/>
              <a:ext cx="3064582" cy="740664"/>
            </a:xfrm>
            <a:prstGeom prst="rect">
              <a:avLst/>
            </a:prstGeom>
            <a:noFill/>
          </p:spPr>
          <p:txBody>
            <a:bodyPr wrap="square" lIns="0" tIns="0" rIns="0" bIns="0" rtlCol="0" anchor="ctr" anchorCtr="0">
              <a:noAutofit/>
            </a:bodyPr>
            <a:lstStyle/>
            <a:p>
              <a:pPr marL="0" marR="0" lvl="0" indent="0" defTabSz="914400" rtl="0" eaLnBrk="1" fontAlgn="auto" latinLnBrk="0" hangingPunct="1">
                <a:lnSpc>
                  <a:spcPct val="90000"/>
                </a:lnSpc>
                <a:spcBef>
                  <a:spcPts val="0"/>
                </a:spcBef>
                <a:spcAft>
                  <a:spcPts val="600"/>
                </a:spcAft>
                <a:buClrTx/>
                <a:buSzTx/>
                <a:buFontTx/>
                <a:buNone/>
                <a:tabLst/>
                <a:defRPr/>
              </a:pPr>
              <a:r>
                <a:rPr kumimoji="0" lang="en-US" sz="2400" i="0" u="none" strike="noStrike" kern="1200" cap="none" spc="0" normalizeH="0" baseline="0" noProof="0" dirty="0">
                  <a:ln>
                    <a:noFill/>
                  </a:ln>
                  <a:solidFill>
                    <a:srgbClr val="2F2F2F"/>
                  </a:solidFill>
                  <a:effectLst/>
                  <a:uLnTx/>
                  <a:uFillTx/>
                  <a:latin typeface="Segoe UI"/>
                  <a:ea typeface="+mn-ea"/>
                  <a:cs typeface="+mn-cs"/>
                </a:rPr>
                <a:t>1 virtual CPU (vCPU) - 128 vCPUs</a:t>
              </a:r>
            </a:p>
          </p:txBody>
        </p:sp>
        <p:sp>
          <p:nvSpPr>
            <p:cNvPr id="49" name="Rectangle 48">
              <a:extLst>
                <a:ext uri="{FF2B5EF4-FFF2-40B4-BE49-F238E27FC236}">
                  <a16:creationId xmlns:a16="http://schemas.microsoft.com/office/drawing/2014/main" id="{72245EFA-3927-4F85-87A5-509D0F6787C0}"/>
                </a:ext>
              </a:extLst>
            </p:cNvPr>
            <p:cNvSpPr/>
            <p:nvPr/>
          </p:nvSpPr>
          <p:spPr>
            <a:xfrm>
              <a:off x="5467211" y="2491208"/>
              <a:ext cx="3064581" cy="740664"/>
            </a:xfrm>
            <a:prstGeom prst="rect">
              <a:avLst/>
            </a:prstGeom>
            <a:noFill/>
          </p:spPr>
          <p:txBody>
            <a:bodyPr wrap="square" lIns="0" tIns="0" rIns="0" bIns="0" rtlCol="0" anchor="ctr" anchorCtr="0">
              <a:noAutofit/>
            </a:bodyPr>
            <a:lstStyle/>
            <a:p>
              <a:pPr lvl="0" defTabSz="914400">
                <a:lnSpc>
                  <a:spcPct val="90000"/>
                </a:lnSpc>
                <a:spcAft>
                  <a:spcPts val="600"/>
                </a:spcAft>
                <a:defRPr/>
              </a:pPr>
              <a:r>
                <a:rPr kumimoji="0" lang="en-US" sz="2400" i="0" u="none" strike="noStrike" kern="1200" cap="none" spc="0" normalizeH="0" baseline="0" noProof="0" dirty="0">
                  <a:ln>
                    <a:noFill/>
                  </a:ln>
                  <a:solidFill>
                    <a:srgbClr val="2F2F2F"/>
                  </a:solidFill>
                  <a:effectLst/>
                  <a:uLnTx/>
                  <a:uFillTx/>
                  <a:latin typeface="Segoe UI"/>
                  <a:ea typeface="+mn-ea"/>
                  <a:cs typeface="+mn-cs"/>
                </a:rPr>
                <a:t>1 </a:t>
              </a:r>
              <a:r>
                <a:rPr lang="en-US" sz="2400" dirty="0">
                  <a:solidFill>
                    <a:srgbClr val="2F2F2F"/>
                  </a:solidFill>
                </a:rPr>
                <a:t>gibibyte (</a:t>
              </a:r>
              <a:r>
                <a:rPr lang="en-US" sz="2400" dirty="0" err="1">
                  <a:solidFill>
                    <a:srgbClr val="2F2F2F"/>
                  </a:solidFill>
                </a:rPr>
                <a:t>GiB</a:t>
              </a:r>
              <a:r>
                <a:rPr lang="en-US" sz="2400" dirty="0">
                  <a:solidFill>
                    <a:srgbClr val="2F2F2F"/>
                  </a:solidFill>
                </a:rPr>
                <a:t>) </a:t>
              </a:r>
              <a:r>
                <a:rPr kumimoji="0" lang="en-US" sz="2400" i="0" u="none" strike="noStrike" kern="1200" cap="none" spc="0" normalizeH="0" baseline="0" noProof="0" dirty="0">
                  <a:ln>
                    <a:noFill/>
                  </a:ln>
                  <a:solidFill>
                    <a:srgbClr val="2F2F2F"/>
                  </a:solidFill>
                  <a:effectLst/>
                  <a:uLnTx/>
                  <a:uFillTx/>
                  <a:latin typeface="Segoe UI"/>
                  <a:ea typeface="+mn-ea"/>
                  <a:cs typeface="+mn-cs"/>
                </a:rPr>
                <a:t>- 4 tebibyte (</a:t>
              </a:r>
              <a:r>
                <a:rPr kumimoji="0" lang="en-US" sz="2400" i="0" u="none" strike="noStrike" kern="1200" cap="none" spc="0" normalizeH="0" baseline="0" noProof="0" dirty="0" err="1">
                  <a:ln>
                    <a:noFill/>
                  </a:ln>
                  <a:solidFill>
                    <a:srgbClr val="2F2F2F"/>
                  </a:solidFill>
                  <a:effectLst/>
                  <a:uLnTx/>
                  <a:uFillTx/>
                  <a:latin typeface="Segoe UI"/>
                  <a:ea typeface="+mn-ea"/>
                  <a:cs typeface="+mn-cs"/>
                </a:rPr>
                <a:t>TiB</a:t>
              </a:r>
              <a:r>
                <a:rPr kumimoji="0" lang="en-US" sz="2400" i="0" u="none" strike="noStrike" kern="1200" cap="none" spc="0" normalizeH="0" baseline="0" noProof="0" dirty="0">
                  <a:ln>
                    <a:noFill/>
                  </a:ln>
                  <a:solidFill>
                    <a:srgbClr val="2F2F2F"/>
                  </a:solidFill>
                  <a:effectLst/>
                  <a:uLnTx/>
                  <a:uFillTx/>
                  <a:latin typeface="Segoe UI"/>
                  <a:ea typeface="+mn-ea"/>
                  <a:cs typeface="+mn-cs"/>
                </a:rPr>
                <a:t>)</a:t>
              </a:r>
            </a:p>
          </p:txBody>
        </p:sp>
        <p:sp>
          <p:nvSpPr>
            <p:cNvPr id="57" name="Rectangle 56">
              <a:extLst>
                <a:ext uri="{FF2B5EF4-FFF2-40B4-BE49-F238E27FC236}">
                  <a16:creationId xmlns:a16="http://schemas.microsoft.com/office/drawing/2014/main" id="{70E9D7D5-9724-47F1-8952-59B71EF0E701}"/>
                </a:ext>
              </a:extLst>
            </p:cNvPr>
            <p:cNvSpPr/>
            <p:nvPr/>
          </p:nvSpPr>
          <p:spPr>
            <a:xfrm>
              <a:off x="5467211" y="3507938"/>
              <a:ext cx="2285604" cy="740664"/>
            </a:xfrm>
            <a:prstGeom prst="rect">
              <a:avLst/>
            </a:prstGeom>
            <a:noFill/>
          </p:spPr>
          <p:txBody>
            <a:bodyPr wrap="square" lIns="0" tIns="0" rIns="0" bIns="0" rtlCol="0" anchor="ctr" anchorCtr="0">
              <a:noAutofit/>
            </a:bodyPr>
            <a:lstStyle/>
            <a:p>
              <a:pPr marL="0" marR="0" lvl="0" indent="0" defTabSz="914400" rtl="0" eaLnBrk="1" fontAlgn="auto" latinLnBrk="0" hangingPunct="1">
                <a:lnSpc>
                  <a:spcPct val="90000"/>
                </a:lnSpc>
                <a:spcBef>
                  <a:spcPts val="0"/>
                </a:spcBef>
                <a:spcAft>
                  <a:spcPts val="600"/>
                </a:spcAft>
                <a:buClrTx/>
                <a:buSzTx/>
                <a:buFontTx/>
                <a:buNone/>
                <a:tabLst/>
                <a:defRPr/>
              </a:pPr>
              <a:r>
                <a:rPr kumimoji="0" lang="en-US" sz="2400" i="0" u="none" strike="noStrike" kern="1200" cap="none" spc="0" normalizeH="0" baseline="0" noProof="0" dirty="0">
                  <a:ln>
                    <a:noFill/>
                  </a:ln>
                  <a:solidFill>
                    <a:srgbClr val="2F2F2F"/>
                  </a:solidFill>
                  <a:effectLst/>
                  <a:uLnTx/>
                  <a:uFillTx/>
                  <a:latin typeface="Segoe UI"/>
                  <a:ea typeface="+mn-ea"/>
                  <a:cs typeface="+mn-cs"/>
                </a:rPr>
                <a:t>4GiB - 64TiB </a:t>
              </a:r>
            </a:p>
            <a:p>
              <a:pPr marL="0" marR="0" lvl="0" indent="0"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2F2F2F"/>
                  </a:solidFill>
                  <a:effectLst/>
                  <a:uLnTx/>
                  <a:uFillTx/>
                  <a:latin typeface="Segoe UI"/>
                  <a:ea typeface="+mn-ea"/>
                  <a:cs typeface="+mn-cs"/>
                </a:rPr>
                <a:t>Up 160,000 IOPs</a:t>
              </a:r>
            </a:p>
          </p:txBody>
        </p:sp>
        <p:sp>
          <p:nvSpPr>
            <p:cNvPr id="58" name="Rectangle 57">
              <a:extLst>
                <a:ext uri="{FF2B5EF4-FFF2-40B4-BE49-F238E27FC236}">
                  <a16:creationId xmlns:a16="http://schemas.microsoft.com/office/drawing/2014/main" id="{0521B35C-DD40-46CC-8975-C1A3D6D71692}"/>
                </a:ext>
              </a:extLst>
            </p:cNvPr>
            <p:cNvSpPr/>
            <p:nvPr/>
          </p:nvSpPr>
          <p:spPr>
            <a:xfrm>
              <a:off x="5467211" y="4501840"/>
              <a:ext cx="2540671" cy="740664"/>
            </a:xfrm>
            <a:prstGeom prst="rect">
              <a:avLst/>
            </a:prstGeom>
            <a:noFill/>
          </p:spPr>
          <p:txBody>
            <a:bodyPr wrap="square" lIns="0" tIns="0" rIns="0" bIns="0" rtlCol="0" anchor="ctr" anchorCtr="0">
              <a:noAutofit/>
            </a:bodyPr>
            <a:lstStyle/>
            <a:p>
              <a:pPr marL="0" marR="0" lvl="0" indent="0" defTabSz="914400" rtl="0" eaLnBrk="1" fontAlgn="auto" latinLnBrk="0" hangingPunct="1">
                <a:lnSpc>
                  <a:spcPct val="90000"/>
                </a:lnSpc>
                <a:spcBef>
                  <a:spcPts val="0"/>
                </a:spcBef>
                <a:spcAft>
                  <a:spcPts val="600"/>
                </a:spcAft>
                <a:buClrTx/>
                <a:buSzTx/>
                <a:buFontTx/>
                <a:buNone/>
                <a:tabLst/>
                <a:defRPr/>
              </a:pPr>
              <a:r>
                <a:rPr kumimoji="0" lang="en-US" sz="2400" i="0" u="none" strike="noStrike" kern="1200" cap="none" spc="0" normalizeH="0" baseline="0" noProof="0" dirty="0">
                  <a:ln>
                    <a:noFill/>
                  </a:ln>
                  <a:solidFill>
                    <a:srgbClr val="2F2F2F"/>
                  </a:solidFill>
                  <a:effectLst/>
                  <a:uLnTx/>
                  <a:uFillTx/>
                  <a:latin typeface="Segoe UI"/>
                  <a:ea typeface="+mn-ea"/>
                  <a:cs typeface="+mn-cs"/>
                </a:rPr>
                <a:t>30 GB Ethernet</a:t>
              </a:r>
              <a:br>
                <a:rPr kumimoji="0" lang="en-US" sz="2400" b="0" i="0" u="none" strike="noStrike" kern="1200" cap="none" spc="0" normalizeH="0" baseline="0" noProof="0" dirty="0">
                  <a:ln>
                    <a:noFill/>
                  </a:ln>
                  <a:solidFill>
                    <a:srgbClr val="2F2F2F"/>
                  </a:solidFill>
                  <a:effectLst/>
                  <a:uLnTx/>
                  <a:uFillTx/>
                  <a:latin typeface="Segoe UI"/>
                  <a:ea typeface="+mn-ea"/>
                  <a:cs typeface="+mn-cs"/>
                </a:rPr>
              </a:br>
              <a:r>
                <a:rPr kumimoji="0" lang="en-US" sz="2400" b="0" i="0" u="none" strike="noStrike" kern="1200" cap="none" spc="0" normalizeH="0" baseline="0" noProof="0" dirty="0">
                  <a:ln>
                    <a:noFill/>
                  </a:ln>
                  <a:solidFill>
                    <a:srgbClr val="2F2F2F"/>
                  </a:solidFill>
                  <a:effectLst/>
                  <a:uLnTx/>
                  <a:uFillTx/>
                  <a:latin typeface="Segoe UI"/>
                  <a:ea typeface="+mn-ea"/>
                  <a:cs typeface="+mn-cs"/>
                </a:rPr>
                <a:t>100 GB InfiniBand</a:t>
              </a:r>
            </a:p>
          </p:txBody>
        </p:sp>
        <p:sp>
          <p:nvSpPr>
            <p:cNvPr id="59" name="Rectangle 58">
              <a:extLst>
                <a:ext uri="{FF2B5EF4-FFF2-40B4-BE49-F238E27FC236}">
                  <a16:creationId xmlns:a16="http://schemas.microsoft.com/office/drawing/2014/main" id="{ECA03241-5A49-4F93-AD88-ECEFE696741A}"/>
                </a:ext>
              </a:extLst>
            </p:cNvPr>
            <p:cNvSpPr/>
            <p:nvPr/>
          </p:nvSpPr>
          <p:spPr>
            <a:xfrm>
              <a:off x="5467211" y="5502494"/>
              <a:ext cx="5048389" cy="740664"/>
            </a:xfrm>
            <a:prstGeom prst="rect">
              <a:avLst/>
            </a:prstGeom>
            <a:noFill/>
          </p:spPr>
          <p:txBody>
            <a:bodyPr wrap="square" lIns="0" tIns="0" rIns="0" bIns="0" rtlCol="0" anchor="ctr" anchorCtr="0">
              <a:noAutofit/>
            </a:bodyPr>
            <a:lstStyle/>
            <a:p>
              <a:pPr marL="0" marR="0" lvl="0" indent="0" defTabSz="914400" rtl="0" eaLnBrk="1" fontAlgn="auto" latinLnBrk="0" hangingPunct="1">
                <a:lnSpc>
                  <a:spcPct val="90000"/>
                </a:lnSpc>
                <a:spcBef>
                  <a:spcPts val="0"/>
                </a:spcBef>
                <a:spcAft>
                  <a:spcPts val="600"/>
                </a:spcAft>
                <a:buClrTx/>
                <a:buSzTx/>
                <a:buFontTx/>
                <a:buNone/>
                <a:tabLst/>
                <a:defRPr/>
              </a:pPr>
              <a:r>
                <a:rPr kumimoji="0" lang="it-IT" sz="2400" i="0" u="none" strike="noStrike" kern="1200" cap="none" spc="0" normalizeH="0" baseline="0" noProof="0" dirty="0">
                  <a:ln>
                    <a:noFill/>
                  </a:ln>
                  <a:solidFill>
                    <a:srgbClr val="2F2F2F"/>
                  </a:solidFill>
                  <a:effectLst/>
                  <a:uLnTx/>
                  <a:uFillTx/>
                  <a:latin typeface="Segoe UI"/>
                  <a:ea typeface="+mn-ea"/>
                  <a:cs typeface="+mn-cs"/>
                </a:rPr>
                <a:t>Single VM service-lvel agreement (SLA) 99.9% </a:t>
              </a:r>
              <a:r>
                <a:rPr kumimoji="0" lang="it-IT" sz="2400" b="0" i="0" u="none" strike="noStrike" kern="1200" cap="none" spc="0" normalizeH="0" baseline="0" noProof="0" dirty="0">
                  <a:ln>
                    <a:noFill/>
                  </a:ln>
                  <a:solidFill>
                    <a:srgbClr val="2F2F2F"/>
                  </a:solidFill>
                  <a:effectLst/>
                  <a:uLnTx/>
                  <a:uFillTx/>
                  <a:latin typeface="Segoe UI"/>
                  <a:ea typeface="+mn-ea"/>
                  <a:cs typeface="+mn-cs"/>
                </a:rPr>
                <a:t>Multi AZ SLA 99.99%</a:t>
              </a:r>
            </a:p>
          </p:txBody>
        </p:sp>
        <p:sp>
          <p:nvSpPr>
            <p:cNvPr id="63" name="TextBox 62">
              <a:extLst>
                <a:ext uri="{FF2B5EF4-FFF2-40B4-BE49-F238E27FC236}">
                  <a16:creationId xmlns:a16="http://schemas.microsoft.com/office/drawing/2014/main" id="{EF46F895-A0DC-4203-A85C-6C12ABC7CF06}"/>
                </a:ext>
              </a:extLst>
            </p:cNvPr>
            <p:cNvSpPr txBox="1"/>
            <p:nvPr/>
          </p:nvSpPr>
          <p:spPr>
            <a:xfrm>
              <a:off x="3190842" y="1435100"/>
              <a:ext cx="2050882" cy="849463"/>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737373">
                      <a:lumMod val="50000"/>
                    </a:srgbClr>
                  </a:solidFill>
                  <a:effectLst/>
                  <a:uLnTx/>
                  <a:uFillTx/>
                  <a:latin typeface="Segoe UI" panose="020B0502040204020203" pitchFamily="34" charset="0"/>
                  <a:ea typeface="+mn-ea"/>
                  <a:cs typeface="Segoe UI" panose="020B0502040204020203" pitchFamily="34" charset="0"/>
                </a:rPr>
                <a:t>Computational</a:t>
              </a:r>
              <a:br>
                <a:rPr kumimoji="0" lang="en-US" sz="2000" b="0" i="0" u="none" strike="noStrike" kern="1200" cap="none" spc="0" normalizeH="0" baseline="0" noProof="0" dirty="0">
                  <a:ln>
                    <a:noFill/>
                  </a:ln>
                  <a:solidFill>
                    <a:srgbClr val="737373">
                      <a:lumMod val="50000"/>
                    </a:srgbClr>
                  </a:solidFill>
                  <a:effectLst/>
                  <a:uLnTx/>
                  <a:uFillTx/>
                  <a:latin typeface="Segoe UI" panose="020B0502040204020203" pitchFamily="34" charset="0"/>
                  <a:ea typeface="+mn-ea"/>
                  <a:cs typeface="Segoe UI" panose="020B0502040204020203" pitchFamily="34" charset="0"/>
                </a:rPr>
              </a:br>
              <a:r>
                <a:rPr kumimoji="0" lang="en-US" sz="2000" b="0" i="0" u="none" strike="noStrike" kern="1200" cap="none" spc="0" normalizeH="0" baseline="0" noProof="0" dirty="0">
                  <a:ln>
                    <a:noFill/>
                  </a:ln>
                  <a:solidFill>
                    <a:srgbClr val="737373">
                      <a:lumMod val="50000"/>
                    </a:srgbClr>
                  </a:solidFill>
                  <a:effectLst/>
                  <a:uLnTx/>
                  <a:uFillTx/>
                  <a:latin typeface="Segoe UI" panose="020B0502040204020203" pitchFamily="34" charset="0"/>
                  <a:ea typeface="+mn-ea"/>
                  <a:cs typeface="Segoe UI" panose="020B0502040204020203" pitchFamily="34" charset="0"/>
                </a:rPr>
                <a:t>performance</a:t>
              </a:r>
            </a:p>
          </p:txBody>
        </p:sp>
        <p:sp>
          <p:nvSpPr>
            <p:cNvPr id="65" name="TextBox 64">
              <a:extLst>
                <a:ext uri="{FF2B5EF4-FFF2-40B4-BE49-F238E27FC236}">
                  <a16:creationId xmlns:a16="http://schemas.microsoft.com/office/drawing/2014/main" id="{CCD8F49D-7E27-41B4-9C72-BA2F10F06B53}"/>
                </a:ext>
              </a:extLst>
            </p:cNvPr>
            <p:cNvSpPr txBox="1"/>
            <p:nvPr/>
          </p:nvSpPr>
          <p:spPr>
            <a:xfrm>
              <a:off x="3190842" y="2575308"/>
              <a:ext cx="1330172" cy="572464"/>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737373">
                      <a:lumMod val="50000"/>
                    </a:srgbClr>
                  </a:solidFill>
                  <a:effectLst/>
                  <a:uLnTx/>
                  <a:uFillTx/>
                  <a:latin typeface="Segoe UI" panose="020B0502040204020203" pitchFamily="34" charset="0"/>
                  <a:ea typeface="+mn-ea"/>
                  <a:cs typeface="Segoe UI" panose="020B0502040204020203" pitchFamily="34" charset="0"/>
                </a:rPr>
                <a:t>Memory</a:t>
              </a:r>
            </a:p>
          </p:txBody>
        </p:sp>
        <p:sp>
          <p:nvSpPr>
            <p:cNvPr id="66" name="TextBox 65">
              <a:extLst>
                <a:ext uri="{FF2B5EF4-FFF2-40B4-BE49-F238E27FC236}">
                  <a16:creationId xmlns:a16="http://schemas.microsoft.com/office/drawing/2014/main" id="{DF6AE779-6A5F-4AEE-BD05-E6638F945EEB}"/>
                </a:ext>
              </a:extLst>
            </p:cNvPr>
            <p:cNvSpPr txBox="1"/>
            <p:nvPr/>
          </p:nvSpPr>
          <p:spPr>
            <a:xfrm>
              <a:off x="3190842" y="3592038"/>
              <a:ext cx="1768369" cy="572464"/>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737373">
                      <a:lumMod val="50000"/>
                    </a:srgbClr>
                  </a:solidFill>
                  <a:effectLst/>
                  <a:uLnTx/>
                  <a:uFillTx/>
                  <a:latin typeface="Segoe UI" panose="020B0502040204020203" pitchFamily="34" charset="0"/>
                  <a:ea typeface="+mn-ea"/>
                  <a:cs typeface="Segoe UI" panose="020B0502040204020203" pitchFamily="34" charset="0"/>
                </a:rPr>
                <a:t>Disk storage</a:t>
              </a:r>
            </a:p>
          </p:txBody>
        </p:sp>
        <p:sp>
          <p:nvSpPr>
            <p:cNvPr id="68" name="TextBox 67">
              <a:extLst>
                <a:ext uri="{FF2B5EF4-FFF2-40B4-BE49-F238E27FC236}">
                  <a16:creationId xmlns:a16="http://schemas.microsoft.com/office/drawing/2014/main" id="{866B0E18-CFFE-452E-8C87-3B4555243EBB}"/>
                </a:ext>
              </a:extLst>
            </p:cNvPr>
            <p:cNvSpPr txBox="1"/>
            <p:nvPr/>
          </p:nvSpPr>
          <p:spPr>
            <a:xfrm>
              <a:off x="3257185" y="5586594"/>
              <a:ext cx="1580817" cy="572464"/>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737373">
                      <a:lumMod val="50000"/>
                    </a:srgbClr>
                  </a:solidFill>
                  <a:effectLst/>
                  <a:uLnTx/>
                  <a:uFillTx/>
                  <a:latin typeface="Segoe UI" panose="020B0502040204020203" pitchFamily="34" charset="0"/>
                  <a:ea typeface="+mn-ea"/>
                  <a:cs typeface="Segoe UI" panose="020B0502040204020203" pitchFamily="34" charset="0"/>
                </a:rPr>
                <a:t>Availability</a:t>
              </a:r>
            </a:p>
          </p:txBody>
        </p:sp>
        <p:sp>
          <p:nvSpPr>
            <p:cNvPr id="69" name="TextBox 68">
              <a:extLst>
                <a:ext uri="{FF2B5EF4-FFF2-40B4-BE49-F238E27FC236}">
                  <a16:creationId xmlns:a16="http://schemas.microsoft.com/office/drawing/2014/main" id="{4BD34EC9-78CE-4D06-9EF1-8648CDAAA2DE}"/>
                </a:ext>
              </a:extLst>
            </p:cNvPr>
            <p:cNvSpPr txBox="1"/>
            <p:nvPr/>
          </p:nvSpPr>
          <p:spPr>
            <a:xfrm>
              <a:off x="3190842" y="4585940"/>
              <a:ext cx="1695849" cy="572464"/>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737373">
                      <a:lumMod val="50000"/>
                    </a:srgbClr>
                  </a:solidFill>
                  <a:effectLst/>
                  <a:uLnTx/>
                  <a:uFillTx/>
                  <a:latin typeface="Segoe UI" panose="020B0502040204020203" pitchFamily="34" charset="0"/>
                  <a:ea typeface="+mn-ea"/>
                  <a:cs typeface="Segoe UI" panose="020B0502040204020203" pitchFamily="34" charset="0"/>
                </a:rPr>
                <a:t>Networking</a:t>
              </a:r>
            </a:p>
          </p:txBody>
        </p:sp>
        <p:grpSp>
          <p:nvGrpSpPr>
            <p:cNvPr id="92" name="Group 16">
              <a:extLst>
                <a:ext uri="{FF2B5EF4-FFF2-40B4-BE49-F238E27FC236}">
                  <a16:creationId xmlns:a16="http://schemas.microsoft.com/office/drawing/2014/main" id="{28FA9FAB-740D-4C5E-97B8-B1AEC7E76902}"/>
                </a:ext>
                <a:ext uri="{C183D7F6-B498-43B3-948B-1728B52AA6E4}">
                  <adec:decorative xmlns:adec="http://schemas.microsoft.com/office/drawing/2017/decorative" val="1"/>
                </a:ext>
              </a:extLst>
            </p:cNvPr>
            <p:cNvGrpSpPr>
              <a:grpSpLocks noChangeAspect="1"/>
            </p:cNvGrpSpPr>
            <p:nvPr/>
          </p:nvGrpSpPr>
          <p:grpSpPr bwMode="auto">
            <a:xfrm>
              <a:off x="2381708" y="3710944"/>
              <a:ext cx="303662" cy="334652"/>
              <a:chOff x="2835" y="1164"/>
              <a:chExt cx="294" cy="324"/>
            </a:xfrm>
          </p:grpSpPr>
          <p:sp>
            <p:nvSpPr>
              <p:cNvPr id="93" name="Freeform 17">
                <a:extLst>
                  <a:ext uri="{FF2B5EF4-FFF2-40B4-BE49-F238E27FC236}">
                    <a16:creationId xmlns:a16="http://schemas.microsoft.com/office/drawing/2014/main" id="{D337BAE1-BC12-499C-B3BD-5266E44C57A7}"/>
                  </a:ext>
                </a:extLst>
              </p:cNvPr>
              <p:cNvSpPr>
                <a:spLocks/>
              </p:cNvSpPr>
              <p:nvPr/>
            </p:nvSpPr>
            <p:spPr bwMode="auto">
              <a:xfrm>
                <a:off x="2836" y="1407"/>
                <a:ext cx="293" cy="81"/>
              </a:xfrm>
              <a:custGeom>
                <a:avLst/>
                <a:gdLst>
                  <a:gd name="T0" fmla="*/ 252 w 332"/>
                  <a:gd name="T1" fmla="*/ 25 h 92"/>
                  <a:gd name="T2" fmla="*/ 252 w 332"/>
                  <a:gd name="T3" fmla="*/ 25 h 92"/>
                  <a:gd name="T4" fmla="*/ 207 w 332"/>
                  <a:gd name="T5" fmla="*/ 30 h 92"/>
                  <a:gd name="T6" fmla="*/ 166 w 332"/>
                  <a:gd name="T7" fmla="*/ 31 h 92"/>
                  <a:gd name="T8" fmla="*/ 124 w 332"/>
                  <a:gd name="T9" fmla="*/ 30 h 92"/>
                  <a:gd name="T10" fmla="*/ 80 w 332"/>
                  <a:gd name="T11" fmla="*/ 25 h 92"/>
                  <a:gd name="T12" fmla="*/ 37 w 332"/>
                  <a:gd name="T13" fmla="*/ 15 h 92"/>
                  <a:gd name="T14" fmla="*/ 0 w 332"/>
                  <a:gd name="T15" fmla="*/ 0 h 92"/>
                  <a:gd name="T16" fmla="*/ 0 w 332"/>
                  <a:gd name="T17" fmla="*/ 46 h 92"/>
                  <a:gd name="T18" fmla="*/ 5 w 332"/>
                  <a:gd name="T19" fmla="*/ 56 h 92"/>
                  <a:gd name="T20" fmla="*/ 17 w 332"/>
                  <a:gd name="T21" fmla="*/ 64 h 92"/>
                  <a:gd name="T22" fmla="*/ 31 w 332"/>
                  <a:gd name="T23" fmla="*/ 71 h 92"/>
                  <a:gd name="T24" fmla="*/ 42 w 332"/>
                  <a:gd name="T25" fmla="*/ 75 h 92"/>
                  <a:gd name="T26" fmla="*/ 71 w 332"/>
                  <a:gd name="T27" fmla="*/ 83 h 92"/>
                  <a:gd name="T28" fmla="*/ 103 w 332"/>
                  <a:gd name="T29" fmla="*/ 88 h 92"/>
                  <a:gd name="T30" fmla="*/ 135 w 332"/>
                  <a:gd name="T31" fmla="*/ 91 h 92"/>
                  <a:gd name="T32" fmla="*/ 166 w 332"/>
                  <a:gd name="T33" fmla="*/ 92 h 92"/>
                  <a:gd name="T34" fmla="*/ 196 w 332"/>
                  <a:gd name="T35" fmla="*/ 91 h 92"/>
                  <a:gd name="T36" fmla="*/ 229 w 332"/>
                  <a:gd name="T37" fmla="*/ 88 h 92"/>
                  <a:gd name="T38" fmla="*/ 260 w 332"/>
                  <a:gd name="T39" fmla="*/ 83 h 92"/>
                  <a:gd name="T40" fmla="*/ 289 w 332"/>
                  <a:gd name="T41" fmla="*/ 75 h 92"/>
                  <a:gd name="T42" fmla="*/ 301 w 332"/>
                  <a:gd name="T43" fmla="*/ 71 h 92"/>
                  <a:gd name="T44" fmla="*/ 315 w 332"/>
                  <a:gd name="T45" fmla="*/ 64 h 92"/>
                  <a:gd name="T46" fmla="*/ 327 w 332"/>
                  <a:gd name="T47" fmla="*/ 56 h 92"/>
                  <a:gd name="T48" fmla="*/ 332 w 332"/>
                  <a:gd name="T49" fmla="*/ 46 h 92"/>
                  <a:gd name="T50" fmla="*/ 332 w 332"/>
                  <a:gd name="T51" fmla="*/ 0 h 92"/>
                  <a:gd name="T52" fmla="*/ 294 w 332"/>
                  <a:gd name="T53" fmla="*/ 15 h 92"/>
                  <a:gd name="T54" fmla="*/ 252 w 332"/>
                  <a:gd name="T55" fmla="*/ 25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2" h="92">
                    <a:moveTo>
                      <a:pt x="252" y="25"/>
                    </a:moveTo>
                    <a:lnTo>
                      <a:pt x="252" y="25"/>
                    </a:lnTo>
                    <a:cubicBezTo>
                      <a:pt x="237" y="27"/>
                      <a:pt x="222" y="29"/>
                      <a:pt x="207" y="30"/>
                    </a:cubicBezTo>
                    <a:cubicBezTo>
                      <a:pt x="192" y="31"/>
                      <a:pt x="179" y="31"/>
                      <a:pt x="166" y="31"/>
                    </a:cubicBezTo>
                    <a:cubicBezTo>
                      <a:pt x="153" y="31"/>
                      <a:pt x="139" y="31"/>
                      <a:pt x="124" y="30"/>
                    </a:cubicBezTo>
                    <a:cubicBezTo>
                      <a:pt x="110" y="29"/>
                      <a:pt x="95" y="27"/>
                      <a:pt x="80" y="25"/>
                    </a:cubicBezTo>
                    <a:cubicBezTo>
                      <a:pt x="65" y="22"/>
                      <a:pt x="51" y="19"/>
                      <a:pt x="37" y="15"/>
                    </a:cubicBezTo>
                    <a:cubicBezTo>
                      <a:pt x="23" y="11"/>
                      <a:pt x="11" y="6"/>
                      <a:pt x="0" y="0"/>
                    </a:cubicBezTo>
                    <a:lnTo>
                      <a:pt x="0" y="46"/>
                    </a:lnTo>
                    <a:cubicBezTo>
                      <a:pt x="0" y="50"/>
                      <a:pt x="2" y="53"/>
                      <a:pt x="5" y="56"/>
                    </a:cubicBezTo>
                    <a:cubicBezTo>
                      <a:pt x="8" y="59"/>
                      <a:pt x="12" y="62"/>
                      <a:pt x="17" y="64"/>
                    </a:cubicBezTo>
                    <a:cubicBezTo>
                      <a:pt x="21" y="67"/>
                      <a:pt x="26" y="69"/>
                      <a:pt x="31" y="71"/>
                    </a:cubicBezTo>
                    <a:cubicBezTo>
                      <a:pt x="36" y="73"/>
                      <a:pt x="40" y="74"/>
                      <a:pt x="42" y="75"/>
                    </a:cubicBezTo>
                    <a:cubicBezTo>
                      <a:pt x="51" y="79"/>
                      <a:pt x="61" y="81"/>
                      <a:pt x="71" y="83"/>
                    </a:cubicBezTo>
                    <a:cubicBezTo>
                      <a:pt x="82" y="85"/>
                      <a:pt x="92" y="87"/>
                      <a:pt x="103" y="88"/>
                    </a:cubicBezTo>
                    <a:cubicBezTo>
                      <a:pt x="114" y="90"/>
                      <a:pt x="125" y="91"/>
                      <a:pt x="135" y="91"/>
                    </a:cubicBezTo>
                    <a:cubicBezTo>
                      <a:pt x="146" y="92"/>
                      <a:pt x="156" y="92"/>
                      <a:pt x="166" y="92"/>
                    </a:cubicBezTo>
                    <a:cubicBezTo>
                      <a:pt x="176" y="92"/>
                      <a:pt x="186" y="92"/>
                      <a:pt x="196" y="91"/>
                    </a:cubicBezTo>
                    <a:cubicBezTo>
                      <a:pt x="207" y="91"/>
                      <a:pt x="218" y="90"/>
                      <a:pt x="229" y="88"/>
                    </a:cubicBezTo>
                    <a:cubicBezTo>
                      <a:pt x="239" y="87"/>
                      <a:pt x="250" y="85"/>
                      <a:pt x="260" y="83"/>
                    </a:cubicBezTo>
                    <a:cubicBezTo>
                      <a:pt x="271" y="81"/>
                      <a:pt x="280" y="79"/>
                      <a:pt x="289" y="75"/>
                    </a:cubicBezTo>
                    <a:cubicBezTo>
                      <a:pt x="292" y="74"/>
                      <a:pt x="296" y="73"/>
                      <a:pt x="301" y="71"/>
                    </a:cubicBezTo>
                    <a:cubicBezTo>
                      <a:pt x="306" y="69"/>
                      <a:pt x="310" y="67"/>
                      <a:pt x="315" y="64"/>
                    </a:cubicBezTo>
                    <a:cubicBezTo>
                      <a:pt x="319" y="62"/>
                      <a:pt x="323" y="59"/>
                      <a:pt x="327" y="56"/>
                    </a:cubicBezTo>
                    <a:cubicBezTo>
                      <a:pt x="330" y="53"/>
                      <a:pt x="332" y="50"/>
                      <a:pt x="332" y="46"/>
                    </a:cubicBezTo>
                    <a:lnTo>
                      <a:pt x="332" y="0"/>
                    </a:lnTo>
                    <a:cubicBezTo>
                      <a:pt x="321" y="6"/>
                      <a:pt x="308" y="11"/>
                      <a:pt x="294" y="15"/>
                    </a:cubicBezTo>
                    <a:cubicBezTo>
                      <a:pt x="281" y="19"/>
                      <a:pt x="266" y="22"/>
                      <a:pt x="252" y="25"/>
                    </a:cubicBezTo>
                    <a:close/>
                  </a:path>
                </a:pathLst>
              </a:custGeom>
              <a:solidFill>
                <a:schemeClr val="tx1">
                  <a:lumMod val="90000"/>
                  <a:lumOff val="1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1A1A1A"/>
                  </a:solidFill>
                  <a:effectLst/>
                  <a:uLnTx/>
                  <a:uFillTx/>
                  <a:latin typeface="Segoe UI"/>
                  <a:ea typeface="+mn-ea"/>
                  <a:cs typeface="+mn-cs"/>
                </a:endParaRPr>
              </a:p>
            </p:txBody>
          </p:sp>
          <p:sp>
            <p:nvSpPr>
              <p:cNvPr id="94" name="Freeform 18">
                <a:extLst>
                  <a:ext uri="{FF2B5EF4-FFF2-40B4-BE49-F238E27FC236}">
                    <a16:creationId xmlns:a16="http://schemas.microsoft.com/office/drawing/2014/main" id="{C3CE269F-8A9D-41F1-80CA-3C7D06F26DDD}"/>
                  </a:ext>
                </a:extLst>
              </p:cNvPr>
              <p:cNvSpPr>
                <a:spLocks/>
              </p:cNvSpPr>
              <p:nvPr/>
            </p:nvSpPr>
            <p:spPr bwMode="auto">
              <a:xfrm>
                <a:off x="2835" y="1245"/>
                <a:ext cx="294" cy="81"/>
              </a:xfrm>
              <a:custGeom>
                <a:avLst/>
                <a:gdLst>
                  <a:gd name="T0" fmla="*/ 252 w 332"/>
                  <a:gd name="T1" fmla="*/ 25 h 92"/>
                  <a:gd name="T2" fmla="*/ 252 w 332"/>
                  <a:gd name="T3" fmla="*/ 25 h 92"/>
                  <a:gd name="T4" fmla="*/ 207 w 332"/>
                  <a:gd name="T5" fmla="*/ 30 h 92"/>
                  <a:gd name="T6" fmla="*/ 166 w 332"/>
                  <a:gd name="T7" fmla="*/ 31 h 92"/>
                  <a:gd name="T8" fmla="*/ 124 w 332"/>
                  <a:gd name="T9" fmla="*/ 30 h 92"/>
                  <a:gd name="T10" fmla="*/ 80 w 332"/>
                  <a:gd name="T11" fmla="*/ 25 h 92"/>
                  <a:gd name="T12" fmla="*/ 37 w 332"/>
                  <a:gd name="T13" fmla="*/ 15 h 92"/>
                  <a:gd name="T14" fmla="*/ 0 w 332"/>
                  <a:gd name="T15" fmla="*/ 0 h 92"/>
                  <a:gd name="T16" fmla="*/ 0 w 332"/>
                  <a:gd name="T17" fmla="*/ 46 h 92"/>
                  <a:gd name="T18" fmla="*/ 5 w 332"/>
                  <a:gd name="T19" fmla="*/ 56 h 92"/>
                  <a:gd name="T20" fmla="*/ 17 w 332"/>
                  <a:gd name="T21" fmla="*/ 64 h 92"/>
                  <a:gd name="T22" fmla="*/ 31 w 332"/>
                  <a:gd name="T23" fmla="*/ 71 h 92"/>
                  <a:gd name="T24" fmla="*/ 42 w 332"/>
                  <a:gd name="T25" fmla="*/ 75 h 92"/>
                  <a:gd name="T26" fmla="*/ 72 w 332"/>
                  <a:gd name="T27" fmla="*/ 83 h 92"/>
                  <a:gd name="T28" fmla="*/ 103 w 332"/>
                  <a:gd name="T29" fmla="*/ 88 h 92"/>
                  <a:gd name="T30" fmla="*/ 135 w 332"/>
                  <a:gd name="T31" fmla="*/ 91 h 92"/>
                  <a:gd name="T32" fmla="*/ 166 w 332"/>
                  <a:gd name="T33" fmla="*/ 92 h 92"/>
                  <a:gd name="T34" fmla="*/ 197 w 332"/>
                  <a:gd name="T35" fmla="*/ 91 h 92"/>
                  <a:gd name="T36" fmla="*/ 228 w 332"/>
                  <a:gd name="T37" fmla="*/ 88 h 92"/>
                  <a:gd name="T38" fmla="*/ 260 w 332"/>
                  <a:gd name="T39" fmla="*/ 83 h 92"/>
                  <a:gd name="T40" fmla="*/ 289 w 332"/>
                  <a:gd name="T41" fmla="*/ 75 h 92"/>
                  <a:gd name="T42" fmla="*/ 301 w 332"/>
                  <a:gd name="T43" fmla="*/ 71 h 92"/>
                  <a:gd name="T44" fmla="*/ 315 w 332"/>
                  <a:gd name="T45" fmla="*/ 64 h 92"/>
                  <a:gd name="T46" fmla="*/ 327 w 332"/>
                  <a:gd name="T47" fmla="*/ 56 h 92"/>
                  <a:gd name="T48" fmla="*/ 332 w 332"/>
                  <a:gd name="T49" fmla="*/ 46 h 92"/>
                  <a:gd name="T50" fmla="*/ 332 w 332"/>
                  <a:gd name="T51" fmla="*/ 0 h 92"/>
                  <a:gd name="T52" fmla="*/ 295 w 332"/>
                  <a:gd name="T53" fmla="*/ 15 h 92"/>
                  <a:gd name="T54" fmla="*/ 252 w 332"/>
                  <a:gd name="T55" fmla="*/ 25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2" h="92">
                    <a:moveTo>
                      <a:pt x="252" y="25"/>
                    </a:moveTo>
                    <a:lnTo>
                      <a:pt x="252" y="25"/>
                    </a:lnTo>
                    <a:cubicBezTo>
                      <a:pt x="237" y="27"/>
                      <a:pt x="222" y="29"/>
                      <a:pt x="207" y="30"/>
                    </a:cubicBezTo>
                    <a:cubicBezTo>
                      <a:pt x="193" y="31"/>
                      <a:pt x="179" y="31"/>
                      <a:pt x="166" y="31"/>
                    </a:cubicBezTo>
                    <a:cubicBezTo>
                      <a:pt x="153" y="31"/>
                      <a:pt x="139" y="31"/>
                      <a:pt x="124" y="30"/>
                    </a:cubicBezTo>
                    <a:cubicBezTo>
                      <a:pt x="110" y="29"/>
                      <a:pt x="95" y="27"/>
                      <a:pt x="80" y="25"/>
                    </a:cubicBezTo>
                    <a:cubicBezTo>
                      <a:pt x="65" y="22"/>
                      <a:pt x="51" y="19"/>
                      <a:pt x="37" y="15"/>
                    </a:cubicBezTo>
                    <a:cubicBezTo>
                      <a:pt x="23" y="11"/>
                      <a:pt x="11" y="6"/>
                      <a:pt x="0" y="0"/>
                    </a:cubicBezTo>
                    <a:lnTo>
                      <a:pt x="0" y="46"/>
                    </a:lnTo>
                    <a:cubicBezTo>
                      <a:pt x="0" y="50"/>
                      <a:pt x="2" y="53"/>
                      <a:pt x="5" y="56"/>
                    </a:cubicBezTo>
                    <a:cubicBezTo>
                      <a:pt x="8" y="59"/>
                      <a:pt x="12" y="62"/>
                      <a:pt x="17" y="64"/>
                    </a:cubicBezTo>
                    <a:cubicBezTo>
                      <a:pt x="21" y="67"/>
                      <a:pt x="26" y="69"/>
                      <a:pt x="31" y="71"/>
                    </a:cubicBezTo>
                    <a:cubicBezTo>
                      <a:pt x="36" y="73"/>
                      <a:pt x="40" y="75"/>
                      <a:pt x="42" y="75"/>
                    </a:cubicBezTo>
                    <a:cubicBezTo>
                      <a:pt x="52" y="79"/>
                      <a:pt x="61" y="81"/>
                      <a:pt x="72" y="83"/>
                    </a:cubicBezTo>
                    <a:cubicBezTo>
                      <a:pt x="82" y="85"/>
                      <a:pt x="93" y="87"/>
                      <a:pt x="103" y="88"/>
                    </a:cubicBezTo>
                    <a:cubicBezTo>
                      <a:pt x="114" y="90"/>
                      <a:pt x="125" y="91"/>
                      <a:pt x="135" y="91"/>
                    </a:cubicBezTo>
                    <a:cubicBezTo>
                      <a:pt x="146" y="92"/>
                      <a:pt x="156" y="92"/>
                      <a:pt x="166" y="92"/>
                    </a:cubicBezTo>
                    <a:cubicBezTo>
                      <a:pt x="176" y="92"/>
                      <a:pt x="186" y="92"/>
                      <a:pt x="197" y="91"/>
                    </a:cubicBezTo>
                    <a:cubicBezTo>
                      <a:pt x="207" y="91"/>
                      <a:pt x="218" y="90"/>
                      <a:pt x="228" y="88"/>
                    </a:cubicBezTo>
                    <a:cubicBezTo>
                      <a:pt x="239" y="87"/>
                      <a:pt x="250" y="85"/>
                      <a:pt x="260" y="83"/>
                    </a:cubicBezTo>
                    <a:cubicBezTo>
                      <a:pt x="270" y="81"/>
                      <a:pt x="280" y="79"/>
                      <a:pt x="289" y="75"/>
                    </a:cubicBezTo>
                    <a:cubicBezTo>
                      <a:pt x="292" y="75"/>
                      <a:pt x="296" y="73"/>
                      <a:pt x="301" y="71"/>
                    </a:cubicBezTo>
                    <a:cubicBezTo>
                      <a:pt x="306" y="69"/>
                      <a:pt x="310" y="67"/>
                      <a:pt x="315" y="64"/>
                    </a:cubicBezTo>
                    <a:cubicBezTo>
                      <a:pt x="319" y="62"/>
                      <a:pt x="323" y="59"/>
                      <a:pt x="327" y="56"/>
                    </a:cubicBezTo>
                    <a:cubicBezTo>
                      <a:pt x="330" y="53"/>
                      <a:pt x="332" y="50"/>
                      <a:pt x="332" y="46"/>
                    </a:cubicBezTo>
                    <a:lnTo>
                      <a:pt x="332" y="0"/>
                    </a:lnTo>
                    <a:cubicBezTo>
                      <a:pt x="321" y="6"/>
                      <a:pt x="308" y="11"/>
                      <a:pt x="295" y="15"/>
                    </a:cubicBezTo>
                    <a:cubicBezTo>
                      <a:pt x="281" y="19"/>
                      <a:pt x="267" y="22"/>
                      <a:pt x="252" y="25"/>
                    </a:cubicBezTo>
                    <a:close/>
                  </a:path>
                </a:pathLst>
              </a:custGeom>
              <a:solidFill>
                <a:schemeClr val="tx1">
                  <a:lumMod val="90000"/>
                  <a:lumOff val="1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1A1A1A"/>
                  </a:solidFill>
                  <a:effectLst/>
                  <a:uLnTx/>
                  <a:uFillTx/>
                  <a:latin typeface="Segoe UI"/>
                  <a:ea typeface="+mn-ea"/>
                  <a:cs typeface="+mn-cs"/>
                </a:endParaRPr>
              </a:p>
            </p:txBody>
          </p:sp>
          <p:sp>
            <p:nvSpPr>
              <p:cNvPr id="95" name="Freeform 19">
                <a:extLst>
                  <a:ext uri="{FF2B5EF4-FFF2-40B4-BE49-F238E27FC236}">
                    <a16:creationId xmlns:a16="http://schemas.microsoft.com/office/drawing/2014/main" id="{E547D3F5-695B-4A0D-89BB-A757F51E05A8}"/>
                  </a:ext>
                </a:extLst>
              </p:cNvPr>
              <p:cNvSpPr>
                <a:spLocks/>
              </p:cNvSpPr>
              <p:nvPr/>
            </p:nvSpPr>
            <p:spPr bwMode="auto">
              <a:xfrm>
                <a:off x="2835" y="1164"/>
                <a:ext cx="294" cy="82"/>
              </a:xfrm>
              <a:custGeom>
                <a:avLst/>
                <a:gdLst>
                  <a:gd name="T0" fmla="*/ 315 w 332"/>
                  <a:gd name="T1" fmla="*/ 28 h 92"/>
                  <a:gd name="T2" fmla="*/ 315 w 332"/>
                  <a:gd name="T3" fmla="*/ 28 h 92"/>
                  <a:gd name="T4" fmla="*/ 301 w 332"/>
                  <a:gd name="T5" fmla="*/ 21 h 92"/>
                  <a:gd name="T6" fmla="*/ 289 w 332"/>
                  <a:gd name="T7" fmla="*/ 17 h 92"/>
                  <a:gd name="T8" fmla="*/ 260 w 332"/>
                  <a:gd name="T9" fmla="*/ 9 h 92"/>
                  <a:gd name="T10" fmla="*/ 228 w 332"/>
                  <a:gd name="T11" fmla="*/ 4 h 92"/>
                  <a:gd name="T12" fmla="*/ 196 w 332"/>
                  <a:gd name="T13" fmla="*/ 1 h 92"/>
                  <a:gd name="T14" fmla="*/ 166 w 332"/>
                  <a:gd name="T15" fmla="*/ 0 h 92"/>
                  <a:gd name="T16" fmla="*/ 135 w 332"/>
                  <a:gd name="T17" fmla="*/ 1 h 92"/>
                  <a:gd name="T18" fmla="*/ 103 w 332"/>
                  <a:gd name="T19" fmla="*/ 4 h 92"/>
                  <a:gd name="T20" fmla="*/ 72 w 332"/>
                  <a:gd name="T21" fmla="*/ 9 h 92"/>
                  <a:gd name="T22" fmla="*/ 42 w 332"/>
                  <a:gd name="T23" fmla="*/ 17 h 92"/>
                  <a:gd name="T24" fmla="*/ 31 w 332"/>
                  <a:gd name="T25" fmla="*/ 21 h 92"/>
                  <a:gd name="T26" fmla="*/ 17 w 332"/>
                  <a:gd name="T27" fmla="*/ 28 h 92"/>
                  <a:gd name="T28" fmla="*/ 5 w 332"/>
                  <a:gd name="T29" fmla="*/ 37 h 92"/>
                  <a:gd name="T30" fmla="*/ 0 w 332"/>
                  <a:gd name="T31" fmla="*/ 46 h 92"/>
                  <a:gd name="T32" fmla="*/ 1 w 332"/>
                  <a:gd name="T33" fmla="*/ 50 h 92"/>
                  <a:gd name="T34" fmla="*/ 3 w 332"/>
                  <a:gd name="T35" fmla="*/ 53 h 92"/>
                  <a:gd name="T36" fmla="*/ 21 w 332"/>
                  <a:gd name="T37" fmla="*/ 66 h 92"/>
                  <a:gd name="T38" fmla="*/ 46 w 332"/>
                  <a:gd name="T39" fmla="*/ 76 h 92"/>
                  <a:gd name="T40" fmla="*/ 77 w 332"/>
                  <a:gd name="T41" fmla="*/ 84 h 92"/>
                  <a:gd name="T42" fmla="*/ 109 w 332"/>
                  <a:gd name="T43" fmla="*/ 88 h 92"/>
                  <a:gd name="T44" fmla="*/ 140 w 332"/>
                  <a:gd name="T45" fmla="*/ 91 h 92"/>
                  <a:gd name="T46" fmla="*/ 166 w 332"/>
                  <a:gd name="T47" fmla="*/ 92 h 92"/>
                  <a:gd name="T48" fmla="*/ 192 w 332"/>
                  <a:gd name="T49" fmla="*/ 91 h 92"/>
                  <a:gd name="T50" fmla="*/ 223 w 332"/>
                  <a:gd name="T51" fmla="*/ 88 h 92"/>
                  <a:gd name="T52" fmla="*/ 255 w 332"/>
                  <a:gd name="T53" fmla="*/ 84 h 92"/>
                  <a:gd name="T54" fmla="*/ 285 w 332"/>
                  <a:gd name="T55" fmla="*/ 76 h 92"/>
                  <a:gd name="T56" fmla="*/ 311 w 332"/>
                  <a:gd name="T57" fmla="*/ 66 h 92"/>
                  <a:gd name="T58" fmla="*/ 328 w 332"/>
                  <a:gd name="T59" fmla="*/ 53 h 92"/>
                  <a:gd name="T60" fmla="*/ 331 w 332"/>
                  <a:gd name="T61" fmla="*/ 50 h 92"/>
                  <a:gd name="T62" fmla="*/ 332 w 332"/>
                  <a:gd name="T63" fmla="*/ 46 h 92"/>
                  <a:gd name="T64" fmla="*/ 327 w 332"/>
                  <a:gd name="T65" fmla="*/ 37 h 92"/>
                  <a:gd name="T66" fmla="*/ 315 w 332"/>
                  <a:gd name="T67" fmla="*/ 2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2" h="92">
                    <a:moveTo>
                      <a:pt x="315" y="28"/>
                    </a:moveTo>
                    <a:lnTo>
                      <a:pt x="315" y="28"/>
                    </a:lnTo>
                    <a:cubicBezTo>
                      <a:pt x="310" y="26"/>
                      <a:pt x="306" y="23"/>
                      <a:pt x="301" y="21"/>
                    </a:cubicBezTo>
                    <a:cubicBezTo>
                      <a:pt x="296" y="19"/>
                      <a:pt x="292" y="18"/>
                      <a:pt x="289" y="17"/>
                    </a:cubicBezTo>
                    <a:cubicBezTo>
                      <a:pt x="280" y="14"/>
                      <a:pt x="270" y="11"/>
                      <a:pt x="260" y="9"/>
                    </a:cubicBezTo>
                    <a:cubicBezTo>
                      <a:pt x="250" y="7"/>
                      <a:pt x="239" y="5"/>
                      <a:pt x="228" y="4"/>
                    </a:cubicBezTo>
                    <a:cubicBezTo>
                      <a:pt x="218" y="3"/>
                      <a:pt x="207" y="2"/>
                      <a:pt x="196" y="1"/>
                    </a:cubicBezTo>
                    <a:cubicBezTo>
                      <a:pt x="186" y="1"/>
                      <a:pt x="176" y="0"/>
                      <a:pt x="166" y="0"/>
                    </a:cubicBezTo>
                    <a:cubicBezTo>
                      <a:pt x="156" y="0"/>
                      <a:pt x="146" y="1"/>
                      <a:pt x="135" y="1"/>
                    </a:cubicBezTo>
                    <a:cubicBezTo>
                      <a:pt x="125" y="2"/>
                      <a:pt x="114" y="3"/>
                      <a:pt x="103" y="4"/>
                    </a:cubicBezTo>
                    <a:cubicBezTo>
                      <a:pt x="93" y="5"/>
                      <a:pt x="82" y="7"/>
                      <a:pt x="72" y="9"/>
                    </a:cubicBezTo>
                    <a:cubicBezTo>
                      <a:pt x="61" y="11"/>
                      <a:pt x="52" y="14"/>
                      <a:pt x="42" y="17"/>
                    </a:cubicBezTo>
                    <a:cubicBezTo>
                      <a:pt x="40" y="18"/>
                      <a:pt x="36" y="19"/>
                      <a:pt x="31" y="21"/>
                    </a:cubicBezTo>
                    <a:cubicBezTo>
                      <a:pt x="26" y="23"/>
                      <a:pt x="21" y="26"/>
                      <a:pt x="17" y="28"/>
                    </a:cubicBezTo>
                    <a:cubicBezTo>
                      <a:pt x="12" y="31"/>
                      <a:pt x="8" y="34"/>
                      <a:pt x="5" y="37"/>
                    </a:cubicBezTo>
                    <a:cubicBezTo>
                      <a:pt x="2" y="40"/>
                      <a:pt x="0" y="43"/>
                      <a:pt x="0" y="46"/>
                    </a:cubicBezTo>
                    <a:cubicBezTo>
                      <a:pt x="0" y="47"/>
                      <a:pt x="0" y="48"/>
                      <a:pt x="1" y="50"/>
                    </a:cubicBezTo>
                    <a:cubicBezTo>
                      <a:pt x="2" y="51"/>
                      <a:pt x="2" y="52"/>
                      <a:pt x="3" y="53"/>
                    </a:cubicBezTo>
                    <a:cubicBezTo>
                      <a:pt x="7" y="58"/>
                      <a:pt x="13" y="62"/>
                      <a:pt x="21" y="66"/>
                    </a:cubicBezTo>
                    <a:cubicBezTo>
                      <a:pt x="28" y="70"/>
                      <a:pt x="37" y="73"/>
                      <a:pt x="46" y="76"/>
                    </a:cubicBezTo>
                    <a:cubicBezTo>
                      <a:pt x="56" y="79"/>
                      <a:pt x="66" y="82"/>
                      <a:pt x="77" y="84"/>
                    </a:cubicBezTo>
                    <a:cubicBezTo>
                      <a:pt x="87" y="86"/>
                      <a:pt x="98" y="87"/>
                      <a:pt x="109" y="88"/>
                    </a:cubicBezTo>
                    <a:cubicBezTo>
                      <a:pt x="120" y="89"/>
                      <a:pt x="130" y="90"/>
                      <a:pt x="140" y="91"/>
                    </a:cubicBezTo>
                    <a:cubicBezTo>
                      <a:pt x="149" y="91"/>
                      <a:pt x="158" y="92"/>
                      <a:pt x="166" y="92"/>
                    </a:cubicBezTo>
                    <a:cubicBezTo>
                      <a:pt x="173" y="92"/>
                      <a:pt x="182" y="91"/>
                      <a:pt x="192" y="91"/>
                    </a:cubicBezTo>
                    <a:cubicBezTo>
                      <a:pt x="202" y="90"/>
                      <a:pt x="212" y="89"/>
                      <a:pt x="223" y="88"/>
                    </a:cubicBezTo>
                    <a:cubicBezTo>
                      <a:pt x="234" y="87"/>
                      <a:pt x="244" y="86"/>
                      <a:pt x="255" y="84"/>
                    </a:cubicBezTo>
                    <a:cubicBezTo>
                      <a:pt x="266" y="82"/>
                      <a:pt x="276" y="79"/>
                      <a:pt x="285" y="76"/>
                    </a:cubicBezTo>
                    <a:cubicBezTo>
                      <a:pt x="295" y="73"/>
                      <a:pt x="303" y="70"/>
                      <a:pt x="311" y="66"/>
                    </a:cubicBezTo>
                    <a:cubicBezTo>
                      <a:pt x="319" y="62"/>
                      <a:pt x="324" y="58"/>
                      <a:pt x="328" y="53"/>
                    </a:cubicBezTo>
                    <a:cubicBezTo>
                      <a:pt x="329" y="52"/>
                      <a:pt x="330" y="51"/>
                      <a:pt x="331" y="50"/>
                    </a:cubicBezTo>
                    <a:cubicBezTo>
                      <a:pt x="331" y="48"/>
                      <a:pt x="332" y="47"/>
                      <a:pt x="332" y="46"/>
                    </a:cubicBezTo>
                    <a:cubicBezTo>
                      <a:pt x="332" y="43"/>
                      <a:pt x="330" y="40"/>
                      <a:pt x="327" y="37"/>
                    </a:cubicBezTo>
                    <a:cubicBezTo>
                      <a:pt x="323" y="34"/>
                      <a:pt x="319" y="31"/>
                      <a:pt x="315" y="28"/>
                    </a:cubicBez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1A1A1A"/>
                  </a:solidFill>
                  <a:effectLst/>
                  <a:uLnTx/>
                  <a:uFillTx/>
                  <a:latin typeface="Segoe UI"/>
                  <a:ea typeface="+mn-ea"/>
                  <a:cs typeface="+mn-cs"/>
                </a:endParaRPr>
              </a:p>
            </p:txBody>
          </p:sp>
          <p:sp>
            <p:nvSpPr>
              <p:cNvPr id="96" name="Freeform 20">
                <a:extLst>
                  <a:ext uri="{FF2B5EF4-FFF2-40B4-BE49-F238E27FC236}">
                    <a16:creationId xmlns:a16="http://schemas.microsoft.com/office/drawing/2014/main" id="{327B4D01-385F-4063-99B0-765F6A58F923}"/>
                  </a:ext>
                </a:extLst>
              </p:cNvPr>
              <p:cNvSpPr>
                <a:spLocks/>
              </p:cNvSpPr>
              <p:nvPr/>
            </p:nvSpPr>
            <p:spPr bwMode="auto">
              <a:xfrm>
                <a:off x="2835" y="1326"/>
                <a:ext cx="294" cy="82"/>
              </a:xfrm>
              <a:custGeom>
                <a:avLst/>
                <a:gdLst>
                  <a:gd name="T0" fmla="*/ 252 w 332"/>
                  <a:gd name="T1" fmla="*/ 24 h 92"/>
                  <a:gd name="T2" fmla="*/ 252 w 332"/>
                  <a:gd name="T3" fmla="*/ 24 h 92"/>
                  <a:gd name="T4" fmla="*/ 207 w 332"/>
                  <a:gd name="T5" fmla="*/ 29 h 92"/>
                  <a:gd name="T6" fmla="*/ 166 w 332"/>
                  <a:gd name="T7" fmla="*/ 31 h 92"/>
                  <a:gd name="T8" fmla="*/ 124 w 332"/>
                  <a:gd name="T9" fmla="*/ 29 h 92"/>
                  <a:gd name="T10" fmla="*/ 80 w 332"/>
                  <a:gd name="T11" fmla="*/ 24 h 92"/>
                  <a:gd name="T12" fmla="*/ 37 w 332"/>
                  <a:gd name="T13" fmla="*/ 15 h 92"/>
                  <a:gd name="T14" fmla="*/ 0 w 332"/>
                  <a:gd name="T15" fmla="*/ 0 h 92"/>
                  <a:gd name="T16" fmla="*/ 0 w 332"/>
                  <a:gd name="T17" fmla="*/ 46 h 92"/>
                  <a:gd name="T18" fmla="*/ 5 w 332"/>
                  <a:gd name="T19" fmla="*/ 55 h 92"/>
                  <a:gd name="T20" fmla="*/ 17 w 332"/>
                  <a:gd name="T21" fmla="*/ 64 h 92"/>
                  <a:gd name="T22" fmla="*/ 31 w 332"/>
                  <a:gd name="T23" fmla="*/ 71 h 92"/>
                  <a:gd name="T24" fmla="*/ 42 w 332"/>
                  <a:gd name="T25" fmla="*/ 75 h 92"/>
                  <a:gd name="T26" fmla="*/ 71 w 332"/>
                  <a:gd name="T27" fmla="*/ 83 h 92"/>
                  <a:gd name="T28" fmla="*/ 103 w 332"/>
                  <a:gd name="T29" fmla="*/ 88 h 92"/>
                  <a:gd name="T30" fmla="*/ 135 w 332"/>
                  <a:gd name="T31" fmla="*/ 91 h 92"/>
                  <a:gd name="T32" fmla="*/ 166 w 332"/>
                  <a:gd name="T33" fmla="*/ 92 h 92"/>
                  <a:gd name="T34" fmla="*/ 196 w 332"/>
                  <a:gd name="T35" fmla="*/ 91 h 92"/>
                  <a:gd name="T36" fmla="*/ 229 w 332"/>
                  <a:gd name="T37" fmla="*/ 88 h 92"/>
                  <a:gd name="T38" fmla="*/ 260 w 332"/>
                  <a:gd name="T39" fmla="*/ 83 h 92"/>
                  <a:gd name="T40" fmla="*/ 289 w 332"/>
                  <a:gd name="T41" fmla="*/ 75 h 92"/>
                  <a:gd name="T42" fmla="*/ 301 w 332"/>
                  <a:gd name="T43" fmla="*/ 71 h 92"/>
                  <a:gd name="T44" fmla="*/ 315 w 332"/>
                  <a:gd name="T45" fmla="*/ 64 h 92"/>
                  <a:gd name="T46" fmla="*/ 327 w 332"/>
                  <a:gd name="T47" fmla="*/ 55 h 92"/>
                  <a:gd name="T48" fmla="*/ 332 w 332"/>
                  <a:gd name="T49" fmla="*/ 46 h 92"/>
                  <a:gd name="T50" fmla="*/ 332 w 332"/>
                  <a:gd name="T51" fmla="*/ 0 h 92"/>
                  <a:gd name="T52" fmla="*/ 294 w 332"/>
                  <a:gd name="T53" fmla="*/ 15 h 92"/>
                  <a:gd name="T54" fmla="*/ 252 w 332"/>
                  <a:gd name="T55" fmla="*/ 2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2" h="92">
                    <a:moveTo>
                      <a:pt x="252" y="24"/>
                    </a:moveTo>
                    <a:lnTo>
                      <a:pt x="252" y="24"/>
                    </a:lnTo>
                    <a:cubicBezTo>
                      <a:pt x="237" y="27"/>
                      <a:pt x="222" y="28"/>
                      <a:pt x="207" y="29"/>
                    </a:cubicBezTo>
                    <a:cubicBezTo>
                      <a:pt x="192" y="30"/>
                      <a:pt x="179" y="31"/>
                      <a:pt x="166" y="31"/>
                    </a:cubicBezTo>
                    <a:cubicBezTo>
                      <a:pt x="153" y="31"/>
                      <a:pt x="139" y="30"/>
                      <a:pt x="124" y="29"/>
                    </a:cubicBezTo>
                    <a:cubicBezTo>
                      <a:pt x="110" y="28"/>
                      <a:pt x="95" y="27"/>
                      <a:pt x="80" y="24"/>
                    </a:cubicBezTo>
                    <a:cubicBezTo>
                      <a:pt x="65" y="22"/>
                      <a:pt x="51" y="19"/>
                      <a:pt x="37" y="15"/>
                    </a:cubicBezTo>
                    <a:cubicBezTo>
                      <a:pt x="23" y="11"/>
                      <a:pt x="11" y="6"/>
                      <a:pt x="0" y="0"/>
                    </a:cubicBezTo>
                    <a:lnTo>
                      <a:pt x="0" y="46"/>
                    </a:lnTo>
                    <a:cubicBezTo>
                      <a:pt x="0" y="49"/>
                      <a:pt x="2" y="52"/>
                      <a:pt x="5" y="55"/>
                    </a:cubicBezTo>
                    <a:cubicBezTo>
                      <a:pt x="8" y="58"/>
                      <a:pt x="12" y="61"/>
                      <a:pt x="17" y="64"/>
                    </a:cubicBezTo>
                    <a:cubicBezTo>
                      <a:pt x="21" y="66"/>
                      <a:pt x="26" y="69"/>
                      <a:pt x="31" y="71"/>
                    </a:cubicBezTo>
                    <a:cubicBezTo>
                      <a:pt x="36" y="73"/>
                      <a:pt x="40" y="74"/>
                      <a:pt x="42" y="75"/>
                    </a:cubicBezTo>
                    <a:cubicBezTo>
                      <a:pt x="51" y="78"/>
                      <a:pt x="61" y="81"/>
                      <a:pt x="71" y="83"/>
                    </a:cubicBezTo>
                    <a:cubicBezTo>
                      <a:pt x="82" y="85"/>
                      <a:pt x="92" y="87"/>
                      <a:pt x="103" y="88"/>
                    </a:cubicBezTo>
                    <a:cubicBezTo>
                      <a:pt x="114" y="89"/>
                      <a:pt x="125" y="90"/>
                      <a:pt x="135" y="91"/>
                    </a:cubicBezTo>
                    <a:cubicBezTo>
                      <a:pt x="146" y="91"/>
                      <a:pt x="156" y="92"/>
                      <a:pt x="166" y="92"/>
                    </a:cubicBezTo>
                    <a:cubicBezTo>
                      <a:pt x="176" y="92"/>
                      <a:pt x="186" y="91"/>
                      <a:pt x="196" y="91"/>
                    </a:cubicBezTo>
                    <a:cubicBezTo>
                      <a:pt x="207" y="90"/>
                      <a:pt x="218" y="89"/>
                      <a:pt x="229" y="88"/>
                    </a:cubicBezTo>
                    <a:cubicBezTo>
                      <a:pt x="239" y="87"/>
                      <a:pt x="250" y="85"/>
                      <a:pt x="260" y="83"/>
                    </a:cubicBezTo>
                    <a:cubicBezTo>
                      <a:pt x="271" y="81"/>
                      <a:pt x="280" y="78"/>
                      <a:pt x="289" y="75"/>
                    </a:cubicBezTo>
                    <a:cubicBezTo>
                      <a:pt x="292" y="74"/>
                      <a:pt x="296" y="73"/>
                      <a:pt x="301" y="71"/>
                    </a:cubicBezTo>
                    <a:cubicBezTo>
                      <a:pt x="306" y="69"/>
                      <a:pt x="310" y="66"/>
                      <a:pt x="315" y="64"/>
                    </a:cubicBezTo>
                    <a:cubicBezTo>
                      <a:pt x="319" y="61"/>
                      <a:pt x="323" y="58"/>
                      <a:pt x="327" y="55"/>
                    </a:cubicBezTo>
                    <a:cubicBezTo>
                      <a:pt x="330" y="52"/>
                      <a:pt x="332" y="49"/>
                      <a:pt x="332" y="46"/>
                    </a:cubicBezTo>
                    <a:lnTo>
                      <a:pt x="332" y="0"/>
                    </a:lnTo>
                    <a:cubicBezTo>
                      <a:pt x="321" y="6"/>
                      <a:pt x="308" y="11"/>
                      <a:pt x="294" y="15"/>
                    </a:cubicBezTo>
                    <a:cubicBezTo>
                      <a:pt x="281" y="19"/>
                      <a:pt x="266" y="22"/>
                      <a:pt x="252" y="24"/>
                    </a:cubicBez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1A1A1A"/>
                  </a:solidFill>
                  <a:effectLst/>
                  <a:uLnTx/>
                  <a:uFillTx/>
                  <a:latin typeface="Segoe UI"/>
                  <a:ea typeface="+mn-ea"/>
                  <a:cs typeface="+mn-cs"/>
                </a:endParaRPr>
              </a:p>
            </p:txBody>
          </p:sp>
        </p:grpSp>
        <p:cxnSp>
          <p:nvCxnSpPr>
            <p:cNvPr id="98" name="Straight Connector 97">
              <a:extLst>
                <a:ext uri="{FF2B5EF4-FFF2-40B4-BE49-F238E27FC236}">
                  <a16:creationId xmlns:a16="http://schemas.microsoft.com/office/drawing/2014/main" id="{3B563C11-9B32-44C9-BD86-9E8D276983CB}"/>
                </a:ext>
              </a:extLst>
            </p:cNvPr>
            <p:cNvCxnSpPr>
              <a:cxnSpLocks/>
            </p:cNvCxnSpPr>
            <p:nvPr/>
          </p:nvCxnSpPr>
          <p:spPr>
            <a:xfrm flipH="1">
              <a:off x="2347767" y="2353176"/>
              <a:ext cx="6139191" cy="0"/>
            </a:xfrm>
            <a:prstGeom prst="line">
              <a:avLst/>
            </a:prstGeom>
            <a:ln>
              <a:solidFill>
                <a:schemeClr val="accent5"/>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0DBD5986-B71D-45CD-A5BB-69B3358A19A9}"/>
                </a:ext>
              </a:extLst>
            </p:cNvPr>
            <p:cNvCxnSpPr>
              <a:cxnSpLocks/>
            </p:cNvCxnSpPr>
            <p:nvPr/>
          </p:nvCxnSpPr>
          <p:spPr>
            <a:xfrm flipH="1">
              <a:off x="2347767" y="3369905"/>
              <a:ext cx="6139191" cy="0"/>
            </a:xfrm>
            <a:prstGeom prst="line">
              <a:avLst/>
            </a:prstGeom>
            <a:ln>
              <a:solidFill>
                <a:schemeClr val="accent5"/>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689D20AF-126A-47C4-A5C3-D2ED84A22478}"/>
                </a:ext>
              </a:extLst>
            </p:cNvPr>
            <p:cNvCxnSpPr>
              <a:cxnSpLocks/>
            </p:cNvCxnSpPr>
            <p:nvPr/>
          </p:nvCxnSpPr>
          <p:spPr>
            <a:xfrm flipH="1">
              <a:off x="2347767" y="4386635"/>
              <a:ext cx="6139191" cy="0"/>
            </a:xfrm>
            <a:prstGeom prst="line">
              <a:avLst/>
            </a:prstGeom>
            <a:ln>
              <a:solidFill>
                <a:schemeClr val="accent5"/>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892C4DCF-BC77-479D-881D-466A31DAF92A}"/>
                </a:ext>
              </a:extLst>
            </p:cNvPr>
            <p:cNvCxnSpPr>
              <a:cxnSpLocks/>
            </p:cNvCxnSpPr>
            <p:nvPr/>
          </p:nvCxnSpPr>
          <p:spPr>
            <a:xfrm flipH="1">
              <a:off x="2347767" y="5403364"/>
              <a:ext cx="6139191" cy="0"/>
            </a:xfrm>
            <a:prstGeom prst="line">
              <a:avLst/>
            </a:prstGeom>
            <a:ln>
              <a:solidFill>
                <a:schemeClr val="accent5"/>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102" name="Group 101">
              <a:extLst>
                <a:ext uri="{FF2B5EF4-FFF2-40B4-BE49-F238E27FC236}">
                  <a16:creationId xmlns:a16="http://schemas.microsoft.com/office/drawing/2014/main" id="{66200E1F-3150-4325-922C-DF389695E953}"/>
                </a:ext>
                <a:ext uri="{C183D7F6-B498-43B3-948B-1728B52AA6E4}">
                  <adec:decorative xmlns:adec="http://schemas.microsoft.com/office/drawing/2017/decorative" val="1"/>
                </a:ext>
              </a:extLst>
            </p:cNvPr>
            <p:cNvGrpSpPr/>
            <p:nvPr/>
          </p:nvGrpSpPr>
          <p:grpSpPr>
            <a:xfrm>
              <a:off x="2352053" y="2680060"/>
              <a:ext cx="362959" cy="362960"/>
              <a:chOff x="8615684" y="2318708"/>
              <a:chExt cx="1371601" cy="1371600"/>
            </a:xfrm>
            <a:solidFill>
              <a:schemeClr val="accent5">
                <a:lumMod val="50000"/>
              </a:schemeClr>
            </a:solidFill>
          </p:grpSpPr>
          <p:grpSp>
            <p:nvGrpSpPr>
              <p:cNvPr id="103" name="Group 102">
                <a:extLst>
                  <a:ext uri="{FF2B5EF4-FFF2-40B4-BE49-F238E27FC236}">
                    <a16:creationId xmlns:a16="http://schemas.microsoft.com/office/drawing/2014/main" id="{9A1B7218-EC0B-4194-AFE8-D50B4ED9B1BD}"/>
                  </a:ext>
                </a:extLst>
              </p:cNvPr>
              <p:cNvGrpSpPr/>
              <p:nvPr/>
            </p:nvGrpSpPr>
            <p:grpSpPr>
              <a:xfrm>
                <a:off x="8972158" y="2318708"/>
                <a:ext cx="653575" cy="1371600"/>
                <a:chOff x="8972158" y="2318708"/>
                <a:chExt cx="653575" cy="1371600"/>
              </a:xfrm>
              <a:grpFill/>
            </p:grpSpPr>
            <p:sp>
              <p:nvSpPr>
                <p:cNvPr id="111" name="Rectangle: Rounded Corners 110">
                  <a:extLst>
                    <a:ext uri="{FF2B5EF4-FFF2-40B4-BE49-F238E27FC236}">
                      <a16:creationId xmlns:a16="http://schemas.microsoft.com/office/drawing/2014/main" id="{06F9987D-FD78-4B2E-ABED-E9CEBFD232AE}"/>
                    </a:ext>
                  </a:extLst>
                </p:cNvPr>
                <p:cNvSpPr/>
                <p:nvPr/>
              </p:nvSpPr>
              <p:spPr bwMode="auto">
                <a:xfrm>
                  <a:off x="8972158"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32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2" name="Rectangle: Rounded Corners 111">
                  <a:extLst>
                    <a:ext uri="{FF2B5EF4-FFF2-40B4-BE49-F238E27FC236}">
                      <a16:creationId xmlns:a16="http://schemas.microsoft.com/office/drawing/2014/main" id="{A84F80BC-DF7B-4270-8583-946FB17A121F}"/>
                    </a:ext>
                  </a:extLst>
                </p:cNvPr>
                <p:cNvSpPr/>
                <p:nvPr/>
              </p:nvSpPr>
              <p:spPr bwMode="auto">
                <a:xfrm>
                  <a:off x="9112692"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32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3" name="Rectangle: Rounded Corners 112">
                  <a:extLst>
                    <a:ext uri="{FF2B5EF4-FFF2-40B4-BE49-F238E27FC236}">
                      <a16:creationId xmlns:a16="http://schemas.microsoft.com/office/drawing/2014/main" id="{4C171B34-2DD1-4C3B-AA87-B2A5C5A36185}"/>
                    </a:ext>
                  </a:extLst>
                </p:cNvPr>
                <p:cNvSpPr/>
                <p:nvPr/>
              </p:nvSpPr>
              <p:spPr bwMode="auto">
                <a:xfrm>
                  <a:off x="9253226"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32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4" name="Rectangle: Rounded Corners 113">
                  <a:extLst>
                    <a:ext uri="{FF2B5EF4-FFF2-40B4-BE49-F238E27FC236}">
                      <a16:creationId xmlns:a16="http://schemas.microsoft.com/office/drawing/2014/main" id="{73161DE3-7AAD-477F-A08B-CEB478D675FF}"/>
                    </a:ext>
                  </a:extLst>
                </p:cNvPr>
                <p:cNvSpPr/>
                <p:nvPr/>
              </p:nvSpPr>
              <p:spPr bwMode="auto">
                <a:xfrm>
                  <a:off x="9393760"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32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5" name="Rectangle: Rounded Corners 114">
                  <a:extLst>
                    <a:ext uri="{FF2B5EF4-FFF2-40B4-BE49-F238E27FC236}">
                      <a16:creationId xmlns:a16="http://schemas.microsoft.com/office/drawing/2014/main" id="{4103FEA0-9744-4415-8AFF-2A8413FFEFB0}"/>
                    </a:ext>
                  </a:extLst>
                </p:cNvPr>
                <p:cNvSpPr/>
                <p:nvPr/>
              </p:nvSpPr>
              <p:spPr bwMode="auto">
                <a:xfrm>
                  <a:off x="9534293"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32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04" name="Group 103">
                <a:extLst>
                  <a:ext uri="{FF2B5EF4-FFF2-40B4-BE49-F238E27FC236}">
                    <a16:creationId xmlns:a16="http://schemas.microsoft.com/office/drawing/2014/main" id="{54CFF9CC-7646-4250-B294-388398F16E96}"/>
                  </a:ext>
                </a:extLst>
              </p:cNvPr>
              <p:cNvGrpSpPr/>
              <p:nvPr/>
            </p:nvGrpSpPr>
            <p:grpSpPr>
              <a:xfrm rot="16200000">
                <a:off x="8974697" y="2299629"/>
                <a:ext cx="653575" cy="1371601"/>
                <a:chOff x="8746253" y="2318708"/>
                <a:chExt cx="653575" cy="1371601"/>
              </a:xfrm>
              <a:grpFill/>
            </p:grpSpPr>
            <p:sp>
              <p:nvSpPr>
                <p:cNvPr id="106" name="Rectangle: Rounded Corners 105">
                  <a:extLst>
                    <a:ext uri="{FF2B5EF4-FFF2-40B4-BE49-F238E27FC236}">
                      <a16:creationId xmlns:a16="http://schemas.microsoft.com/office/drawing/2014/main" id="{F55C3FCD-818D-4340-9E0B-C4CD2E3EC2BB}"/>
                    </a:ext>
                  </a:extLst>
                </p:cNvPr>
                <p:cNvSpPr/>
                <p:nvPr/>
              </p:nvSpPr>
              <p:spPr bwMode="auto">
                <a:xfrm>
                  <a:off x="8746253"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32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7" name="Rectangle: Rounded Corners 106">
                  <a:extLst>
                    <a:ext uri="{FF2B5EF4-FFF2-40B4-BE49-F238E27FC236}">
                      <a16:creationId xmlns:a16="http://schemas.microsoft.com/office/drawing/2014/main" id="{5140DCEE-5639-4ED9-8C4F-66F2F889467D}"/>
                    </a:ext>
                  </a:extLst>
                </p:cNvPr>
                <p:cNvSpPr/>
                <p:nvPr/>
              </p:nvSpPr>
              <p:spPr bwMode="auto">
                <a:xfrm>
                  <a:off x="8886787"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32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8" name="Rectangle: Rounded Corners 107">
                  <a:extLst>
                    <a:ext uri="{FF2B5EF4-FFF2-40B4-BE49-F238E27FC236}">
                      <a16:creationId xmlns:a16="http://schemas.microsoft.com/office/drawing/2014/main" id="{38FB14EF-3403-4A9F-BC35-E058CA22144A}"/>
                    </a:ext>
                  </a:extLst>
                </p:cNvPr>
                <p:cNvSpPr/>
                <p:nvPr/>
              </p:nvSpPr>
              <p:spPr bwMode="auto">
                <a:xfrm>
                  <a:off x="9027321"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32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9" name="Rectangle: Rounded Corners 108">
                  <a:extLst>
                    <a:ext uri="{FF2B5EF4-FFF2-40B4-BE49-F238E27FC236}">
                      <a16:creationId xmlns:a16="http://schemas.microsoft.com/office/drawing/2014/main" id="{23A16549-3E81-419C-AF5B-6CEA941FAED4}"/>
                    </a:ext>
                  </a:extLst>
                </p:cNvPr>
                <p:cNvSpPr/>
                <p:nvPr/>
              </p:nvSpPr>
              <p:spPr bwMode="auto">
                <a:xfrm>
                  <a:off x="9167855"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32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0" name="Rectangle: Rounded Corners 109">
                  <a:extLst>
                    <a:ext uri="{FF2B5EF4-FFF2-40B4-BE49-F238E27FC236}">
                      <a16:creationId xmlns:a16="http://schemas.microsoft.com/office/drawing/2014/main" id="{3ED85755-B5BE-49EE-B593-C6290583C03B}"/>
                    </a:ext>
                  </a:extLst>
                </p:cNvPr>
                <p:cNvSpPr/>
                <p:nvPr/>
              </p:nvSpPr>
              <p:spPr bwMode="auto">
                <a:xfrm>
                  <a:off x="9308388" y="2318709"/>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32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05" name="Rectangle: Rounded Corners 104">
                <a:extLst>
                  <a:ext uri="{FF2B5EF4-FFF2-40B4-BE49-F238E27FC236}">
                    <a16:creationId xmlns:a16="http://schemas.microsoft.com/office/drawing/2014/main" id="{23388714-47E4-4D3F-BB6E-D9BB918FB6BE}"/>
                  </a:ext>
                </a:extLst>
              </p:cNvPr>
              <p:cNvSpPr/>
              <p:nvPr/>
            </p:nvSpPr>
            <p:spPr bwMode="auto">
              <a:xfrm>
                <a:off x="8857854" y="2531567"/>
                <a:ext cx="929800" cy="944364"/>
              </a:xfrm>
              <a:prstGeom prst="roundRect">
                <a:avLst>
                  <a:gd name="adj" fmla="val 9078"/>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32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16" name="Group 115">
              <a:extLst>
                <a:ext uri="{FF2B5EF4-FFF2-40B4-BE49-F238E27FC236}">
                  <a16:creationId xmlns:a16="http://schemas.microsoft.com/office/drawing/2014/main" id="{9E8A4327-DC2F-49B5-9F9D-9DA28782DB49}"/>
                </a:ext>
                <a:ext uri="{C183D7F6-B498-43B3-948B-1728B52AA6E4}">
                  <adec:decorative xmlns:adec="http://schemas.microsoft.com/office/drawing/2017/decorative" val="1"/>
                </a:ext>
              </a:extLst>
            </p:cNvPr>
            <p:cNvGrpSpPr/>
            <p:nvPr/>
          </p:nvGrpSpPr>
          <p:grpSpPr>
            <a:xfrm>
              <a:off x="2318210" y="4656844"/>
              <a:ext cx="430657" cy="430657"/>
              <a:chOff x="7772012" y="5728917"/>
              <a:chExt cx="536745" cy="536745"/>
            </a:xfrm>
          </p:grpSpPr>
          <p:sp>
            <p:nvSpPr>
              <p:cNvPr id="117" name="Freeform 974">
                <a:extLst>
                  <a:ext uri="{FF2B5EF4-FFF2-40B4-BE49-F238E27FC236}">
                    <a16:creationId xmlns:a16="http://schemas.microsoft.com/office/drawing/2014/main" id="{1D19F981-6B27-41CF-BAFC-ECA9565099AA}"/>
                  </a:ext>
                </a:extLst>
              </p:cNvPr>
              <p:cNvSpPr>
                <a:spLocks noEditPoints="1"/>
              </p:cNvSpPr>
              <p:nvPr/>
            </p:nvSpPr>
            <p:spPr bwMode="auto">
              <a:xfrm>
                <a:off x="7808851" y="5760493"/>
                <a:ext cx="463074" cy="463074"/>
              </a:xfrm>
              <a:custGeom>
                <a:avLst/>
                <a:gdLst>
                  <a:gd name="T0" fmla="*/ 88 w 88"/>
                  <a:gd name="T1" fmla="*/ 57 h 88"/>
                  <a:gd name="T2" fmla="*/ 72 w 88"/>
                  <a:gd name="T3" fmla="*/ 3 h 88"/>
                  <a:gd name="T4" fmla="*/ 68 w 88"/>
                  <a:gd name="T5" fmla="*/ 0 h 88"/>
                  <a:gd name="T6" fmla="*/ 11 w 88"/>
                  <a:gd name="T7" fmla="*/ 10 h 88"/>
                  <a:gd name="T8" fmla="*/ 9 w 88"/>
                  <a:gd name="T9" fmla="*/ 14 h 88"/>
                  <a:gd name="T10" fmla="*/ 21 w 88"/>
                  <a:gd name="T11" fmla="*/ 47 h 88"/>
                  <a:gd name="T12" fmla="*/ 1 w 88"/>
                  <a:gd name="T13" fmla="*/ 54 h 88"/>
                  <a:gd name="T14" fmla="*/ 0 w 88"/>
                  <a:gd name="T15" fmla="*/ 60 h 88"/>
                  <a:gd name="T16" fmla="*/ 35 w 88"/>
                  <a:gd name="T17" fmla="*/ 88 h 88"/>
                  <a:gd name="T18" fmla="*/ 43 w 88"/>
                  <a:gd name="T19" fmla="*/ 86 h 88"/>
                  <a:gd name="T20" fmla="*/ 87 w 88"/>
                  <a:gd name="T21" fmla="*/ 60 h 88"/>
                  <a:gd name="T22" fmla="*/ 88 w 88"/>
                  <a:gd name="T23" fmla="*/ 57 h 88"/>
                  <a:gd name="T24" fmla="*/ 80 w 88"/>
                  <a:gd name="T25" fmla="*/ 52 h 88"/>
                  <a:gd name="T26" fmla="*/ 48 w 88"/>
                  <a:gd name="T27" fmla="*/ 40 h 88"/>
                  <a:gd name="T28" fmla="*/ 68 w 88"/>
                  <a:gd name="T29" fmla="*/ 10 h 88"/>
                  <a:gd name="T30" fmla="*/ 80 w 88"/>
                  <a:gd name="T31" fmla="*/ 52 h 88"/>
                  <a:gd name="T32" fmla="*/ 63 w 88"/>
                  <a:gd name="T33" fmla="*/ 7 h 88"/>
                  <a:gd name="T34" fmla="*/ 43 w 88"/>
                  <a:gd name="T35" fmla="*/ 37 h 88"/>
                  <a:gd name="T36" fmla="*/ 19 w 88"/>
                  <a:gd name="T37" fmla="*/ 15 h 88"/>
                  <a:gd name="T38" fmla="*/ 63 w 88"/>
                  <a:gd name="T39" fmla="*/ 7 h 88"/>
                  <a:gd name="T40" fmla="*/ 19 w 88"/>
                  <a:gd name="T41" fmla="*/ 24 h 88"/>
                  <a:gd name="T42" fmla="*/ 37 w 88"/>
                  <a:gd name="T43" fmla="*/ 41 h 88"/>
                  <a:gd name="T44" fmla="*/ 27 w 88"/>
                  <a:gd name="T45" fmla="*/ 45 h 88"/>
                  <a:gd name="T46" fmla="*/ 19 w 88"/>
                  <a:gd name="T47" fmla="*/ 24 h 88"/>
                  <a:gd name="T48" fmla="*/ 9 w 88"/>
                  <a:gd name="T49" fmla="*/ 58 h 88"/>
                  <a:gd name="T50" fmla="*/ 24 w 88"/>
                  <a:gd name="T51" fmla="*/ 53 h 88"/>
                  <a:gd name="T52" fmla="*/ 33 w 88"/>
                  <a:gd name="T53" fmla="*/ 78 h 88"/>
                  <a:gd name="T54" fmla="*/ 9 w 88"/>
                  <a:gd name="T55" fmla="*/ 58 h 88"/>
                  <a:gd name="T56" fmla="*/ 36 w 88"/>
                  <a:gd name="T57" fmla="*/ 69 h 88"/>
                  <a:gd name="T58" fmla="*/ 29 w 88"/>
                  <a:gd name="T59" fmla="*/ 50 h 88"/>
                  <a:gd name="T60" fmla="*/ 40 w 88"/>
                  <a:gd name="T61" fmla="*/ 46 h 88"/>
                  <a:gd name="T62" fmla="*/ 36 w 88"/>
                  <a:gd name="T63" fmla="*/ 69 h 88"/>
                  <a:gd name="T64" fmla="*/ 41 w 88"/>
                  <a:gd name="T65" fmla="*/ 80 h 88"/>
                  <a:gd name="T66" fmla="*/ 46 w 88"/>
                  <a:gd name="T67" fmla="*/ 46 h 88"/>
                  <a:gd name="T68" fmla="*/ 78 w 88"/>
                  <a:gd name="T69" fmla="*/ 58 h 88"/>
                  <a:gd name="T70" fmla="*/ 41 w 88"/>
                  <a:gd name="T71" fmla="*/ 8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8" h="88">
                    <a:moveTo>
                      <a:pt x="88" y="57"/>
                    </a:moveTo>
                    <a:lnTo>
                      <a:pt x="72" y="3"/>
                    </a:lnTo>
                    <a:lnTo>
                      <a:pt x="68" y="0"/>
                    </a:lnTo>
                    <a:lnTo>
                      <a:pt x="11" y="10"/>
                    </a:lnTo>
                    <a:lnTo>
                      <a:pt x="9" y="14"/>
                    </a:lnTo>
                    <a:lnTo>
                      <a:pt x="21" y="47"/>
                    </a:lnTo>
                    <a:lnTo>
                      <a:pt x="1" y="54"/>
                    </a:lnTo>
                    <a:lnTo>
                      <a:pt x="0" y="60"/>
                    </a:lnTo>
                    <a:lnTo>
                      <a:pt x="35" y="88"/>
                    </a:lnTo>
                    <a:lnTo>
                      <a:pt x="43" y="86"/>
                    </a:lnTo>
                    <a:lnTo>
                      <a:pt x="87" y="60"/>
                    </a:lnTo>
                    <a:lnTo>
                      <a:pt x="88" y="57"/>
                    </a:lnTo>
                    <a:close/>
                    <a:moveTo>
                      <a:pt x="80" y="52"/>
                    </a:moveTo>
                    <a:lnTo>
                      <a:pt x="48" y="40"/>
                    </a:lnTo>
                    <a:lnTo>
                      <a:pt x="68" y="10"/>
                    </a:lnTo>
                    <a:lnTo>
                      <a:pt x="80" y="52"/>
                    </a:lnTo>
                    <a:close/>
                    <a:moveTo>
                      <a:pt x="63" y="7"/>
                    </a:moveTo>
                    <a:lnTo>
                      <a:pt x="43" y="37"/>
                    </a:lnTo>
                    <a:lnTo>
                      <a:pt x="19" y="15"/>
                    </a:lnTo>
                    <a:lnTo>
                      <a:pt x="63" y="7"/>
                    </a:lnTo>
                    <a:close/>
                    <a:moveTo>
                      <a:pt x="19" y="24"/>
                    </a:moveTo>
                    <a:lnTo>
                      <a:pt x="37" y="41"/>
                    </a:lnTo>
                    <a:lnTo>
                      <a:pt x="27" y="45"/>
                    </a:lnTo>
                    <a:lnTo>
                      <a:pt x="19" y="24"/>
                    </a:lnTo>
                    <a:close/>
                    <a:moveTo>
                      <a:pt x="9" y="58"/>
                    </a:moveTo>
                    <a:lnTo>
                      <a:pt x="24" y="53"/>
                    </a:lnTo>
                    <a:lnTo>
                      <a:pt x="33" y="78"/>
                    </a:lnTo>
                    <a:lnTo>
                      <a:pt x="9" y="58"/>
                    </a:lnTo>
                    <a:close/>
                    <a:moveTo>
                      <a:pt x="36" y="69"/>
                    </a:moveTo>
                    <a:lnTo>
                      <a:pt x="29" y="50"/>
                    </a:lnTo>
                    <a:lnTo>
                      <a:pt x="40" y="46"/>
                    </a:lnTo>
                    <a:lnTo>
                      <a:pt x="36" y="69"/>
                    </a:lnTo>
                    <a:close/>
                    <a:moveTo>
                      <a:pt x="41" y="80"/>
                    </a:moveTo>
                    <a:lnTo>
                      <a:pt x="46" y="46"/>
                    </a:lnTo>
                    <a:lnTo>
                      <a:pt x="78" y="58"/>
                    </a:lnTo>
                    <a:lnTo>
                      <a:pt x="41" y="80"/>
                    </a:lnTo>
                    <a:close/>
                  </a:path>
                </a:pathLst>
              </a:custGeom>
              <a:solidFill>
                <a:srgbClr val="737373"/>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18" name="Oval 986">
                <a:extLst>
                  <a:ext uri="{FF2B5EF4-FFF2-40B4-BE49-F238E27FC236}">
                    <a16:creationId xmlns:a16="http://schemas.microsoft.com/office/drawing/2014/main" id="{2FB903A0-E893-424B-BFA5-C8465CFDE9D7}"/>
                  </a:ext>
                </a:extLst>
              </p:cNvPr>
              <p:cNvSpPr>
                <a:spLocks noChangeArrowheads="1"/>
              </p:cNvSpPr>
              <p:nvPr/>
            </p:nvSpPr>
            <p:spPr bwMode="auto">
              <a:xfrm>
                <a:off x="7956191" y="6160418"/>
                <a:ext cx="99984" cy="105244"/>
              </a:xfrm>
              <a:prstGeom prst="ellipse">
                <a:avLst/>
              </a:prstGeom>
              <a:solidFill>
                <a:srgbClr val="3C3C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1A1A1A"/>
                  </a:solidFill>
                  <a:effectLst/>
                  <a:uLnTx/>
                  <a:uFillTx/>
                  <a:latin typeface="Segoe UI"/>
                  <a:ea typeface="+mn-ea"/>
                  <a:cs typeface="+mn-cs"/>
                </a:endParaRPr>
              </a:p>
            </p:txBody>
          </p:sp>
          <p:sp>
            <p:nvSpPr>
              <p:cNvPr id="119" name="Oval 987">
                <a:extLst>
                  <a:ext uri="{FF2B5EF4-FFF2-40B4-BE49-F238E27FC236}">
                    <a16:creationId xmlns:a16="http://schemas.microsoft.com/office/drawing/2014/main" id="{37789DC1-BD48-4DD0-929A-0A20AB7EE915}"/>
                  </a:ext>
                </a:extLst>
              </p:cNvPr>
              <p:cNvSpPr>
                <a:spLocks noChangeArrowheads="1"/>
              </p:cNvSpPr>
              <p:nvPr/>
            </p:nvSpPr>
            <p:spPr bwMode="auto">
              <a:xfrm>
                <a:off x="8203513" y="6013076"/>
                <a:ext cx="105244" cy="99984"/>
              </a:xfrm>
              <a:prstGeom prst="ellipse">
                <a:avLst/>
              </a:prstGeom>
              <a:solidFill>
                <a:srgbClr val="3C3C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1A1A1A"/>
                  </a:solidFill>
                  <a:effectLst/>
                  <a:uLnTx/>
                  <a:uFillTx/>
                  <a:latin typeface="Segoe UI"/>
                  <a:ea typeface="+mn-ea"/>
                  <a:cs typeface="+mn-cs"/>
                </a:endParaRPr>
              </a:p>
            </p:txBody>
          </p:sp>
          <p:sp>
            <p:nvSpPr>
              <p:cNvPr id="120" name="Oval 988">
                <a:extLst>
                  <a:ext uri="{FF2B5EF4-FFF2-40B4-BE49-F238E27FC236}">
                    <a16:creationId xmlns:a16="http://schemas.microsoft.com/office/drawing/2014/main" id="{B7B353A5-6893-45E6-9BEA-BD538E0FA2E9}"/>
                  </a:ext>
                </a:extLst>
              </p:cNvPr>
              <p:cNvSpPr>
                <a:spLocks noChangeArrowheads="1"/>
              </p:cNvSpPr>
              <p:nvPr/>
            </p:nvSpPr>
            <p:spPr bwMode="auto">
              <a:xfrm>
                <a:off x="7819373" y="5776279"/>
                <a:ext cx="99984" cy="99984"/>
              </a:xfrm>
              <a:prstGeom prst="ellipse">
                <a:avLst/>
              </a:prstGeom>
              <a:solidFill>
                <a:srgbClr val="3C3C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1A1A1A"/>
                  </a:solidFill>
                  <a:effectLst/>
                  <a:uLnTx/>
                  <a:uFillTx/>
                  <a:latin typeface="Segoe UI"/>
                  <a:ea typeface="+mn-ea"/>
                  <a:cs typeface="+mn-cs"/>
                </a:endParaRPr>
              </a:p>
            </p:txBody>
          </p:sp>
          <p:sp>
            <p:nvSpPr>
              <p:cNvPr id="121" name="Oval 989">
                <a:extLst>
                  <a:ext uri="{FF2B5EF4-FFF2-40B4-BE49-F238E27FC236}">
                    <a16:creationId xmlns:a16="http://schemas.microsoft.com/office/drawing/2014/main" id="{EB36BBDC-406E-43E9-B08A-6980634DCC2D}"/>
                  </a:ext>
                </a:extLst>
              </p:cNvPr>
              <p:cNvSpPr>
                <a:spLocks noChangeArrowheads="1"/>
              </p:cNvSpPr>
              <p:nvPr/>
            </p:nvSpPr>
            <p:spPr bwMode="auto">
              <a:xfrm>
                <a:off x="7987764" y="5928881"/>
                <a:ext cx="99984" cy="9998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1A1A1A"/>
                  </a:solidFill>
                  <a:effectLst/>
                  <a:uLnTx/>
                  <a:uFillTx/>
                  <a:latin typeface="Segoe UI"/>
                  <a:ea typeface="+mn-ea"/>
                  <a:cs typeface="+mn-cs"/>
                </a:endParaRPr>
              </a:p>
            </p:txBody>
          </p:sp>
          <p:sp>
            <p:nvSpPr>
              <p:cNvPr id="122" name="Oval 990">
                <a:extLst>
                  <a:ext uri="{FF2B5EF4-FFF2-40B4-BE49-F238E27FC236}">
                    <a16:creationId xmlns:a16="http://schemas.microsoft.com/office/drawing/2014/main" id="{7202C1A3-E8A1-4406-AB30-A853DFE482C4}"/>
                  </a:ext>
                </a:extLst>
              </p:cNvPr>
              <p:cNvSpPr>
                <a:spLocks noChangeArrowheads="1"/>
              </p:cNvSpPr>
              <p:nvPr/>
            </p:nvSpPr>
            <p:spPr bwMode="auto">
              <a:xfrm>
                <a:off x="8124581" y="5728917"/>
                <a:ext cx="99984" cy="99984"/>
              </a:xfrm>
              <a:prstGeom prst="ellipse">
                <a:avLst/>
              </a:prstGeom>
              <a:solidFill>
                <a:srgbClr val="3C3C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1A1A1A"/>
                  </a:solidFill>
                  <a:effectLst/>
                  <a:uLnTx/>
                  <a:uFillTx/>
                  <a:latin typeface="Segoe UI"/>
                  <a:ea typeface="+mn-ea"/>
                  <a:cs typeface="+mn-cs"/>
                </a:endParaRPr>
              </a:p>
            </p:txBody>
          </p:sp>
          <p:sp>
            <p:nvSpPr>
              <p:cNvPr id="123" name="Oval 991">
                <a:extLst>
                  <a:ext uri="{FF2B5EF4-FFF2-40B4-BE49-F238E27FC236}">
                    <a16:creationId xmlns:a16="http://schemas.microsoft.com/office/drawing/2014/main" id="{DB69ACE7-3697-4862-B8E3-230CFB41F60D}"/>
                  </a:ext>
                </a:extLst>
              </p:cNvPr>
              <p:cNvSpPr>
                <a:spLocks noChangeArrowheads="1"/>
              </p:cNvSpPr>
              <p:nvPr/>
            </p:nvSpPr>
            <p:spPr bwMode="auto">
              <a:xfrm>
                <a:off x="7772012" y="6013076"/>
                <a:ext cx="99984" cy="99984"/>
              </a:xfrm>
              <a:prstGeom prst="ellipse">
                <a:avLst/>
              </a:prstGeom>
              <a:solidFill>
                <a:srgbClr val="3C3C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1A1A1A"/>
                  </a:solidFill>
                  <a:effectLst/>
                  <a:uLnTx/>
                  <a:uFillTx/>
                  <a:latin typeface="Segoe UI"/>
                  <a:ea typeface="+mn-ea"/>
                  <a:cs typeface="+mn-cs"/>
                </a:endParaRPr>
              </a:p>
            </p:txBody>
          </p:sp>
        </p:grpSp>
        <p:grpSp>
          <p:nvGrpSpPr>
            <p:cNvPr id="124" name="Group 123">
              <a:extLst>
                <a:ext uri="{FF2B5EF4-FFF2-40B4-BE49-F238E27FC236}">
                  <a16:creationId xmlns:a16="http://schemas.microsoft.com/office/drawing/2014/main" id="{99984791-B324-449F-BC61-AB5E023EAF13}"/>
                </a:ext>
                <a:ext uri="{C183D7F6-B498-43B3-948B-1728B52AA6E4}">
                  <adec:decorative xmlns:adec="http://schemas.microsoft.com/office/drawing/2017/decorative" val="1"/>
                </a:ext>
              </a:extLst>
            </p:cNvPr>
            <p:cNvGrpSpPr/>
            <p:nvPr/>
          </p:nvGrpSpPr>
          <p:grpSpPr>
            <a:xfrm>
              <a:off x="2392345" y="5658807"/>
              <a:ext cx="415066" cy="428038"/>
              <a:chOff x="806204" y="3158274"/>
              <a:chExt cx="509604" cy="525531"/>
            </a:xfrm>
          </p:grpSpPr>
          <p:sp>
            <p:nvSpPr>
              <p:cNvPr id="125" name="Freeform 1052">
                <a:extLst>
                  <a:ext uri="{FF2B5EF4-FFF2-40B4-BE49-F238E27FC236}">
                    <a16:creationId xmlns:a16="http://schemas.microsoft.com/office/drawing/2014/main" id="{D91F538F-C4B8-44E1-8737-7F932B2B0803}"/>
                  </a:ext>
                </a:extLst>
              </p:cNvPr>
              <p:cNvSpPr>
                <a:spLocks/>
              </p:cNvSpPr>
              <p:nvPr/>
            </p:nvSpPr>
            <p:spPr bwMode="auto">
              <a:xfrm>
                <a:off x="1045079" y="3312215"/>
                <a:ext cx="95551" cy="212335"/>
              </a:xfrm>
              <a:custGeom>
                <a:avLst/>
                <a:gdLst>
                  <a:gd name="T0" fmla="*/ 13 w 18"/>
                  <a:gd name="T1" fmla="*/ 40 h 40"/>
                  <a:gd name="T2" fmla="*/ 0 w 18"/>
                  <a:gd name="T3" fmla="*/ 27 h 40"/>
                  <a:gd name="T4" fmla="*/ 0 w 18"/>
                  <a:gd name="T5" fmla="*/ 0 h 40"/>
                  <a:gd name="T6" fmla="*/ 6 w 18"/>
                  <a:gd name="T7" fmla="*/ 0 h 40"/>
                  <a:gd name="T8" fmla="*/ 6 w 18"/>
                  <a:gd name="T9" fmla="*/ 23 h 40"/>
                  <a:gd name="T10" fmla="*/ 18 w 18"/>
                  <a:gd name="T11" fmla="*/ 35 h 40"/>
                  <a:gd name="T12" fmla="*/ 13 w 18"/>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 h="40">
                    <a:moveTo>
                      <a:pt x="13" y="40"/>
                    </a:moveTo>
                    <a:lnTo>
                      <a:pt x="0" y="27"/>
                    </a:lnTo>
                    <a:lnTo>
                      <a:pt x="0" y="0"/>
                    </a:lnTo>
                    <a:lnTo>
                      <a:pt x="6" y="0"/>
                    </a:lnTo>
                    <a:lnTo>
                      <a:pt x="6" y="23"/>
                    </a:lnTo>
                    <a:lnTo>
                      <a:pt x="18" y="35"/>
                    </a:lnTo>
                    <a:lnTo>
                      <a:pt x="13" y="4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1A1A1A"/>
                  </a:solidFill>
                  <a:effectLst/>
                  <a:uLnTx/>
                  <a:uFillTx/>
                  <a:latin typeface="Segoe UI"/>
                  <a:ea typeface="+mn-ea"/>
                  <a:cs typeface="+mn-cs"/>
                </a:endParaRPr>
              </a:p>
            </p:txBody>
          </p:sp>
          <p:sp>
            <p:nvSpPr>
              <p:cNvPr id="126" name="Freeform 1053">
                <a:extLst>
                  <a:ext uri="{FF2B5EF4-FFF2-40B4-BE49-F238E27FC236}">
                    <a16:creationId xmlns:a16="http://schemas.microsoft.com/office/drawing/2014/main" id="{29782430-A110-4872-8C65-CD1633645422}"/>
                  </a:ext>
                </a:extLst>
              </p:cNvPr>
              <p:cNvSpPr>
                <a:spLocks/>
              </p:cNvSpPr>
              <p:nvPr/>
            </p:nvSpPr>
            <p:spPr bwMode="auto">
              <a:xfrm>
                <a:off x="806204" y="3158274"/>
                <a:ext cx="509604" cy="525531"/>
              </a:xfrm>
              <a:custGeom>
                <a:avLst/>
                <a:gdLst>
                  <a:gd name="T0" fmla="*/ 60 w 120"/>
                  <a:gd name="T1" fmla="*/ 4 h 124"/>
                  <a:gd name="T2" fmla="*/ 28 w 120"/>
                  <a:gd name="T3" fmla="*/ 13 h 124"/>
                  <a:gd name="T4" fmla="*/ 26 w 120"/>
                  <a:gd name="T5" fmla="*/ 14 h 124"/>
                  <a:gd name="T6" fmla="*/ 12 w 120"/>
                  <a:gd name="T7" fmla="*/ 0 h 124"/>
                  <a:gd name="T8" fmla="*/ 12 w 120"/>
                  <a:gd name="T9" fmla="*/ 36 h 124"/>
                  <a:gd name="T10" fmla="*/ 48 w 120"/>
                  <a:gd name="T11" fmla="*/ 36 h 124"/>
                  <a:gd name="T12" fmla="*/ 32 w 120"/>
                  <a:gd name="T13" fmla="*/ 20 h 124"/>
                  <a:gd name="T14" fmla="*/ 32 w 120"/>
                  <a:gd name="T15" fmla="*/ 20 h 124"/>
                  <a:gd name="T16" fmla="*/ 60 w 120"/>
                  <a:gd name="T17" fmla="*/ 12 h 124"/>
                  <a:gd name="T18" fmla="*/ 112 w 120"/>
                  <a:gd name="T19" fmla="*/ 64 h 124"/>
                  <a:gd name="T20" fmla="*/ 60 w 120"/>
                  <a:gd name="T21" fmla="*/ 116 h 124"/>
                  <a:gd name="T22" fmla="*/ 8 w 120"/>
                  <a:gd name="T23" fmla="*/ 64 h 124"/>
                  <a:gd name="T24" fmla="*/ 0 w 120"/>
                  <a:gd name="T25" fmla="*/ 64 h 124"/>
                  <a:gd name="T26" fmla="*/ 60 w 120"/>
                  <a:gd name="T27" fmla="*/ 124 h 124"/>
                  <a:gd name="T28" fmla="*/ 120 w 120"/>
                  <a:gd name="T29" fmla="*/ 64 h 124"/>
                  <a:gd name="T30" fmla="*/ 60 w 120"/>
                  <a:gd name="T31" fmla="*/ 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0" h="124">
                    <a:moveTo>
                      <a:pt x="60" y="4"/>
                    </a:moveTo>
                    <a:cubicBezTo>
                      <a:pt x="48" y="4"/>
                      <a:pt x="37" y="7"/>
                      <a:pt x="28" y="13"/>
                    </a:cubicBezTo>
                    <a:cubicBezTo>
                      <a:pt x="26" y="14"/>
                      <a:pt x="26" y="14"/>
                      <a:pt x="26" y="14"/>
                    </a:cubicBezTo>
                    <a:cubicBezTo>
                      <a:pt x="12" y="0"/>
                      <a:pt x="12" y="0"/>
                      <a:pt x="12" y="0"/>
                    </a:cubicBezTo>
                    <a:cubicBezTo>
                      <a:pt x="12" y="36"/>
                      <a:pt x="12" y="36"/>
                      <a:pt x="12" y="36"/>
                    </a:cubicBezTo>
                    <a:cubicBezTo>
                      <a:pt x="48" y="36"/>
                      <a:pt x="48" y="36"/>
                      <a:pt x="48" y="36"/>
                    </a:cubicBezTo>
                    <a:cubicBezTo>
                      <a:pt x="32" y="20"/>
                      <a:pt x="32" y="20"/>
                      <a:pt x="32" y="20"/>
                    </a:cubicBezTo>
                    <a:cubicBezTo>
                      <a:pt x="32" y="20"/>
                      <a:pt x="32" y="20"/>
                      <a:pt x="32" y="20"/>
                    </a:cubicBezTo>
                    <a:cubicBezTo>
                      <a:pt x="40" y="15"/>
                      <a:pt x="50" y="12"/>
                      <a:pt x="60" y="12"/>
                    </a:cubicBezTo>
                    <a:cubicBezTo>
                      <a:pt x="89" y="12"/>
                      <a:pt x="112" y="35"/>
                      <a:pt x="112" y="64"/>
                    </a:cubicBezTo>
                    <a:cubicBezTo>
                      <a:pt x="112" y="93"/>
                      <a:pt x="89" y="116"/>
                      <a:pt x="60" y="116"/>
                    </a:cubicBezTo>
                    <a:cubicBezTo>
                      <a:pt x="31" y="116"/>
                      <a:pt x="8" y="93"/>
                      <a:pt x="8" y="64"/>
                    </a:cubicBezTo>
                    <a:cubicBezTo>
                      <a:pt x="0" y="64"/>
                      <a:pt x="0" y="64"/>
                      <a:pt x="0" y="64"/>
                    </a:cubicBezTo>
                    <a:cubicBezTo>
                      <a:pt x="0" y="97"/>
                      <a:pt x="27" y="124"/>
                      <a:pt x="60" y="124"/>
                    </a:cubicBezTo>
                    <a:cubicBezTo>
                      <a:pt x="93" y="124"/>
                      <a:pt x="120" y="97"/>
                      <a:pt x="120" y="64"/>
                    </a:cubicBezTo>
                    <a:cubicBezTo>
                      <a:pt x="120" y="31"/>
                      <a:pt x="93" y="4"/>
                      <a:pt x="60" y="4"/>
                    </a:cubicBezTo>
                    <a:close/>
                  </a:path>
                </a:pathLst>
              </a:custGeom>
              <a:solidFill>
                <a:srgbClr val="3C3C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1A1A1A"/>
                  </a:solidFill>
                  <a:effectLst/>
                  <a:uLnTx/>
                  <a:uFillTx/>
                  <a:latin typeface="Segoe UI"/>
                  <a:ea typeface="+mn-ea"/>
                  <a:cs typeface="+mn-cs"/>
                </a:endParaRPr>
              </a:p>
            </p:txBody>
          </p:sp>
        </p:grpSp>
        <p:grpSp>
          <p:nvGrpSpPr>
            <p:cNvPr id="127" name="Group 126">
              <a:extLst>
                <a:ext uri="{FF2B5EF4-FFF2-40B4-BE49-F238E27FC236}">
                  <a16:creationId xmlns:a16="http://schemas.microsoft.com/office/drawing/2014/main" id="{078C4415-A57A-47A5-896C-3656621C3C79}"/>
                </a:ext>
                <a:ext uri="{C183D7F6-B498-43B3-948B-1728B52AA6E4}">
                  <adec:decorative xmlns:adec="http://schemas.microsoft.com/office/drawing/2017/decorative" val="1"/>
                </a:ext>
              </a:extLst>
            </p:cNvPr>
            <p:cNvGrpSpPr/>
            <p:nvPr/>
          </p:nvGrpSpPr>
          <p:grpSpPr>
            <a:xfrm>
              <a:off x="2284821" y="1628174"/>
              <a:ext cx="497459" cy="463315"/>
              <a:chOff x="5451031" y="1624151"/>
              <a:chExt cx="541457" cy="504298"/>
            </a:xfrm>
          </p:grpSpPr>
          <p:sp>
            <p:nvSpPr>
              <p:cNvPr id="128" name="Freeform 966">
                <a:extLst>
                  <a:ext uri="{FF2B5EF4-FFF2-40B4-BE49-F238E27FC236}">
                    <a16:creationId xmlns:a16="http://schemas.microsoft.com/office/drawing/2014/main" id="{2106A825-C3C1-468E-9812-B684EEF1AE4F}"/>
                  </a:ext>
                </a:extLst>
              </p:cNvPr>
              <p:cNvSpPr>
                <a:spLocks/>
              </p:cNvSpPr>
              <p:nvPr/>
            </p:nvSpPr>
            <p:spPr bwMode="auto">
              <a:xfrm>
                <a:off x="5589049" y="1756862"/>
                <a:ext cx="355663" cy="238878"/>
              </a:xfrm>
              <a:custGeom>
                <a:avLst/>
                <a:gdLst>
                  <a:gd name="T0" fmla="*/ 44 w 84"/>
                  <a:gd name="T1" fmla="*/ 50 h 56"/>
                  <a:gd name="T2" fmla="*/ 74 w 84"/>
                  <a:gd name="T3" fmla="*/ 20 h 56"/>
                  <a:gd name="T4" fmla="*/ 84 w 84"/>
                  <a:gd name="T5" fmla="*/ 22 h 56"/>
                  <a:gd name="T6" fmla="*/ 84 w 84"/>
                  <a:gd name="T7" fmla="*/ 0 h 56"/>
                  <a:gd name="T8" fmla="*/ 0 w 84"/>
                  <a:gd name="T9" fmla="*/ 0 h 56"/>
                  <a:gd name="T10" fmla="*/ 0 w 84"/>
                  <a:gd name="T11" fmla="*/ 56 h 56"/>
                  <a:gd name="T12" fmla="*/ 45 w 84"/>
                  <a:gd name="T13" fmla="*/ 56 h 56"/>
                  <a:gd name="T14" fmla="*/ 44 w 84"/>
                  <a:gd name="T15" fmla="*/ 50 h 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56">
                    <a:moveTo>
                      <a:pt x="44" y="50"/>
                    </a:moveTo>
                    <a:cubicBezTo>
                      <a:pt x="44" y="34"/>
                      <a:pt x="57" y="20"/>
                      <a:pt x="74" y="20"/>
                    </a:cubicBezTo>
                    <a:cubicBezTo>
                      <a:pt x="78" y="20"/>
                      <a:pt x="81" y="21"/>
                      <a:pt x="84" y="22"/>
                    </a:cubicBezTo>
                    <a:cubicBezTo>
                      <a:pt x="84" y="0"/>
                      <a:pt x="84" y="0"/>
                      <a:pt x="84" y="0"/>
                    </a:cubicBezTo>
                    <a:cubicBezTo>
                      <a:pt x="0" y="0"/>
                      <a:pt x="0" y="0"/>
                      <a:pt x="0" y="0"/>
                    </a:cubicBezTo>
                    <a:cubicBezTo>
                      <a:pt x="0" y="56"/>
                      <a:pt x="0" y="56"/>
                      <a:pt x="0" y="56"/>
                    </a:cubicBezTo>
                    <a:cubicBezTo>
                      <a:pt x="45" y="56"/>
                      <a:pt x="45" y="56"/>
                      <a:pt x="45" y="56"/>
                    </a:cubicBezTo>
                    <a:cubicBezTo>
                      <a:pt x="44" y="54"/>
                      <a:pt x="44" y="52"/>
                      <a:pt x="44" y="50"/>
                    </a:cubicBezTo>
                    <a:close/>
                  </a:path>
                </a:pathLst>
              </a:custGeom>
              <a:solidFill>
                <a:srgbClr val="3C3C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1A1A1A"/>
                  </a:solidFill>
                  <a:effectLst/>
                  <a:uLnTx/>
                  <a:uFillTx/>
                  <a:latin typeface="Segoe UI"/>
                  <a:ea typeface="+mn-ea"/>
                  <a:cs typeface="+mn-cs"/>
                </a:endParaRPr>
              </a:p>
            </p:txBody>
          </p:sp>
          <p:sp>
            <p:nvSpPr>
              <p:cNvPr id="129" name="Freeform 1006">
                <a:extLst>
                  <a:ext uri="{FF2B5EF4-FFF2-40B4-BE49-F238E27FC236}">
                    <a16:creationId xmlns:a16="http://schemas.microsoft.com/office/drawing/2014/main" id="{A8ACE2F1-AF05-431E-B3BB-3F05C9CB506A}"/>
                  </a:ext>
                </a:extLst>
              </p:cNvPr>
              <p:cNvSpPr>
                <a:spLocks/>
              </p:cNvSpPr>
              <p:nvPr/>
            </p:nvSpPr>
            <p:spPr bwMode="auto">
              <a:xfrm>
                <a:off x="5451031" y="1624151"/>
                <a:ext cx="323813" cy="201718"/>
              </a:xfrm>
              <a:custGeom>
                <a:avLst/>
                <a:gdLst>
                  <a:gd name="T0" fmla="*/ 20 w 61"/>
                  <a:gd name="T1" fmla="*/ 19 h 38"/>
                  <a:gd name="T2" fmla="*/ 20 w 61"/>
                  <a:gd name="T3" fmla="*/ 19 h 38"/>
                  <a:gd name="T4" fmla="*/ 26 w 61"/>
                  <a:gd name="T5" fmla="*/ 19 h 38"/>
                  <a:gd name="T6" fmla="*/ 61 w 61"/>
                  <a:gd name="T7" fmla="*/ 19 h 38"/>
                  <a:gd name="T8" fmla="*/ 61 w 61"/>
                  <a:gd name="T9" fmla="*/ 0 h 38"/>
                  <a:gd name="T10" fmla="*/ 0 w 61"/>
                  <a:gd name="T11" fmla="*/ 0 h 38"/>
                  <a:gd name="T12" fmla="*/ 0 w 61"/>
                  <a:gd name="T13" fmla="*/ 38 h 38"/>
                  <a:gd name="T14" fmla="*/ 20 w 61"/>
                  <a:gd name="T15" fmla="*/ 38 h 38"/>
                  <a:gd name="T16" fmla="*/ 20 w 61"/>
                  <a:gd name="T17" fmla="*/ 1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38">
                    <a:moveTo>
                      <a:pt x="20" y="19"/>
                    </a:moveTo>
                    <a:lnTo>
                      <a:pt x="20" y="19"/>
                    </a:lnTo>
                    <a:lnTo>
                      <a:pt x="26" y="19"/>
                    </a:lnTo>
                    <a:lnTo>
                      <a:pt x="61" y="19"/>
                    </a:lnTo>
                    <a:lnTo>
                      <a:pt x="61" y="0"/>
                    </a:lnTo>
                    <a:lnTo>
                      <a:pt x="0" y="0"/>
                    </a:lnTo>
                    <a:lnTo>
                      <a:pt x="0" y="38"/>
                    </a:lnTo>
                    <a:lnTo>
                      <a:pt x="20" y="38"/>
                    </a:lnTo>
                    <a:lnTo>
                      <a:pt x="20" y="19"/>
                    </a:lnTo>
                    <a:close/>
                  </a:path>
                </a:pathLst>
              </a:custGeom>
              <a:solidFill>
                <a:srgbClr val="7575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1A1A1A"/>
                  </a:solidFill>
                  <a:effectLst/>
                  <a:uLnTx/>
                  <a:uFillTx/>
                  <a:latin typeface="Segoe UI"/>
                  <a:ea typeface="+mn-ea"/>
                  <a:cs typeface="+mn-cs"/>
                </a:endParaRPr>
              </a:p>
            </p:txBody>
          </p:sp>
          <p:sp>
            <p:nvSpPr>
              <p:cNvPr id="130" name="Rectangle 1007">
                <a:extLst>
                  <a:ext uri="{FF2B5EF4-FFF2-40B4-BE49-F238E27FC236}">
                    <a16:creationId xmlns:a16="http://schemas.microsoft.com/office/drawing/2014/main" id="{D6D1FBA1-2909-45E9-A596-46A8F49584D2}"/>
                  </a:ext>
                </a:extLst>
              </p:cNvPr>
              <p:cNvSpPr>
                <a:spLocks noChangeArrowheads="1"/>
              </p:cNvSpPr>
              <p:nvPr/>
            </p:nvSpPr>
            <p:spPr bwMode="auto">
              <a:xfrm>
                <a:off x="5658059" y="1889570"/>
                <a:ext cx="31850" cy="6901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1A1A1A"/>
                  </a:solidFill>
                  <a:effectLst/>
                  <a:uLnTx/>
                  <a:uFillTx/>
                  <a:latin typeface="Segoe UI"/>
                  <a:ea typeface="+mn-ea"/>
                  <a:cs typeface="+mn-cs"/>
                </a:endParaRPr>
              </a:p>
            </p:txBody>
          </p:sp>
          <p:sp>
            <p:nvSpPr>
              <p:cNvPr id="131" name="Rectangle 1008">
                <a:extLst>
                  <a:ext uri="{FF2B5EF4-FFF2-40B4-BE49-F238E27FC236}">
                    <a16:creationId xmlns:a16="http://schemas.microsoft.com/office/drawing/2014/main" id="{8E979AA1-1849-4518-9BCD-AE3EFDBC2882}"/>
                  </a:ext>
                </a:extLst>
              </p:cNvPr>
              <p:cNvSpPr>
                <a:spLocks noChangeArrowheads="1"/>
              </p:cNvSpPr>
              <p:nvPr/>
            </p:nvSpPr>
            <p:spPr bwMode="auto">
              <a:xfrm>
                <a:off x="5721760" y="1788713"/>
                <a:ext cx="37160" cy="16986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1A1A1A"/>
                  </a:solidFill>
                  <a:effectLst/>
                  <a:uLnTx/>
                  <a:uFillTx/>
                  <a:latin typeface="Segoe UI"/>
                  <a:ea typeface="+mn-ea"/>
                  <a:cs typeface="+mn-cs"/>
                </a:endParaRPr>
              </a:p>
            </p:txBody>
          </p:sp>
          <p:sp>
            <p:nvSpPr>
              <p:cNvPr id="132" name="Freeform 1061">
                <a:extLst>
                  <a:ext uri="{FF2B5EF4-FFF2-40B4-BE49-F238E27FC236}">
                    <a16:creationId xmlns:a16="http://schemas.microsoft.com/office/drawing/2014/main" id="{79419877-7B4F-4C5B-B08C-860AA0BCCFCA}"/>
                  </a:ext>
                </a:extLst>
              </p:cNvPr>
              <p:cNvSpPr>
                <a:spLocks noEditPoints="1"/>
              </p:cNvSpPr>
              <p:nvPr/>
            </p:nvSpPr>
            <p:spPr bwMode="auto">
              <a:xfrm>
                <a:off x="5742993" y="1873647"/>
                <a:ext cx="249495" cy="254802"/>
              </a:xfrm>
              <a:custGeom>
                <a:avLst/>
                <a:gdLst>
                  <a:gd name="T0" fmla="*/ 38 w 60"/>
                  <a:gd name="T1" fmla="*/ 0 h 60"/>
                  <a:gd name="T2" fmla="*/ 16 w 60"/>
                  <a:gd name="T3" fmla="*/ 22 h 60"/>
                  <a:gd name="T4" fmla="*/ 20 w 60"/>
                  <a:gd name="T5" fmla="*/ 35 h 60"/>
                  <a:gd name="T6" fmla="*/ 0 w 60"/>
                  <a:gd name="T7" fmla="*/ 54 h 60"/>
                  <a:gd name="T8" fmla="*/ 6 w 60"/>
                  <a:gd name="T9" fmla="*/ 60 h 60"/>
                  <a:gd name="T10" fmla="*/ 26 w 60"/>
                  <a:gd name="T11" fmla="*/ 40 h 60"/>
                  <a:gd name="T12" fmla="*/ 38 w 60"/>
                  <a:gd name="T13" fmla="*/ 44 h 60"/>
                  <a:gd name="T14" fmla="*/ 60 w 60"/>
                  <a:gd name="T15" fmla="*/ 22 h 60"/>
                  <a:gd name="T16" fmla="*/ 38 w 60"/>
                  <a:gd name="T17" fmla="*/ 0 h 60"/>
                  <a:gd name="T18" fmla="*/ 38 w 60"/>
                  <a:gd name="T19" fmla="*/ 36 h 60"/>
                  <a:gd name="T20" fmla="*/ 24 w 60"/>
                  <a:gd name="T21" fmla="*/ 22 h 60"/>
                  <a:gd name="T22" fmla="*/ 38 w 60"/>
                  <a:gd name="T23" fmla="*/ 8 h 60"/>
                  <a:gd name="T24" fmla="*/ 52 w 60"/>
                  <a:gd name="T25" fmla="*/ 22 h 60"/>
                  <a:gd name="T26" fmla="*/ 38 w 60"/>
                  <a:gd name="T27"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60">
                    <a:moveTo>
                      <a:pt x="38" y="0"/>
                    </a:moveTo>
                    <a:cubicBezTo>
                      <a:pt x="26" y="0"/>
                      <a:pt x="16" y="10"/>
                      <a:pt x="16" y="22"/>
                    </a:cubicBezTo>
                    <a:cubicBezTo>
                      <a:pt x="16" y="27"/>
                      <a:pt x="17" y="31"/>
                      <a:pt x="20" y="35"/>
                    </a:cubicBezTo>
                    <a:cubicBezTo>
                      <a:pt x="0" y="54"/>
                      <a:pt x="0" y="54"/>
                      <a:pt x="0" y="54"/>
                    </a:cubicBezTo>
                    <a:cubicBezTo>
                      <a:pt x="6" y="60"/>
                      <a:pt x="6" y="60"/>
                      <a:pt x="6" y="60"/>
                    </a:cubicBezTo>
                    <a:cubicBezTo>
                      <a:pt x="26" y="40"/>
                      <a:pt x="26" y="40"/>
                      <a:pt x="26" y="40"/>
                    </a:cubicBezTo>
                    <a:cubicBezTo>
                      <a:pt x="29" y="43"/>
                      <a:pt x="33" y="44"/>
                      <a:pt x="38" y="44"/>
                    </a:cubicBezTo>
                    <a:cubicBezTo>
                      <a:pt x="50" y="44"/>
                      <a:pt x="60" y="34"/>
                      <a:pt x="60" y="22"/>
                    </a:cubicBezTo>
                    <a:cubicBezTo>
                      <a:pt x="60" y="10"/>
                      <a:pt x="50" y="0"/>
                      <a:pt x="38" y="0"/>
                    </a:cubicBezTo>
                    <a:close/>
                    <a:moveTo>
                      <a:pt x="38" y="36"/>
                    </a:moveTo>
                    <a:cubicBezTo>
                      <a:pt x="30" y="36"/>
                      <a:pt x="24" y="30"/>
                      <a:pt x="24" y="22"/>
                    </a:cubicBezTo>
                    <a:cubicBezTo>
                      <a:pt x="24" y="14"/>
                      <a:pt x="30" y="8"/>
                      <a:pt x="38" y="8"/>
                    </a:cubicBezTo>
                    <a:cubicBezTo>
                      <a:pt x="46" y="8"/>
                      <a:pt x="52" y="14"/>
                      <a:pt x="52" y="22"/>
                    </a:cubicBezTo>
                    <a:cubicBezTo>
                      <a:pt x="52" y="30"/>
                      <a:pt x="46" y="36"/>
                      <a:pt x="38" y="36"/>
                    </a:cubicBezTo>
                    <a:close/>
                  </a:path>
                </a:pathLst>
              </a:custGeom>
              <a:solidFill>
                <a:srgbClr val="3C3C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1A1A1A"/>
                  </a:solidFill>
                  <a:effectLst/>
                  <a:uLnTx/>
                  <a:uFillTx/>
                  <a:latin typeface="Segoe UI"/>
                  <a:ea typeface="+mn-ea"/>
                  <a:cs typeface="+mn-cs"/>
                </a:endParaRPr>
              </a:p>
            </p:txBody>
          </p:sp>
          <p:sp>
            <p:nvSpPr>
              <p:cNvPr id="133" name="Freeform 1091">
                <a:extLst>
                  <a:ext uri="{FF2B5EF4-FFF2-40B4-BE49-F238E27FC236}">
                    <a16:creationId xmlns:a16="http://schemas.microsoft.com/office/drawing/2014/main" id="{1A809A8A-D7D0-4B77-AC42-89CDB27C1B5F}"/>
                  </a:ext>
                </a:extLst>
              </p:cNvPr>
              <p:cNvSpPr>
                <a:spLocks/>
              </p:cNvSpPr>
              <p:nvPr/>
            </p:nvSpPr>
            <p:spPr bwMode="auto">
              <a:xfrm>
                <a:off x="5790767" y="1825870"/>
                <a:ext cx="31850" cy="79627"/>
              </a:xfrm>
              <a:custGeom>
                <a:avLst/>
                <a:gdLst>
                  <a:gd name="T0" fmla="*/ 0 w 8"/>
                  <a:gd name="T1" fmla="*/ 0 h 19"/>
                  <a:gd name="T2" fmla="*/ 0 w 8"/>
                  <a:gd name="T3" fmla="*/ 19 h 19"/>
                  <a:gd name="T4" fmla="*/ 8 w 8"/>
                  <a:gd name="T5" fmla="*/ 10 h 19"/>
                  <a:gd name="T6" fmla="*/ 8 w 8"/>
                  <a:gd name="T7" fmla="*/ 0 h 19"/>
                  <a:gd name="T8" fmla="*/ 0 w 8"/>
                  <a:gd name="T9" fmla="*/ 0 h 19"/>
                </a:gdLst>
                <a:ahLst/>
                <a:cxnLst>
                  <a:cxn ang="0">
                    <a:pos x="T0" y="T1"/>
                  </a:cxn>
                  <a:cxn ang="0">
                    <a:pos x="T2" y="T3"/>
                  </a:cxn>
                  <a:cxn ang="0">
                    <a:pos x="T4" y="T5"/>
                  </a:cxn>
                  <a:cxn ang="0">
                    <a:pos x="T6" y="T7"/>
                  </a:cxn>
                  <a:cxn ang="0">
                    <a:pos x="T8" y="T9"/>
                  </a:cxn>
                </a:cxnLst>
                <a:rect l="0" t="0" r="r" b="b"/>
                <a:pathLst>
                  <a:path w="8" h="19">
                    <a:moveTo>
                      <a:pt x="0" y="0"/>
                    </a:moveTo>
                    <a:cubicBezTo>
                      <a:pt x="0" y="19"/>
                      <a:pt x="0" y="19"/>
                      <a:pt x="0" y="19"/>
                    </a:cubicBezTo>
                    <a:cubicBezTo>
                      <a:pt x="2" y="16"/>
                      <a:pt x="5" y="13"/>
                      <a:pt x="8" y="10"/>
                    </a:cubicBezTo>
                    <a:cubicBezTo>
                      <a:pt x="8" y="0"/>
                      <a:pt x="8" y="0"/>
                      <a:pt x="8" y="0"/>
                    </a:cubicBez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1A1A1A"/>
                  </a:solidFill>
                  <a:effectLst/>
                  <a:uLnTx/>
                  <a:uFillTx/>
                  <a:latin typeface="Segoe UI"/>
                  <a:ea typeface="+mn-ea"/>
                  <a:cs typeface="+mn-cs"/>
                </a:endParaRPr>
              </a:p>
            </p:txBody>
          </p:sp>
        </p:grpSp>
      </p:grpSp>
      <p:sp>
        <p:nvSpPr>
          <p:cNvPr id="3" name="Title 2">
            <a:extLst>
              <a:ext uri="{FF2B5EF4-FFF2-40B4-BE49-F238E27FC236}">
                <a16:creationId xmlns:a16="http://schemas.microsoft.com/office/drawing/2014/main" id="{07D8C237-E936-4330-A9F1-54C25FB160C4}"/>
              </a:ext>
            </a:extLst>
          </p:cNvPr>
          <p:cNvSpPr>
            <a:spLocks noGrp="1"/>
          </p:cNvSpPr>
          <p:nvPr>
            <p:ph type="title"/>
          </p:nvPr>
        </p:nvSpPr>
        <p:spPr>
          <a:xfrm>
            <a:off x="588263" y="457200"/>
            <a:ext cx="11018520" cy="553998"/>
          </a:xfrm>
        </p:spPr>
        <p:txBody>
          <a:bodyPr/>
          <a:lstStyle/>
          <a:p>
            <a:r>
              <a:rPr lang="en-US" dirty="0"/>
              <a:t>VM configuration options</a:t>
            </a:r>
          </a:p>
        </p:txBody>
      </p:sp>
    </p:spTree>
    <p:extLst>
      <p:ext uri="{BB962C8B-B14F-4D97-AF65-F5344CB8AC3E}">
        <p14:creationId xmlns:p14="http://schemas.microsoft.com/office/powerpoint/2010/main" val="674914215"/>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descr="The diagram depicts virtual machine categories.">
            <a:extLst>
              <a:ext uri="{FF2B5EF4-FFF2-40B4-BE49-F238E27FC236}">
                <a16:creationId xmlns:a16="http://schemas.microsoft.com/office/drawing/2014/main" id="{4FEC4257-4AA8-4625-A432-C834E27F1E1C}"/>
              </a:ext>
              <a:ext uri="{C183D7F6-B498-43B3-948B-1728B52AA6E4}">
                <adec:decorative xmlns:adec="http://schemas.microsoft.com/office/drawing/2017/decorative" val="1"/>
              </a:ext>
            </a:extLst>
          </p:cNvPr>
          <p:cNvGrpSpPr/>
          <p:nvPr/>
        </p:nvGrpSpPr>
        <p:grpSpPr>
          <a:xfrm>
            <a:off x="581499" y="1673587"/>
            <a:ext cx="7438551" cy="4307596"/>
            <a:chOff x="581499" y="1673587"/>
            <a:chExt cx="8400576" cy="4307596"/>
          </a:xfrm>
        </p:grpSpPr>
        <p:sp>
          <p:nvSpPr>
            <p:cNvPr id="12" name="Freeform 5">
              <a:extLst>
                <a:ext uri="{FF2B5EF4-FFF2-40B4-BE49-F238E27FC236}">
                  <a16:creationId xmlns:a16="http://schemas.microsoft.com/office/drawing/2014/main" id="{5EABE22C-D676-49A0-BF01-5D52BB696677}"/>
                </a:ext>
              </a:extLst>
            </p:cNvPr>
            <p:cNvSpPr>
              <a:spLocks/>
            </p:cNvSpPr>
            <p:nvPr/>
          </p:nvSpPr>
          <p:spPr bwMode="auto">
            <a:xfrm>
              <a:off x="581499" y="1673587"/>
              <a:ext cx="8400576" cy="124155"/>
            </a:xfrm>
            <a:custGeom>
              <a:avLst/>
              <a:gdLst>
                <a:gd name="T0" fmla="*/ 0 w 1773"/>
                <a:gd name="T1" fmla="*/ 264 h 264"/>
                <a:gd name="T2" fmla="*/ 0 w 1773"/>
                <a:gd name="T3" fmla="*/ 0 h 264"/>
                <a:gd name="T4" fmla="*/ 1773 w 1773"/>
                <a:gd name="T5" fmla="*/ 0 h 264"/>
                <a:gd name="T6" fmla="*/ 1773 w 1773"/>
                <a:gd name="T7" fmla="*/ 264 h 264"/>
              </a:gdLst>
              <a:ahLst/>
              <a:cxnLst>
                <a:cxn ang="0">
                  <a:pos x="T0" y="T1"/>
                </a:cxn>
                <a:cxn ang="0">
                  <a:pos x="T2" y="T3"/>
                </a:cxn>
                <a:cxn ang="0">
                  <a:pos x="T4" y="T5"/>
                </a:cxn>
                <a:cxn ang="0">
                  <a:pos x="T6" y="T7"/>
                </a:cxn>
              </a:cxnLst>
              <a:rect l="0" t="0" r="r" b="b"/>
              <a:pathLst>
                <a:path w="1773" h="264">
                  <a:moveTo>
                    <a:pt x="0" y="264"/>
                  </a:moveTo>
                  <a:lnTo>
                    <a:pt x="0" y="0"/>
                  </a:lnTo>
                  <a:lnTo>
                    <a:pt x="1773" y="0"/>
                  </a:lnTo>
                  <a:lnTo>
                    <a:pt x="1773" y="264"/>
                  </a:lnTo>
                </a:path>
              </a:pathLst>
            </a:custGeom>
            <a:ln w="57150">
              <a:solidFill>
                <a:schemeClr val="accent3"/>
              </a:solidFill>
              <a:headEnd type="none" w="lg" len="med"/>
              <a:tailEnd type="none" w="lg" len="med"/>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196" name="Freeform 5">
              <a:extLst>
                <a:ext uri="{FF2B5EF4-FFF2-40B4-BE49-F238E27FC236}">
                  <a16:creationId xmlns:a16="http://schemas.microsoft.com/office/drawing/2014/main" id="{79123552-EFCF-43B3-A139-23E18EFD192C}"/>
                </a:ext>
              </a:extLst>
            </p:cNvPr>
            <p:cNvSpPr>
              <a:spLocks/>
            </p:cNvSpPr>
            <p:nvPr/>
          </p:nvSpPr>
          <p:spPr bwMode="auto">
            <a:xfrm rot="10800000">
              <a:off x="581499" y="5857028"/>
              <a:ext cx="8400576" cy="124155"/>
            </a:xfrm>
            <a:custGeom>
              <a:avLst/>
              <a:gdLst>
                <a:gd name="T0" fmla="*/ 0 w 1773"/>
                <a:gd name="T1" fmla="*/ 264 h 264"/>
                <a:gd name="T2" fmla="*/ 0 w 1773"/>
                <a:gd name="T3" fmla="*/ 0 h 264"/>
                <a:gd name="T4" fmla="*/ 1773 w 1773"/>
                <a:gd name="T5" fmla="*/ 0 h 264"/>
                <a:gd name="T6" fmla="*/ 1773 w 1773"/>
                <a:gd name="T7" fmla="*/ 264 h 264"/>
              </a:gdLst>
              <a:ahLst/>
              <a:cxnLst>
                <a:cxn ang="0">
                  <a:pos x="T0" y="T1"/>
                </a:cxn>
                <a:cxn ang="0">
                  <a:pos x="T2" y="T3"/>
                </a:cxn>
                <a:cxn ang="0">
                  <a:pos x="T4" y="T5"/>
                </a:cxn>
                <a:cxn ang="0">
                  <a:pos x="T6" y="T7"/>
                </a:cxn>
              </a:cxnLst>
              <a:rect l="0" t="0" r="r" b="b"/>
              <a:pathLst>
                <a:path w="1773" h="264">
                  <a:moveTo>
                    <a:pt x="0" y="264"/>
                  </a:moveTo>
                  <a:lnTo>
                    <a:pt x="0" y="0"/>
                  </a:lnTo>
                  <a:lnTo>
                    <a:pt x="1773" y="0"/>
                  </a:lnTo>
                  <a:lnTo>
                    <a:pt x="1773" y="264"/>
                  </a:lnTo>
                </a:path>
              </a:pathLst>
            </a:custGeom>
            <a:ln w="57150">
              <a:solidFill>
                <a:schemeClr val="accent3"/>
              </a:solidFill>
              <a:headEnd type="none" w="lg" len="med"/>
              <a:tailEnd type="none" w="lg" len="med"/>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grpSp>
      <p:sp>
        <p:nvSpPr>
          <p:cNvPr id="2" name="Title 1">
            <a:extLst>
              <a:ext uri="{FF2B5EF4-FFF2-40B4-BE49-F238E27FC236}">
                <a16:creationId xmlns:a16="http://schemas.microsoft.com/office/drawing/2014/main" id="{852A9BB4-BA6D-423B-9B7A-AE3CBF7E2A33}"/>
              </a:ext>
            </a:extLst>
          </p:cNvPr>
          <p:cNvSpPr>
            <a:spLocks noGrp="1"/>
          </p:cNvSpPr>
          <p:nvPr>
            <p:ph type="title"/>
          </p:nvPr>
        </p:nvSpPr>
        <p:spPr/>
        <p:txBody>
          <a:bodyPr/>
          <a:lstStyle/>
          <a:p>
            <a:r>
              <a:rPr lang="en-US" dirty="0"/>
              <a:t>VM categories</a:t>
            </a:r>
          </a:p>
        </p:txBody>
      </p:sp>
      <p:sp>
        <p:nvSpPr>
          <p:cNvPr id="13" name="TextBox 12" descr="The diagram depicts virtual machine categories.">
            <a:extLst>
              <a:ext uri="{FF2B5EF4-FFF2-40B4-BE49-F238E27FC236}">
                <a16:creationId xmlns:a16="http://schemas.microsoft.com/office/drawing/2014/main" id="{F7061BDD-0985-41CC-896D-E23CF023B5DC}"/>
              </a:ext>
            </a:extLst>
          </p:cNvPr>
          <p:cNvSpPr txBox="1"/>
          <p:nvPr/>
        </p:nvSpPr>
        <p:spPr>
          <a:xfrm>
            <a:off x="3302758" y="1528550"/>
            <a:ext cx="2238233" cy="304699"/>
          </a:xfrm>
          <a:prstGeom prst="rect">
            <a:avLst/>
          </a:prstGeom>
          <a:solidFill>
            <a:srgbClr val="FFFFFF"/>
          </a:solidFill>
        </p:spPr>
        <p:txBody>
          <a:bodyPr wrap="square" lIns="0" tIns="0" rIns="0" bIns="0" rtlCol="0">
            <a:spAutoFit/>
          </a:bodyPr>
          <a:lstStyle/>
          <a:p>
            <a:pPr marL="0" marR="0" lvl="0" indent="0" algn="ctr" defTabSz="896215" rtl="0" eaLnBrk="1" fontAlgn="base" latinLnBrk="0" hangingPunct="1">
              <a:lnSpc>
                <a:spcPct val="90000"/>
              </a:lnSpc>
              <a:spcBef>
                <a:spcPct val="0"/>
              </a:spcBef>
              <a:spcAft>
                <a:spcPts val="588"/>
              </a:spcAft>
              <a:buClrTx/>
              <a:buSzTx/>
              <a:buFontTx/>
              <a:buNone/>
              <a:tabLst/>
              <a:defRPr/>
            </a:pPr>
            <a:r>
              <a:rPr kumimoji="0" lang="en-US" sz="2200" b="1" i="0" u="none" strike="noStrike" kern="1200" cap="none" spc="0" normalizeH="0" baseline="0" noProof="0" dirty="0">
                <a:ln>
                  <a:noFill/>
                </a:ln>
                <a:gradFill>
                  <a:gsLst>
                    <a:gs pos="2917">
                      <a:srgbClr val="2C292A"/>
                    </a:gs>
                    <a:gs pos="30000">
                      <a:srgbClr val="2C292A"/>
                    </a:gs>
                  </a:gsLst>
                  <a:lin ang="5400000" scaled="0"/>
                </a:gradFill>
                <a:effectLst/>
                <a:uLnTx/>
                <a:uFillTx/>
                <a:latin typeface="Segoe Semibold" panose="020B0702040504020203" pitchFamily="34" charset="0"/>
              </a:rPr>
              <a:t>Virtual machines</a:t>
            </a:r>
          </a:p>
        </p:txBody>
      </p:sp>
      <p:sp>
        <p:nvSpPr>
          <p:cNvPr id="182" name="Oval 181" descr="The diagram depicts virtual machine categories.">
            <a:extLst>
              <a:ext uri="{FF2B5EF4-FFF2-40B4-BE49-F238E27FC236}">
                <a16:creationId xmlns:a16="http://schemas.microsoft.com/office/drawing/2014/main" id="{C8C4B042-185C-4A69-8855-641A18810598}"/>
              </a:ext>
              <a:ext uri="{C183D7F6-B498-43B3-948B-1728B52AA6E4}">
                <adec:decorative xmlns:adec="http://schemas.microsoft.com/office/drawing/2017/decorative" val="1"/>
              </a:ext>
            </a:extLst>
          </p:cNvPr>
          <p:cNvSpPr/>
          <p:nvPr/>
        </p:nvSpPr>
        <p:spPr bwMode="auto">
          <a:xfrm>
            <a:off x="964859" y="2095618"/>
            <a:ext cx="875079" cy="849309"/>
          </a:xfrm>
          <a:prstGeom prst="ellipse">
            <a:avLst/>
          </a:prstGeom>
          <a:solidFill>
            <a:schemeClr val="bg1"/>
          </a:solidFill>
          <a:ln w="15875">
            <a:solidFill>
              <a:schemeClr val="accent3"/>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a:ln>
                <a:noFill/>
              </a:ln>
              <a:gradFill>
                <a:gsLst>
                  <a:gs pos="0">
                    <a:srgbClr val="FFFFFF"/>
                  </a:gs>
                  <a:gs pos="100000">
                    <a:srgbClr val="FFFFFF"/>
                  </a:gs>
                </a:gsLst>
                <a:lin ang="5400000" scaled="0"/>
              </a:gradFill>
              <a:effectLst/>
              <a:uLnTx/>
              <a:uFillTx/>
              <a:latin typeface="Segoe UI Semibold"/>
              <a:ea typeface="Segoe UI" pitchFamily="34" charset="0"/>
              <a:cs typeface="Segoe UI" pitchFamily="34" charset="0"/>
            </a:endParaRPr>
          </a:p>
        </p:txBody>
      </p:sp>
      <p:sp>
        <p:nvSpPr>
          <p:cNvPr id="199" name="Oval 198" descr="The diagram depicts virtual machine categories.">
            <a:extLst>
              <a:ext uri="{FF2B5EF4-FFF2-40B4-BE49-F238E27FC236}">
                <a16:creationId xmlns:a16="http://schemas.microsoft.com/office/drawing/2014/main" id="{CDE2CB00-1967-4A79-9790-4F1AD03D1544}"/>
              </a:ext>
              <a:ext uri="{C183D7F6-B498-43B3-948B-1728B52AA6E4}">
                <adec:decorative xmlns:adec="http://schemas.microsoft.com/office/drawing/2017/decorative" val="1"/>
              </a:ext>
            </a:extLst>
          </p:cNvPr>
          <p:cNvSpPr/>
          <p:nvPr/>
        </p:nvSpPr>
        <p:spPr bwMode="auto">
          <a:xfrm>
            <a:off x="2899804" y="2095618"/>
            <a:ext cx="875079" cy="849308"/>
          </a:xfrm>
          <a:prstGeom prst="ellipse">
            <a:avLst/>
          </a:prstGeom>
          <a:solidFill>
            <a:schemeClr val="bg1"/>
          </a:solidFill>
          <a:ln w="15875">
            <a:solidFill>
              <a:schemeClr val="accent3"/>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a:ln>
                <a:noFill/>
              </a:ln>
              <a:gradFill>
                <a:gsLst>
                  <a:gs pos="0">
                    <a:srgbClr val="FFFFFF"/>
                  </a:gs>
                  <a:gs pos="100000">
                    <a:srgbClr val="FFFFFF"/>
                  </a:gs>
                </a:gsLst>
                <a:lin ang="5400000" scaled="0"/>
              </a:gradFill>
              <a:effectLst/>
              <a:uLnTx/>
              <a:uFillTx/>
              <a:latin typeface="Segoe UI Semibold"/>
              <a:ea typeface="+mn-ea"/>
              <a:cs typeface="Segoe UI" pitchFamily="34" charset="0"/>
            </a:endParaRPr>
          </a:p>
        </p:txBody>
      </p:sp>
      <p:sp>
        <p:nvSpPr>
          <p:cNvPr id="202" name="Oval 201" descr="The diagram depicts virtual machine categories.">
            <a:extLst>
              <a:ext uri="{FF2B5EF4-FFF2-40B4-BE49-F238E27FC236}">
                <a16:creationId xmlns:a16="http://schemas.microsoft.com/office/drawing/2014/main" id="{88EFF703-2685-4075-9A82-D7A73F4CF09F}"/>
              </a:ext>
              <a:ext uri="{C183D7F6-B498-43B3-948B-1728B52AA6E4}">
                <adec:decorative xmlns:adec="http://schemas.microsoft.com/office/drawing/2017/decorative" val="1"/>
              </a:ext>
            </a:extLst>
          </p:cNvPr>
          <p:cNvSpPr/>
          <p:nvPr/>
        </p:nvSpPr>
        <p:spPr bwMode="auto">
          <a:xfrm>
            <a:off x="4741162" y="2095617"/>
            <a:ext cx="875080" cy="849310"/>
          </a:xfrm>
          <a:prstGeom prst="ellipse">
            <a:avLst/>
          </a:prstGeom>
          <a:solidFill>
            <a:schemeClr val="bg1"/>
          </a:solidFill>
          <a:ln w="15875">
            <a:solidFill>
              <a:schemeClr val="accent3"/>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a:ln>
                <a:noFill/>
              </a:ln>
              <a:gradFill>
                <a:gsLst>
                  <a:gs pos="0">
                    <a:srgbClr val="FFFFFF"/>
                  </a:gs>
                  <a:gs pos="100000">
                    <a:srgbClr val="FFFFFF"/>
                  </a:gs>
                </a:gsLst>
                <a:lin ang="5400000" scaled="0"/>
              </a:gradFill>
              <a:effectLst/>
              <a:uLnTx/>
              <a:uFillTx/>
              <a:latin typeface="Segoe UI Semibold"/>
              <a:ea typeface="+mn-ea"/>
              <a:cs typeface="Segoe UI" pitchFamily="34" charset="0"/>
            </a:endParaRPr>
          </a:p>
        </p:txBody>
      </p:sp>
      <p:sp>
        <p:nvSpPr>
          <p:cNvPr id="205" name="Oval 204" descr="The diagram depicts virtual machine categories.">
            <a:extLst>
              <a:ext uri="{FF2B5EF4-FFF2-40B4-BE49-F238E27FC236}">
                <a16:creationId xmlns:a16="http://schemas.microsoft.com/office/drawing/2014/main" id="{2307D194-5F6F-4D93-A8B1-E8B3671512A1}"/>
              </a:ext>
              <a:ext uri="{C183D7F6-B498-43B3-948B-1728B52AA6E4}">
                <adec:decorative xmlns:adec="http://schemas.microsoft.com/office/drawing/2017/decorative" val="1"/>
              </a:ext>
            </a:extLst>
          </p:cNvPr>
          <p:cNvSpPr/>
          <p:nvPr/>
        </p:nvSpPr>
        <p:spPr bwMode="auto">
          <a:xfrm>
            <a:off x="6546072" y="2095618"/>
            <a:ext cx="875080" cy="849308"/>
          </a:xfrm>
          <a:prstGeom prst="ellipse">
            <a:avLst/>
          </a:prstGeom>
          <a:solidFill>
            <a:schemeClr val="bg1"/>
          </a:solidFill>
          <a:ln w="15875">
            <a:solidFill>
              <a:schemeClr val="accent3"/>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a:ln>
                <a:noFill/>
              </a:ln>
              <a:gradFill>
                <a:gsLst>
                  <a:gs pos="0">
                    <a:srgbClr val="FFFFFF"/>
                  </a:gs>
                  <a:gs pos="100000">
                    <a:srgbClr val="FFFFFF"/>
                  </a:gs>
                </a:gsLst>
                <a:lin ang="5400000" scaled="0"/>
              </a:gradFill>
              <a:effectLst/>
              <a:uLnTx/>
              <a:uFillTx/>
              <a:latin typeface="Segoe UI Semibold"/>
              <a:ea typeface="+mn-ea"/>
              <a:cs typeface="Segoe UI" pitchFamily="34" charset="0"/>
            </a:endParaRPr>
          </a:p>
        </p:txBody>
      </p:sp>
      <p:sp>
        <p:nvSpPr>
          <p:cNvPr id="206" name="binary" descr="The diagram depicts virtual machine categories.">
            <a:extLst>
              <a:ext uri="{FF2B5EF4-FFF2-40B4-BE49-F238E27FC236}">
                <a16:creationId xmlns:a16="http://schemas.microsoft.com/office/drawing/2014/main" id="{AA2638CC-5C7C-46E7-9362-A3264B18CB03}"/>
              </a:ext>
              <a:ext uri="{C183D7F6-B498-43B3-948B-1728B52AA6E4}">
                <adec:decorative xmlns:adec="http://schemas.microsoft.com/office/drawing/2017/decorative" val="1"/>
              </a:ext>
            </a:extLst>
          </p:cNvPr>
          <p:cNvSpPr>
            <a:spLocks noChangeAspect="1" noEditPoints="1"/>
          </p:cNvSpPr>
          <p:nvPr/>
        </p:nvSpPr>
        <p:spPr bwMode="auto">
          <a:xfrm>
            <a:off x="6810409" y="2375116"/>
            <a:ext cx="346406" cy="290312"/>
          </a:xfrm>
          <a:custGeom>
            <a:avLst/>
            <a:gdLst>
              <a:gd name="T0" fmla="*/ 0 w 245"/>
              <a:gd name="T1" fmla="*/ 48 h 212"/>
              <a:gd name="T2" fmla="*/ 92 w 245"/>
              <a:gd name="T3" fmla="*/ 48 h 212"/>
              <a:gd name="T4" fmla="*/ 183 w 245"/>
              <a:gd name="T5" fmla="*/ 48 h 212"/>
              <a:gd name="T6" fmla="*/ 62 w 245"/>
              <a:gd name="T7" fmla="*/ 15 h 212"/>
              <a:gd name="T8" fmla="*/ 46 w 245"/>
              <a:gd name="T9" fmla="*/ 0 h 212"/>
              <a:gd name="T10" fmla="*/ 30 w 245"/>
              <a:gd name="T11" fmla="*/ 33 h 212"/>
              <a:gd name="T12" fmla="*/ 46 w 245"/>
              <a:gd name="T13" fmla="*/ 49 h 212"/>
              <a:gd name="T14" fmla="*/ 153 w 245"/>
              <a:gd name="T15" fmla="*/ 33 h 212"/>
              <a:gd name="T16" fmla="*/ 137 w 245"/>
              <a:gd name="T17" fmla="*/ 0 h 212"/>
              <a:gd name="T18" fmla="*/ 122 w 245"/>
              <a:gd name="T19" fmla="*/ 15 h 212"/>
              <a:gd name="T20" fmla="*/ 137 w 245"/>
              <a:gd name="T21" fmla="*/ 49 h 212"/>
              <a:gd name="T22" fmla="*/ 153 w 245"/>
              <a:gd name="T23" fmla="*/ 33 h 212"/>
              <a:gd name="T24" fmla="*/ 245 w 245"/>
              <a:gd name="T25" fmla="*/ 15 h 212"/>
              <a:gd name="T26" fmla="*/ 229 w 245"/>
              <a:gd name="T27" fmla="*/ 0 h 212"/>
              <a:gd name="T28" fmla="*/ 213 w 245"/>
              <a:gd name="T29" fmla="*/ 33 h 212"/>
              <a:gd name="T30" fmla="*/ 229 w 245"/>
              <a:gd name="T31" fmla="*/ 49 h 212"/>
              <a:gd name="T32" fmla="*/ 0 w 245"/>
              <a:gd name="T33" fmla="*/ 163 h 212"/>
              <a:gd name="T34" fmla="*/ 92 w 245"/>
              <a:gd name="T35" fmla="*/ 163 h 212"/>
              <a:gd name="T36" fmla="*/ 183 w 245"/>
              <a:gd name="T37" fmla="*/ 163 h 212"/>
              <a:gd name="T38" fmla="*/ 62 w 245"/>
              <a:gd name="T39" fmla="*/ 196 h 212"/>
              <a:gd name="T40" fmla="*/ 46 w 245"/>
              <a:gd name="T41" fmla="*/ 163 h 212"/>
              <a:gd name="T42" fmla="*/ 30 w 245"/>
              <a:gd name="T43" fmla="*/ 179 h 212"/>
              <a:gd name="T44" fmla="*/ 46 w 245"/>
              <a:gd name="T45" fmla="*/ 212 h 212"/>
              <a:gd name="T46" fmla="*/ 62 w 245"/>
              <a:gd name="T47" fmla="*/ 196 h 212"/>
              <a:gd name="T48" fmla="*/ 153 w 245"/>
              <a:gd name="T49" fmla="*/ 179 h 212"/>
              <a:gd name="T50" fmla="*/ 137 w 245"/>
              <a:gd name="T51" fmla="*/ 163 h 212"/>
              <a:gd name="T52" fmla="*/ 122 w 245"/>
              <a:gd name="T53" fmla="*/ 196 h 212"/>
              <a:gd name="T54" fmla="*/ 137 w 245"/>
              <a:gd name="T55" fmla="*/ 212 h 212"/>
              <a:gd name="T56" fmla="*/ 245 w 245"/>
              <a:gd name="T57" fmla="*/ 196 h 212"/>
              <a:gd name="T58" fmla="*/ 229 w 245"/>
              <a:gd name="T59" fmla="*/ 163 h 212"/>
              <a:gd name="T60" fmla="*/ 213 w 245"/>
              <a:gd name="T61" fmla="*/ 179 h 212"/>
              <a:gd name="T62" fmla="*/ 229 w 245"/>
              <a:gd name="T63" fmla="*/ 212 h 212"/>
              <a:gd name="T64" fmla="*/ 245 w 245"/>
              <a:gd name="T65" fmla="*/ 196 h 212"/>
              <a:gd name="T66" fmla="*/ 62 w 245"/>
              <a:gd name="T67" fmla="*/ 131 h 212"/>
              <a:gd name="T68" fmla="*/ 153 w 245"/>
              <a:gd name="T69" fmla="*/ 131 h 212"/>
              <a:gd name="T70" fmla="*/ 32 w 245"/>
              <a:gd name="T71" fmla="*/ 98 h 212"/>
              <a:gd name="T72" fmla="*/ 16 w 245"/>
              <a:gd name="T73" fmla="*/ 83 h 212"/>
              <a:gd name="T74" fmla="*/ 0 w 245"/>
              <a:gd name="T75" fmla="*/ 116 h 212"/>
              <a:gd name="T76" fmla="*/ 16 w 245"/>
              <a:gd name="T77" fmla="*/ 132 h 212"/>
              <a:gd name="T78" fmla="*/ 123 w 245"/>
              <a:gd name="T79" fmla="*/ 116 h 212"/>
              <a:gd name="T80" fmla="*/ 107 w 245"/>
              <a:gd name="T81" fmla="*/ 83 h 212"/>
              <a:gd name="T82" fmla="*/ 92 w 245"/>
              <a:gd name="T83" fmla="*/ 98 h 212"/>
              <a:gd name="T84" fmla="*/ 107 w 245"/>
              <a:gd name="T85" fmla="*/ 132 h 212"/>
              <a:gd name="T86" fmla="*/ 123 w 245"/>
              <a:gd name="T87" fmla="*/ 116 h 212"/>
              <a:gd name="T88" fmla="*/ 215 w 245"/>
              <a:gd name="T89" fmla="*/ 98 h 212"/>
              <a:gd name="T90" fmla="*/ 199 w 245"/>
              <a:gd name="T91" fmla="*/ 83 h 212"/>
              <a:gd name="T92" fmla="*/ 183 w 245"/>
              <a:gd name="T93" fmla="*/ 116 h 212"/>
              <a:gd name="T94" fmla="*/ 199 w 245"/>
              <a:gd name="T95" fmla="*/ 132 h 212"/>
              <a:gd name="T96" fmla="*/ 245 w 245"/>
              <a:gd name="T97" fmla="*/ 8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5" h="212">
                <a:moveTo>
                  <a:pt x="0" y="0"/>
                </a:moveTo>
                <a:cubicBezTo>
                  <a:pt x="0" y="48"/>
                  <a:pt x="0" y="48"/>
                  <a:pt x="0" y="48"/>
                </a:cubicBezTo>
                <a:moveTo>
                  <a:pt x="92" y="0"/>
                </a:moveTo>
                <a:cubicBezTo>
                  <a:pt x="92" y="48"/>
                  <a:pt x="92" y="48"/>
                  <a:pt x="92" y="48"/>
                </a:cubicBezTo>
                <a:moveTo>
                  <a:pt x="183" y="0"/>
                </a:moveTo>
                <a:cubicBezTo>
                  <a:pt x="183" y="48"/>
                  <a:pt x="183" y="48"/>
                  <a:pt x="183" y="48"/>
                </a:cubicBezTo>
                <a:moveTo>
                  <a:pt x="62" y="33"/>
                </a:moveTo>
                <a:cubicBezTo>
                  <a:pt x="62" y="15"/>
                  <a:pt x="62" y="15"/>
                  <a:pt x="62" y="15"/>
                </a:cubicBezTo>
                <a:cubicBezTo>
                  <a:pt x="62" y="7"/>
                  <a:pt x="55" y="0"/>
                  <a:pt x="46" y="0"/>
                </a:cubicBezTo>
                <a:cubicBezTo>
                  <a:pt x="46" y="0"/>
                  <a:pt x="46" y="0"/>
                  <a:pt x="46" y="0"/>
                </a:cubicBezTo>
                <a:cubicBezTo>
                  <a:pt x="37" y="0"/>
                  <a:pt x="30" y="7"/>
                  <a:pt x="30" y="15"/>
                </a:cubicBezTo>
                <a:cubicBezTo>
                  <a:pt x="30" y="33"/>
                  <a:pt x="30" y="33"/>
                  <a:pt x="30" y="33"/>
                </a:cubicBezTo>
                <a:cubicBezTo>
                  <a:pt x="30" y="41"/>
                  <a:pt x="37" y="49"/>
                  <a:pt x="46" y="49"/>
                </a:cubicBezTo>
                <a:cubicBezTo>
                  <a:pt x="46" y="49"/>
                  <a:pt x="46" y="49"/>
                  <a:pt x="46" y="49"/>
                </a:cubicBezTo>
                <a:cubicBezTo>
                  <a:pt x="55" y="49"/>
                  <a:pt x="62" y="41"/>
                  <a:pt x="62" y="33"/>
                </a:cubicBezTo>
                <a:close/>
                <a:moveTo>
                  <a:pt x="153" y="33"/>
                </a:moveTo>
                <a:cubicBezTo>
                  <a:pt x="153" y="15"/>
                  <a:pt x="153" y="15"/>
                  <a:pt x="153" y="15"/>
                </a:cubicBezTo>
                <a:cubicBezTo>
                  <a:pt x="153" y="7"/>
                  <a:pt x="146" y="0"/>
                  <a:pt x="137" y="0"/>
                </a:cubicBezTo>
                <a:cubicBezTo>
                  <a:pt x="137" y="0"/>
                  <a:pt x="137" y="0"/>
                  <a:pt x="137" y="0"/>
                </a:cubicBezTo>
                <a:cubicBezTo>
                  <a:pt x="129" y="0"/>
                  <a:pt x="122" y="7"/>
                  <a:pt x="122" y="15"/>
                </a:cubicBezTo>
                <a:cubicBezTo>
                  <a:pt x="122" y="33"/>
                  <a:pt x="122" y="33"/>
                  <a:pt x="122" y="33"/>
                </a:cubicBezTo>
                <a:cubicBezTo>
                  <a:pt x="122" y="41"/>
                  <a:pt x="129" y="49"/>
                  <a:pt x="137" y="49"/>
                </a:cubicBezTo>
                <a:cubicBezTo>
                  <a:pt x="137" y="49"/>
                  <a:pt x="137" y="49"/>
                  <a:pt x="137" y="49"/>
                </a:cubicBezTo>
                <a:cubicBezTo>
                  <a:pt x="146" y="49"/>
                  <a:pt x="153" y="41"/>
                  <a:pt x="153" y="33"/>
                </a:cubicBezTo>
                <a:close/>
                <a:moveTo>
                  <a:pt x="245" y="33"/>
                </a:moveTo>
                <a:cubicBezTo>
                  <a:pt x="245" y="15"/>
                  <a:pt x="245" y="15"/>
                  <a:pt x="245" y="15"/>
                </a:cubicBezTo>
                <a:cubicBezTo>
                  <a:pt x="245" y="7"/>
                  <a:pt x="237" y="0"/>
                  <a:pt x="229" y="0"/>
                </a:cubicBezTo>
                <a:cubicBezTo>
                  <a:pt x="229" y="0"/>
                  <a:pt x="229" y="0"/>
                  <a:pt x="229" y="0"/>
                </a:cubicBezTo>
                <a:cubicBezTo>
                  <a:pt x="220" y="0"/>
                  <a:pt x="213" y="7"/>
                  <a:pt x="213" y="15"/>
                </a:cubicBezTo>
                <a:cubicBezTo>
                  <a:pt x="213" y="33"/>
                  <a:pt x="213" y="33"/>
                  <a:pt x="213" y="33"/>
                </a:cubicBezTo>
                <a:cubicBezTo>
                  <a:pt x="213" y="41"/>
                  <a:pt x="220" y="49"/>
                  <a:pt x="229" y="49"/>
                </a:cubicBezTo>
                <a:cubicBezTo>
                  <a:pt x="229" y="49"/>
                  <a:pt x="229" y="49"/>
                  <a:pt x="229" y="49"/>
                </a:cubicBezTo>
                <a:cubicBezTo>
                  <a:pt x="237" y="49"/>
                  <a:pt x="245" y="41"/>
                  <a:pt x="245" y="33"/>
                </a:cubicBezTo>
                <a:close/>
                <a:moveTo>
                  <a:pt x="0" y="163"/>
                </a:moveTo>
                <a:cubicBezTo>
                  <a:pt x="0" y="212"/>
                  <a:pt x="0" y="212"/>
                  <a:pt x="0" y="212"/>
                </a:cubicBezTo>
                <a:moveTo>
                  <a:pt x="92" y="163"/>
                </a:moveTo>
                <a:cubicBezTo>
                  <a:pt x="92" y="212"/>
                  <a:pt x="92" y="212"/>
                  <a:pt x="92" y="212"/>
                </a:cubicBezTo>
                <a:moveTo>
                  <a:pt x="183" y="163"/>
                </a:moveTo>
                <a:cubicBezTo>
                  <a:pt x="183" y="212"/>
                  <a:pt x="183" y="212"/>
                  <a:pt x="183" y="212"/>
                </a:cubicBezTo>
                <a:moveTo>
                  <a:pt x="62" y="196"/>
                </a:moveTo>
                <a:cubicBezTo>
                  <a:pt x="62" y="179"/>
                  <a:pt x="62" y="179"/>
                  <a:pt x="62" y="179"/>
                </a:cubicBezTo>
                <a:cubicBezTo>
                  <a:pt x="62" y="170"/>
                  <a:pt x="55" y="163"/>
                  <a:pt x="46" y="163"/>
                </a:cubicBezTo>
                <a:cubicBezTo>
                  <a:pt x="46" y="163"/>
                  <a:pt x="46" y="163"/>
                  <a:pt x="46" y="163"/>
                </a:cubicBezTo>
                <a:cubicBezTo>
                  <a:pt x="37" y="163"/>
                  <a:pt x="30" y="170"/>
                  <a:pt x="30" y="179"/>
                </a:cubicBezTo>
                <a:cubicBezTo>
                  <a:pt x="30" y="196"/>
                  <a:pt x="30" y="196"/>
                  <a:pt x="30" y="196"/>
                </a:cubicBezTo>
                <a:cubicBezTo>
                  <a:pt x="30" y="205"/>
                  <a:pt x="37" y="212"/>
                  <a:pt x="46" y="212"/>
                </a:cubicBezTo>
                <a:cubicBezTo>
                  <a:pt x="46" y="212"/>
                  <a:pt x="46" y="212"/>
                  <a:pt x="46" y="212"/>
                </a:cubicBezTo>
                <a:cubicBezTo>
                  <a:pt x="55" y="212"/>
                  <a:pt x="62" y="205"/>
                  <a:pt x="62" y="196"/>
                </a:cubicBezTo>
                <a:close/>
                <a:moveTo>
                  <a:pt x="153" y="196"/>
                </a:moveTo>
                <a:cubicBezTo>
                  <a:pt x="153" y="179"/>
                  <a:pt x="153" y="179"/>
                  <a:pt x="153" y="179"/>
                </a:cubicBezTo>
                <a:cubicBezTo>
                  <a:pt x="153" y="170"/>
                  <a:pt x="146" y="163"/>
                  <a:pt x="137" y="163"/>
                </a:cubicBezTo>
                <a:cubicBezTo>
                  <a:pt x="137" y="163"/>
                  <a:pt x="137" y="163"/>
                  <a:pt x="137" y="163"/>
                </a:cubicBezTo>
                <a:cubicBezTo>
                  <a:pt x="129" y="163"/>
                  <a:pt x="122" y="170"/>
                  <a:pt x="122" y="179"/>
                </a:cubicBezTo>
                <a:cubicBezTo>
                  <a:pt x="122" y="196"/>
                  <a:pt x="122" y="196"/>
                  <a:pt x="122" y="196"/>
                </a:cubicBezTo>
                <a:cubicBezTo>
                  <a:pt x="122" y="205"/>
                  <a:pt x="129" y="212"/>
                  <a:pt x="137" y="212"/>
                </a:cubicBezTo>
                <a:cubicBezTo>
                  <a:pt x="137" y="212"/>
                  <a:pt x="137" y="212"/>
                  <a:pt x="137" y="212"/>
                </a:cubicBezTo>
                <a:cubicBezTo>
                  <a:pt x="146" y="212"/>
                  <a:pt x="153" y="205"/>
                  <a:pt x="153" y="196"/>
                </a:cubicBezTo>
                <a:close/>
                <a:moveTo>
                  <a:pt x="245" y="196"/>
                </a:moveTo>
                <a:cubicBezTo>
                  <a:pt x="245" y="179"/>
                  <a:pt x="245" y="179"/>
                  <a:pt x="245" y="179"/>
                </a:cubicBezTo>
                <a:cubicBezTo>
                  <a:pt x="245" y="170"/>
                  <a:pt x="237" y="163"/>
                  <a:pt x="229" y="163"/>
                </a:cubicBezTo>
                <a:cubicBezTo>
                  <a:pt x="229" y="163"/>
                  <a:pt x="229" y="163"/>
                  <a:pt x="229" y="163"/>
                </a:cubicBezTo>
                <a:cubicBezTo>
                  <a:pt x="220" y="163"/>
                  <a:pt x="213" y="170"/>
                  <a:pt x="213" y="179"/>
                </a:cubicBezTo>
                <a:cubicBezTo>
                  <a:pt x="213" y="196"/>
                  <a:pt x="213" y="196"/>
                  <a:pt x="213" y="196"/>
                </a:cubicBezTo>
                <a:cubicBezTo>
                  <a:pt x="213" y="205"/>
                  <a:pt x="220" y="212"/>
                  <a:pt x="229" y="212"/>
                </a:cubicBezTo>
                <a:cubicBezTo>
                  <a:pt x="229" y="212"/>
                  <a:pt x="229" y="212"/>
                  <a:pt x="229" y="212"/>
                </a:cubicBezTo>
                <a:cubicBezTo>
                  <a:pt x="237" y="212"/>
                  <a:pt x="245" y="205"/>
                  <a:pt x="245" y="196"/>
                </a:cubicBezTo>
                <a:close/>
                <a:moveTo>
                  <a:pt x="62" y="83"/>
                </a:moveTo>
                <a:cubicBezTo>
                  <a:pt x="62" y="131"/>
                  <a:pt x="62" y="131"/>
                  <a:pt x="62" y="131"/>
                </a:cubicBezTo>
                <a:moveTo>
                  <a:pt x="153" y="83"/>
                </a:moveTo>
                <a:cubicBezTo>
                  <a:pt x="153" y="131"/>
                  <a:pt x="153" y="131"/>
                  <a:pt x="153" y="131"/>
                </a:cubicBezTo>
                <a:moveTo>
                  <a:pt x="32" y="116"/>
                </a:moveTo>
                <a:cubicBezTo>
                  <a:pt x="32" y="98"/>
                  <a:pt x="32" y="98"/>
                  <a:pt x="32" y="98"/>
                </a:cubicBezTo>
                <a:cubicBezTo>
                  <a:pt x="32" y="90"/>
                  <a:pt x="25" y="83"/>
                  <a:pt x="16" y="83"/>
                </a:cubicBezTo>
                <a:cubicBezTo>
                  <a:pt x="16" y="83"/>
                  <a:pt x="16" y="83"/>
                  <a:pt x="16" y="83"/>
                </a:cubicBezTo>
                <a:cubicBezTo>
                  <a:pt x="7" y="83"/>
                  <a:pt x="0" y="90"/>
                  <a:pt x="0" y="98"/>
                </a:cubicBezTo>
                <a:cubicBezTo>
                  <a:pt x="0" y="116"/>
                  <a:pt x="0" y="116"/>
                  <a:pt x="0" y="116"/>
                </a:cubicBezTo>
                <a:cubicBezTo>
                  <a:pt x="0" y="124"/>
                  <a:pt x="7" y="132"/>
                  <a:pt x="16" y="132"/>
                </a:cubicBezTo>
                <a:cubicBezTo>
                  <a:pt x="16" y="132"/>
                  <a:pt x="16" y="132"/>
                  <a:pt x="16" y="132"/>
                </a:cubicBezTo>
                <a:cubicBezTo>
                  <a:pt x="25" y="132"/>
                  <a:pt x="32" y="124"/>
                  <a:pt x="32" y="116"/>
                </a:cubicBezTo>
                <a:close/>
                <a:moveTo>
                  <a:pt x="123" y="116"/>
                </a:moveTo>
                <a:cubicBezTo>
                  <a:pt x="123" y="98"/>
                  <a:pt x="123" y="98"/>
                  <a:pt x="123" y="98"/>
                </a:cubicBezTo>
                <a:cubicBezTo>
                  <a:pt x="123" y="90"/>
                  <a:pt x="116" y="83"/>
                  <a:pt x="107" y="83"/>
                </a:cubicBezTo>
                <a:cubicBezTo>
                  <a:pt x="107" y="83"/>
                  <a:pt x="107" y="83"/>
                  <a:pt x="107" y="83"/>
                </a:cubicBezTo>
                <a:cubicBezTo>
                  <a:pt x="99" y="83"/>
                  <a:pt x="92" y="90"/>
                  <a:pt x="92" y="98"/>
                </a:cubicBezTo>
                <a:cubicBezTo>
                  <a:pt x="92" y="116"/>
                  <a:pt x="92" y="116"/>
                  <a:pt x="92" y="116"/>
                </a:cubicBezTo>
                <a:cubicBezTo>
                  <a:pt x="92" y="124"/>
                  <a:pt x="99" y="132"/>
                  <a:pt x="107" y="132"/>
                </a:cubicBezTo>
                <a:cubicBezTo>
                  <a:pt x="107" y="132"/>
                  <a:pt x="107" y="132"/>
                  <a:pt x="107" y="132"/>
                </a:cubicBezTo>
                <a:cubicBezTo>
                  <a:pt x="116" y="132"/>
                  <a:pt x="123" y="124"/>
                  <a:pt x="123" y="116"/>
                </a:cubicBezTo>
                <a:close/>
                <a:moveTo>
                  <a:pt x="215" y="116"/>
                </a:moveTo>
                <a:cubicBezTo>
                  <a:pt x="215" y="98"/>
                  <a:pt x="215" y="98"/>
                  <a:pt x="215" y="98"/>
                </a:cubicBezTo>
                <a:cubicBezTo>
                  <a:pt x="215" y="90"/>
                  <a:pt x="207" y="83"/>
                  <a:pt x="199" y="83"/>
                </a:cubicBezTo>
                <a:cubicBezTo>
                  <a:pt x="199" y="83"/>
                  <a:pt x="199" y="83"/>
                  <a:pt x="199" y="83"/>
                </a:cubicBezTo>
                <a:cubicBezTo>
                  <a:pt x="190" y="83"/>
                  <a:pt x="183" y="90"/>
                  <a:pt x="183" y="98"/>
                </a:cubicBezTo>
                <a:cubicBezTo>
                  <a:pt x="183" y="116"/>
                  <a:pt x="183" y="116"/>
                  <a:pt x="183" y="116"/>
                </a:cubicBezTo>
                <a:cubicBezTo>
                  <a:pt x="183" y="124"/>
                  <a:pt x="190" y="132"/>
                  <a:pt x="199" y="132"/>
                </a:cubicBezTo>
                <a:cubicBezTo>
                  <a:pt x="199" y="132"/>
                  <a:pt x="199" y="132"/>
                  <a:pt x="199" y="132"/>
                </a:cubicBezTo>
                <a:cubicBezTo>
                  <a:pt x="207" y="132"/>
                  <a:pt x="215" y="124"/>
                  <a:pt x="215" y="116"/>
                </a:cubicBezTo>
                <a:close/>
                <a:moveTo>
                  <a:pt x="245" y="83"/>
                </a:moveTo>
                <a:cubicBezTo>
                  <a:pt x="245" y="131"/>
                  <a:pt x="245" y="131"/>
                  <a:pt x="245" y="131"/>
                </a:cubicBezTo>
              </a:path>
            </a:pathLst>
          </a:custGeom>
          <a:noFill/>
          <a:ln w="22225" cap="sq">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gradFill>
                <a:gsLst>
                  <a:gs pos="0">
                    <a:srgbClr val="505050"/>
                  </a:gs>
                  <a:gs pos="100000">
                    <a:srgbClr val="505050"/>
                  </a:gs>
                </a:gsLst>
              </a:gradFill>
              <a:effectLst/>
              <a:uLnTx/>
              <a:uFillTx/>
              <a:latin typeface="Segoe UI Semibold"/>
              <a:ea typeface="+mn-ea"/>
              <a:cs typeface="+mn-cs"/>
            </a:endParaRPr>
          </a:p>
        </p:txBody>
      </p:sp>
      <p:sp>
        <p:nvSpPr>
          <p:cNvPr id="217" name="Oval 216" descr="The diagram depicts virtual machine categories.">
            <a:extLst>
              <a:ext uri="{FF2B5EF4-FFF2-40B4-BE49-F238E27FC236}">
                <a16:creationId xmlns:a16="http://schemas.microsoft.com/office/drawing/2014/main" id="{4C2AEDF8-AAD5-4583-A246-AF04A8B198D8}"/>
              </a:ext>
              <a:ext uri="{C183D7F6-B498-43B3-948B-1728B52AA6E4}">
                <adec:decorative xmlns:adec="http://schemas.microsoft.com/office/drawing/2017/decorative" val="1"/>
              </a:ext>
            </a:extLst>
          </p:cNvPr>
          <p:cNvSpPr/>
          <p:nvPr/>
        </p:nvSpPr>
        <p:spPr bwMode="auto">
          <a:xfrm>
            <a:off x="970014" y="4196757"/>
            <a:ext cx="864768" cy="873969"/>
          </a:xfrm>
          <a:prstGeom prst="ellipse">
            <a:avLst/>
          </a:prstGeom>
          <a:solidFill>
            <a:schemeClr val="bg1"/>
          </a:solidFill>
          <a:ln w="15875">
            <a:solidFill>
              <a:schemeClr val="accent3"/>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20" name="Oval 219" descr="The diagram depicts virtual machine categories.">
            <a:extLst>
              <a:ext uri="{FF2B5EF4-FFF2-40B4-BE49-F238E27FC236}">
                <a16:creationId xmlns:a16="http://schemas.microsoft.com/office/drawing/2014/main" id="{09DE8E80-5B97-4A25-9BCD-12779724F9F2}"/>
              </a:ext>
              <a:ext uri="{C183D7F6-B498-43B3-948B-1728B52AA6E4}">
                <adec:decorative xmlns:adec="http://schemas.microsoft.com/office/drawing/2017/decorative" val="1"/>
              </a:ext>
            </a:extLst>
          </p:cNvPr>
          <p:cNvSpPr/>
          <p:nvPr/>
        </p:nvSpPr>
        <p:spPr bwMode="auto">
          <a:xfrm>
            <a:off x="2904959" y="4196756"/>
            <a:ext cx="864768" cy="873970"/>
          </a:xfrm>
          <a:prstGeom prst="ellipse">
            <a:avLst/>
          </a:prstGeom>
          <a:solidFill>
            <a:schemeClr val="bg1"/>
          </a:solidFill>
          <a:ln w="15875">
            <a:solidFill>
              <a:schemeClr val="accent3"/>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23" name="Oval 222" descr="The diagram depicts virtual machine categories.">
            <a:extLst>
              <a:ext uri="{FF2B5EF4-FFF2-40B4-BE49-F238E27FC236}">
                <a16:creationId xmlns:a16="http://schemas.microsoft.com/office/drawing/2014/main" id="{4FEF5459-3AC8-4339-AF3E-9C1C471FFAD8}"/>
              </a:ext>
              <a:ext uri="{C183D7F6-B498-43B3-948B-1728B52AA6E4}">
                <adec:decorative xmlns:adec="http://schemas.microsoft.com/office/drawing/2017/decorative" val="1"/>
              </a:ext>
            </a:extLst>
          </p:cNvPr>
          <p:cNvSpPr/>
          <p:nvPr/>
        </p:nvSpPr>
        <p:spPr bwMode="auto">
          <a:xfrm>
            <a:off x="4746318" y="4196756"/>
            <a:ext cx="864768" cy="873970"/>
          </a:xfrm>
          <a:prstGeom prst="ellipse">
            <a:avLst/>
          </a:prstGeom>
          <a:solidFill>
            <a:schemeClr val="bg1"/>
          </a:solidFill>
          <a:ln w="15875">
            <a:solidFill>
              <a:schemeClr val="accent3"/>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26" name="Oval 225" descr="The diagram depicts virtual machine categories.">
            <a:extLst>
              <a:ext uri="{FF2B5EF4-FFF2-40B4-BE49-F238E27FC236}">
                <a16:creationId xmlns:a16="http://schemas.microsoft.com/office/drawing/2014/main" id="{4108F330-EFB8-49E4-A94E-F117016FA345}"/>
              </a:ext>
              <a:ext uri="{C183D7F6-B498-43B3-948B-1728B52AA6E4}">
                <adec:decorative xmlns:adec="http://schemas.microsoft.com/office/drawing/2017/decorative" val="1"/>
              </a:ext>
            </a:extLst>
          </p:cNvPr>
          <p:cNvSpPr/>
          <p:nvPr/>
        </p:nvSpPr>
        <p:spPr bwMode="auto">
          <a:xfrm>
            <a:off x="6551228" y="4196756"/>
            <a:ext cx="864768" cy="873970"/>
          </a:xfrm>
          <a:prstGeom prst="ellipse">
            <a:avLst/>
          </a:prstGeom>
          <a:solidFill>
            <a:schemeClr val="bg1"/>
          </a:solidFill>
          <a:ln w="15875">
            <a:solidFill>
              <a:schemeClr val="accent3"/>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nvGrpSpPr>
          <p:cNvPr id="4" name="Group 3" descr="SAP icon and CRAY icon">
            <a:extLst>
              <a:ext uri="{FF2B5EF4-FFF2-40B4-BE49-F238E27FC236}">
                <a16:creationId xmlns:a16="http://schemas.microsoft.com/office/drawing/2014/main" id="{83FA3D50-B662-4CBB-9851-27AB3E69C888}"/>
              </a:ext>
            </a:extLst>
          </p:cNvPr>
          <p:cNvGrpSpPr/>
          <p:nvPr/>
        </p:nvGrpSpPr>
        <p:grpSpPr>
          <a:xfrm>
            <a:off x="8620526" y="1568536"/>
            <a:ext cx="2961566" cy="4412648"/>
            <a:chOff x="8620526" y="1568536"/>
            <a:chExt cx="2961566" cy="4412648"/>
          </a:xfrm>
        </p:grpSpPr>
        <p:grpSp>
          <p:nvGrpSpPr>
            <p:cNvPr id="126" name="Group 125">
              <a:extLst>
                <a:ext uri="{FF2B5EF4-FFF2-40B4-BE49-F238E27FC236}">
                  <a16:creationId xmlns:a16="http://schemas.microsoft.com/office/drawing/2014/main" id="{B792791E-FF6F-4A9D-9664-22CDE5A73EFD}"/>
                </a:ext>
              </a:extLst>
            </p:cNvPr>
            <p:cNvGrpSpPr/>
            <p:nvPr/>
          </p:nvGrpSpPr>
          <p:grpSpPr>
            <a:xfrm>
              <a:off x="8620526" y="1673588"/>
              <a:ext cx="2961566" cy="4307596"/>
              <a:chOff x="581499" y="1673587"/>
              <a:chExt cx="8400576" cy="4307596"/>
            </a:xfrm>
          </p:grpSpPr>
          <p:sp>
            <p:nvSpPr>
              <p:cNvPr id="137" name="Freeform 5">
                <a:extLst>
                  <a:ext uri="{FF2B5EF4-FFF2-40B4-BE49-F238E27FC236}">
                    <a16:creationId xmlns:a16="http://schemas.microsoft.com/office/drawing/2014/main" id="{61F8F507-2296-4A5E-9579-E689162004CA}"/>
                  </a:ext>
                </a:extLst>
              </p:cNvPr>
              <p:cNvSpPr>
                <a:spLocks/>
              </p:cNvSpPr>
              <p:nvPr/>
            </p:nvSpPr>
            <p:spPr bwMode="auto">
              <a:xfrm>
                <a:off x="581499" y="1673587"/>
                <a:ext cx="8400576" cy="124155"/>
              </a:xfrm>
              <a:custGeom>
                <a:avLst/>
                <a:gdLst>
                  <a:gd name="T0" fmla="*/ 0 w 1773"/>
                  <a:gd name="T1" fmla="*/ 264 h 264"/>
                  <a:gd name="T2" fmla="*/ 0 w 1773"/>
                  <a:gd name="T3" fmla="*/ 0 h 264"/>
                  <a:gd name="T4" fmla="*/ 1773 w 1773"/>
                  <a:gd name="T5" fmla="*/ 0 h 264"/>
                  <a:gd name="T6" fmla="*/ 1773 w 1773"/>
                  <a:gd name="T7" fmla="*/ 264 h 264"/>
                </a:gdLst>
                <a:ahLst/>
                <a:cxnLst>
                  <a:cxn ang="0">
                    <a:pos x="T0" y="T1"/>
                  </a:cxn>
                  <a:cxn ang="0">
                    <a:pos x="T2" y="T3"/>
                  </a:cxn>
                  <a:cxn ang="0">
                    <a:pos x="T4" y="T5"/>
                  </a:cxn>
                  <a:cxn ang="0">
                    <a:pos x="T6" y="T7"/>
                  </a:cxn>
                </a:cxnLst>
                <a:rect l="0" t="0" r="r" b="b"/>
                <a:pathLst>
                  <a:path w="1773" h="264">
                    <a:moveTo>
                      <a:pt x="0" y="264"/>
                    </a:moveTo>
                    <a:lnTo>
                      <a:pt x="0" y="0"/>
                    </a:lnTo>
                    <a:lnTo>
                      <a:pt x="1773" y="0"/>
                    </a:lnTo>
                    <a:lnTo>
                      <a:pt x="1773" y="264"/>
                    </a:lnTo>
                  </a:path>
                </a:pathLst>
              </a:custGeom>
              <a:ln w="57150">
                <a:solidFill>
                  <a:schemeClr val="accent5">
                    <a:lumMod val="50000"/>
                  </a:schemeClr>
                </a:solidFill>
                <a:headEnd type="none" w="lg" len="med"/>
                <a:tailEnd type="none" w="lg" len="med"/>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138" name="Freeform 5">
                <a:extLst>
                  <a:ext uri="{FF2B5EF4-FFF2-40B4-BE49-F238E27FC236}">
                    <a16:creationId xmlns:a16="http://schemas.microsoft.com/office/drawing/2014/main" id="{97360281-F8E6-4C87-92BF-CCB6E70A8A7B}"/>
                  </a:ext>
                </a:extLst>
              </p:cNvPr>
              <p:cNvSpPr>
                <a:spLocks/>
              </p:cNvSpPr>
              <p:nvPr/>
            </p:nvSpPr>
            <p:spPr bwMode="auto">
              <a:xfrm rot="10800000">
                <a:off x="581499" y="5857028"/>
                <a:ext cx="8400576" cy="124155"/>
              </a:xfrm>
              <a:custGeom>
                <a:avLst/>
                <a:gdLst>
                  <a:gd name="T0" fmla="*/ 0 w 1773"/>
                  <a:gd name="T1" fmla="*/ 264 h 264"/>
                  <a:gd name="T2" fmla="*/ 0 w 1773"/>
                  <a:gd name="T3" fmla="*/ 0 h 264"/>
                  <a:gd name="T4" fmla="*/ 1773 w 1773"/>
                  <a:gd name="T5" fmla="*/ 0 h 264"/>
                  <a:gd name="T6" fmla="*/ 1773 w 1773"/>
                  <a:gd name="T7" fmla="*/ 264 h 264"/>
                </a:gdLst>
                <a:ahLst/>
                <a:cxnLst>
                  <a:cxn ang="0">
                    <a:pos x="T0" y="T1"/>
                  </a:cxn>
                  <a:cxn ang="0">
                    <a:pos x="T2" y="T3"/>
                  </a:cxn>
                  <a:cxn ang="0">
                    <a:pos x="T4" y="T5"/>
                  </a:cxn>
                  <a:cxn ang="0">
                    <a:pos x="T6" y="T7"/>
                  </a:cxn>
                </a:cxnLst>
                <a:rect l="0" t="0" r="r" b="b"/>
                <a:pathLst>
                  <a:path w="1773" h="264">
                    <a:moveTo>
                      <a:pt x="0" y="264"/>
                    </a:moveTo>
                    <a:lnTo>
                      <a:pt x="0" y="0"/>
                    </a:lnTo>
                    <a:lnTo>
                      <a:pt x="1773" y="0"/>
                    </a:lnTo>
                    <a:lnTo>
                      <a:pt x="1773" y="264"/>
                    </a:lnTo>
                  </a:path>
                </a:pathLst>
              </a:custGeom>
              <a:ln w="57150">
                <a:solidFill>
                  <a:schemeClr val="accent5">
                    <a:lumMod val="50000"/>
                  </a:schemeClr>
                </a:solidFill>
                <a:headEnd type="none" w="lg" len="med"/>
                <a:tailEnd type="none" w="lg" len="med"/>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grpSp>
        <p:sp>
          <p:nvSpPr>
            <p:cNvPr id="139" name="TextBox 138">
              <a:extLst>
                <a:ext uri="{FF2B5EF4-FFF2-40B4-BE49-F238E27FC236}">
                  <a16:creationId xmlns:a16="http://schemas.microsoft.com/office/drawing/2014/main" id="{6BA09AB4-A77E-4B0C-9BE0-C27D9576F290}"/>
                </a:ext>
              </a:extLst>
            </p:cNvPr>
            <p:cNvSpPr txBox="1"/>
            <p:nvPr/>
          </p:nvSpPr>
          <p:spPr>
            <a:xfrm>
              <a:off x="9017211" y="1568536"/>
              <a:ext cx="2214019" cy="304699"/>
            </a:xfrm>
            <a:prstGeom prst="rect">
              <a:avLst/>
            </a:prstGeom>
            <a:solidFill>
              <a:srgbClr val="FFFFFF"/>
            </a:solidFill>
          </p:spPr>
          <p:txBody>
            <a:bodyPr wrap="square" lIns="0" tIns="0" rIns="0" bIns="0" rtlCol="0">
              <a:spAutoFit/>
            </a:bodyPr>
            <a:lstStyle>
              <a:defPPr>
                <a:defRPr lang="en-US"/>
              </a:defPPr>
              <a:lvl1pPr algn="ctr">
                <a:defRPr sz="1600" spc="300">
                  <a:gradFill>
                    <a:gsLst>
                      <a:gs pos="2917">
                        <a:schemeClr val="tx1"/>
                      </a:gs>
                      <a:gs pos="30000">
                        <a:schemeClr val="tx1"/>
                      </a:gs>
                    </a:gsLst>
                    <a:lin ang="5400000" scaled="0"/>
                  </a:gradFill>
                  <a:latin typeface="+mj-lt"/>
                </a:defRPr>
              </a:lvl1pPr>
            </a:lstStyle>
            <a:p>
              <a:pPr defTabSz="896215" fontAlgn="base">
                <a:lnSpc>
                  <a:spcPct val="90000"/>
                </a:lnSpc>
                <a:spcBef>
                  <a:spcPct val="0"/>
                </a:spcBef>
                <a:spcAft>
                  <a:spcPts val="588"/>
                </a:spcAft>
                <a:defRPr/>
              </a:pPr>
              <a:r>
                <a:rPr lang="en-US" sz="2200" b="1" spc="0" dirty="0">
                  <a:gradFill>
                    <a:gsLst>
                      <a:gs pos="2917">
                        <a:srgbClr val="2C292A"/>
                      </a:gs>
                      <a:gs pos="30000">
                        <a:srgbClr val="2C292A"/>
                      </a:gs>
                    </a:gsLst>
                    <a:lin ang="5400000" scaled="0"/>
                  </a:gradFill>
                  <a:latin typeface="Segoe Semibold" panose="020B0702040504020203" pitchFamily="34" charset="0"/>
                </a:rPr>
                <a:t>Purpose built</a:t>
              </a:r>
            </a:p>
          </p:txBody>
        </p:sp>
        <p:grpSp>
          <p:nvGrpSpPr>
            <p:cNvPr id="3" name="Group 2">
              <a:extLst>
                <a:ext uri="{FF2B5EF4-FFF2-40B4-BE49-F238E27FC236}">
                  <a16:creationId xmlns:a16="http://schemas.microsoft.com/office/drawing/2014/main" id="{2A116113-67FA-4C11-969C-FB615635E31C}"/>
                </a:ext>
              </a:extLst>
            </p:cNvPr>
            <p:cNvGrpSpPr/>
            <p:nvPr/>
          </p:nvGrpSpPr>
          <p:grpSpPr>
            <a:xfrm>
              <a:off x="8815435" y="2609766"/>
              <a:ext cx="2694891" cy="2450064"/>
              <a:chOff x="8066691" y="2498967"/>
              <a:chExt cx="3872047" cy="3520279"/>
            </a:xfrm>
          </p:grpSpPr>
          <p:sp>
            <p:nvSpPr>
              <p:cNvPr id="66" name="TextBox 65">
                <a:extLst>
                  <a:ext uri="{FF2B5EF4-FFF2-40B4-BE49-F238E27FC236}">
                    <a16:creationId xmlns:a16="http://schemas.microsoft.com/office/drawing/2014/main" id="{3462FEFD-3853-4D6F-BD14-39C59062D295}"/>
                  </a:ext>
                </a:extLst>
              </p:cNvPr>
              <p:cNvSpPr txBox="1"/>
              <p:nvPr/>
            </p:nvSpPr>
            <p:spPr>
              <a:xfrm>
                <a:off x="10592710" y="3490183"/>
                <a:ext cx="93" cy="397995"/>
              </a:xfrm>
              <a:prstGeom prst="rect">
                <a:avLst/>
              </a:prstGeom>
              <a:noFill/>
            </p:spPr>
            <p:txBody>
              <a:bodyPr wrap="none" lIns="0" tIns="0" rIns="0" bIns="0"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endParaRPr kumimoji="0" lang="en-US" sz="2000" b="1" i="0" u="none" strike="noStrike" kern="1200" cap="none" spc="0" normalizeH="0" baseline="0" noProof="0">
                  <a:ln>
                    <a:noFill/>
                  </a:ln>
                  <a:gradFill>
                    <a:gsLst>
                      <a:gs pos="2917">
                        <a:srgbClr val="353535"/>
                      </a:gs>
                      <a:gs pos="30000">
                        <a:srgbClr val="353535"/>
                      </a:gs>
                    </a:gsLst>
                    <a:lin ang="5400000" scaled="0"/>
                  </a:gradFill>
                  <a:effectLst/>
                  <a:uLnTx/>
                  <a:uFillTx/>
                  <a:latin typeface="Segoe Pro Display" panose="020B0502040504020203" pitchFamily="34" charset="0"/>
                  <a:ea typeface="+mn-ea"/>
                  <a:cs typeface="+mn-cs"/>
                </a:endParaRPr>
              </a:p>
            </p:txBody>
          </p:sp>
          <p:pic>
            <p:nvPicPr>
              <p:cNvPr id="67" name="Picture 66">
                <a:extLst>
                  <a:ext uri="{FF2B5EF4-FFF2-40B4-BE49-F238E27FC236}">
                    <a16:creationId xmlns:a16="http://schemas.microsoft.com/office/drawing/2014/main" id="{6C1E2537-E173-4236-B5DB-CEFCD8AB8D76}"/>
                  </a:ext>
                </a:extLst>
              </p:cNvPr>
              <p:cNvPicPr>
                <a:picLocks noChangeAspect="1"/>
              </p:cNvPicPr>
              <p:nvPr/>
            </p:nvPicPr>
            <p:blipFill>
              <a:blip r:embed="rId3"/>
              <a:stretch>
                <a:fillRect/>
              </a:stretch>
            </p:blipFill>
            <p:spPr>
              <a:xfrm>
                <a:off x="8893759" y="2498967"/>
                <a:ext cx="2341549" cy="1087503"/>
              </a:xfrm>
              <a:prstGeom prst="rect">
                <a:avLst/>
              </a:prstGeom>
            </p:spPr>
          </p:pic>
          <p:pic>
            <p:nvPicPr>
              <p:cNvPr id="68" name="Picture 67">
                <a:extLst>
                  <a:ext uri="{FF2B5EF4-FFF2-40B4-BE49-F238E27FC236}">
                    <a16:creationId xmlns:a16="http://schemas.microsoft.com/office/drawing/2014/main" id="{DC9C1220-2A91-420B-A8AA-CDD140858563}"/>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066691" y="5407870"/>
                <a:ext cx="3872047" cy="611376"/>
              </a:xfrm>
              <a:prstGeom prst="rect">
                <a:avLst/>
              </a:prstGeom>
            </p:spPr>
          </p:pic>
        </p:grpSp>
      </p:grpSp>
      <p:sp>
        <p:nvSpPr>
          <p:cNvPr id="230" name="Rectangle 229" descr="The diagram depicts virtual machine categories.">
            <a:extLst>
              <a:ext uri="{FF2B5EF4-FFF2-40B4-BE49-F238E27FC236}">
                <a16:creationId xmlns:a16="http://schemas.microsoft.com/office/drawing/2014/main" id="{3BD9567A-AF37-4586-ACDE-AD171DA5AEAD}"/>
              </a:ext>
            </a:extLst>
          </p:cNvPr>
          <p:cNvSpPr/>
          <p:nvPr/>
        </p:nvSpPr>
        <p:spPr bwMode="auto">
          <a:xfrm>
            <a:off x="725484" y="5285364"/>
            <a:ext cx="1353829" cy="442628"/>
          </a:xfrm>
          <a:prstGeom prst="rect">
            <a:avLst/>
          </a:prstGeom>
          <a:noFill/>
          <a:ln>
            <a:no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896215" rtl="0" eaLnBrk="1" fontAlgn="base" latinLnBrk="0" hangingPunct="1">
              <a:lnSpc>
                <a:spcPct val="90000"/>
              </a:lnSpc>
              <a:spcBef>
                <a:spcPct val="0"/>
              </a:spcBef>
              <a:spcAft>
                <a:spcPts val="588"/>
              </a:spcAft>
              <a:buClrTx/>
              <a:buSzTx/>
              <a:buFontTx/>
              <a:buNone/>
              <a:tabLst/>
              <a:defRPr/>
            </a:pPr>
            <a:r>
              <a:rPr kumimoji="0" lang="en-US" sz="1800" i="0" u="none" strike="noStrike" kern="1200" cap="none" spc="0" normalizeH="0" baseline="0" noProof="0">
                <a:ln>
                  <a:noFill/>
                </a:ln>
                <a:gradFill>
                  <a:gsLst>
                    <a:gs pos="2917">
                      <a:srgbClr val="2C292A"/>
                    </a:gs>
                    <a:gs pos="30000">
                      <a:srgbClr val="2C292A"/>
                    </a:gs>
                  </a:gsLst>
                  <a:lin ang="5400000" scaled="0"/>
                </a:gradFill>
                <a:effectLst/>
                <a:uLnTx/>
                <a:uFillTx/>
                <a:latin typeface="Segoe Semibold" panose="020B0702040504020203" pitchFamily="34" charset="0"/>
              </a:rPr>
              <a:t>Memory optimized</a:t>
            </a:r>
          </a:p>
        </p:txBody>
      </p:sp>
      <p:sp>
        <p:nvSpPr>
          <p:cNvPr id="233" name="Rectangle 232" descr="The diagram depicts virtual machine categories.">
            <a:extLst>
              <a:ext uri="{FF2B5EF4-FFF2-40B4-BE49-F238E27FC236}">
                <a16:creationId xmlns:a16="http://schemas.microsoft.com/office/drawing/2014/main" id="{F743878F-0F8C-4762-81B9-2E542ACEA7A0}"/>
              </a:ext>
            </a:extLst>
          </p:cNvPr>
          <p:cNvSpPr/>
          <p:nvPr/>
        </p:nvSpPr>
        <p:spPr bwMode="auto">
          <a:xfrm>
            <a:off x="2660429" y="5274726"/>
            <a:ext cx="1353829" cy="442628"/>
          </a:xfrm>
          <a:prstGeom prst="rect">
            <a:avLst/>
          </a:prstGeom>
          <a:noFill/>
          <a:ln>
            <a:no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896215" rtl="0" eaLnBrk="1" fontAlgn="base" latinLnBrk="0" hangingPunct="1">
              <a:lnSpc>
                <a:spcPct val="90000"/>
              </a:lnSpc>
              <a:spcBef>
                <a:spcPct val="0"/>
              </a:spcBef>
              <a:spcAft>
                <a:spcPts val="588"/>
              </a:spcAft>
              <a:buClrTx/>
              <a:buSzTx/>
              <a:buFontTx/>
              <a:buNone/>
              <a:tabLst/>
              <a:defRPr/>
            </a:pPr>
            <a:r>
              <a:rPr kumimoji="0" lang="en-US" sz="1800" i="0" u="none" strike="noStrike" kern="1200" cap="none" spc="0" normalizeH="0" baseline="0" noProof="0">
                <a:ln>
                  <a:noFill/>
                </a:ln>
                <a:gradFill>
                  <a:gsLst>
                    <a:gs pos="2917">
                      <a:srgbClr val="2C292A"/>
                    </a:gs>
                    <a:gs pos="30000">
                      <a:srgbClr val="2C292A"/>
                    </a:gs>
                  </a:gsLst>
                  <a:lin ang="5400000" scaled="0"/>
                </a:gradFill>
                <a:effectLst/>
                <a:uLnTx/>
                <a:uFillTx/>
                <a:latin typeface="Segoe Semibold" panose="020B0702040504020203" pitchFamily="34" charset="0"/>
              </a:rPr>
              <a:t>GPU accelerated</a:t>
            </a:r>
          </a:p>
        </p:txBody>
      </p:sp>
      <p:sp>
        <p:nvSpPr>
          <p:cNvPr id="236" name="Rectangle 235" descr="The diagram depicts virtual machine categories.">
            <a:extLst>
              <a:ext uri="{FF2B5EF4-FFF2-40B4-BE49-F238E27FC236}">
                <a16:creationId xmlns:a16="http://schemas.microsoft.com/office/drawing/2014/main" id="{E63F0DCA-1F2F-419A-A934-14129431CDEE}"/>
              </a:ext>
            </a:extLst>
          </p:cNvPr>
          <p:cNvSpPr/>
          <p:nvPr/>
        </p:nvSpPr>
        <p:spPr bwMode="auto">
          <a:xfrm>
            <a:off x="4372879" y="5270036"/>
            <a:ext cx="1611647" cy="442628"/>
          </a:xfrm>
          <a:prstGeom prst="rect">
            <a:avLst/>
          </a:prstGeom>
          <a:noFill/>
          <a:ln>
            <a:no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896215" rtl="0" eaLnBrk="1" fontAlgn="base" latinLnBrk="0" hangingPunct="1">
              <a:lnSpc>
                <a:spcPct val="90000"/>
              </a:lnSpc>
              <a:spcBef>
                <a:spcPct val="0"/>
              </a:spcBef>
              <a:spcAft>
                <a:spcPts val="588"/>
              </a:spcAft>
              <a:buClrTx/>
              <a:buSzTx/>
              <a:buFontTx/>
              <a:buNone/>
              <a:tabLst/>
              <a:defRPr/>
            </a:pPr>
            <a:r>
              <a:rPr kumimoji="0" lang="en-US" sz="1800" i="0" u="none" strike="noStrike" kern="1200" cap="none" spc="0" normalizeH="0" baseline="0" noProof="0" dirty="0">
                <a:ln>
                  <a:noFill/>
                </a:ln>
                <a:gradFill>
                  <a:gsLst>
                    <a:gs pos="2917">
                      <a:srgbClr val="2C292A"/>
                    </a:gs>
                    <a:gs pos="30000">
                      <a:srgbClr val="2C292A"/>
                    </a:gs>
                  </a:gsLst>
                  <a:lin ang="5400000" scaled="0"/>
                </a:gradFill>
                <a:effectLst/>
                <a:uLnTx/>
                <a:uFillTx/>
                <a:latin typeface="Segoe Semibold" panose="020B0702040504020203" pitchFamily="34" charset="0"/>
              </a:rPr>
              <a:t>High performance computing</a:t>
            </a:r>
          </a:p>
        </p:txBody>
      </p:sp>
      <p:sp>
        <p:nvSpPr>
          <p:cNvPr id="240" name="Rectangle 239" descr="The diagram depicts virtual machine categories.">
            <a:extLst>
              <a:ext uri="{FF2B5EF4-FFF2-40B4-BE49-F238E27FC236}">
                <a16:creationId xmlns:a16="http://schemas.microsoft.com/office/drawing/2014/main" id="{F096AD36-E431-460E-B634-21A04B1C4870}"/>
              </a:ext>
            </a:extLst>
          </p:cNvPr>
          <p:cNvSpPr/>
          <p:nvPr/>
        </p:nvSpPr>
        <p:spPr bwMode="auto">
          <a:xfrm>
            <a:off x="6307516" y="5257732"/>
            <a:ext cx="1352192" cy="442628"/>
          </a:xfrm>
          <a:prstGeom prst="rect">
            <a:avLst/>
          </a:prstGeom>
          <a:noFill/>
          <a:ln>
            <a:no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896215" rtl="0" eaLnBrk="1" fontAlgn="base" latinLnBrk="0" hangingPunct="1">
              <a:lnSpc>
                <a:spcPct val="90000"/>
              </a:lnSpc>
              <a:spcBef>
                <a:spcPct val="0"/>
              </a:spcBef>
              <a:spcAft>
                <a:spcPts val="588"/>
              </a:spcAft>
              <a:buClrTx/>
              <a:buSzTx/>
              <a:buFontTx/>
              <a:buNone/>
              <a:tabLst/>
              <a:defRPr/>
            </a:pPr>
            <a:r>
              <a:rPr kumimoji="0" lang="en-US" sz="1800" i="0" u="none" strike="noStrike" kern="1200" cap="none" spc="0" normalizeH="0" baseline="0" noProof="0">
                <a:ln>
                  <a:noFill/>
                </a:ln>
                <a:gradFill>
                  <a:gsLst>
                    <a:gs pos="2917">
                      <a:srgbClr val="2C292A"/>
                    </a:gs>
                    <a:gs pos="30000">
                      <a:srgbClr val="2C292A"/>
                    </a:gs>
                  </a:gsLst>
                  <a:lin ang="5400000" scaled="0"/>
                </a:gradFill>
                <a:effectLst/>
                <a:uLnTx/>
                <a:uFillTx/>
                <a:latin typeface="Segoe Semibold" panose="020B0702040504020203" pitchFamily="34" charset="0"/>
              </a:rPr>
              <a:t>Storage optimized</a:t>
            </a:r>
          </a:p>
        </p:txBody>
      </p:sp>
      <p:sp>
        <p:nvSpPr>
          <p:cNvPr id="174" name="Rectangle 173" descr="The diagram depicts virtual machine categories.">
            <a:extLst>
              <a:ext uri="{FF2B5EF4-FFF2-40B4-BE49-F238E27FC236}">
                <a16:creationId xmlns:a16="http://schemas.microsoft.com/office/drawing/2014/main" id="{2E9F4F1E-19BD-4EEF-9142-CA19530D067E}"/>
              </a:ext>
            </a:extLst>
          </p:cNvPr>
          <p:cNvSpPr/>
          <p:nvPr/>
        </p:nvSpPr>
        <p:spPr bwMode="auto">
          <a:xfrm>
            <a:off x="725484" y="3166031"/>
            <a:ext cx="1353829" cy="442628"/>
          </a:xfrm>
          <a:prstGeom prst="rect">
            <a:avLst/>
          </a:prstGeom>
          <a:noFill/>
          <a:ln>
            <a:no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896215" rtl="0" eaLnBrk="1" fontAlgn="base" latinLnBrk="0" hangingPunct="1">
              <a:lnSpc>
                <a:spcPct val="90000"/>
              </a:lnSpc>
              <a:spcBef>
                <a:spcPct val="0"/>
              </a:spcBef>
              <a:spcAft>
                <a:spcPts val="588"/>
              </a:spcAft>
              <a:buClrTx/>
              <a:buSzTx/>
              <a:buFontTx/>
              <a:buNone/>
              <a:tabLst/>
              <a:defRPr/>
            </a:pPr>
            <a:r>
              <a:rPr kumimoji="0" lang="en-US" sz="1800" i="0" u="none" strike="noStrike" kern="1200" cap="none" spc="0" normalizeH="0" baseline="0" noProof="0" dirty="0">
                <a:ln>
                  <a:noFill/>
                </a:ln>
                <a:gradFill>
                  <a:gsLst>
                    <a:gs pos="2917">
                      <a:srgbClr val="2C292A"/>
                    </a:gs>
                    <a:gs pos="30000">
                      <a:srgbClr val="2C292A"/>
                    </a:gs>
                  </a:gsLst>
                  <a:lin ang="5400000" scaled="0"/>
                </a:gradFill>
                <a:effectLst/>
                <a:uLnTx/>
                <a:uFillTx/>
                <a:latin typeface="Segoe Semibold" panose="020B0702040504020203" pitchFamily="34" charset="0"/>
              </a:rPr>
              <a:t>Entry level</a:t>
            </a:r>
          </a:p>
        </p:txBody>
      </p:sp>
      <p:sp>
        <p:nvSpPr>
          <p:cNvPr id="209" name="Rectangle 208" descr="The diagram depicts virtual machine categories.">
            <a:extLst>
              <a:ext uri="{FF2B5EF4-FFF2-40B4-BE49-F238E27FC236}">
                <a16:creationId xmlns:a16="http://schemas.microsoft.com/office/drawing/2014/main" id="{A134E022-E114-46E7-AD8C-6ECA930D8707}"/>
              </a:ext>
            </a:extLst>
          </p:cNvPr>
          <p:cNvSpPr/>
          <p:nvPr/>
        </p:nvSpPr>
        <p:spPr bwMode="auto">
          <a:xfrm>
            <a:off x="2660429" y="3155393"/>
            <a:ext cx="1353829" cy="442628"/>
          </a:xfrm>
          <a:prstGeom prst="rect">
            <a:avLst/>
          </a:prstGeom>
          <a:noFill/>
          <a:ln>
            <a:no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896215" rtl="0" eaLnBrk="1" fontAlgn="base" latinLnBrk="0" hangingPunct="1">
              <a:lnSpc>
                <a:spcPct val="90000"/>
              </a:lnSpc>
              <a:spcBef>
                <a:spcPct val="0"/>
              </a:spcBef>
              <a:spcAft>
                <a:spcPts val="588"/>
              </a:spcAft>
              <a:buClrTx/>
              <a:buSzTx/>
              <a:buFontTx/>
              <a:buNone/>
              <a:tabLst/>
              <a:defRPr/>
            </a:pPr>
            <a:r>
              <a:rPr kumimoji="0" lang="en-US" sz="1800" i="0" u="none" strike="noStrike" kern="1200" cap="none" spc="0" normalizeH="0" baseline="0" noProof="0" dirty="0">
                <a:ln>
                  <a:noFill/>
                </a:ln>
                <a:gradFill>
                  <a:gsLst>
                    <a:gs pos="2917">
                      <a:srgbClr val="2C292A"/>
                    </a:gs>
                    <a:gs pos="30000">
                      <a:srgbClr val="2C292A"/>
                    </a:gs>
                  </a:gsLst>
                  <a:lin ang="5400000" scaled="0"/>
                </a:gradFill>
                <a:effectLst/>
                <a:uLnTx/>
                <a:uFillTx/>
                <a:latin typeface="Segoe Semibold" panose="020B0702040504020203" pitchFamily="34" charset="0"/>
              </a:rPr>
              <a:t>Burstable</a:t>
            </a:r>
          </a:p>
        </p:txBody>
      </p:sp>
      <p:sp>
        <p:nvSpPr>
          <p:cNvPr id="212" name="Rectangle 211" descr="The diagram depicts virtual machine categories.">
            <a:extLst>
              <a:ext uri="{FF2B5EF4-FFF2-40B4-BE49-F238E27FC236}">
                <a16:creationId xmlns:a16="http://schemas.microsoft.com/office/drawing/2014/main" id="{3B1C422C-C8BB-41C8-9898-87C16CCA7A67}"/>
              </a:ext>
            </a:extLst>
          </p:cNvPr>
          <p:cNvSpPr/>
          <p:nvPr/>
        </p:nvSpPr>
        <p:spPr bwMode="auto">
          <a:xfrm>
            <a:off x="4372879" y="3150703"/>
            <a:ext cx="1611647" cy="442628"/>
          </a:xfrm>
          <a:prstGeom prst="rect">
            <a:avLst/>
          </a:prstGeom>
          <a:noFill/>
          <a:ln>
            <a:no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896215" rtl="0" eaLnBrk="1" fontAlgn="base" latinLnBrk="0" hangingPunct="1">
              <a:lnSpc>
                <a:spcPct val="90000"/>
              </a:lnSpc>
              <a:spcBef>
                <a:spcPct val="0"/>
              </a:spcBef>
              <a:spcAft>
                <a:spcPts val="588"/>
              </a:spcAft>
              <a:buClrTx/>
              <a:buSzTx/>
              <a:buFontTx/>
              <a:buNone/>
              <a:tabLst/>
              <a:defRPr/>
            </a:pPr>
            <a:r>
              <a:rPr kumimoji="0" lang="en-US" sz="1800" i="0" u="none" strike="noStrike" kern="1200" cap="none" spc="0" normalizeH="0" baseline="0" noProof="0" dirty="0">
                <a:ln>
                  <a:noFill/>
                </a:ln>
                <a:gradFill>
                  <a:gsLst>
                    <a:gs pos="2917">
                      <a:srgbClr val="2C292A"/>
                    </a:gs>
                    <a:gs pos="30000">
                      <a:srgbClr val="2C292A"/>
                    </a:gs>
                  </a:gsLst>
                  <a:lin ang="5400000" scaled="0"/>
                </a:gradFill>
                <a:effectLst/>
                <a:uLnTx/>
                <a:uFillTx/>
                <a:latin typeface="Segoe Semibold" panose="020B0702040504020203" pitchFamily="34" charset="0"/>
              </a:rPr>
              <a:t>General purpose</a:t>
            </a:r>
          </a:p>
        </p:txBody>
      </p:sp>
      <p:sp>
        <p:nvSpPr>
          <p:cNvPr id="215" name="Rectangle 214" descr="The diagram depicts virtual machine categories.">
            <a:extLst>
              <a:ext uri="{FF2B5EF4-FFF2-40B4-BE49-F238E27FC236}">
                <a16:creationId xmlns:a16="http://schemas.microsoft.com/office/drawing/2014/main" id="{ED8C44DF-2D07-499D-9745-2AF0C97EBA94}"/>
              </a:ext>
            </a:extLst>
          </p:cNvPr>
          <p:cNvSpPr/>
          <p:nvPr/>
        </p:nvSpPr>
        <p:spPr bwMode="auto">
          <a:xfrm>
            <a:off x="6307516" y="3138399"/>
            <a:ext cx="1352192" cy="442628"/>
          </a:xfrm>
          <a:prstGeom prst="rect">
            <a:avLst/>
          </a:prstGeom>
          <a:noFill/>
          <a:ln>
            <a:no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896215" rtl="0" eaLnBrk="1" fontAlgn="base" latinLnBrk="0" hangingPunct="1">
              <a:lnSpc>
                <a:spcPct val="90000"/>
              </a:lnSpc>
              <a:spcBef>
                <a:spcPct val="0"/>
              </a:spcBef>
              <a:spcAft>
                <a:spcPts val="588"/>
              </a:spcAft>
              <a:buClrTx/>
              <a:buSzTx/>
              <a:buFontTx/>
              <a:buNone/>
              <a:tabLst/>
              <a:defRPr/>
            </a:pPr>
            <a:r>
              <a:rPr kumimoji="0" lang="en-US" sz="1800" i="0" u="none" strike="noStrike" kern="1200" cap="none" spc="0" normalizeH="0" baseline="0" noProof="0">
                <a:ln>
                  <a:noFill/>
                </a:ln>
                <a:gradFill>
                  <a:gsLst>
                    <a:gs pos="2917">
                      <a:srgbClr val="2C292A"/>
                    </a:gs>
                    <a:gs pos="30000">
                      <a:srgbClr val="2C292A"/>
                    </a:gs>
                  </a:gsLst>
                  <a:lin ang="5400000" scaled="0"/>
                </a:gradFill>
                <a:effectLst/>
                <a:uLnTx/>
                <a:uFillTx/>
                <a:latin typeface="Segoe Semibold" panose="020B0702040504020203" pitchFamily="34" charset="0"/>
              </a:rPr>
              <a:t>Compute intensive</a:t>
            </a:r>
          </a:p>
        </p:txBody>
      </p:sp>
      <p:grpSp>
        <p:nvGrpSpPr>
          <p:cNvPr id="8" name="Group 7" descr="The diagram depicts virtual machine categories.">
            <a:extLst>
              <a:ext uri="{FF2B5EF4-FFF2-40B4-BE49-F238E27FC236}">
                <a16:creationId xmlns:a16="http://schemas.microsoft.com/office/drawing/2014/main" id="{3ABEFCDD-9E41-4087-B45E-95D1537BA39C}"/>
              </a:ext>
              <a:ext uri="{C183D7F6-B498-43B3-948B-1728B52AA6E4}">
                <adec:decorative xmlns:adec="http://schemas.microsoft.com/office/drawing/2017/decorative" val="1"/>
              </a:ext>
            </a:extLst>
          </p:cNvPr>
          <p:cNvGrpSpPr>
            <a:grpSpLocks noChangeAspect="1"/>
          </p:cNvGrpSpPr>
          <p:nvPr/>
        </p:nvGrpSpPr>
        <p:grpSpPr>
          <a:xfrm>
            <a:off x="1228494" y="4459837"/>
            <a:ext cx="347809" cy="347809"/>
            <a:chOff x="8615684" y="2318708"/>
            <a:chExt cx="1371600" cy="1371600"/>
          </a:xfrm>
          <a:solidFill>
            <a:schemeClr val="tx1">
              <a:lumMod val="90000"/>
              <a:lumOff val="10000"/>
            </a:schemeClr>
          </a:solidFill>
        </p:grpSpPr>
        <p:grpSp>
          <p:nvGrpSpPr>
            <p:cNvPr id="52" name="Group 51">
              <a:extLst>
                <a:ext uri="{FF2B5EF4-FFF2-40B4-BE49-F238E27FC236}">
                  <a16:creationId xmlns:a16="http://schemas.microsoft.com/office/drawing/2014/main" id="{BDDDC3C1-7E0B-4542-A392-FF96C3FDDB1C}"/>
                </a:ext>
              </a:extLst>
            </p:cNvPr>
            <p:cNvGrpSpPr/>
            <p:nvPr/>
          </p:nvGrpSpPr>
          <p:grpSpPr>
            <a:xfrm>
              <a:off x="8972158" y="2318708"/>
              <a:ext cx="653575" cy="1371600"/>
              <a:chOff x="8972158" y="2318708"/>
              <a:chExt cx="653575" cy="1371600"/>
            </a:xfrm>
            <a:grpFill/>
          </p:grpSpPr>
          <p:sp>
            <p:nvSpPr>
              <p:cNvPr id="53" name="Rectangle: Rounded Corners 52">
                <a:extLst>
                  <a:ext uri="{FF2B5EF4-FFF2-40B4-BE49-F238E27FC236}">
                    <a16:creationId xmlns:a16="http://schemas.microsoft.com/office/drawing/2014/main" id="{7701ED2B-A4B0-4EA2-A826-9E41DF971FBC}"/>
                  </a:ext>
                </a:extLst>
              </p:cNvPr>
              <p:cNvSpPr/>
              <p:nvPr/>
            </p:nvSpPr>
            <p:spPr bwMode="auto">
              <a:xfrm>
                <a:off x="8972158"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4" name="Rectangle: Rounded Corners 53">
                <a:extLst>
                  <a:ext uri="{FF2B5EF4-FFF2-40B4-BE49-F238E27FC236}">
                    <a16:creationId xmlns:a16="http://schemas.microsoft.com/office/drawing/2014/main" id="{D199CBE4-DB25-4DE2-A975-1EBD146E16C2}"/>
                  </a:ext>
                </a:extLst>
              </p:cNvPr>
              <p:cNvSpPr/>
              <p:nvPr/>
            </p:nvSpPr>
            <p:spPr bwMode="auto">
              <a:xfrm>
                <a:off x="9112692"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5" name="Rectangle: Rounded Corners 54">
                <a:extLst>
                  <a:ext uri="{FF2B5EF4-FFF2-40B4-BE49-F238E27FC236}">
                    <a16:creationId xmlns:a16="http://schemas.microsoft.com/office/drawing/2014/main" id="{DE21A90E-61FA-4653-B603-8E8D7DEFBB14}"/>
                  </a:ext>
                </a:extLst>
              </p:cNvPr>
              <p:cNvSpPr/>
              <p:nvPr/>
            </p:nvSpPr>
            <p:spPr bwMode="auto">
              <a:xfrm>
                <a:off x="9253226"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Rectangle: Rounded Corners 55">
                <a:extLst>
                  <a:ext uri="{FF2B5EF4-FFF2-40B4-BE49-F238E27FC236}">
                    <a16:creationId xmlns:a16="http://schemas.microsoft.com/office/drawing/2014/main" id="{51B9B0A2-F0C3-4D4D-942C-C01C30F27856}"/>
                  </a:ext>
                </a:extLst>
              </p:cNvPr>
              <p:cNvSpPr/>
              <p:nvPr/>
            </p:nvSpPr>
            <p:spPr bwMode="auto">
              <a:xfrm>
                <a:off x="9393760"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7" name="Rectangle: Rounded Corners 56">
                <a:extLst>
                  <a:ext uri="{FF2B5EF4-FFF2-40B4-BE49-F238E27FC236}">
                    <a16:creationId xmlns:a16="http://schemas.microsoft.com/office/drawing/2014/main" id="{27FAE8BA-B0F8-41A2-B3FA-3DAA95873E40}"/>
                  </a:ext>
                </a:extLst>
              </p:cNvPr>
              <p:cNvSpPr/>
              <p:nvPr/>
            </p:nvSpPr>
            <p:spPr bwMode="auto">
              <a:xfrm>
                <a:off x="9534293"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58" name="Group 57">
              <a:extLst>
                <a:ext uri="{FF2B5EF4-FFF2-40B4-BE49-F238E27FC236}">
                  <a16:creationId xmlns:a16="http://schemas.microsoft.com/office/drawing/2014/main" id="{C6D979FA-3718-46FC-8B3B-8DDFED957B8B}"/>
                </a:ext>
              </a:extLst>
            </p:cNvPr>
            <p:cNvGrpSpPr/>
            <p:nvPr/>
          </p:nvGrpSpPr>
          <p:grpSpPr>
            <a:xfrm rot="16200000">
              <a:off x="8974696" y="2299629"/>
              <a:ext cx="653575" cy="1371600"/>
              <a:chOff x="8746253" y="2318708"/>
              <a:chExt cx="653575" cy="1371600"/>
            </a:xfrm>
            <a:grpFill/>
          </p:grpSpPr>
          <p:sp>
            <p:nvSpPr>
              <p:cNvPr id="59" name="Rectangle: Rounded Corners 58">
                <a:extLst>
                  <a:ext uri="{FF2B5EF4-FFF2-40B4-BE49-F238E27FC236}">
                    <a16:creationId xmlns:a16="http://schemas.microsoft.com/office/drawing/2014/main" id="{27D9D56F-12B3-415C-846B-61A840B3D2AF}"/>
                  </a:ext>
                </a:extLst>
              </p:cNvPr>
              <p:cNvSpPr/>
              <p:nvPr/>
            </p:nvSpPr>
            <p:spPr bwMode="auto">
              <a:xfrm>
                <a:off x="8746253"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 name="Rectangle: Rounded Corners 59">
                <a:extLst>
                  <a:ext uri="{FF2B5EF4-FFF2-40B4-BE49-F238E27FC236}">
                    <a16:creationId xmlns:a16="http://schemas.microsoft.com/office/drawing/2014/main" id="{E451F793-1F5A-405F-9848-2A291E38E3FE}"/>
                  </a:ext>
                </a:extLst>
              </p:cNvPr>
              <p:cNvSpPr/>
              <p:nvPr/>
            </p:nvSpPr>
            <p:spPr bwMode="auto">
              <a:xfrm>
                <a:off x="8886787"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1" name="Rectangle: Rounded Corners 60">
                <a:extLst>
                  <a:ext uri="{FF2B5EF4-FFF2-40B4-BE49-F238E27FC236}">
                    <a16:creationId xmlns:a16="http://schemas.microsoft.com/office/drawing/2014/main" id="{CFCCF65F-5EB9-465C-9496-1A7FD7335BB4}"/>
                  </a:ext>
                </a:extLst>
              </p:cNvPr>
              <p:cNvSpPr/>
              <p:nvPr/>
            </p:nvSpPr>
            <p:spPr bwMode="auto">
              <a:xfrm>
                <a:off x="9027321"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2" name="Rectangle: Rounded Corners 61">
                <a:extLst>
                  <a:ext uri="{FF2B5EF4-FFF2-40B4-BE49-F238E27FC236}">
                    <a16:creationId xmlns:a16="http://schemas.microsoft.com/office/drawing/2014/main" id="{D7E9782D-44B9-4415-B59C-2C7CE469514E}"/>
                  </a:ext>
                </a:extLst>
              </p:cNvPr>
              <p:cNvSpPr/>
              <p:nvPr/>
            </p:nvSpPr>
            <p:spPr bwMode="auto">
              <a:xfrm>
                <a:off x="9167855"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3" name="Rectangle: Rounded Corners 62">
                <a:extLst>
                  <a:ext uri="{FF2B5EF4-FFF2-40B4-BE49-F238E27FC236}">
                    <a16:creationId xmlns:a16="http://schemas.microsoft.com/office/drawing/2014/main" id="{9EBA56D2-85C0-4B89-BE13-3138D690D732}"/>
                  </a:ext>
                </a:extLst>
              </p:cNvPr>
              <p:cNvSpPr/>
              <p:nvPr/>
            </p:nvSpPr>
            <p:spPr bwMode="auto">
              <a:xfrm>
                <a:off x="9308388"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64" name="Rectangle: Rounded Corners 63">
              <a:extLst>
                <a:ext uri="{FF2B5EF4-FFF2-40B4-BE49-F238E27FC236}">
                  <a16:creationId xmlns:a16="http://schemas.microsoft.com/office/drawing/2014/main" id="{FED293C5-72AB-46C6-A032-83C42A0467FA}"/>
                </a:ext>
              </a:extLst>
            </p:cNvPr>
            <p:cNvSpPr/>
            <p:nvPr/>
          </p:nvSpPr>
          <p:spPr bwMode="auto">
            <a:xfrm>
              <a:off x="8857854" y="2531567"/>
              <a:ext cx="929800" cy="944364"/>
            </a:xfrm>
            <a:prstGeom prst="roundRect">
              <a:avLst>
                <a:gd name="adj" fmla="val 9078"/>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5" name="Group 14" descr="The diagram depicts virtual machine categories.">
            <a:extLst>
              <a:ext uri="{FF2B5EF4-FFF2-40B4-BE49-F238E27FC236}">
                <a16:creationId xmlns:a16="http://schemas.microsoft.com/office/drawing/2014/main" id="{9C9E1483-AB55-4C4D-97B1-8C40C11D7CDF}"/>
              </a:ext>
              <a:ext uri="{C183D7F6-B498-43B3-948B-1728B52AA6E4}">
                <adec:decorative xmlns:adec="http://schemas.microsoft.com/office/drawing/2017/decorative" val="1"/>
              </a:ext>
            </a:extLst>
          </p:cNvPr>
          <p:cNvGrpSpPr/>
          <p:nvPr/>
        </p:nvGrpSpPr>
        <p:grpSpPr>
          <a:xfrm>
            <a:off x="3172376" y="4513814"/>
            <a:ext cx="329934" cy="328684"/>
            <a:chOff x="3373304" y="4542310"/>
            <a:chExt cx="419101" cy="417513"/>
          </a:xfrm>
        </p:grpSpPr>
        <p:sp>
          <p:nvSpPr>
            <p:cNvPr id="70" name="AutoShape 42">
              <a:extLst>
                <a:ext uri="{FF2B5EF4-FFF2-40B4-BE49-F238E27FC236}">
                  <a16:creationId xmlns:a16="http://schemas.microsoft.com/office/drawing/2014/main" id="{6FEB5D3C-92A9-4521-9AB4-91309BBEC636}"/>
                </a:ext>
              </a:extLst>
            </p:cNvPr>
            <p:cNvSpPr>
              <a:spLocks noChangeAspect="1" noChangeArrowheads="1" noTextEdit="1"/>
            </p:cNvSpPr>
            <p:nvPr/>
          </p:nvSpPr>
          <p:spPr bwMode="auto">
            <a:xfrm>
              <a:off x="3373304" y="4545485"/>
              <a:ext cx="406400" cy="4064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71" name="Freeform 44">
              <a:extLst>
                <a:ext uri="{FF2B5EF4-FFF2-40B4-BE49-F238E27FC236}">
                  <a16:creationId xmlns:a16="http://schemas.microsoft.com/office/drawing/2014/main" id="{30457B26-3AB9-488A-BA55-77E30934A58D}"/>
                </a:ext>
              </a:extLst>
            </p:cNvPr>
            <p:cNvSpPr>
              <a:spLocks/>
            </p:cNvSpPr>
            <p:nvPr/>
          </p:nvSpPr>
          <p:spPr bwMode="auto">
            <a:xfrm>
              <a:off x="3373304" y="4542310"/>
              <a:ext cx="419100" cy="314325"/>
            </a:xfrm>
            <a:custGeom>
              <a:avLst/>
              <a:gdLst>
                <a:gd name="T0" fmla="*/ 416 w 426"/>
                <a:gd name="T1" fmla="*/ 8 h 319"/>
                <a:gd name="T2" fmla="*/ 416 w 426"/>
                <a:gd name="T3" fmla="*/ 8 h 319"/>
                <a:gd name="T4" fmla="*/ 406 w 426"/>
                <a:gd name="T5" fmla="*/ 2 h 319"/>
                <a:gd name="T6" fmla="*/ 393 w 426"/>
                <a:gd name="T7" fmla="*/ 0 h 319"/>
                <a:gd name="T8" fmla="*/ 33 w 426"/>
                <a:gd name="T9" fmla="*/ 0 h 319"/>
                <a:gd name="T10" fmla="*/ 20 w 426"/>
                <a:gd name="T11" fmla="*/ 2 h 319"/>
                <a:gd name="T12" fmla="*/ 9 w 426"/>
                <a:gd name="T13" fmla="*/ 8 h 319"/>
                <a:gd name="T14" fmla="*/ 2 w 426"/>
                <a:gd name="T15" fmla="*/ 19 h 319"/>
                <a:gd name="T16" fmla="*/ 0 w 426"/>
                <a:gd name="T17" fmla="*/ 32 h 319"/>
                <a:gd name="T18" fmla="*/ 0 w 426"/>
                <a:gd name="T19" fmla="*/ 285 h 319"/>
                <a:gd name="T20" fmla="*/ 2 w 426"/>
                <a:gd name="T21" fmla="*/ 298 h 319"/>
                <a:gd name="T22" fmla="*/ 9 w 426"/>
                <a:gd name="T23" fmla="*/ 309 h 319"/>
                <a:gd name="T24" fmla="*/ 20 w 426"/>
                <a:gd name="T25" fmla="*/ 316 h 319"/>
                <a:gd name="T26" fmla="*/ 33 w 426"/>
                <a:gd name="T27" fmla="*/ 319 h 319"/>
                <a:gd name="T28" fmla="*/ 193 w 426"/>
                <a:gd name="T29" fmla="*/ 319 h 319"/>
                <a:gd name="T30" fmla="*/ 196 w 426"/>
                <a:gd name="T31" fmla="*/ 317 h 319"/>
                <a:gd name="T32" fmla="*/ 180 w 426"/>
                <a:gd name="T33" fmla="*/ 307 h 319"/>
                <a:gd name="T34" fmla="*/ 186 w 426"/>
                <a:gd name="T35" fmla="*/ 292 h 319"/>
                <a:gd name="T36" fmla="*/ 33 w 426"/>
                <a:gd name="T37" fmla="*/ 292 h 319"/>
                <a:gd name="T38" fmla="*/ 28 w 426"/>
                <a:gd name="T39" fmla="*/ 290 h 319"/>
                <a:gd name="T40" fmla="*/ 26 w 426"/>
                <a:gd name="T41" fmla="*/ 285 h 319"/>
                <a:gd name="T42" fmla="*/ 26 w 426"/>
                <a:gd name="T43" fmla="*/ 32 h 319"/>
                <a:gd name="T44" fmla="*/ 28 w 426"/>
                <a:gd name="T45" fmla="*/ 27 h 319"/>
                <a:gd name="T46" fmla="*/ 33 w 426"/>
                <a:gd name="T47" fmla="*/ 25 h 319"/>
                <a:gd name="T48" fmla="*/ 393 w 426"/>
                <a:gd name="T49" fmla="*/ 25 h 319"/>
                <a:gd name="T50" fmla="*/ 398 w 426"/>
                <a:gd name="T51" fmla="*/ 27 h 319"/>
                <a:gd name="T52" fmla="*/ 399 w 426"/>
                <a:gd name="T53" fmla="*/ 32 h 319"/>
                <a:gd name="T54" fmla="*/ 399 w 426"/>
                <a:gd name="T55" fmla="*/ 206 h 319"/>
                <a:gd name="T56" fmla="*/ 411 w 426"/>
                <a:gd name="T57" fmla="*/ 211 h 319"/>
                <a:gd name="T58" fmla="*/ 407 w 426"/>
                <a:gd name="T59" fmla="*/ 230 h 319"/>
                <a:gd name="T60" fmla="*/ 425 w 426"/>
                <a:gd name="T61" fmla="*/ 225 h 319"/>
                <a:gd name="T62" fmla="*/ 426 w 426"/>
                <a:gd name="T63" fmla="*/ 227 h 319"/>
                <a:gd name="T64" fmla="*/ 426 w 426"/>
                <a:gd name="T65" fmla="*/ 32 h 319"/>
                <a:gd name="T66" fmla="*/ 424 w 426"/>
                <a:gd name="T67" fmla="*/ 19 h 319"/>
                <a:gd name="T68" fmla="*/ 416 w 426"/>
                <a:gd name="T69" fmla="*/ 8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26" h="319">
                  <a:moveTo>
                    <a:pt x="416" y="8"/>
                  </a:moveTo>
                  <a:lnTo>
                    <a:pt x="416" y="8"/>
                  </a:lnTo>
                  <a:cubicBezTo>
                    <a:pt x="413" y="5"/>
                    <a:pt x="410" y="3"/>
                    <a:pt x="406" y="2"/>
                  </a:cubicBezTo>
                  <a:cubicBezTo>
                    <a:pt x="402" y="0"/>
                    <a:pt x="397" y="0"/>
                    <a:pt x="393" y="0"/>
                  </a:cubicBezTo>
                  <a:lnTo>
                    <a:pt x="33" y="0"/>
                  </a:lnTo>
                  <a:cubicBezTo>
                    <a:pt x="28" y="0"/>
                    <a:pt x="24" y="0"/>
                    <a:pt x="20" y="2"/>
                  </a:cubicBezTo>
                  <a:cubicBezTo>
                    <a:pt x="16" y="3"/>
                    <a:pt x="12" y="5"/>
                    <a:pt x="9" y="8"/>
                  </a:cubicBezTo>
                  <a:cubicBezTo>
                    <a:pt x="6" y="11"/>
                    <a:pt x="4" y="15"/>
                    <a:pt x="2" y="19"/>
                  </a:cubicBezTo>
                  <a:cubicBezTo>
                    <a:pt x="0" y="23"/>
                    <a:pt x="0" y="27"/>
                    <a:pt x="0" y="32"/>
                  </a:cubicBezTo>
                  <a:lnTo>
                    <a:pt x="0" y="285"/>
                  </a:lnTo>
                  <a:cubicBezTo>
                    <a:pt x="0" y="290"/>
                    <a:pt x="0" y="294"/>
                    <a:pt x="2" y="298"/>
                  </a:cubicBezTo>
                  <a:cubicBezTo>
                    <a:pt x="4" y="302"/>
                    <a:pt x="6" y="306"/>
                    <a:pt x="9" y="309"/>
                  </a:cubicBezTo>
                  <a:cubicBezTo>
                    <a:pt x="12" y="312"/>
                    <a:pt x="16" y="314"/>
                    <a:pt x="20" y="316"/>
                  </a:cubicBezTo>
                  <a:cubicBezTo>
                    <a:pt x="24" y="318"/>
                    <a:pt x="28" y="319"/>
                    <a:pt x="33" y="319"/>
                  </a:cubicBezTo>
                  <a:lnTo>
                    <a:pt x="193" y="319"/>
                  </a:lnTo>
                  <a:lnTo>
                    <a:pt x="196" y="317"/>
                  </a:lnTo>
                  <a:lnTo>
                    <a:pt x="180" y="307"/>
                  </a:lnTo>
                  <a:lnTo>
                    <a:pt x="186" y="292"/>
                  </a:lnTo>
                  <a:lnTo>
                    <a:pt x="33" y="292"/>
                  </a:lnTo>
                  <a:cubicBezTo>
                    <a:pt x="31" y="292"/>
                    <a:pt x="29" y="291"/>
                    <a:pt x="28" y="290"/>
                  </a:cubicBezTo>
                  <a:cubicBezTo>
                    <a:pt x="27" y="289"/>
                    <a:pt x="26" y="287"/>
                    <a:pt x="26" y="285"/>
                  </a:cubicBezTo>
                  <a:lnTo>
                    <a:pt x="26" y="32"/>
                  </a:lnTo>
                  <a:cubicBezTo>
                    <a:pt x="26" y="30"/>
                    <a:pt x="27" y="28"/>
                    <a:pt x="28" y="27"/>
                  </a:cubicBezTo>
                  <a:cubicBezTo>
                    <a:pt x="29" y="26"/>
                    <a:pt x="31" y="25"/>
                    <a:pt x="33" y="25"/>
                  </a:cubicBezTo>
                  <a:lnTo>
                    <a:pt x="393" y="25"/>
                  </a:lnTo>
                  <a:cubicBezTo>
                    <a:pt x="395" y="25"/>
                    <a:pt x="396" y="26"/>
                    <a:pt x="398" y="27"/>
                  </a:cubicBezTo>
                  <a:cubicBezTo>
                    <a:pt x="399" y="28"/>
                    <a:pt x="399" y="30"/>
                    <a:pt x="399" y="32"/>
                  </a:cubicBezTo>
                  <a:lnTo>
                    <a:pt x="399" y="206"/>
                  </a:lnTo>
                  <a:lnTo>
                    <a:pt x="411" y="211"/>
                  </a:lnTo>
                  <a:lnTo>
                    <a:pt x="407" y="230"/>
                  </a:lnTo>
                  <a:lnTo>
                    <a:pt x="425" y="225"/>
                  </a:lnTo>
                  <a:lnTo>
                    <a:pt x="426" y="227"/>
                  </a:lnTo>
                  <a:lnTo>
                    <a:pt x="426" y="32"/>
                  </a:lnTo>
                  <a:cubicBezTo>
                    <a:pt x="426" y="27"/>
                    <a:pt x="425" y="23"/>
                    <a:pt x="424" y="19"/>
                  </a:cubicBezTo>
                  <a:cubicBezTo>
                    <a:pt x="422" y="15"/>
                    <a:pt x="419" y="11"/>
                    <a:pt x="416" y="8"/>
                  </a:cubicBezTo>
                  <a:close/>
                </a:path>
              </a:pathLst>
            </a:custGeom>
            <a:solidFill>
              <a:schemeClr val="accent5">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73" name="Freeform 46">
              <a:extLst>
                <a:ext uri="{FF2B5EF4-FFF2-40B4-BE49-F238E27FC236}">
                  <a16:creationId xmlns:a16="http://schemas.microsoft.com/office/drawing/2014/main" id="{8E8D2D50-BB65-4C01-A963-DB0E22A380E0}"/>
                </a:ext>
              </a:extLst>
            </p:cNvPr>
            <p:cNvSpPr>
              <a:spLocks/>
            </p:cNvSpPr>
            <p:nvPr/>
          </p:nvSpPr>
          <p:spPr bwMode="auto">
            <a:xfrm>
              <a:off x="3790817" y="4832823"/>
              <a:ext cx="1588" cy="3175"/>
            </a:xfrm>
            <a:custGeom>
              <a:avLst/>
              <a:gdLst>
                <a:gd name="T0" fmla="*/ 2 w 2"/>
                <a:gd name="T1" fmla="*/ 3 h 4"/>
                <a:gd name="T2" fmla="*/ 2 w 2"/>
                <a:gd name="T3" fmla="*/ 3 h 4"/>
                <a:gd name="T4" fmla="*/ 1 w 2"/>
                <a:gd name="T5" fmla="*/ 0 h 4"/>
                <a:gd name="T6" fmla="*/ 0 w 2"/>
                <a:gd name="T7" fmla="*/ 4 h 4"/>
                <a:gd name="T8" fmla="*/ 2 w 2"/>
                <a:gd name="T9" fmla="*/ 3 h 4"/>
              </a:gdLst>
              <a:ahLst/>
              <a:cxnLst>
                <a:cxn ang="0">
                  <a:pos x="T0" y="T1"/>
                </a:cxn>
                <a:cxn ang="0">
                  <a:pos x="T2" y="T3"/>
                </a:cxn>
                <a:cxn ang="0">
                  <a:pos x="T4" y="T5"/>
                </a:cxn>
                <a:cxn ang="0">
                  <a:pos x="T6" y="T7"/>
                </a:cxn>
                <a:cxn ang="0">
                  <a:pos x="T8" y="T9"/>
                </a:cxn>
              </a:cxnLst>
              <a:rect l="0" t="0" r="r" b="b"/>
              <a:pathLst>
                <a:path w="2" h="4">
                  <a:moveTo>
                    <a:pt x="2" y="3"/>
                  </a:moveTo>
                  <a:lnTo>
                    <a:pt x="2" y="3"/>
                  </a:lnTo>
                  <a:lnTo>
                    <a:pt x="1" y="0"/>
                  </a:lnTo>
                  <a:cubicBezTo>
                    <a:pt x="1" y="1"/>
                    <a:pt x="0" y="3"/>
                    <a:pt x="0" y="4"/>
                  </a:cubicBezTo>
                  <a:lnTo>
                    <a:pt x="2" y="3"/>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74" name="Freeform 47">
              <a:extLst>
                <a:ext uri="{FF2B5EF4-FFF2-40B4-BE49-F238E27FC236}">
                  <a16:creationId xmlns:a16="http://schemas.microsoft.com/office/drawing/2014/main" id="{98CF0B54-0030-4068-87FC-8C5F02293FDB}"/>
                </a:ext>
              </a:extLst>
            </p:cNvPr>
            <p:cNvSpPr>
              <a:spLocks noEditPoints="1"/>
            </p:cNvSpPr>
            <p:nvPr/>
          </p:nvSpPr>
          <p:spPr bwMode="auto">
            <a:xfrm>
              <a:off x="3582854" y="4750273"/>
              <a:ext cx="209550" cy="209550"/>
            </a:xfrm>
            <a:custGeom>
              <a:avLst/>
              <a:gdLst>
                <a:gd name="T0" fmla="*/ 146 w 213"/>
                <a:gd name="T1" fmla="*/ 108 h 213"/>
                <a:gd name="T2" fmla="*/ 134 w 213"/>
                <a:gd name="T3" fmla="*/ 134 h 213"/>
                <a:gd name="T4" fmla="*/ 106 w 213"/>
                <a:gd name="T5" fmla="*/ 146 h 213"/>
                <a:gd name="T6" fmla="*/ 79 w 213"/>
                <a:gd name="T7" fmla="*/ 134 h 213"/>
                <a:gd name="T8" fmla="*/ 67 w 213"/>
                <a:gd name="T9" fmla="*/ 108 h 213"/>
                <a:gd name="T10" fmla="*/ 70 w 213"/>
                <a:gd name="T11" fmla="*/ 91 h 213"/>
                <a:gd name="T12" fmla="*/ 79 w 213"/>
                <a:gd name="T13" fmla="*/ 78 h 213"/>
                <a:gd name="T14" fmla="*/ 106 w 213"/>
                <a:gd name="T15" fmla="*/ 67 h 213"/>
                <a:gd name="T16" fmla="*/ 134 w 213"/>
                <a:gd name="T17" fmla="*/ 78 h 213"/>
                <a:gd name="T18" fmla="*/ 143 w 213"/>
                <a:gd name="T19" fmla="*/ 91 h 213"/>
                <a:gd name="T20" fmla="*/ 146 w 213"/>
                <a:gd name="T21" fmla="*/ 108 h 213"/>
                <a:gd name="T22" fmla="*/ 212 w 213"/>
                <a:gd name="T23" fmla="*/ 83 h 213"/>
                <a:gd name="T24" fmla="*/ 187 w 213"/>
                <a:gd name="T25" fmla="*/ 48 h 213"/>
                <a:gd name="T26" fmla="*/ 160 w 213"/>
                <a:gd name="T27" fmla="*/ 47 h 213"/>
                <a:gd name="T28" fmla="*/ 127 w 213"/>
                <a:gd name="T29" fmla="*/ 0 h 213"/>
                <a:gd name="T30" fmla="*/ 108 w 213"/>
                <a:gd name="T31" fmla="*/ 27 h 213"/>
                <a:gd name="T32" fmla="*/ 105 w 213"/>
                <a:gd name="T33" fmla="*/ 27 h 213"/>
                <a:gd name="T34" fmla="*/ 86 w 213"/>
                <a:gd name="T35" fmla="*/ 0 h 213"/>
                <a:gd name="T36" fmla="*/ 48 w 213"/>
                <a:gd name="T37" fmla="*/ 28 h 213"/>
                <a:gd name="T38" fmla="*/ 48 w 213"/>
                <a:gd name="T39" fmla="*/ 53 h 213"/>
                <a:gd name="T40" fmla="*/ 16 w 213"/>
                <a:gd name="T41" fmla="*/ 45 h 213"/>
                <a:gd name="T42" fmla="*/ 2 w 213"/>
                <a:gd name="T43" fmla="*/ 81 h 213"/>
                <a:gd name="T44" fmla="*/ 27 w 213"/>
                <a:gd name="T45" fmla="*/ 102 h 213"/>
                <a:gd name="T46" fmla="*/ 27 w 213"/>
                <a:gd name="T47" fmla="*/ 106 h 213"/>
                <a:gd name="T48" fmla="*/ 27 w 213"/>
                <a:gd name="T49" fmla="*/ 108 h 213"/>
                <a:gd name="T50" fmla="*/ 0 w 213"/>
                <a:gd name="T51" fmla="*/ 127 h 213"/>
                <a:gd name="T52" fmla="*/ 48 w 213"/>
                <a:gd name="T53" fmla="*/ 160 h 213"/>
                <a:gd name="T54" fmla="*/ 46 w 213"/>
                <a:gd name="T55" fmla="*/ 196 h 213"/>
                <a:gd name="T56" fmla="*/ 103 w 213"/>
                <a:gd name="T57" fmla="*/ 186 h 213"/>
                <a:gd name="T58" fmla="*/ 106 w 213"/>
                <a:gd name="T59" fmla="*/ 186 h 213"/>
                <a:gd name="T60" fmla="*/ 110 w 213"/>
                <a:gd name="T61" fmla="*/ 186 h 213"/>
                <a:gd name="T62" fmla="*/ 167 w 213"/>
                <a:gd name="T63" fmla="*/ 196 h 213"/>
                <a:gd name="T64" fmla="*/ 165 w 213"/>
                <a:gd name="T65" fmla="*/ 160 h 213"/>
                <a:gd name="T66" fmla="*/ 213 w 213"/>
                <a:gd name="T67" fmla="*/ 127 h 213"/>
                <a:gd name="T68" fmla="*/ 186 w 213"/>
                <a:gd name="T69" fmla="*/ 108 h 213"/>
                <a:gd name="T70" fmla="*/ 186 w 213"/>
                <a:gd name="T71" fmla="*/ 106 h 213"/>
                <a:gd name="T72" fmla="*/ 186 w 213"/>
                <a:gd name="T73" fmla="*/ 102 h 213"/>
                <a:gd name="T74" fmla="*/ 212 w 213"/>
                <a:gd name="T75" fmla="*/ 83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3" h="213">
                  <a:moveTo>
                    <a:pt x="146" y="108"/>
                  </a:moveTo>
                  <a:lnTo>
                    <a:pt x="146" y="108"/>
                  </a:lnTo>
                  <a:cubicBezTo>
                    <a:pt x="146" y="112"/>
                    <a:pt x="145" y="117"/>
                    <a:pt x="143" y="122"/>
                  </a:cubicBezTo>
                  <a:cubicBezTo>
                    <a:pt x="141" y="126"/>
                    <a:pt x="138" y="130"/>
                    <a:pt x="134" y="134"/>
                  </a:cubicBezTo>
                  <a:cubicBezTo>
                    <a:pt x="131" y="138"/>
                    <a:pt x="127" y="140"/>
                    <a:pt x="122" y="142"/>
                  </a:cubicBezTo>
                  <a:cubicBezTo>
                    <a:pt x="117" y="145"/>
                    <a:pt x="112" y="146"/>
                    <a:pt x="106" y="146"/>
                  </a:cubicBezTo>
                  <a:cubicBezTo>
                    <a:pt x="101" y="146"/>
                    <a:pt x="96" y="145"/>
                    <a:pt x="91" y="142"/>
                  </a:cubicBezTo>
                  <a:cubicBezTo>
                    <a:pt x="86" y="140"/>
                    <a:pt x="82" y="138"/>
                    <a:pt x="79" y="134"/>
                  </a:cubicBezTo>
                  <a:cubicBezTo>
                    <a:pt x="75" y="130"/>
                    <a:pt x="72" y="126"/>
                    <a:pt x="70" y="122"/>
                  </a:cubicBezTo>
                  <a:cubicBezTo>
                    <a:pt x="68" y="117"/>
                    <a:pt x="67" y="112"/>
                    <a:pt x="67" y="108"/>
                  </a:cubicBezTo>
                  <a:cubicBezTo>
                    <a:pt x="67" y="107"/>
                    <a:pt x="67" y="107"/>
                    <a:pt x="67" y="106"/>
                  </a:cubicBezTo>
                  <a:cubicBezTo>
                    <a:pt x="67" y="101"/>
                    <a:pt x="68" y="96"/>
                    <a:pt x="70" y="91"/>
                  </a:cubicBezTo>
                  <a:cubicBezTo>
                    <a:pt x="72" y="87"/>
                    <a:pt x="74" y="84"/>
                    <a:pt x="76" y="81"/>
                  </a:cubicBezTo>
                  <a:cubicBezTo>
                    <a:pt x="77" y="80"/>
                    <a:pt x="78" y="79"/>
                    <a:pt x="79" y="78"/>
                  </a:cubicBezTo>
                  <a:cubicBezTo>
                    <a:pt x="82" y="75"/>
                    <a:pt x="86" y="72"/>
                    <a:pt x="91" y="70"/>
                  </a:cubicBezTo>
                  <a:cubicBezTo>
                    <a:pt x="96" y="68"/>
                    <a:pt x="101" y="67"/>
                    <a:pt x="106" y="67"/>
                  </a:cubicBezTo>
                  <a:cubicBezTo>
                    <a:pt x="112" y="67"/>
                    <a:pt x="117" y="68"/>
                    <a:pt x="122" y="70"/>
                  </a:cubicBezTo>
                  <a:cubicBezTo>
                    <a:pt x="127" y="72"/>
                    <a:pt x="131" y="75"/>
                    <a:pt x="134" y="78"/>
                  </a:cubicBezTo>
                  <a:cubicBezTo>
                    <a:pt x="135" y="79"/>
                    <a:pt x="136" y="80"/>
                    <a:pt x="136" y="81"/>
                  </a:cubicBezTo>
                  <a:cubicBezTo>
                    <a:pt x="139" y="84"/>
                    <a:pt x="141" y="87"/>
                    <a:pt x="143" y="91"/>
                  </a:cubicBezTo>
                  <a:cubicBezTo>
                    <a:pt x="145" y="96"/>
                    <a:pt x="146" y="101"/>
                    <a:pt x="146" y="106"/>
                  </a:cubicBezTo>
                  <a:cubicBezTo>
                    <a:pt x="146" y="107"/>
                    <a:pt x="146" y="107"/>
                    <a:pt x="146" y="108"/>
                  </a:cubicBezTo>
                  <a:close/>
                  <a:moveTo>
                    <a:pt x="212" y="83"/>
                  </a:moveTo>
                  <a:lnTo>
                    <a:pt x="212" y="83"/>
                  </a:lnTo>
                  <a:lnTo>
                    <a:pt x="196" y="45"/>
                  </a:lnTo>
                  <a:lnTo>
                    <a:pt x="187" y="48"/>
                  </a:lnTo>
                  <a:lnTo>
                    <a:pt x="165" y="53"/>
                  </a:lnTo>
                  <a:cubicBezTo>
                    <a:pt x="164" y="51"/>
                    <a:pt x="162" y="49"/>
                    <a:pt x="160" y="47"/>
                  </a:cubicBezTo>
                  <a:lnTo>
                    <a:pt x="167" y="16"/>
                  </a:lnTo>
                  <a:lnTo>
                    <a:pt x="127" y="0"/>
                  </a:lnTo>
                  <a:lnTo>
                    <a:pt x="110" y="27"/>
                  </a:lnTo>
                  <a:cubicBezTo>
                    <a:pt x="110" y="27"/>
                    <a:pt x="109" y="27"/>
                    <a:pt x="108" y="27"/>
                  </a:cubicBezTo>
                  <a:cubicBezTo>
                    <a:pt x="108" y="27"/>
                    <a:pt x="107" y="27"/>
                    <a:pt x="106" y="27"/>
                  </a:cubicBezTo>
                  <a:cubicBezTo>
                    <a:pt x="106" y="27"/>
                    <a:pt x="105" y="27"/>
                    <a:pt x="105" y="27"/>
                  </a:cubicBezTo>
                  <a:cubicBezTo>
                    <a:pt x="104" y="27"/>
                    <a:pt x="103" y="27"/>
                    <a:pt x="103" y="27"/>
                  </a:cubicBezTo>
                  <a:lnTo>
                    <a:pt x="86" y="0"/>
                  </a:lnTo>
                  <a:lnTo>
                    <a:pt x="46" y="16"/>
                  </a:lnTo>
                  <a:lnTo>
                    <a:pt x="48" y="28"/>
                  </a:lnTo>
                  <a:lnTo>
                    <a:pt x="53" y="47"/>
                  </a:lnTo>
                  <a:cubicBezTo>
                    <a:pt x="51" y="49"/>
                    <a:pt x="49" y="51"/>
                    <a:pt x="48" y="53"/>
                  </a:cubicBezTo>
                  <a:lnTo>
                    <a:pt x="27" y="48"/>
                  </a:lnTo>
                  <a:lnTo>
                    <a:pt x="16" y="45"/>
                  </a:lnTo>
                  <a:lnTo>
                    <a:pt x="13" y="54"/>
                  </a:lnTo>
                  <a:lnTo>
                    <a:pt x="2" y="81"/>
                  </a:lnTo>
                  <a:lnTo>
                    <a:pt x="0" y="86"/>
                  </a:lnTo>
                  <a:lnTo>
                    <a:pt x="27" y="102"/>
                  </a:lnTo>
                  <a:cubicBezTo>
                    <a:pt x="27" y="103"/>
                    <a:pt x="27" y="104"/>
                    <a:pt x="27" y="104"/>
                  </a:cubicBezTo>
                  <a:cubicBezTo>
                    <a:pt x="27" y="105"/>
                    <a:pt x="27" y="106"/>
                    <a:pt x="27" y="106"/>
                  </a:cubicBezTo>
                  <a:cubicBezTo>
                    <a:pt x="27" y="107"/>
                    <a:pt x="27" y="107"/>
                    <a:pt x="27" y="108"/>
                  </a:cubicBezTo>
                  <a:cubicBezTo>
                    <a:pt x="27" y="108"/>
                    <a:pt x="27" y="108"/>
                    <a:pt x="27" y="108"/>
                  </a:cubicBezTo>
                  <a:cubicBezTo>
                    <a:pt x="27" y="109"/>
                    <a:pt x="27" y="109"/>
                    <a:pt x="27" y="110"/>
                  </a:cubicBezTo>
                  <a:lnTo>
                    <a:pt x="0" y="127"/>
                  </a:lnTo>
                  <a:lnTo>
                    <a:pt x="16" y="167"/>
                  </a:lnTo>
                  <a:lnTo>
                    <a:pt x="48" y="160"/>
                  </a:lnTo>
                  <a:cubicBezTo>
                    <a:pt x="49" y="162"/>
                    <a:pt x="51" y="163"/>
                    <a:pt x="53" y="165"/>
                  </a:cubicBezTo>
                  <a:lnTo>
                    <a:pt x="46" y="196"/>
                  </a:lnTo>
                  <a:lnTo>
                    <a:pt x="86" y="213"/>
                  </a:lnTo>
                  <a:lnTo>
                    <a:pt x="103" y="186"/>
                  </a:lnTo>
                  <a:cubicBezTo>
                    <a:pt x="103" y="186"/>
                    <a:pt x="104" y="186"/>
                    <a:pt x="105" y="186"/>
                  </a:cubicBezTo>
                  <a:cubicBezTo>
                    <a:pt x="105" y="186"/>
                    <a:pt x="106" y="186"/>
                    <a:pt x="106" y="186"/>
                  </a:cubicBezTo>
                  <a:cubicBezTo>
                    <a:pt x="107" y="186"/>
                    <a:pt x="108" y="186"/>
                    <a:pt x="108" y="186"/>
                  </a:cubicBezTo>
                  <a:cubicBezTo>
                    <a:pt x="109" y="186"/>
                    <a:pt x="110" y="186"/>
                    <a:pt x="110" y="186"/>
                  </a:cubicBezTo>
                  <a:lnTo>
                    <a:pt x="127" y="213"/>
                  </a:lnTo>
                  <a:lnTo>
                    <a:pt x="167" y="196"/>
                  </a:lnTo>
                  <a:lnTo>
                    <a:pt x="160" y="165"/>
                  </a:lnTo>
                  <a:cubicBezTo>
                    <a:pt x="162" y="163"/>
                    <a:pt x="164" y="162"/>
                    <a:pt x="165" y="160"/>
                  </a:cubicBezTo>
                  <a:lnTo>
                    <a:pt x="196" y="167"/>
                  </a:lnTo>
                  <a:lnTo>
                    <a:pt x="213" y="127"/>
                  </a:lnTo>
                  <a:lnTo>
                    <a:pt x="186" y="110"/>
                  </a:lnTo>
                  <a:cubicBezTo>
                    <a:pt x="186" y="109"/>
                    <a:pt x="186" y="109"/>
                    <a:pt x="186" y="108"/>
                  </a:cubicBezTo>
                  <a:cubicBezTo>
                    <a:pt x="186" y="108"/>
                    <a:pt x="186" y="107"/>
                    <a:pt x="186" y="107"/>
                  </a:cubicBezTo>
                  <a:cubicBezTo>
                    <a:pt x="186" y="107"/>
                    <a:pt x="186" y="106"/>
                    <a:pt x="186" y="106"/>
                  </a:cubicBezTo>
                  <a:cubicBezTo>
                    <a:pt x="186" y="106"/>
                    <a:pt x="186" y="105"/>
                    <a:pt x="186" y="104"/>
                  </a:cubicBezTo>
                  <a:cubicBezTo>
                    <a:pt x="186" y="104"/>
                    <a:pt x="186" y="103"/>
                    <a:pt x="186" y="102"/>
                  </a:cubicBezTo>
                  <a:lnTo>
                    <a:pt x="211" y="87"/>
                  </a:lnTo>
                  <a:cubicBezTo>
                    <a:pt x="211" y="86"/>
                    <a:pt x="212" y="84"/>
                    <a:pt x="212" y="83"/>
                  </a:cubicBez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75" name="Freeform 48">
              <a:extLst>
                <a:ext uri="{FF2B5EF4-FFF2-40B4-BE49-F238E27FC236}">
                  <a16:creationId xmlns:a16="http://schemas.microsoft.com/office/drawing/2014/main" id="{1799FBE4-F955-49E5-8BFC-A0D140C9215A}"/>
                </a:ext>
              </a:extLst>
            </p:cNvPr>
            <p:cNvSpPr>
              <a:spLocks/>
            </p:cNvSpPr>
            <p:nvPr/>
          </p:nvSpPr>
          <p:spPr bwMode="auto">
            <a:xfrm>
              <a:off x="3676517" y="4842348"/>
              <a:ext cx="23813" cy="25400"/>
            </a:xfrm>
            <a:custGeom>
              <a:avLst/>
              <a:gdLst>
                <a:gd name="T0" fmla="*/ 21 w 25"/>
                <a:gd name="T1" fmla="*/ 4 h 26"/>
                <a:gd name="T2" fmla="*/ 21 w 25"/>
                <a:gd name="T3" fmla="*/ 4 h 26"/>
                <a:gd name="T4" fmla="*/ 17 w 25"/>
                <a:gd name="T5" fmla="*/ 1 h 26"/>
                <a:gd name="T6" fmla="*/ 12 w 25"/>
                <a:gd name="T7" fmla="*/ 0 h 26"/>
                <a:gd name="T8" fmla="*/ 8 w 25"/>
                <a:gd name="T9" fmla="*/ 1 h 26"/>
                <a:gd name="T10" fmla="*/ 3 w 25"/>
                <a:gd name="T11" fmla="*/ 4 h 26"/>
                <a:gd name="T12" fmla="*/ 1 w 25"/>
                <a:gd name="T13" fmla="*/ 8 h 26"/>
                <a:gd name="T14" fmla="*/ 0 w 25"/>
                <a:gd name="T15" fmla="*/ 13 h 26"/>
                <a:gd name="T16" fmla="*/ 0 w 25"/>
                <a:gd name="T17" fmla="*/ 15 h 26"/>
                <a:gd name="T18" fmla="*/ 1 w 25"/>
                <a:gd name="T19" fmla="*/ 18 h 26"/>
                <a:gd name="T20" fmla="*/ 3 w 25"/>
                <a:gd name="T21" fmla="*/ 22 h 26"/>
                <a:gd name="T22" fmla="*/ 8 w 25"/>
                <a:gd name="T23" fmla="*/ 25 h 26"/>
                <a:gd name="T24" fmla="*/ 12 w 25"/>
                <a:gd name="T25" fmla="*/ 26 h 26"/>
                <a:gd name="T26" fmla="*/ 17 w 25"/>
                <a:gd name="T27" fmla="*/ 25 h 26"/>
                <a:gd name="T28" fmla="*/ 21 w 25"/>
                <a:gd name="T29" fmla="*/ 22 h 26"/>
                <a:gd name="T30" fmla="*/ 24 w 25"/>
                <a:gd name="T31" fmla="*/ 18 h 26"/>
                <a:gd name="T32" fmla="*/ 25 w 25"/>
                <a:gd name="T33" fmla="*/ 15 h 26"/>
                <a:gd name="T34" fmla="*/ 25 w 25"/>
                <a:gd name="T35" fmla="*/ 13 h 26"/>
                <a:gd name="T36" fmla="*/ 24 w 25"/>
                <a:gd name="T37" fmla="*/ 8 h 26"/>
                <a:gd name="T38" fmla="*/ 21 w 25"/>
                <a:gd name="T39" fmla="*/ 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26">
                  <a:moveTo>
                    <a:pt x="21" y="4"/>
                  </a:moveTo>
                  <a:lnTo>
                    <a:pt x="21" y="4"/>
                  </a:lnTo>
                  <a:cubicBezTo>
                    <a:pt x="20" y="3"/>
                    <a:pt x="19" y="2"/>
                    <a:pt x="17" y="1"/>
                  </a:cubicBezTo>
                  <a:cubicBezTo>
                    <a:pt x="16" y="1"/>
                    <a:pt x="14" y="0"/>
                    <a:pt x="12" y="0"/>
                  </a:cubicBezTo>
                  <a:cubicBezTo>
                    <a:pt x="11" y="0"/>
                    <a:pt x="9" y="1"/>
                    <a:pt x="8" y="1"/>
                  </a:cubicBezTo>
                  <a:cubicBezTo>
                    <a:pt x="6" y="2"/>
                    <a:pt x="5" y="3"/>
                    <a:pt x="3" y="4"/>
                  </a:cubicBezTo>
                  <a:cubicBezTo>
                    <a:pt x="2" y="5"/>
                    <a:pt x="1" y="7"/>
                    <a:pt x="1" y="8"/>
                  </a:cubicBezTo>
                  <a:cubicBezTo>
                    <a:pt x="0" y="10"/>
                    <a:pt x="0" y="11"/>
                    <a:pt x="0" y="13"/>
                  </a:cubicBezTo>
                  <a:cubicBezTo>
                    <a:pt x="0" y="14"/>
                    <a:pt x="0" y="14"/>
                    <a:pt x="0" y="15"/>
                  </a:cubicBezTo>
                  <a:cubicBezTo>
                    <a:pt x="0" y="16"/>
                    <a:pt x="0" y="17"/>
                    <a:pt x="1" y="18"/>
                  </a:cubicBezTo>
                  <a:cubicBezTo>
                    <a:pt x="1" y="20"/>
                    <a:pt x="2" y="21"/>
                    <a:pt x="3" y="22"/>
                  </a:cubicBezTo>
                  <a:cubicBezTo>
                    <a:pt x="5" y="23"/>
                    <a:pt x="6" y="24"/>
                    <a:pt x="8" y="25"/>
                  </a:cubicBezTo>
                  <a:cubicBezTo>
                    <a:pt x="9" y="26"/>
                    <a:pt x="11" y="26"/>
                    <a:pt x="12" y="26"/>
                  </a:cubicBezTo>
                  <a:cubicBezTo>
                    <a:pt x="14" y="26"/>
                    <a:pt x="16" y="26"/>
                    <a:pt x="17" y="25"/>
                  </a:cubicBezTo>
                  <a:cubicBezTo>
                    <a:pt x="19" y="24"/>
                    <a:pt x="20" y="23"/>
                    <a:pt x="21" y="22"/>
                  </a:cubicBezTo>
                  <a:cubicBezTo>
                    <a:pt x="23" y="21"/>
                    <a:pt x="24" y="20"/>
                    <a:pt x="24" y="18"/>
                  </a:cubicBezTo>
                  <a:cubicBezTo>
                    <a:pt x="25" y="17"/>
                    <a:pt x="25" y="16"/>
                    <a:pt x="25" y="15"/>
                  </a:cubicBezTo>
                  <a:cubicBezTo>
                    <a:pt x="25" y="14"/>
                    <a:pt x="25" y="14"/>
                    <a:pt x="25" y="13"/>
                  </a:cubicBezTo>
                  <a:cubicBezTo>
                    <a:pt x="25" y="11"/>
                    <a:pt x="25" y="10"/>
                    <a:pt x="24" y="8"/>
                  </a:cubicBezTo>
                  <a:cubicBezTo>
                    <a:pt x="24" y="7"/>
                    <a:pt x="23" y="5"/>
                    <a:pt x="21" y="4"/>
                  </a:cubicBez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grpSp>
      <p:sp>
        <p:nvSpPr>
          <p:cNvPr id="89" name="Freeform 1018" descr="The diagram depicts virtual machine categories.">
            <a:extLst>
              <a:ext uri="{FF2B5EF4-FFF2-40B4-BE49-F238E27FC236}">
                <a16:creationId xmlns:a16="http://schemas.microsoft.com/office/drawing/2014/main" id="{6B86DAAE-F225-4D76-BA12-A34FA1C75693}"/>
              </a:ext>
              <a:ext uri="{C183D7F6-B498-43B3-948B-1728B52AA6E4}">
                <adec:decorative xmlns:adec="http://schemas.microsoft.com/office/drawing/2017/decorative" val="1"/>
              </a:ext>
            </a:extLst>
          </p:cNvPr>
          <p:cNvSpPr>
            <a:spLocks/>
          </p:cNvSpPr>
          <p:nvPr/>
        </p:nvSpPr>
        <p:spPr bwMode="auto">
          <a:xfrm>
            <a:off x="5016687" y="4515512"/>
            <a:ext cx="324031" cy="324031"/>
          </a:xfrm>
          <a:custGeom>
            <a:avLst/>
            <a:gdLst>
              <a:gd name="T0" fmla="*/ 102 w 102"/>
              <a:gd name="T1" fmla="*/ 0 h 102"/>
              <a:gd name="T2" fmla="*/ 60 w 102"/>
              <a:gd name="T3" fmla="*/ 0 h 102"/>
              <a:gd name="T4" fmla="*/ 13 w 102"/>
              <a:gd name="T5" fmla="*/ 58 h 102"/>
              <a:gd name="T6" fmla="*/ 38 w 102"/>
              <a:gd name="T7" fmla="*/ 58 h 102"/>
              <a:gd name="T8" fmla="*/ 0 w 102"/>
              <a:gd name="T9" fmla="*/ 102 h 102"/>
              <a:gd name="T10" fmla="*/ 9 w 102"/>
              <a:gd name="T11" fmla="*/ 102 h 102"/>
              <a:gd name="T12" fmla="*/ 92 w 102"/>
              <a:gd name="T13" fmla="*/ 42 h 102"/>
              <a:gd name="T14" fmla="*/ 57 w 102"/>
              <a:gd name="T15" fmla="*/ 42 h 102"/>
              <a:gd name="T16" fmla="*/ 102 w 102"/>
              <a:gd name="T17"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02">
                <a:moveTo>
                  <a:pt x="102" y="0"/>
                </a:moveTo>
                <a:lnTo>
                  <a:pt x="60" y="0"/>
                </a:lnTo>
                <a:lnTo>
                  <a:pt x="13" y="58"/>
                </a:lnTo>
                <a:lnTo>
                  <a:pt x="38" y="58"/>
                </a:lnTo>
                <a:lnTo>
                  <a:pt x="0" y="102"/>
                </a:lnTo>
                <a:lnTo>
                  <a:pt x="9" y="102"/>
                </a:lnTo>
                <a:lnTo>
                  <a:pt x="92" y="42"/>
                </a:lnTo>
                <a:lnTo>
                  <a:pt x="57" y="42"/>
                </a:lnTo>
                <a:lnTo>
                  <a:pt x="102"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grpSp>
        <p:nvGrpSpPr>
          <p:cNvPr id="90" name="Group 113" descr="The diagram depicts virtual machine categories.">
            <a:extLst>
              <a:ext uri="{FF2B5EF4-FFF2-40B4-BE49-F238E27FC236}">
                <a16:creationId xmlns:a16="http://schemas.microsoft.com/office/drawing/2014/main" id="{6C767B6C-1550-4E8F-86E2-1BAEA55D8D55}"/>
              </a:ext>
              <a:ext uri="{C183D7F6-B498-43B3-948B-1728B52AA6E4}">
                <adec:decorative xmlns:adec="http://schemas.microsoft.com/office/drawing/2017/decorative" val="1"/>
              </a:ext>
            </a:extLst>
          </p:cNvPr>
          <p:cNvGrpSpPr>
            <a:grpSpLocks noChangeAspect="1"/>
          </p:cNvGrpSpPr>
          <p:nvPr/>
        </p:nvGrpSpPr>
        <p:grpSpPr bwMode="auto">
          <a:xfrm>
            <a:off x="1173277" y="2291151"/>
            <a:ext cx="458242" cy="458242"/>
            <a:chOff x="6739" y="2067"/>
            <a:chExt cx="256" cy="256"/>
          </a:xfrm>
        </p:grpSpPr>
        <p:sp>
          <p:nvSpPr>
            <p:cNvPr id="91" name="AutoShape 112">
              <a:extLst>
                <a:ext uri="{FF2B5EF4-FFF2-40B4-BE49-F238E27FC236}">
                  <a16:creationId xmlns:a16="http://schemas.microsoft.com/office/drawing/2014/main" id="{18E2A404-3221-4148-A4BA-6A1AB9C53641}"/>
                </a:ext>
              </a:extLst>
            </p:cNvPr>
            <p:cNvSpPr>
              <a:spLocks noChangeAspect="1" noChangeArrowheads="1" noTextEdit="1"/>
            </p:cNvSpPr>
            <p:nvPr/>
          </p:nvSpPr>
          <p:spPr bwMode="auto">
            <a:xfrm>
              <a:off x="6739" y="2067"/>
              <a:ext cx="256" cy="25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92" name="Freeform 114">
              <a:extLst>
                <a:ext uri="{FF2B5EF4-FFF2-40B4-BE49-F238E27FC236}">
                  <a16:creationId xmlns:a16="http://schemas.microsoft.com/office/drawing/2014/main" id="{AAA67EBB-68FD-40B7-AF76-FA862F46AFE9}"/>
                </a:ext>
              </a:extLst>
            </p:cNvPr>
            <p:cNvSpPr>
              <a:spLocks/>
            </p:cNvSpPr>
            <p:nvPr/>
          </p:nvSpPr>
          <p:spPr bwMode="auto">
            <a:xfrm>
              <a:off x="6779" y="2104"/>
              <a:ext cx="211" cy="183"/>
            </a:xfrm>
            <a:custGeom>
              <a:avLst/>
              <a:gdLst>
                <a:gd name="T0" fmla="*/ 340 w 340"/>
                <a:gd name="T1" fmla="*/ 240 h 294"/>
                <a:gd name="T2" fmla="*/ 340 w 340"/>
                <a:gd name="T3" fmla="*/ 240 h 294"/>
                <a:gd name="T4" fmla="*/ 340 w 340"/>
                <a:gd name="T5" fmla="*/ 0 h 294"/>
                <a:gd name="T6" fmla="*/ 0 w 340"/>
                <a:gd name="T7" fmla="*/ 0 h 294"/>
                <a:gd name="T8" fmla="*/ 0 w 340"/>
                <a:gd name="T9" fmla="*/ 113 h 294"/>
                <a:gd name="T10" fmla="*/ 27 w 340"/>
                <a:gd name="T11" fmla="*/ 113 h 294"/>
                <a:gd name="T12" fmla="*/ 27 w 340"/>
                <a:gd name="T13" fmla="*/ 27 h 294"/>
                <a:gd name="T14" fmla="*/ 313 w 340"/>
                <a:gd name="T15" fmla="*/ 27 h 294"/>
                <a:gd name="T16" fmla="*/ 313 w 340"/>
                <a:gd name="T17" fmla="*/ 214 h 294"/>
                <a:gd name="T18" fmla="*/ 78 w 340"/>
                <a:gd name="T19" fmla="*/ 214 h 294"/>
                <a:gd name="T20" fmla="*/ 78 w 340"/>
                <a:gd name="T21" fmla="*/ 240 h 294"/>
                <a:gd name="T22" fmla="*/ 153 w 340"/>
                <a:gd name="T23" fmla="*/ 240 h 294"/>
                <a:gd name="T24" fmla="*/ 153 w 340"/>
                <a:gd name="T25" fmla="*/ 267 h 294"/>
                <a:gd name="T26" fmla="*/ 100 w 340"/>
                <a:gd name="T27" fmla="*/ 267 h 294"/>
                <a:gd name="T28" fmla="*/ 100 w 340"/>
                <a:gd name="T29" fmla="*/ 294 h 294"/>
                <a:gd name="T30" fmla="*/ 233 w 340"/>
                <a:gd name="T31" fmla="*/ 294 h 294"/>
                <a:gd name="T32" fmla="*/ 233 w 340"/>
                <a:gd name="T33" fmla="*/ 267 h 294"/>
                <a:gd name="T34" fmla="*/ 180 w 340"/>
                <a:gd name="T35" fmla="*/ 267 h 294"/>
                <a:gd name="T36" fmla="*/ 180 w 340"/>
                <a:gd name="T37" fmla="*/ 240 h 294"/>
                <a:gd name="T38" fmla="*/ 340 w 340"/>
                <a:gd name="T39" fmla="*/ 24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40" h="294">
                  <a:moveTo>
                    <a:pt x="340" y="240"/>
                  </a:moveTo>
                  <a:lnTo>
                    <a:pt x="340" y="240"/>
                  </a:lnTo>
                  <a:lnTo>
                    <a:pt x="340" y="0"/>
                  </a:lnTo>
                  <a:lnTo>
                    <a:pt x="0" y="0"/>
                  </a:lnTo>
                  <a:lnTo>
                    <a:pt x="0" y="113"/>
                  </a:lnTo>
                  <a:lnTo>
                    <a:pt x="27" y="113"/>
                  </a:lnTo>
                  <a:lnTo>
                    <a:pt x="27" y="27"/>
                  </a:lnTo>
                  <a:lnTo>
                    <a:pt x="313" y="27"/>
                  </a:lnTo>
                  <a:lnTo>
                    <a:pt x="313" y="214"/>
                  </a:lnTo>
                  <a:lnTo>
                    <a:pt x="78" y="214"/>
                  </a:lnTo>
                  <a:lnTo>
                    <a:pt x="78" y="240"/>
                  </a:lnTo>
                  <a:lnTo>
                    <a:pt x="153" y="240"/>
                  </a:lnTo>
                  <a:lnTo>
                    <a:pt x="153" y="267"/>
                  </a:lnTo>
                  <a:lnTo>
                    <a:pt x="100" y="267"/>
                  </a:lnTo>
                  <a:lnTo>
                    <a:pt x="100" y="294"/>
                  </a:lnTo>
                  <a:lnTo>
                    <a:pt x="233" y="294"/>
                  </a:lnTo>
                  <a:lnTo>
                    <a:pt x="233" y="267"/>
                  </a:lnTo>
                  <a:lnTo>
                    <a:pt x="180" y="267"/>
                  </a:lnTo>
                  <a:lnTo>
                    <a:pt x="180" y="240"/>
                  </a:lnTo>
                  <a:lnTo>
                    <a:pt x="340" y="240"/>
                  </a:lnTo>
                  <a:close/>
                </a:path>
              </a:pathLst>
            </a:custGeom>
            <a:solidFill>
              <a:schemeClr val="accent5">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93" name="Freeform 115">
              <a:extLst>
                <a:ext uri="{FF2B5EF4-FFF2-40B4-BE49-F238E27FC236}">
                  <a16:creationId xmlns:a16="http://schemas.microsoft.com/office/drawing/2014/main" id="{4E63E10C-B926-4BAA-8384-C04630FF0E58}"/>
                </a:ext>
              </a:extLst>
            </p:cNvPr>
            <p:cNvSpPr>
              <a:spLocks noEditPoints="1"/>
            </p:cNvSpPr>
            <p:nvPr/>
          </p:nvSpPr>
          <p:spPr bwMode="auto">
            <a:xfrm>
              <a:off x="6753" y="2191"/>
              <a:ext cx="58" cy="97"/>
            </a:xfrm>
            <a:custGeom>
              <a:avLst/>
              <a:gdLst>
                <a:gd name="T0" fmla="*/ 72 w 94"/>
                <a:gd name="T1" fmla="*/ 75 h 157"/>
                <a:gd name="T2" fmla="*/ 72 w 94"/>
                <a:gd name="T3" fmla="*/ 75 h 157"/>
                <a:gd name="T4" fmla="*/ 72 w 94"/>
                <a:gd name="T5" fmla="*/ 101 h 157"/>
                <a:gd name="T6" fmla="*/ 72 w 94"/>
                <a:gd name="T7" fmla="*/ 131 h 157"/>
                <a:gd name="T8" fmla="*/ 22 w 94"/>
                <a:gd name="T9" fmla="*/ 131 h 157"/>
                <a:gd name="T10" fmla="*/ 22 w 94"/>
                <a:gd name="T11" fmla="*/ 26 h 157"/>
                <a:gd name="T12" fmla="*/ 42 w 94"/>
                <a:gd name="T13" fmla="*/ 26 h 157"/>
                <a:gd name="T14" fmla="*/ 69 w 94"/>
                <a:gd name="T15" fmla="*/ 26 h 157"/>
                <a:gd name="T16" fmla="*/ 72 w 94"/>
                <a:gd name="T17" fmla="*/ 26 h 157"/>
                <a:gd name="T18" fmla="*/ 72 w 94"/>
                <a:gd name="T19" fmla="*/ 75 h 157"/>
                <a:gd name="T20" fmla="*/ 94 w 94"/>
                <a:gd name="T21" fmla="*/ 101 h 157"/>
                <a:gd name="T22" fmla="*/ 94 w 94"/>
                <a:gd name="T23" fmla="*/ 101 h 157"/>
                <a:gd name="T24" fmla="*/ 94 w 94"/>
                <a:gd name="T25" fmla="*/ 75 h 157"/>
                <a:gd name="T26" fmla="*/ 94 w 94"/>
                <a:gd name="T27" fmla="*/ 0 h 157"/>
                <a:gd name="T28" fmla="*/ 69 w 94"/>
                <a:gd name="T29" fmla="*/ 0 h 157"/>
                <a:gd name="T30" fmla="*/ 42 w 94"/>
                <a:gd name="T31" fmla="*/ 0 h 157"/>
                <a:gd name="T32" fmla="*/ 0 w 94"/>
                <a:gd name="T33" fmla="*/ 0 h 157"/>
                <a:gd name="T34" fmla="*/ 0 w 94"/>
                <a:gd name="T35" fmla="*/ 157 h 157"/>
                <a:gd name="T36" fmla="*/ 94 w 94"/>
                <a:gd name="T37" fmla="*/ 157 h 157"/>
                <a:gd name="T38" fmla="*/ 94 w 94"/>
                <a:gd name="T39" fmla="*/ 101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4" h="157">
                  <a:moveTo>
                    <a:pt x="72" y="75"/>
                  </a:moveTo>
                  <a:lnTo>
                    <a:pt x="72" y="75"/>
                  </a:lnTo>
                  <a:lnTo>
                    <a:pt x="72" y="101"/>
                  </a:lnTo>
                  <a:lnTo>
                    <a:pt x="72" y="131"/>
                  </a:lnTo>
                  <a:lnTo>
                    <a:pt x="22" y="131"/>
                  </a:lnTo>
                  <a:lnTo>
                    <a:pt x="22" y="26"/>
                  </a:lnTo>
                  <a:lnTo>
                    <a:pt x="42" y="26"/>
                  </a:lnTo>
                  <a:lnTo>
                    <a:pt x="69" y="26"/>
                  </a:lnTo>
                  <a:lnTo>
                    <a:pt x="72" y="26"/>
                  </a:lnTo>
                  <a:lnTo>
                    <a:pt x="72" y="75"/>
                  </a:lnTo>
                  <a:close/>
                  <a:moveTo>
                    <a:pt x="94" y="101"/>
                  </a:moveTo>
                  <a:lnTo>
                    <a:pt x="94" y="101"/>
                  </a:lnTo>
                  <a:lnTo>
                    <a:pt x="94" y="75"/>
                  </a:lnTo>
                  <a:lnTo>
                    <a:pt x="94" y="0"/>
                  </a:lnTo>
                  <a:lnTo>
                    <a:pt x="69" y="0"/>
                  </a:lnTo>
                  <a:lnTo>
                    <a:pt x="42" y="0"/>
                  </a:lnTo>
                  <a:lnTo>
                    <a:pt x="0" y="0"/>
                  </a:lnTo>
                  <a:lnTo>
                    <a:pt x="0" y="157"/>
                  </a:lnTo>
                  <a:lnTo>
                    <a:pt x="94" y="157"/>
                  </a:lnTo>
                  <a:lnTo>
                    <a:pt x="94" y="101"/>
                  </a:ln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94" name="Freeform 116">
              <a:extLst>
                <a:ext uri="{FF2B5EF4-FFF2-40B4-BE49-F238E27FC236}">
                  <a16:creationId xmlns:a16="http://schemas.microsoft.com/office/drawing/2014/main" id="{63A9F0D3-EFEF-4981-B995-DC53D4EA2BBB}"/>
                </a:ext>
              </a:extLst>
            </p:cNvPr>
            <p:cNvSpPr>
              <a:spLocks/>
            </p:cNvSpPr>
            <p:nvPr/>
          </p:nvSpPr>
          <p:spPr bwMode="auto">
            <a:xfrm>
              <a:off x="6848" y="2140"/>
              <a:ext cx="29" cy="39"/>
            </a:xfrm>
            <a:custGeom>
              <a:avLst/>
              <a:gdLst>
                <a:gd name="T0" fmla="*/ 0 w 48"/>
                <a:gd name="T1" fmla="*/ 63 h 63"/>
                <a:gd name="T2" fmla="*/ 0 w 48"/>
                <a:gd name="T3" fmla="*/ 63 h 63"/>
                <a:gd name="T4" fmla="*/ 27 w 48"/>
                <a:gd name="T5" fmla="*/ 63 h 63"/>
                <a:gd name="T6" fmla="*/ 48 w 48"/>
                <a:gd name="T7" fmla="*/ 27 h 63"/>
                <a:gd name="T8" fmla="*/ 44 w 48"/>
                <a:gd name="T9" fmla="*/ 0 h 63"/>
                <a:gd name="T10" fmla="*/ 0 w 48"/>
                <a:gd name="T11" fmla="*/ 63 h 63"/>
              </a:gdLst>
              <a:ahLst/>
              <a:cxnLst>
                <a:cxn ang="0">
                  <a:pos x="T0" y="T1"/>
                </a:cxn>
                <a:cxn ang="0">
                  <a:pos x="T2" y="T3"/>
                </a:cxn>
                <a:cxn ang="0">
                  <a:pos x="T4" y="T5"/>
                </a:cxn>
                <a:cxn ang="0">
                  <a:pos x="T6" y="T7"/>
                </a:cxn>
                <a:cxn ang="0">
                  <a:pos x="T8" y="T9"/>
                </a:cxn>
                <a:cxn ang="0">
                  <a:pos x="T10" y="T11"/>
                </a:cxn>
              </a:cxnLst>
              <a:rect l="0" t="0" r="r" b="b"/>
              <a:pathLst>
                <a:path w="48" h="63">
                  <a:moveTo>
                    <a:pt x="0" y="63"/>
                  </a:moveTo>
                  <a:lnTo>
                    <a:pt x="0" y="63"/>
                  </a:lnTo>
                  <a:lnTo>
                    <a:pt x="27" y="63"/>
                  </a:lnTo>
                  <a:cubicBezTo>
                    <a:pt x="27" y="48"/>
                    <a:pt x="36" y="35"/>
                    <a:pt x="48" y="27"/>
                  </a:cubicBezTo>
                  <a:lnTo>
                    <a:pt x="44" y="0"/>
                  </a:lnTo>
                  <a:cubicBezTo>
                    <a:pt x="18" y="10"/>
                    <a:pt x="0" y="35"/>
                    <a:pt x="0" y="63"/>
                  </a:cubicBez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95" name="Freeform 117">
              <a:extLst>
                <a:ext uri="{FF2B5EF4-FFF2-40B4-BE49-F238E27FC236}">
                  <a16:creationId xmlns:a16="http://schemas.microsoft.com/office/drawing/2014/main" id="{D09CB8B8-FC05-4C70-B214-F5B96B1C0084}"/>
                </a:ext>
              </a:extLst>
            </p:cNvPr>
            <p:cNvSpPr>
              <a:spLocks/>
            </p:cNvSpPr>
            <p:nvPr/>
          </p:nvSpPr>
          <p:spPr bwMode="auto">
            <a:xfrm>
              <a:off x="6882" y="2170"/>
              <a:ext cx="17" cy="17"/>
            </a:xfrm>
            <a:custGeom>
              <a:avLst/>
              <a:gdLst>
                <a:gd name="T0" fmla="*/ 27 w 27"/>
                <a:gd name="T1" fmla="*/ 13 h 27"/>
                <a:gd name="T2" fmla="*/ 27 w 27"/>
                <a:gd name="T3" fmla="*/ 13 h 27"/>
                <a:gd name="T4" fmla="*/ 14 w 27"/>
                <a:gd name="T5" fmla="*/ 0 h 27"/>
                <a:gd name="T6" fmla="*/ 0 w 27"/>
                <a:gd name="T7" fmla="*/ 13 h 27"/>
                <a:gd name="T8" fmla="*/ 14 w 27"/>
                <a:gd name="T9" fmla="*/ 27 h 27"/>
                <a:gd name="T10" fmla="*/ 27 w 27"/>
                <a:gd name="T11" fmla="*/ 13 h 27"/>
              </a:gdLst>
              <a:ahLst/>
              <a:cxnLst>
                <a:cxn ang="0">
                  <a:pos x="T0" y="T1"/>
                </a:cxn>
                <a:cxn ang="0">
                  <a:pos x="T2" y="T3"/>
                </a:cxn>
                <a:cxn ang="0">
                  <a:pos x="T4" y="T5"/>
                </a:cxn>
                <a:cxn ang="0">
                  <a:pos x="T6" y="T7"/>
                </a:cxn>
                <a:cxn ang="0">
                  <a:pos x="T8" y="T9"/>
                </a:cxn>
                <a:cxn ang="0">
                  <a:pos x="T10" y="T11"/>
                </a:cxn>
              </a:cxnLst>
              <a:rect l="0" t="0" r="r" b="b"/>
              <a:pathLst>
                <a:path w="27" h="27">
                  <a:moveTo>
                    <a:pt x="27" y="13"/>
                  </a:moveTo>
                  <a:lnTo>
                    <a:pt x="27" y="13"/>
                  </a:lnTo>
                  <a:cubicBezTo>
                    <a:pt x="27" y="6"/>
                    <a:pt x="21" y="0"/>
                    <a:pt x="14" y="0"/>
                  </a:cubicBezTo>
                  <a:cubicBezTo>
                    <a:pt x="6" y="0"/>
                    <a:pt x="0" y="6"/>
                    <a:pt x="0" y="13"/>
                  </a:cubicBezTo>
                  <a:cubicBezTo>
                    <a:pt x="0" y="21"/>
                    <a:pt x="6" y="27"/>
                    <a:pt x="14" y="27"/>
                  </a:cubicBezTo>
                  <a:cubicBezTo>
                    <a:pt x="21" y="27"/>
                    <a:pt x="27" y="21"/>
                    <a:pt x="27" y="13"/>
                  </a:cubicBez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96" name="Freeform 118">
              <a:extLst>
                <a:ext uri="{FF2B5EF4-FFF2-40B4-BE49-F238E27FC236}">
                  <a16:creationId xmlns:a16="http://schemas.microsoft.com/office/drawing/2014/main" id="{8BBB1A38-10FE-4562-AB47-E1CF2C0E5838}"/>
                </a:ext>
              </a:extLst>
            </p:cNvPr>
            <p:cNvSpPr>
              <a:spLocks/>
            </p:cNvSpPr>
            <p:nvPr/>
          </p:nvSpPr>
          <p:spPr bwMode="auto">
            <a:xfrm>
              <a:off x="6891" y="2137"/>
              <a:ext cx="40" cy="31"/>
            </a:xfrm>
            <a:custGeom>
              <a:avLst/>
              <a:gdLst>
                <a:gd name="T0" fmla="*/ 36 w 64"/>
                <a:gd name="T1" fmla="*/ 50 h 50"/>
                <a:gd name="T2" fmla="*/ 36 w 64"/>
                <a:gd name="T3" fmla="*/ 50 h 50"/>
                <a:gd name="T4" fmla="*/ 64 w 64"/>
                <a:gd name="T5" fmla="*/ 50 h 50"/>
                <a:gd name="T6" fmla="*/ 0 w 64"/>
                <a:gd name="T7" fmla="*/ 0 h 50"/>
                <a:gd name="T8" fmla="*/ 4 w 64"/>
                <a:gd name="T9" fmla="*/ 27 h 50"/>
                <a:gd name="T10" fmla="*/ 36 w 64"/>
                <a:gd name="T11" fmla="*/ 50 h 50"/>
              </a:gdLst>
              <a:ahLst/>
              <a:cxnLst>
                <a:cxn ang="0">
                  <a:pos x="T0" y="T1"/>
                </a:cxn>
                <a:cxn ang="0">
                  <a:pos x="T2" y="T3"/>
                </a:cxn>
                <a:cxn ang="0">
                  <a:pos x="T4" y="T5"/>
                </a:cxn>
                <a:cxn ang="0">
                  <a:pos x="T6" y="T7"/>
                </a:cxn>
                <a:cxn ang="0">
                  <a:pos x="T8" y="T9"/>
                </a:cxn>
                <a:cxn ang="0">
                  <a:pos x="T10" y="T11"/>
                </a:cxn>
              </a:cxnLst>
              <a:rect l="0" t="0" r="r" b="b"/>
              <a:pathLst>
                <a:path w="64" h="50">
                  <a:moveTo>
                    <a:pt x="36" y="50"/>
                  </a:moveTo>
                  <a:lnTo>
                    <a:pt x="36" y="50"/>
                  </a:lnTo>
                  <a:lnTo>
                    <a:pt x="64" y="50"/>
                  </a:lnTo>
                  <a:cubicBezTo>
                    <a:pt x="56" y="22"/>
                    <a:pt x="31" y="1"/>
                    <a:pt x="0" y="0"/>
                  </a:cubicBezTo>
                  <a:lnTo>
                    <a:pt x="4" y="27"/>
                  </a:lnTo>
                  <a:cubicBezTo>
                    <a:pt x="18" y="29"/>
                    <a:pt x="30" y="38"/>
                    <a:pt x="36" y="50"/>
                  </a:cubicBez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97" name="Freeform 119">
              <a:extLst>
                <a:ext uri="{FF2B5EF4-FFF2-40B4-BE49-F238E27FC236}">
                  <a16:creationId xmlns:a16="http://schemas.microsoft.com/office/drawing/2014/main" id="{6F808C1F-6B6C-4DD8-B931-7E6E7C8C9BFF}"/>
                </a:ext>
              </a:extLst>
            </p:cNvPr>
            <p:cNvSpPr>
              <a:spLocks/>
            </p:cNvSpPr>
            <p:nvPr/>
          </p:nvSpPr>
          <p:spPr bwMode="auto">
            <a:xfrm>
              <a:off x="6890" y="2184"/>
              <a:ext cx="42" cy="38"/>
            </a:xfrm>
            <a:custGeom>
              <a:avLst/>
              <a:gdLst>
                <a:gd name="T0" fmla="*/ 0 w 67"/>
                <a:gd name="T1" fmla="*/ 33 h 60"/>
                <a:gd name="T2" fmla="*/ 0 w 67"/>
                <a:gd name="T3" fmla="*/ 33 h 60"/>
                <a:gd name="T4" fmla="*/ 0 w 67"/>
                <a:gd name="T5" fmla="*/ 60 h 60"/>
                <a:gd name="T6" fmla="*/ 67 w 67"/>
                <a:gd name="T7" fmla="*/ 0 h 60"/>
                <a:gd name="T8" fmla="*/ 41 w 67"/>
                <a:gd name="T9" fmla="*/ 0 h 60"/>
                <a:gd name="T10" fmla="*/ 0 w 67"/>
                <a:gd name="T11" fmla="*/ 33 h 60"/>
              </a:gdLst>
              <a:ahLst/>
              <a:cxnLst>
                <a:cxn ang="0">
                  <a:pos x="T0" y="T1"/>
                </a:cxn>
                <a:cxn ang="0">
                  <a:pos x="T2" y="T3"/>
                </a:cxn>
                <a:cxn ang="0">
                  <a:pos x="T4" y="T5"/>
                </a:cxn>
                <a:cxn ang="0">
                  <a:pos x="T6" y="T7"/>
                </a:cxn>
                <a:cxn ang="0">
                  <a:pos x="T8" y="T9"/>
                </a:cxn>
                <a:cxn ang="0">
                  <a:pos x="T10" y="T11"/>
                </a:cxn>
              </a:cxnLst>
              <a:rect l="0" t="0" r="r" b="b"/>
              <a:pathLst>
                <a:path w="67" h="60">
                  <a:moveTo>
                    <a:pt x="0" y="33"/>
                  </a:moveTo>
                  <a:lnTo>
                    <a:pt x="0" y="33"/>
                  </a:lnTo>
                  <a:lnTo>
                    <a:pt x="0" y="60"/>
                  </a:lnTo>
                  <a:cubicBezTo>
                    <a:pt x="35" y="60"/>
                    <a:pt x="63" y="33"/>
                    <a:pt x="67" y="0"/>
                  </a:cubicBezTo>
                  <a:lnTo>
                    <a:pt x="41" y="0"/>
                  </a:lnTo>
                  <a:cubicBezTo>
                    <a:pt x="37" y="19"/>
                    <a:pt x="20" y="33"/>
                    <a:pt x="0" y="33"/>
                  </a:cubicBez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grpSp>
      <p:grpSp>
        <p:nvGrpSpPr>
          <p:cNvPr id="98" name="Group 97" descr="The diagram depicts virtual machine categories.">
            <a:extLst>
              <a:ext uri="{FF2B5EF4-FFF2-40B4-BE49-F238E27FC236}">
                <a16:creationId xmlns:a16="http://schemas.microsoft.com/office/drawing/2014/main" id="{2E4658BE-7A6A-4151-8E6C-0AE3B80009B6}"/>
              </a:ext>
              <a:ext uri="{C183D7F6-B498-43B3-948B-1728B52AA6E4}">
                <adec:decorative xmlns:adec="http://schemas.microsoft.com/office/drawing/2017/decorative" val="1"/>
              </a:ext>
            </a:extLst>
          </p:cNvPr>
          <p:cNvGrpSpPr/>
          <p:nvPr/>
        </p:nvGrpSpPr>
        <p:grpSpPr>
          <a:xfrm>
            <a:off x="3222253" y="2405182"/>
            <a:ext cx="230181" cy="230180"/>
            <a:chOff x="985166" y="1276544"/>
            <a:chExt cx="509078" cy="509075"/>
          </a:xfrm>
        </p:grpSpPr>
        <p:sp>
          <p:nvSpPr>
            <p:cNvPr id="99" name="Rectangle 1111">
              <a:extLst>
                <a:ext uri="{FF2B5EF4-FFF2-40B4-BE49-F238E27FC236}">
                  <a16:creationId xmlns:a16="http://schemas.microsoft.com/office/drawing/2014/main" id="{0754E6E8-4A03-4250-91D3-A27FBEA726A6}"/>
                </a:ext>
              </a:extLst>
            </p:cNvPr>
            <p:cNvSpPr>
              <a:spLocks noChangeArrowheads="1"/>
            </p:cNvSpPr>
            <p:nvPr/>
          </p:nvSpPr>
          <p:spPr bwMode="auto">
            <a:xfrm>
              <a:off x="985166" y="1640881"/>
              <a:ext cx="144738" cy="144738"/>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100" name="Freeform 1113">
              <a:extLst>
                <a:ext uri="{FF2B5EF4-FFF2-40B4-BE49-F238E27FC236}">
                  <a16:creationId xmlns:a16="http://schemas.microsoft.com/office/drawing/2014/main" id="{1034F16B-E3E4-4F0D-9682-720D03A84C21}"/>
                </a:ext>
              </a:extLst>
            </p:cNvPr>
            <p:cNvSpPr>
              <a:spLocks/>
            </p:cNvSpPr>
            <p:nvPr/>
          </p:nvSpPr>
          <p:spPr bwMode="auto">
            <a:xfrm>
              <a:off x="1050050" y="1276544"/>
              <a:ext cx="444194" cy="509075"/>
            </a:xfrm>
            <a:custGeom>
              <a:avLst/>
              <a:gdLst>
                <a:gd name="T0" fmla="*/ 0 w 89"/>
                <a:gd name="T1" fmla="*/ 0 h 102"/>
                <a:gd name="T2" fmla="*/ 0 w 89"/>
                <a:gd name="T3" fmla="*/ 32 h 102"/>
                <a:gd name="T4" fmla="*/ 57 w 89"/>
                <a:gd name="T5" fmla="*/ 32 h 102"/>
                <a:gd name="T6" fmla="*/ 57 w 89"/>
                <a:gd name="T7" fmla="*/ 102 h 102"/>
                <a:gd name="T8" fmla="*/ 89 w 89"/>
                <a:gd name="T9" fmla="*/ 102 h 102"/>
                <a:gd name="T10" fmla="*/ 89 w 89"/>
                <a:gd name="T11" fmla="*/ 0 h 102"/>
                <a:gd name="T12" fmla="*/ 0 w 89"/>
                <a:gd name="T13" fmla="*/ 0 h 102"/>
              </a:gdLst>
              <a:ahLst/>
              <a:cxnLst>
                <a:cxn ang="0">
                  <a:pos x="T0" y="T1"/>
                </a:cxn>
                <a:cxn ang="0">
                  <a:pos x="T2" y="T3"/>
                </a:cxn>
                <a:cxn ang="0">
                  <a:pos x="T4" y="T5"/>
                </a:cxn>
                <a:cxn ang="0">
                  <a:pos x="T6" y="T7"/>
                </a:cxn>
                <a:cxn ang="0">
                  <a:pos x="T8" y="T9"/>
                </a:cxn>
                <a:cxn ang="0">
                  <a:pos x="T10" y="T11"/>
                </a:cxn>
                <a:cxn ang="0">
                  <a:pos x="T12" y="T13"/>
                </a:cxn>
              </a:cxnLst>
              <a:rect l="0" t="0" r="r" b="b"/>
              <a:pathLst>
                <a:path w="89" h="102">
                  <a:moveTo>
                    <a:pt x="0" y="0"/>
                  </a:moveTo>
                  <a:lnTo>
                    <a:pt x="0" y="32"/>
                  </a:lnTo>
                  <a:lnTo>
                    <a:pt x="57" y="32"/>
                  </a:lnTo>
                  <a:lnTo>
                    <a:pt x="57" y="102"/>
                  </a:lnTo>
                  <a:lnTo>
                    <a:pt x="89" y="102"/>
                  </a:lnTo>
                  <a:lnTo>
                    <a:pt x="89" y="0"/>
                  </a:lnTo>
                  <a:lnTo>
                    <a:pt x="0" y="0"/>
                  </a:lnTo>
                  <a:close/>
                </a:path>
              </a:pathLst>
            </a:custGeom>
            <a:solidFill>
              <a:srgbClr val="3C3C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101" name="Freeform 1114">
              <a:extLst>
                <a:ext uri="{FF2B5EF4-FFF2-40B4-BE49-F238E27FC236}">
                  <a16:creationId xmlns:a16="http://schemas.microsoft.com/office/drawing/2014/main" id="{B65AD0D5-F1F1-4A0E-B8A0-66D42FCE5DAB}"/>
                </a:ext>
              </a:extLst>
            </p:cNvPr>
            <p:cNvSpPr>
              <a:spLocks/>
            </p:cNvSpPr>
            <p:nvPr/>
          </p:nvSpPr>
          <p:spPr bwMode="auto">
            <a:xfrm>
              <a:off x="1015111" y="1466199"/>
              <a:ext cx="289473" cy="319419"/>
            </a:xfrm>
            <a:custGeom>
              <a:avLst/>
              <a:gdLst>
                <a:gd name="T0" fmla="*/ 0 w 58"/>
                <a:gd name="T1" fmla="*/ 0 h 64"/>
                <a:gd name="T2" fmla="*/ 0 w 58"/>
                <a:gd name="T3" fmla="*/ 29 h 64"/>
                <a:gd name="T4" fmla="*/ 29 w 58"/>
                <a:gd name="T5" fmla="*/ 29 h 64"/>
                <a:gd name="T6" fmla="*/ 29 w 58"/>
                <a:gd name="T7" fmla="*/ 64 h 64"/>
                <a:gd name="T8" fmla="*/ 58 w 58"/>
                <a:gd name="T9" fmla="*/ 64 h 64"/>
                <a:gd name="T10" fmla="*/ 58 w 58"/>
                <a:gd name="T11" fmla="*/ 0 h 64"/>
                <a:gd name="T12" fmla="*/ 0 w 58"/>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58" h="64">
                  <a:moveTo>
                    <a:pt x="0" y="0"/>
                  </a:moveTo>
                  <a:lnTo>
                    <a:pt x="0" y="29"/>
                  </a:lnTo>
                  <a:lnTo>
                    <a:pt x="29" y="29"/>
                  </a:lnTo>
                  <a:lnTo>
                    <a:pt x="29" y="64"/>
                  </a:lnTo>
                  <a:lnTo>
                    <a:pt x="58" y="64"/>
                  </a:lnTo>
                  <a:lnTo>
                    <a:pt x="58" y="0"/>
                  </a:lnTo>
                  <a:lnTo>
                    <a:pt x="0" y="0"/>
                  </a:lnTo>
                  <a:close/>
                </a:path>
              </a:pathLst>
            </a:custGeom>
            <a:solidFill>
              <a:srgbClr val="7575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grpSp>
      <p:grpSp>
        <p:nvGrpSpPr>
          <p:cNvPr id="10" name="Group 9" descr="The diagram depicts virtual machine categories.">
            <a:extLst>
              <a:ext uri="{FF2B5EF4-FFF2-40B4-BE49-F238E27FC236}">
                <a16:creationId xmlns:a16="http://schemas.microsoft.com/office/drawing/2014/main" id="{797ADF04-60FC-47D1-B39B-6C8A91EBEEB4}"/>
              </a:ext>
              <a:ext uri="{C183D7F6-B498-43B3-948B-1728B52AA6E4}">
                <adec:decorative xmlns:adec="http://schemas.microsoft.com/office/drawing/2017/decorative" val="1"/>
              </a:ext>
            </a:extLst>
          </p:cNvPr>
          <p:cNvGrpSpPr/>
          <p:nvPr/>
        </p:nvGrpSpPr>
        <p:grpSpPr>
          <a:xfrm>
            <a:off x="5072161" y="2356777"/>
            <a:ext cx="213083" cy="326990"/>
            <a:chOff x="5282139" y="2315191"/>
            <a:chExt cx="273248" cy="419317"/>
          </a:xfrm>
        </p:grpSpPr>
        <p:sp>
          <p:nvSpPr>
            <p:cNvPr id="102" name="Rectangle 101">
              <a:extLst>
                <a:ext uri="{FF2B5EF4-FFF2-40B4-BE49-F238E27FC236}">
                  <a16:creationId xmlns:a16="http://schemas.microsoft.com/office/drawing/2014/main" id="{5F18ABD3-B658-4EE9-8C7D-170506942615}"/>
                </a:ext>
              </a:extLst>
            </p:cNvPr>
            <p:cNvSpPr/>
            <p:nvPr/>
          </p:nvSpPr>
          <p:spPr bwMode="auto">
            <a:xfrm>
              <a:off x="5282139" y="2315191"/>
              <a:ext cx="273248" cy="419317"/>
            </a:xfrm>
            <a:prstGeom prst="rect">
              <a:avLst/>
            </a:prstGeom>
            <a:solidFill>
              <a:srgbClr val="4E4E5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3" name="Freeform 13">
              <a:extLst>
                <a:ext uri="{FF2B5EF4-FFF2-40B4-BE49-F238E27FC236}">
                  <a16:creationId xmlns:a16="http://schemas.microsoft.com/office/drawing/2014/main" id="{92CFFEEB-4D8D-48BA-85FC-7EC02B640491}"/>
                </a:ext>
              </a:extLst>
            </p:cNvPr>
            <p:cNvSpPr>
              <a:spLocks/>
            </p:cNvSpPr>
            <p:nvPr/>
          </p:nvSpPr>
          <p:spPr bwMode="auto">
            <a:xfrm>
              <a:off x="5327504" y="2363084"/>
              <a:ext cx="182519" cy="35723"/>
            </a:xfrm>
            <a:custGeom>
              <a:avLst/>
              <a:gdLst>
                <a:gd name="T0" fmla="*/ 373 w 373"/>
                <a:gd name="T1" fmla="*/ 0 h 80"/>
                <a:gd name="T2" fmla="*/ 373 w 373"/>
                <a:gd name="T3" fmla="*/ 0 h 80"/>
                <a:gd name="T4" fmla="*/ 0 w 373"/>
                <a:gd name="T5" fmla="*/ 0 h 80"/>
                <a:gd name="T6" fmla="*/ 0 w 373"/>
                <a:gd name="T7" fmla="*/ 80 h 80"/>
                <a:gd name="T8" fmla="*/ 373 w 373"/>
                <a:gd name="T9" fmla="*/ 80 h 80"/>
                <a:gd name="T10" fmla="*/ 373 w 373"/>
                <a:gd name="T11" fmla="*/ 0 h 80"/>
              </a:gdLst>
              <a:ahLst/>
              <a:cxnLst>
                <a:cxn ang="0">
                  <a:pos x="T0" y="T1"/>
                </a:cxn>
                <a:cxn ang="0">
                  <a:pos x="T2" y="T3"/>
                </a:cxn>
                <a:cxn ang="0">
                  <a:pos x="T4" y="T5"/>
                </a:cxn>
                <a:cxn ang="0">
                  <a:pos x="T6" y="T7"/>
                </a:cxn>
                <a:cxn ang="0">
                  <a:pos x="T8" y="T9"/>
                </a:cxn>
                <a:cxn ang="0">
                  <a:pos x="T10" y="T11"/>
                </a:cxn>
              </a:cxnLst>
              <a:rect l="0" t="0" r="r" b="b"/>
              <a:pathLst>
                <a:path w="373" h="80">
                  <a:moveTo>
                    <a:pt x="373" y="0"/>
                  </a:moveTo>
                  <a:lnTo>
                    <a:pt x="373" y="0"/>
                  </a:lnTo>
                  <a:lnTo>
                    <a:pt x="0" y="0"/>
                  </a:lnTo>
                  <a:lnTo>
                    <a:pt x="0" y="80"/>
                  </a:lnTo>
                  <a:lnTo>
                    <a:pt x="373" y="80"/>
                  </a:lnTo>
                  <a:lnTo>
                    <a:pt x="37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105" name="Freeform 13">
              <a:extLst>
                <a:ext uri="{FF2B5EF4-FFF2-40B4-BE49-F238E27FC236}">
                  <a16:creationId xmlns:a16="http://schemas.microsoft.com/office/drawing/2014/main" id="{4454CA1E-A310-4CAF-B7F6-2849CC12FDAE}"/>
                </a:ext>
              </a:extLst>
            </p:cNvPr>
            <p:cNvSpPr>
              <a:spLocks/>
            </p:cNvSpPr>
            <p:nvPr/>
          </p:nvSpPr>
          <p:spPr bwMode="auto">
            <a:xfrm>
              <a:off x="5327504" y="2579015"/>
              <a:ext cx="182519" cy="35723"/>
            </a:xfrm>
            <a:custGeom>
              <a:avLst/>
              <a:gdLst>
                <a:gd name="T0" fmla="*/ 373 w 373"/>
                <a:gd name="T1" fmla="*/ 0 h 80"/>
                <a:gd name="T2" fmla="*/ 373 w 373"/>
                <a:gd name="T3" fmla="*/ 0 h 80"/>
                <a:gd name="T4" fmla="*/ 0 w 373"/>
                <a:gd name="T5" fmla="*/ 0 h 80"/>
                <a:gd name="T6" fmla="*/ 0 w 373"/>
                <a:gd name="T7" fmla="*/ 80 h 80"/>
                <a:gd name="T8" fmla="*/ 373 w 373"/>
                <a:gd name="T9" fmla="*/ 80 h 80"/>
                <a:gd name="T10" fmla="*/ 373 w 373"/>
                <a:gd name="T11" fmla="*/ 0 h 80"/>
              </a:gdLst>
              <a:ahLst/>
              <a:cxnLst>
                <a:cxn ang="0">
                  <a:pos x="T0" y="T1"/>
                </a:cxn>
                <a:cxn ang="0">
                  <a:pos x="T2" y="T3"/>
                </a:cxn>
                <a:cxn ang="0">
                  <a:pos x="T4" y="T5"/>
                </a:cxn>
                <a:cxn ang="0">
                  <a:pos x="T6" y="T7"/>
                </a:cxn>
                <a:cxn ang="0">
                  <a:pos x="T8" y="T9"/>
                </a:cxn>
                <a:cxn ang="0">
                  <a:pos x="T10" y="T11"/>
                </a:cxn>
              </a:cxnLst>
              <a:rect l="0" t="0" r="r" b="b"/>
              <a:pathLst>
                <a:path w="373" h="80">
                  <a:moveTo>
                    <a:pt x="373" y="0"/>
                  </a:moveTo>
                  <a:lnTo>
                    <a:pt x="373" y="0"/>
                  </a:lnTo>
                  <a:lnTo>
                    <a:pt x="0" y="0"/>
                  </a:lnTo>
                  <a:lnTo>
                    <a:pt x="0" y="80"/>
                  </a:lnTo>
                  <a:lnTo>
                    <a:pt x="373" y="80"/>
                  </a:lnTo>
                  <a:lnTo>
                    <a:pt x="37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106" name="Freeform 13">
              <a:extLst>
                <a:ext uri="{FF2B5EF4-FFF2-40B4-BE49-F238E27FC236}">
                  <a16:creationId xmlns:a16="http://schemas.microsoft.com/office/drawing/2014/main" id="{130D857E-F3CC-4CBD-84D1-DD5E6CDD1B56}"/>
                </a:ext>
              </a:extLst>
            </p:cNvPr>
            <p:cNvSpPr>
              <a:spLocks/>
            </p:cNvSpPr>
            <p:nvPr/>
          </p:nvSpPr>
          <p:spPr bwMode="auto">
            <a:xfrm>
              <a:off x="5327504" y="2636859"/>
              <a:ext cx="182519" cy="35723"/>
            </a:xfrm>
            <a:custGeom>
              <a:avLst/>
              <a:gdLst>
                <a:gd name="T0" fmla="*/ 373 w 373"/>
                <a:gd name="T1" fmla="*/ 0 h 80"/>
                <a:gd name="T2" fmla="*/ 373 w 373"/>
                <a:gd name="T3" fmla="*/ 0 h 80"/>
                <a:gd name="T4" fmla="*/ 0 w 373"/>
                <a:gd name="T5" fmla="*/ 0 h 80"/>
                <a:gd name="T6" fmla="*/ 0 w 373"/>
                <a:gd name="T7" fmla="*/ 80 h 80"/>
                <a:gd name="T8" fmla="*/ 373 w 373"/>
                <a:gd name="T9" fmla="*/ 80 h 80"/>
                <a:gd name="T10" fmla="*/ 373 w 373"/>
                <a:gd name="T11" fmla="*/ 0 h 80"/>
              </a:gdLst>
              <a:ahLst/>
              <a:cxnLst>
                <a:cxn ang="0">
                  <a:pos x="T0" y="T1"/>
                </a:cxn>
                <a:cxn ang="0">
                  <a:pos x="T2" y="T3"/>
                </a:cxn>
                <a:cxn ang="0">
                  <a:pos x="T4" y="T5"/>
                </a:cxn>
                <a:cxn ang="0">
                  <a:pos x="T6" y="T7"/>
                </a:cxn>
                <a:cxn ang="0">
                  <a:pos x="T8" y="T9"/>
                </a:cxn>
                <a:cxn ang="0">
                  <a:pos x="T10" y="T11"/>
                </a:cxn>
              </a:cxnLst>
              <a:rect l="0" t="0" r="r" b="b"/>
              <a:pathLst>
                <a:path w="373" h="80">
                  <a:moveTo>
                    <a:pt x="373" y="0"/>
                  </a:moveTo>
                  <a:lnTo>
                    <a:pt x="373" y="0"/>
                  </a:lnTo>
                  <a:lnTo>
                    <a:pt x="0" y="0"/>
                  </a:lnTo>
                  <a:lnTo>
                    <a:pt x="0" y="80"/>
                  </a:lnTo>
                  <a:lnTo>
                    <a:pt x="373" y="80"/>
                  </a:lnTo>
                  <a:lnTo>
                    <a:pt x="37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grpSp>
      <p:grpSp>
        <p:nvGrpSpPr>
          <p:cNvPr id="14" name="Group 13" descr="The diagram depicts virtual machine categories.">
            <a:extLst>
              <a:ext uri="{FF2B5EF4-FFF2-40B4-BE49-F238E27FC236}">
                <a16:creationId xmlns:a16="http://schemas.microsoft.com/office/drawing/2014/main" id="{04184C10-5F12-4F13-849A-F76B515404A6}"/>
              </a:ext>
              <a:ext uri="{C183D7F6-B498-43B3-948B-1728B52AA6E4}">
                <adec:decorative xmlns:adec="http://schemas.microsoft.com/office/drawing/2017/decorative" val="1"/>
              </a:ext>
            </a:extLst>
          </p:cNvPr>
          <p:cNvGrpSpPr/>
          <p:nvPr/>
        </p:nvGrpSpPr>
        <p:grpSpPr>
          <a:xfrm>
            <a:off x="6830750" y="4487201"/>
            <a:ext cx="305724" cy="401620"/>
            <a:chOff x="7036676" y="4359007"/>
            <a:chExt cx="388347" cy="510160"/>
          </a:xfrm>
        </p:grpSpPr>
        <p:sp>
          <p:nvSpPr>
            <p:cNvPr id="227" name="Database_EFC7">
              <a:extLst>
                <a:ext uri="{FF2B5EF4-FFF2-40B4-BE49-F238E27FC236}">
                  <a16:creationId xmlns:a16="http://schemas.microsoft.com/office/drawing/2014/main" id="{868FD21C-92EA-4900-AA52-A21FAE411753}"/>
                </a:ext>
              </a:extLst>
            </p:cNvPr>
            <p:cNvSpPr>
              <a:spLocks noChangeAspect="1" noEditPoints="1"/>
            </p:cNvSpPr>
            <p:nvPr/>
          </p:nvSpPr>
          <p:spPr bwMode="auto">
            <a:xfrm>
              <a:off x="7036676" y="4359007"/>
              <a:ext cx="388347" cy="51016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accent5">
                <a:lumMod val="50000"/>
              </a:schemeClr>
            </a:solidFill>
            <a:ln w="19050" cap="sq">
              <a:solidFill>
                <a:schemeClr val="bg1"/>
              </a:solidFill>
              <a:prstDash val="solid"/>
              <a:miter lim="800000"/>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11" name="Oval 10">
              <a:extLst>
                <a:ext uri="{FF2B5EF4-FFF2-40B4-BE49-F238E27FC236}">
                  <a16:creationId xmlns:a16="http://schemas.microsoft.com/office/drawing/2014/main" id="{58EA608C-039B-441A-874D-342261969089}"/>
                </a:ext>
              </a:extLst>
            </p:cNvPr>
            <p:cNvSpPr/>
            <p:nvPr/>
          </p:nvSpPr>
          <p:spPr bwMode="auto">
            <a:xfrm>
              <a:off x="7045973" y="4367136"/>
              <a:ext cx="369752" cy="141655"/>
            </a:xfrm>
            <a:prstGeom prst="ellipse">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grpSp>
    </p:spTree>
    <p:extLst>
      <p:ext uri="{BB962C8B-B14F-4D97-AF65-F5344CB8AC3E}">
        <p14:creationId xmlns:p14="http://schemas.microsoft.com/office/powerpoint/2010/main" val="177308156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arn(outVertical)">
                                      <p:cBhvr>
                                        <p:cTn id="7" dur="500"/>
                                        <p:tgtEl>
                                          <p:spTgt spid="2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t>Virtual Machine Sizing</a:t>
            </a:r>
          </a:p>
        </p:txBody>
      </p:sp>
      <p:graphicFrame>
        <p:nvGraphicFramePr>
          <p:cNvPr id="5" name="Table 4">
            <a:extLst>
              <a:ext uri="{FF2B5EF4-FFF2-40B4-BE49-F238E27FC236}">
                <a16:creationId xmlns:a16="http://schemas.microsoft.com/office/drawing/2014/main" id="{153E478C-528F-43DB-8BBC-4499491F0D73}"/>
              </a:ext>
            </a:extLst>
          </p:cNvPr>
          <p:cNvGraphicFramePr>
            <a:graphicFrameLocks noGrp="1"/>
          </p:cNvGraphicFramePr>
          <p:nvPr/>
        </p:nvGraphicFramePr>
        <p:xfrm>
          <a:off x="629920" y="1327228"/>
          <a:ext cx="10855346" cy="4960587"/>
        </p:xfrm>
        <a:graphic>
          <a:graphicData uri="http://schemas.openxmlformats.org/drawingml/2006/table">
            <a:tbl>
              <a:tblPr firstRow="1" firstCol="1" bandRow="1">
                <a:tableStyleId>{5C22544A-7EE6-4342-B048-85BDC9FD1C3A}</a:tableStyleId>
              </a:tblPr>
              <a:tblGrid>
                <a:gridCol w="1419944">
                  <a:extLst>
                    <a:ext uri="{9D8B030D-6E8A-4147-A177-3AD203B41FA5}">
                      <a16:colId xmlns:a16="http://schemas.microsoft.com/office/drawing/2014/main" val="2041811728"/>
                    </a:ext>
                  </a:extLst>
                </a:gridCol>
                <a:gridCol w="2542233">
                  <a:extLst>
                    <a:ext uri="{9D8B030D-6E8A-4147-A177-3AD203B41FA5}">
                      <a16:colId xmlns:a16="http://schemas.microsoft.com/office/drawing/2014/main" val="1112647399"/>
                    </a:ext>
                  </a:extLst>
                </a:gridCol>
                <a:gridCol w="6893169">
                  <a:extLst>
                    <a:ext uri="{9D8B030D-6E8A-4147-A177-3AD203B41FA5}">
                      <a16:colId xmlns:a16="http://schemas.microsoft.com/office/drawing/2014/main" val="3160190726"/>
                    </a:ext>
                  </a:extLst>
                </a:gridCol>
              </a:tblGrid>
              <a:tr h="213449">
                <a:tc>
                  <a:txBody>
                    <a:bodyPr/>
                    <a:lstStyle/>
                    <a:p>
                      <a:pPr marL="0" marR="0" algn="ctr">
                        <a:lnSpc>
                          <a:spcPct val="107000"/>
                        </a:lnSpc>
                        <a:spcBef>
                          <a:spcPts val="0"/>
                        </a:spcBef>
                        <a:spcAft>
                          <a:spcPts val="800"/>
                        </a:spcAft>
                      </a:pPr>
                      <a:r>
                        <a:rPr lang="en-US" sz="1800" b="0" dirty="0">
                          <a:solidFill>
                            <a:srgbClr val="FFFFFF"/>
                          </a:solidFill>
                          <a:effectLst/>
                          <a:latin typeface="Segoe UI Semilight" panose="020B0402040204020203" pitchFamily="34" charset="0"/>
                          <a:cs typeface="Segoe UI Semilight" panose="020B0402040204020203" pitchFamily="34" charset="0"/>
                        </a:rPr>
                        <a:t>VM Type</a:t>
                      </a:r>
                      <a:endParaRPr lang="en-US" sz="1800" b="0" dirty="0">
                        <a:solidFill>
                          <a:srgbClr val="FFFFFF"/>
                        </a:solidFill>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25137" marR="2513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800" b="0" dirty="0">
                          <a:effectLst/>
                          <a:latin typeface="Segoe UI Semilight" panose="020B0402040204020203" pitchFamily="34" charset="0"/>
                          <a:ea typeface="Verdana" panose="020B0604030504040204" pitchFamily="34" charset="0"/>
                          <a:cs typeface="Segoe UI Semilight" panose="020B0402040204020203" pitchFamily="34" charset="0"/>
                        </a:rPr>
                        <a:t>Sizes</a:t>
                      </a:r>
                    </a:p>
                  </a:txBody>
                  <a:tcPr marL="25137" marR="2513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800" b="0" dirty="0">
                          <a:effectLst/>
                          <a:latin typeface="Segoe UI Semilight" panose="020B0402040204020203" pitchFamily="34" charset="0"/>
                          <a:cs typeface="Segoe UI Semilight" panose="020B0402040204020203" pitchFamily="34" charset="0"/>
                        </a:rPr>
                        <a:t>Purpose </a:t>
                      </a:r>
                      <a:endParaRPr lang="en-US" sz="1800" b="0" dirty="0">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25137" marR="2513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003482"/>
                  </a:ext>
                </a:extLst>
              </a:tr>
              <a:tr h="888033">
                <a:tc>
                  <a:txBody>
                    <a:bodyPr/>
                    <a:lstStyle/>
                    <a:p>
                      <a:pPr marL="0" marR="0" algn="ctr">
                        <a:lnSpc>
                          <a:spcPct val="107000"/>
                        </a:lnSpc>
                        <a:spcBef>
                          <a:spcPts val="0"/>
                        </a:spcBef>
                        <a:spcAft>
                          <a:spcPts val="800"/>
                        </a:spcAft>
                      </a:pPr>
                      <a:r>
                        <a:rPr lang="en-US" sz="1800" b="0" u="none" dirty="0">
                          <a:solidFill>
                            <a:srgbClr val="FFFFFF"/>
                          </a:solidFill>
                          <a:effectLst/>
                          <a:latin typeface="Segoe UI Semilight" panose="020B0402040204020203" pitchFamily="34" charset="0"/>
                          <a:cs typeface="Segoe UI Semilight" panose="020B0402040204020203" pitchFamily="34" charset="0"/>
                        </a:rPr>
                        <a:t>General Purpose</a:t>
                      </a:r>
                      <a:endParaRPr lang="en-US" sz="1800" b="0" u="none" dirty="0">
                        <a:solidFill>
                          <a:srgbClr val="FFFFFF"/>
                        </a:solidFill>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800" b="0" i="0" u="none" strike="noStrike" kern="1200" dirty="0">
                          <a:solidFill>
                            <a:schemeClr val="dk1"/>
                          </a:solidFill>
                          <a:effectLst/>
                          <a:latin typeface="+mn-lt"/>
                          <a:ea typeface="+mn-ea"/>
                          <a:cs typeface="+mn-cs"/>
                        </a:rPr>
                        <a:t>B, Dsv3, Dv3, DSv2, Dv2, Av2, DC</a:t>
                      </a:r>
                      <a:endParaRPr lang="en-US" sz="1800" b="0" kern="1200" dirty="0">
                        <a:solidFill>
                          <a:schemeClr val="dk1"/>
                        </a:solidFill>
                        <a:effectLst/>
                        <a:latin typeface="Segoe UI Semilight" panose="020B0402040204020203" pitchFamily="34" charset="0"/>
                        <a:ea typeface="+mn-ea"/>
                        <a:cs typeface="Segoe UI Semilight" panose="020B0402040204020203" pitchFamily="34" charset="0"/>
                      </a:endParaRP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800" b="0" kern="1200" dirty="0">
                          <a:solidFill>
                            <a:schemeClr val="dk1"/>
                          </a:solidFill>
                          <a:effectLst/>
                          <a:latin typeface="Segoe UI Semilight" panose="020B0402040204020203" pitchFamily="34" charset="0"/>
                          <a:ea typeface="+mn-ea"/>
                          <a:cs typeface="Segoe UI Semilight" panose="020B0402040204020203" pitchFamily="34" charset="0"/>
                        </a:rPr>
                        <a:t>Testing and development, small to medium databases, and low to medium traffic web servers.</a:t>
                      </a: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9502112"/>
                  </a:ext>
                </a:extLst>
              </a:tr>
              <a:tr h="794430">
                <a:tc>
                  <a:txBody>
                    <a:bodyPr/>
                    <a:lstStyle/>
                    <a:p>
                      <a:pPr marL="0" marR="0" algn="ctr">
                        <a:lnSpc>
                          <a:spcPct val="107000"/>
                        </a:lnSpc>
                        <a:spcBef>
                          <a:spcPts val="0"/>
                        </a:spcBef>
                        <a:spcAft>
                          <a:spcPts val="800"/>
                        </a:spcAft>
                      </a:pPr>
                      <a:r>
                        <a:rPr lang="en-US" sz="1800" b="0" u="none" dirty="0">
                          <a:solidFill>
                            <a:srgbClr val="FFFFFF"/>
                          </a:solidFill>
                          <a:effectLst/>
                          <a:latin typeface="Segoe UI Semilight" panose="020B0402040204020203" pitchFamily="34" charset="0"/>
                          <a:cs typeface="Segoe UI Semilight" panose="020B0402040204020203" pitchFamily="34" charset="0"/>
                        </a:rPr>
                        <a:t>Compute Optimized</a:t>
                      </a:r>
                      <a:endParaRPr lang="en-US" sz="1800" b="0" u="none" dirty="0">
                        <a:solidFill>
                          <a:srgbClr val="FFFFFF"/>
                        </a:solidFill>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800" b="0" i="0" u="none" strike="noStrike" kern="1200" dirty="0">
                          <a:solidFill>
                            <a:schemeClr val="dk1"/>
                          </a:solidFill>
                          <a:effectLst/>
                          <a:latin typeface="+mn-lt"/>
                          <a:ea typeface="+mn-ea"/>
                          <a:cs typeface="+mn-cs"/>
                        </a:rPr>
                        <a:t>Fsv2, Fs, F</a:t>
                      </a:r>
                      <a:endParaRPr lang="en-US" sz="1800" b="0" kern="1200" dirty="0">
                        <a:solidFill>
                          <a:schemeClr val="dk1"/>
                        </a:solidFill>
                        <a:effectLst/>
                        <a:latin typeface="Segoe UI Semilight" panose="020B0402040204020203" pitchFamily="34" charset="0"/>
                        <a:ea typeface="+mn-ea"/>
                        <a:cs typeface="Segoe UI Semilight" panose="020B0402040204020203" pitchFamily="34" charset="0"/>
                      </a:endParaRP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800" b="0" kern="1200" dirty="0">
                          <a:solidFill>
                            <a:schemeClr val="dk1"/>
                          </a:solidFill>
                          <a:effectLst/>
                          <a:latin typeface="Segoe UI Semilight" panose="020B0402040204020203" pitchFamily="34" charset="0"/>
                          <a:ea typeface="+mn-ea"/>
                          <a:cs typeface="Segoe UI Semilight" panose="020B0402040204020203" pitchFamily="34" charset="0"/>
                        </a:rPr>
                        <a:t>Medium traffic web servers, network appliances, batch processes, and application servers.</a:t>
                      </a: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0292575"/>
                  </a:ext>
                </a:extLst>
              </a:tr>
              <a:tr h="723011">
                <a:tc>
                  <a:txBody>
                    <a:bodyPr/>
                    <a:lstStyle/>
                    <a:p>
                      <a:pPr marL="0" marR="0" algn="ctr">
                        <a:lnSpc>
                          <a:spcPct val="107000"/>
                        </a:lnSpc>
                        <a:spcBef>
                          <a:spcPts val="0"/>
                        </a:spcBef>
                        <a:spcAft>
                          <a:spcPts val="800"/>
                        </a:spcAft>
                      </a:pPr>
                      <a:r>
                        <a:rPr lang="en-US" sz="1800" b="0" u="none" dirty="0">
                          <a:solidFill>
                            <a:srgbClr val="FFFFFF"/>
                          </a:solidFill>
                          <a:effectLst/>
                          <a:latin typeface="Segoe UI Semilight" panose="020B0402040204020203" pitchFamily="34" charset="0"/>
                          <a:cs typeface="Segoe UI Semilight" panose="020B0402040204020203" pitchFamily="34" charset="0"/>
                        </a:rPr>
                        <a:t>Memory Optimized</a:t>
                      </a:r>
                      <a:endParaRPr lang="en-US" sz="1800" b="0" u="none" dirty="0">
                        <a:solidFill>
                          <a:srgbClr val="FFFFFF"/>
                        </a:solidFill>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800" b="0" kern="1200" dirty="0">
                          <a:solidFill>
                            <a:schemeClr val="dk1"/>
                          </a:solidFill>
                          <a:effectLst/>
                          <a:latin typeface="Segoe UI Semilight" panose="020B0402040204020203" pitchFamily="34" charset="0"/>
                          <a:ea typeface="+mn-ea"/>
                          <a:cs typeface="Segoe UI Semilight" panose="020B0402040204020203" pitchFamily="34" charset="0"/>
                        </a:rPr>
                        <a:t>Esv3, Ev3, M, GS, G, DSv2, Dv2</a:t>
                      </a: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800" b="0" kern="1200" dirty="0">
                          <a:solidFill>
                            <a:schemeClr val="dk1"/>
                          </a:solidFill>
                          <a:effectLst/>
                          <a:latin typeface="Segoe UI Semilight" panose="020B0402040204020203" pitchFamily="34" charset="0"/>
                          <a:ea typeface="+mn-ea"/>
                          <a:cs typeface="Segoe UI Semilight" panose="020B0402040204020203" pitchFamily="34" charset="0"/>
                        </a:rPr>
                        <a:t>Relational database servers, medium to large caches, and in-memory analytics.</a:t>
                      </a: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7997621"/>
                  </a:ext>
                </a:extLst>
              </a:tr>
              <a:tr h="443869">
                <a:tc>
                  <a:txBody>
                    <a:bodyPr/>
                    <a:lstStyle/>
                    <a:p>
                      <a:pPr marL="0" marR="0" algn="ctr">
                        <a:lnSpc>
                          <a:spcPct val="107000"/>
                        </a:lnSpc>
                        <a:spcBef>
                          <a:spcPts val="0"/>
                        </a:spcBef>
                        <a:spcAft>
                          <a:spcPts val="800"/>
                        </a:spcAft>
                      </a:pPr>
                      <a:r>
                        <a:rPr lang="en-US" sz="1800" b="0" u="none" dirty="0">
                          <a:solidFill>
                            <a:srgbClr val="FFFFFF"/>
                          </a:solidFill>
                          <a:effectLst/>
                          <a:latin typeface="Segoe UI Semilight" panose="020B0402040204020203" pitchFamily="34" charset="0"/>
                          <a:cs typeface="Segoe UI Semilight" panose="020B0402040204020203" pitchFamily="34" charset="0"/>
                        </a:rPr>
                        <a:t>Storage Optimized</a:t>
                      </a:r>
                      <a:endParaRPr lang="en-US" sz="1800" b="0" u="none" dirty="0">
                        <a:solidFill>
                          <a:srgbClr val="FFFFFF"/>
                        </a:solidFill>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800" b="0" dirty="0">
                          <a:effectLst/>
                          <a:latin typeface="Segoe UI Semilight" panose="020B0402040204020203" pitchFamily="34" charset="0"/>
                          <a:ea typeface="Verdana" panose="020B0604030504040204" pitchFamily="34" charset="0"/>
                          <a:cs typeface="Segoe UI Semilight" panose="020B0402040204020203" pitchFamily="34" charset="0"/>
                        </a:rPr>
                        <a:t>Lsv2, Ls</a:t>
                      </a: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800" b="0" dirty="0">
                          <a:effectLst/>
                          <a:latin typeface="Segoe UI Semilight" panose="020B0402040204020203" pitchFamily="34" charset="0"/>
                          <a:cs typeface="Segoe UI Semilight" panose="020B0402040204020203" pitchFamily="34" charset="0"/>
                        </a:rPr>
                        <a:t>Ideal for VMs running databases.</a:t>
                      </a:r>
                      <a:endParaRPr lang="en-US" sz="1800" b="0" dirty="0">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754523"/>
                  </a:ext>
                </a:extLst>
              </a:tr>
              <a:tr h="523195">
                <a:tc>
                  <a:txBody>
                    <a:bodyPr/>
                    <a:lstStyle/>
                    <a:p>
                      <a:pPr marL="0" marR="0" algn="ctr">
                        <a:lnSpc>
                          <a:spcPct val="107000"/>
                        </a:lnSpc>
                        <a:spcBef>
                          <a:spcPts val="0"/>
                        </a:spcBef>
                        <a:spcAft>
                          <a:spcPts val="800"/>
                        </a:spcAft>
                      </a:pPr>
                      <a:r>
                        <a:rPr lang="en-US" sz="1800" b="0" u="none" dirty="0">
                          <a:solidFill>
                            <a:srgbClr val="FFFFFF"/>
                          </a:solidFill>
                          <a:effectLst/>
                          <a:latin typeface="Segoe UI Semilight" panose="020B0402040204020203" pitchFamily="34" charset="0"/>
                          <a:cs typeface="Segoe UI Semilight" panose="020B0402040204020203" pitchFamily="34" charset="0"/>
                        </a:rPr>
                        <a:t>GPU</a:t>
                      </a:r>
                      <a:endParaRPr lang="en-US" sz="1800" b="0" u="none" dirty="0">
                        <a:solidFill>
                          <a:srgbClr val="FFFFFF"/>
                        </a:solidFill>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800" b="0" dirty="0">
                          <a:effectLst/>
                          <a:latin typeface="Segoe UI Semilight" panose="020B0402040204020203" pitchFamily="34" charset="0"/>
                          <a:ea typeface="Verdana" panose="020B0604030504040204" pitchFamily="34" charset="0"/>
                          <a:cs typeface="Segoe UI Semilight" panose="020B0402040204020203" pitchFamily="34" charset="0"/>
                        </a:rPr>
                        <a:t>NV, NVv2, NC, NCv2, NCv3, ND, NDv2 (Preview)</a:t>
                      </a: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800" b="0" dirty="0">
                          <a:effectLst/>
                          <a:latin typeface="Segoe UI Semilight" panose="020B0402040204020203" pitchFamily="34" charset="0"/>
                          <a:cs typeface="Segoe UI Semilight" panose="020B0402040204020203" pitchFamily="34" charset="0"/>
                        </a:rPr>
                        <a:t>Ideal for model training and inferencing with deep learning.</a:t>
                      </a:r>
                      <a:endParaRPr lang="en-US" sz="1800" b="0" dirty="0">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1735370"/>
                  </a:ext>
                </a:extLst>
              </a:tr>
              <a:tr h="674288">
                <a:tc>
                  <a:txBody>
                    <a:bodyPr/>
                    <a:lstStyle/>
                    <a:p>
                      <a:pPr marL="0" marR="0" algn="ctr">
                        <a:lnSpc>
                          <a:spcPct val="107000"/>
                        </a:lnSpc>
                        <a:spcBef>
                          <a:spcPts val="0"/>
                        </a:spcBef>
                        <a:spcAft>
                          <a:spcPts val="800"/>
                        </a:spcAft>
                      </a:pPr>
                      <a:r>
                        <a:rPr lang="en-US" sz="1800" b="0" u="none" dirty="0">
                          <a:solidFill>
                            <a:srgbClr val="FFFFFF"/>
                          </a:solidFill>
                          <a:effectLst/>
                          <a:latin typeface="Segoe UI Semilight" panose="020B0402040204020203" pitchFamily="34" charset="0"/>
                          <a:cs typeface="Segoe UI Semilight" panose="020B0402040204020203" pitchFamily="34" charset="0"/>
                        </a:rPr>
                        <a:t>High Performance Compute</a:t>
                      </a:r>
                      <a:endParaRPr lang="en-US" sz="1800" b="0" u="none" dirty="0">
                        <a:solidFill>
                          <a:srgbClr val="FFFFFF"/>
                        </a:solidFill>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800" b="0" dirty="0">
                          <a:effectLst/>
                          <a:latin typeface="Segoe UI Semilight" panose="020B0402040204020203" pitchFamily="34" charset="0"/>
                          <a:ea typeface="Verdana" panose="020B0604030504040204" pitchFamily="34" charset="0"/>
                          <a:cs typeface="Segoe UI Semilight" panose="020B0402040204020203" pitchFamily="34" charset="0"/>
                        </a:rPr>
                        <a:t>H</a:t>
                      </a: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800" b="0" dirty="0">
                          <a:effectLst/>
                          <a:latin typeface="Segoe UI Semilight" panose="020B0402040204020203" pitchFamily="34" charset="0"/>
                          <a:cs typeface="Segoe UI Semilight" panose="020B0402040204020203" pitchFamily="34" charset="0"/>
                        </a:rPr>
                        <a:t>Fastest and most powerful CPU virtual machines with optional high-throughput network interfaces.</a:t>
                      </a:r>
                      <a:endParaRPr lang="en-US" sz="1800" b="0" dirty="0">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5937926"/>
                  </a:ext>
                </a:extLst>
              </a:tr>
            </a:tbl>
          </a:graphicData>
        </a:graphic>
      </p:graphicFrame>
    </p:spTree>
    <p:extLst>
      <p:ext uri="{BB962C8B-B14F-4D97-AF65-F5344CB8AC3E}">
        <p14:creationId xmlns:p14="http://schemas.microsoft.com/office/powerpoint/2010/main" val="1063423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Storage Options</a:t>
            </a:r>
          </a:p>
        </p:txBody>
      </p:sp>
      <p:sp>
        <p:nvSpPr>
          <p:cNvPr id="6" name="Text Placeholder 5"/>
          <p:cNvSpPr>
            <a:spLocks noGrp="1"/>
          </p:cNvSpPr>
          <p:nvPr>
            <p:ph type="body" sz="quarter" idx="10"/>
          </p:nvPr>
        </p:nvSpPr>
        <p:spPr>
          <a:xfrm>
            <a:off x="586740" y="1611485"/>
            <a:ext cx="11018520" cy="1809726"/>
          </a:xfrm>
        </p:spPr>
        <p:txBody>
          <a:bodyPr/>
          <a:lstStyle/>
          <a:p>
            <a:r>
              <a:rPr lang="en-US" dirty="0"/>
              <a:t>Premium storage offers high-performance, low-latency SSD disk support</a:t>
            </a:r>
          </a:p>
          <a:p>
            <a:r>
              <a:rPr lang="en-US" dirty="0"/>
              <a:t>Use premium storage for virtual machines with input/output (I/O)-intensive workloads</a:t>
            </a:r>
          </a:p>
        </p:txBody>
      </p:sp>
    </p:spTree>
    <p:extLst>
      <p:ext uri="{BB962C8B-B14F-4D97-AF65-F5344CB8AC3E}">
        <p14:creationId xmlns:p14="http://schemas.microsoft.com/office/powerpoint/2010/main" val="999362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840B8-D4E9-4560-9A7C-91F8CDE5D2E2}"/>
              </a:ext>
            </a:extLst>
          </p:cNvPr>
          <p:cNvSpPr>
            <a:spLocks noGrp="1"/>
          </p:cNvSpPr>
          <p:nvPr>
            <p:ph type="title"/>
          </p:nvPr>
        </p:nvSpPr>
        <p:spPr/>
        <p:txBody>
          <a:bodyPr/>
          <a:lstStyle/>
          <a:p>
            <a:r>
              <a:rPr lang="en-US" dirty="0"/>
              <a:t>Managed and unmanaged disks</a:t>
            </a:r>
          </a:p>
        </p:txBody>
      </p:sp>
      <p:sp>
        <p:nvSpPr>
          <p:cNvPr id="3" name="Text Placeholder 2">
            <a:extLst>
              <a:ext uri="{FF2B5EF4-FFF2-40B4-BE49-F238E27FC236}">
                <a16:creationId xmlns:a16="http://schemas.microsoft.com/office/drawing/2014/main" id="{80798337-1CD9-4BAD-BB76-9F97EF3C3112}"/>
              </a:ext>
            </a:extLst>
          </p:cNvPr>
          <p:cNvSpPr>
            <a:spLocks noGrp="1"/>
          </p:cNvSpPr>
          <p:nvPr>
            <p:ph type="body" sz="quarter" idx="10"/>
          </p:nvPr>
        </p:nvSpPr>
        <p:spPr>
          <a:xfrm>
            <a:off x="584200" y="1435497"/>
            <a:ext cx="5011928" cy="4271939"/>
          </a:xfrm>
        </p:spPr>
        <p:txBody>
          <a:bodyPr/>
          <a:lstStyle/>
          <a:p>
            <a:r>
              <a:rPr lang="en-US" dirty="0"/>
              <a:t>Managed disks</a:t>
            </a:r>
          </a:p>
          <a:p>
            <a:pPr lvl="1"/>
            <a:r>
              <a:rPr lang="en-US" dirty="0"/>
              <a:t>The Azure platform manages the disk and the backing storage</a:t>
            </a:r>
          </a:p>
          <a:p>
            <a:pPr lvl="1"/>
            <a:r>
              <a:rPr lang="en-US" dirty="0"/>
              <a:t>You don't have to worry about storage account limits and thresholds</a:t>
            </a:r>
          </a:p>
          <a:p>
            <a:r>
              <a:rPr lang="en-US" dirty="0"/>
              <a:t>Unmanaged disks</a:t>
            </a:r>
          </a:p>
          <a:p>
            <a:pPr lvl="1"/>
            <a:r>
              <a:rPr lang="en-US" dirty="0"/>
              <a:t>You manually create and manage virtual hard disks (VHDs) in your Storage account</a:t>
            </a:r>
          </a:p>
          <a:p>
            <a:pPr lvl="1"/>
            <a:r>
              <a:rPr lang="en-US" dirty="0"/>
              <a:t>You will need to consider account throughput and capacity limits when using this model</a:t>
            </a:r>
          </a:p>
        </p:txBody>
      </p:sp>
      <p:grpSp>
        <p:nvGrpSpPr>
          <p:cNvPr id="16" name="Group 15" descr="The diagram depicts unmanaged disks as the child resources of a storage account resource and the managed disks as independent resources.">
            <a:extLst>
              <a:ext uri="{FF2B5EF4-FFF2-40B4-BE49-F238E27FC236}">
                <a16:creationId xmlns:a16="http://schemas.microsoft.com/office/drawing/2014/main" id="{3ADC63E1-1C85-43DB-B70B-6A5E1E1242EC}"/>
              </a:ext>
            </a:extLst>
          </p:cNvPr>
          <p:cNvGrpSpPr/>
          <p:nvPr/>
        </p:nvGrpSpPr>
        <p:grpSpPr>
          <a:xfrm>
            <a:off x="6851737" y="1435100"/>
            <a:ext cx="4446740" cy="4469941"/>
            <a:chOff x="6851737" y="1435100"/>
            <a:chExt cx="4446740" cy="4469941"/>
          </a:xfrm>
        </p:grpSpPr>
        <p:sp>
          <p:nvSpPr>
            <p:cNvPr id="4" name="Double Bracket 3">
              <a:extLst>
                <a:ext uri="{FF2B5EF4-FFF2-40B4-BE49-F238E27FC236}">
                  <a16:creationId xmlns:a16="http://schemas.microsoft.com/office/drawing/2014/main" id="{58CE7007-9A39-4582-B148-0EDF53970501}"/>
                </a:ext>
              </a:extLst>
            </p:cNvPr>
            <p:cNvSpPr/>
            <p:nvPr/>
          </p:nvSpPr>
          <p:spPr bwMode="auto">
            <a:xfrm>
              <a:off x="6851737" y="1435100"/>
              <a:ext cx="4446740" cy="4469941"/>
            </a:xfrm>
            <a:prstGeom prst="bracketPair">
              <a:avLst>
                <a:gd name="adj" fmla="val 4775"/>
              </a:avLst>
            </a:prstGeom>
            <a:noFill/>
            <a:ln w="762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a:extLst>
                <a:ext uri="{FF2B5EF4-FFF2-40B4-BE49-F238E27FC236}">
                  <a16:creationId xmlns:a16="http://schemas.microsoft.com/office/drawing/2014/main" id="{6B01AF65-481D-466C-8FA3-373C1DBB7A63}"/>
                </a:ext>
              </a:extLst>
            </p:cNvPr>
            <p:cNvSpPr/>
            <p:nvPr/>
          </p:nvSpPr>
          <p:spPr bwMode="auto">
            <a:xfrm>
              <a:off x="10464235" y="1747286"/>
              <a:ext cx="739619" cy="275094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a:extLst>
                <a:ext uri="{FF2B5EF4-FFF2-40B4-BE49-F238E27FC236}">
                  <a16:creationId xmlns:a16="http://schemas.microsoft.com/office/drawing/2014/main" id="{C0D46793-9475-494B-8991-7D5BAF0CD075}"/>
                </a:ext>
              </a:extLst>
            </p:cNvPr>
            <p:cNvSpPr txBox="1"/>
            <p:nvPr/>
          </p:nvSpPr>
          <p:spPr>
            <a:xfrm>
              <a:off x="7189940" y="1636532"/>
              <a:ext cx="1076192" cy="369332"/>
            </a:xfrm>
            <a:prstGeom prst="rect">
              <a:avLst/>
            </a:prstGeom>
            <a:noFill/>
          </p:spPr>
          <p:txBody>
            <a:bodyPr wrap="none" lIns="0" tIns="0" rIns="0" bIns="0" rtlCol="0">
              <a:spAutoFit/>
            </a:bodyPr>
            <a:lstStyle/>
            <a:p>
              <a:r>
                <a:rPr lang="en-US" sz="2400" dirty="0">
                  <a:latin typeface="+mj-lt"/>
                </a:rPr>
                <a:t>Storage</a:t>
              </a:r>
              <a:endParaRPr lang="en-IN" sz="2400" dirty="0" err="1">
                <a:gradFill>
                  <a:gsLst>
                    <a:gs pos="2917">
                      <a:schemeClr val="tx1"/>
                    </a:gs>
                    <a:gs pos="30000">
                      <a:schemeClr val="tx1"/>
                    </a:gs>
                  </a:gsLst>
                  <a:lin ang="5400000" scaled="0"/>
                </a:gradFill>
                <a:latin typeface="+mj-lt"/>
              </a:endParaRPr>
            </a:p>
          </p:txBody>
        </p:sp>
        <p:sp>
          <p:nvSpPr>
            <p:cNvPr id="9" name="TextBox 8">
              <a:extLst>
                <a:ext uri="{FF2B5EF4-FFF2-40B4-BE49-F238E27FC236}">
                  <a16:creationId xmlns:a16="http://schemas.microsoft.com/office/drawing/2014/main" id="{925AE61E-820B-4BBF-9D74-9B5418D95104}"/>
                </a:ext>
              </a:extLst>
            </p:cNvPr>
            <p:cNvSpPr txBox="1"/>
            <p:nvPr/>
          </p:nvSpPr>
          <p:spPr>
            <a:xfrm rot="16200000">
              <a:off x="9760013" y="3486486"/>
              <a:ext cx="2224263" cy="369332"/>
            </a:xfrm>
            <a:prstGeom prst="rect">
              <a:avLst/>
            </a:prstGeom>
            <a:noFill/>
          </p:spPr>
          <p:txBody>
            <a:bodyPr wrap="none" lIns="0" tIns="0" rIns="0" bIns="0" rtlCol="0">
              <a:spAutoFit/>
            </a:bodyPr>
            <a:lstStyle/>
            <a:p>
              <a:r>
                <a:rPr lang="en-US" sz="2400" dirty="0">
                  <a:latin typeface="+mj-lt"/>
                </a:rPr>
                <a:t>Resource Group</a:t>
              </a:r>
              <a:endParaRPr lang="en-IN" sz="2400" dirty="0" err="1">
                <a:latin typeface="+mj-lt"/>
              </a:endParaRPr>
            </a:p>
          </p:txBody>
        </p:sp>
        <p:grpSp>
          <p:nvGrpSpPr>
            <p:cNvPr id="15" name="Group 14">
              <a:extLst>
                <a:ext uri="{FF2B5EF4-FFF2-40B4-BE49-F238E27FC236}">
                  <a16:creationId xmlns:a16="http://schemas.microsoft.com/office/drawing/2014/main" id="{987A2D2B-74B3-4149-B8B1-C580D84707AE}"/>
                </a:ext>
              </a:extLst>
            </p:cNvPr>
            <p:cNvGrpSpPr/>
            <p:nvPr/>
          </p:nvGrpSpPr>
          <p:grpSpPr>
            <a:xfrm>
              <a:off x="7361845" y="4449246"/>
              <a:ext cx="1105508" cy="1338407"/>
              <a:chOff x="7285645" y="4309546"/>
              <a:chExt cx="1105508" cy="1338407"/>
            </a:xfrm>
          </p:grpSpPr>
          <p:sp>
            <p:nvSpPr>
              <p:cNvPr id="10" name="TextBox 9">
                <a:extLst>
                  <a:ext uri="{FF2B5EF4-FFF2-40B4-BE49-F238E27FC236}">
                    <a16:creationId xmlns:a16="http://schemas.microsoft.com/office/drawing/2014/main" id="{D3040FBA-5657-43BC-8B5E-FD258E77AAA5}"/>
                  </a:ext>
                </a:extLst>
              </p:cNvPr>
              <p:cNvSpPr txBox="1"/>
              <p:nvPr/>
            </p:nvSpPr>
            <p:spPr>
              <a:xfrm>
                <a:off x="7285645" y="4309546"/>
                <a:ext cx="1102866" cy="215444"/>
              </a:xfrm>
              <a:prstGeom prst="rect">
                <a:avLst/>
              </a:prstGeom>
              <a:noFill/>
            </p:spPr>
            <p:txBody>
              <a:bodyPr wrap="none" lIns="0" tIns="0" rIns="0" bIns="0" rtlCol="0">
                <a:spAutoFit/>
              </a:bodyPr>
              <a:lstStyle/>
              <a:p>
                <a:r>
                  <a:rPr lang="en-US" sz="1400" b="1" dirty="0">
                    <a:latin typeface="Segoe UI Light" pitchFamily="34" charset="0"/>
                  </a:rPr>
                  <a:t>Managed disk </a:t>
                </a:r>
                <a:endParaRPr lang="en-IN" sz="1400" b="1" dirty="0" err="1">
                  <a:gradFill>
                    <a:gsLst>
                      <a:gs pos="2917">
                        <a:schemeClr val="tx1"/>
                      </a:gs>
                      <a:gs pos="30000">
                        <a:schemeClr val="tx1"/>
                      </a:gs>
                    </a:gsLst>
                    <a:lin ang="5400000" scaled="0"/>
                  </a:gradFill>
                  <a:latin typeface="+mj-lt"/>
                </a:endParaRPr>
              </a:p>
            </p:txBody>
          </p:sp>
          <p:pic>
            <p:nvPicPr>
              <p:cNvPr id="12" name="Picture 11">
                <a:extLst>
                  <a:ext uri="{FF2B5EF4-FFF2-40B4-BE49-F238E27FC236}">
                    <a16:creationId xmlns:a16="http://schemas.microsoft.com/office/drawing/2014/main" id="{8EC6DA39-3142-427D-8AAB-B6516A9E53B9}"/>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370284" y="4627084"/>
                <a:ext cx="1020869" cy="1020869"/>
              </a:xfrm>
              <a:prstGeom prst="rect">
                <a:avLst/>
              </a:prstGeom>
            </p:spPr>
          </p:pic>
        </p:grpSp>
        <p:pic>
          <p:nvPicPr>
            <p:cNvPr id="31" name="Picture 30" descr="A picture containing furniture, table&#10;&#10;Description automatically generated">
              <a:extLst>
                <a:ext uri="{FF2B5EF4-FFF2-40B4-BE49-F238E27FC236}">
                  <a16:creationId xmlns:a16="http://schemas.microsoft.com/office/drawing/2014/main" id="{5E09D43B-B5B3-4B76-8C0A-17AFEC374509}"/>
                </a:ext>
              </a:extLst>
            </p:cNvPr>
            <p:cNvPicPr>
              <a:picLocks noChangeAspect="1"/>
            </p:cNvPicPr>
            <p:nvPr/>
          </p:nvPicPr>
          <p:blipFill>
            <a:blip r:embed="rId5"/>
            <a:stretch>
              <a:fillRect/>
            </a:stretch>
          </p:blipFill>
          <p:spPr>
            <a:xfrm>
              <a:off x="10575267" y="1880983"/>
              <a:ext cx="517554" cy="517554"/>
            </a:xfrm>
            <a:prstGeom prst="rect">
              <a:avLst/>
            </a:prstGeom>
          </p:spPr>
        </p:pic>
        <p:grpSp>
          <p:nvGrpSpPr>
            <p:cNvPr id="22" name="Group 21">
              <a:extLst>
                <a:ext uri="{FF2B5EF4-FFF2-40B4-BE49-F238E27FC236}">
                  <a16:creationId xmlns:a16="http://schemas.microsoft.com/office/drawing/2014/main" id="{EA944EC4-1695-4988-A683-9DE4E65C3DEC}"/>
                </a:ext>
              </a:extLst>
            </p:cNvPr>
            <p:cNvGrpSpPr/>
            <p:nvPr/>
          </p:nvGrpSpPr>
          <p:grpSpPr>
            <a:xfrm>
              <a:off x="9075121" y="4447410"/>
              <a:ext cx="1105508" cy="1338407"/>
              <a:chOff x="7285645" y="4309546"/>
              <a:chExt cx="1105508" cy="1338407"/>
            </a:xfrm>
          </p:grpSpPr>
          <p:sp>
            <p:nvSpPr>
              <p:cNvPr id="23" name="TextBox 22">
                <a:extLst>
                  <a:ext uri="{FF2B5EF4-FFF2-40B4-BE49-F238E27FC236}">
                    <a16:creationId xmlns:a16="http://schemas.microsoft.com/office/drawing/2014/main" id="{5AFE661E-5D43-48BD-85F5-1A3DC6F3988F}"/>
                  </a:ext>
                </a:extLst>
              </p:cNvPr>
              <p:cNvSpPr txBox="1"/>
              <p:nvPr/>
            </p:nvSpPr>
            <p:spPr>
              <a:xfrm>
                <a:off x="7285645" y="4309546"/>
                <a:ext cx="1102866" cy="215444"/>
              </a:xfrm>
              <a:prstGeom prst="rect">
                <a:avLst/>
              </a:prstGeom>
              <a:noFill/>
            </p:spPr>
            <p:txBody>
              <a:bodyPr wrap="none" lIns="0" tIns="0" rIns="0" bIns="0" rtlCol="0">
                <a:spAutoFit/>
              </a:bodyPr>
              <a:lstStyle/>
              <a:p>
                <a:r>
                  <a:rPr lang="en-US" sz="1400" b="1" dirty="0">
                    <a:latin typeface="Segoe UI Light" pitchFamily="34" charset="0"/>
                  </a:rPr>
                  <a:t>Managed disk </a:t>
                </a:r>
                <a:endParaRPr lang="en-IN" sz="1400" b="1" dirty="0" err="1">
                  <a:gradFill>
                    <a:gsLst>
                      <a:gs pos="2917">
                        <a:schemeClr val="tx1"/>
                      </a:gs>
                      <a:gs pos="30000">
                        <a:schemeClr val="tx1"/>
                      </a:gs>
                    </a:gsLst>
                    <a:lin ang="5400000" scaled="0"/>
                  </a:gradFill>
                  <a:latin typeface="+mj-lt"/>
                </a:endParaRPr>
              </a:p>
            </p:txBody>
          </p:sp>
          <p:pic>
            <p:nvPicPr>
              <p:cNvPr id="24" name="Picture 23">
                <a:extLst>
                  <a:ext uri="{FF2B5EF4-FFF2-40B4-BE49-F238E27FC236}">
                    <a16:creationId xmlns:a16="http://schemas.microsoft.com/office/drawing/2014/main" id="{09D5C8F1-F0D7-4D39-B399-223D64A98559}"/>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370284" y="4627084"/>
                <a:ext cx="1020869" cy="1020869"/>
              </a:xfrm>
              <a:prstGeom prst="rect">
                <a:avLst/>
              </a:prstGeom>
            </p:spPr>
          </p:pic>
        </p:grpSp>
        <p:grpSp>
          <p:nvGrpSpPr>
            <p:cNvPr id="19" name="Group 18">
              <a:extLst>
                <a:ext uri="{FF2B5EF4-FFF2-40B4-BE49-F238E27FC236}">
                  <a16:creationId xmlns:a16="http://schemas.microsoft.com/office/drawing/2014/main" id="{422A65B6-7A6C-49A3-896C-B6361E0B3F8A}"/>
                </a:ext>
              </a:extLst>
            </p:cNvPr>
            <p:cNvGrpSpPr/>
            <p:nvPr/>
          </p:nvGrpSpPr>
          <p:grpSpPr>
            <a:xfrm>
              <a:off x="7189939" y="2081929"/>
              <a:ext cx="3221001" cy="2016345"/>
              <a:chOff x="7189939" y="2081929"/>
              <a:chExt cx="3221001" cy="2016345"/>
            </a:xfrm>
          </p:grpSpPr>
          <p:sp>
            <p:nvSpPr>
              <p:cNvPr id="5" name="Rectangle: Rounded Corners 4">
                <a:extLst>
                  <a:ext uri="{FF2B5EF4-FFF2-40B4-BE49-F238E27FC236}">
                    <a16:creationId xmlns:a16="http://schemas.microsoft.com/office/drawing/2014/main" id="{6942F7B2-FE96-4E47-AAB5-5A89A7B8CB98}"/>
                  </a:ext>
                </a:extLst>
              </p:cNvPr>
              <p:cNvSpPr/>
              <p:nvPr/>
            </p:nvSpPr>
            <p:spPr bwMode="auto">
              <a:xfrm>
                <a:off x="7189939" y="2081929"/>
                <a:ext cx="3221001" cy="2016345"/>
              </a:xfrm>
              <a:prstGeom prst="roundRect">
                <a:avLst>
                  <a:gd name="adj" fmla="val 14709"/>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a:extLst>
                  <a:ext uri="{FF2B5EF4-FFF2-40B4-BE49-F238E27FC236}">
                    <a16:creationId xmlns:a16="http://schemas.microsoft.com/office/drawing/2014/main" id="{879BE613-CC03-4422-A7C7-58F9DAFD69A0}"/>
                  </a:ext>
                </a:extLst>
              </p:cNvPr>
              <p:cNvSpPr txBox="1"/>
              <p:nvPr/>
            </p:nvSpPr>
            <p:spPr>
              <a:xfrm>
                <a:off x="7478944" y="2321792"/>
                <a:ext cx="1864293" cy="276999"/>
              </a:xfrm>
              <a:prstGeom prst="rect">
                <a:avLst/>
              </a:prstGeom>
              <a:noFill/>
            </p:spPr>
            <p:txBody>
              <a:bodyPr wrap="none" lIns="0" tIns="0" rIns="0" bIns="0" rtlCol="0">
                <a:spAutoFit/>
              </a:bodyPr>
              <a:lstStyle/>
              <a:p>
                <a:r>
                  <a:rPr lang="en-US" sz="1800" dirty="0">
                    <a:latin typeface="+mj-lt"/>
                  </a:rPr>
                  <a:t>Unmanaged disks</a:t>
                </a:r>
                <a:endParaRPr lang="en-IN" sz="1800" dirty="0" err="1">
                  <a:gradFill>
                    <a:gsLst>
                      <a:gs pos="2917">
                        <a:schemeClr val="tx1"/>
                      </a:gs>
                      <a:gs pos="30000">
                        <a:schemeClr val="tx1"/>
                      </a:gs>
                    </a:gsLst>
                    <a:lin ang="5400000" scaled="0"/>
                  </a:gradFill>
                  <a:latin typeface="+mj-lt"/>
                </a:endParaRPr>
              </a:p>
            </p:txBody>
          </p:sp>
          <p:pic>
            <p:nvPicPr>
              <p:cNvPr id="28" name="Picture 27">
                <a:extLst>
                  <a:ext uri="{FF2B5EF4-FFF2-40B4-BE49-F238E27FC236}">
                    <a16:creationId xmlns:a16="http://schemas.microsoft.com/office/drawing/2014/main" id="{A6ECE0F9-020C-4584-8505-A2C0630F8A6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664068" y="2739528"/>
                <a:ext cx="1020869" cy="1020869"/>
              </a:xfrm>
              <a:prstGeom prst="rect">
                <a:avLst/>
              </a:prstGeom>
            </p:spPr>
          </p:pic>
        </p:grpSp>
        <p:pic>
          <p:nvPicPr>
            <p:cNvPr id="13" name="Graphic 12">
              <a:extLst>
                <a:ext uri="{FF2B5EF4-FFF2-40B4-BE49-F238E27FC236}">
                  <a16:creationId xmlns:a16="http://schemas.microsoft.com/office/drawing/2014/main" id="{29AF4D8D-C825-4B28-A222-93CD178CFF8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578757" y="2208646"/>
              <a:ext cx="720000" cy="720000"/>
            </a:xfrm>
            <a:prstGeom prst="rect">
              <a:avLst/>
            </a:prstGeom>
          </p:spPr>
        </p:pic>
      </p:grpSp>
    </p:spTree>
    <p:extLst>
      <p:ext uri="{BB962C8B-B14F-4D97-AF65-F5344CB8AC3E}">
        <p14:creationId xmlns:p14="http://schemas.microsoft.com/office/powerpoint/2010/main" val="2564794538"/>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Virtual Machine Disks</a:t>
            </a:r>
          </a:p>
        </p:txBody>
      </p:sp>
      <p:sp>
        <p:nvSpPr>
          <p:cNvPr id="6" name="Text Placeholder 5"/>
          <p:cNvSpPr>
            <a:spLocks noGrp="1"/>
          </p:cNvSpPr>
          <p:nvPr>
            <p:ph type="body" sz="quarter" idx="10"/>
          </p:nvPr>
        </p:nvSpPr>
        <p:spPr>
          <a:xfrm>
            <a:off x="584200" y="3959940"/>
            <a:ext cx="11018520" cy="1465016"/>
          </a:xfrm>
        </p:spPr>
        <p:txBody>
          <a:bodyPr/>
          <a:lstStyle/>
          <a:p>
            <a:r>
              <a:rPr lang="en-US" b="1" dirty="0"/>
              <a:t>Operating System Disks </a:t>
            </a:r>
            <a:r>
              <a:rPr lang="en-US" dirty="0"/>
              <a:t>are SATA drives, labeled as C:</a:t>
            </a:r>
          </a:p>
          <a:p>
            <a:r>
              <a:rPr lang="en-US" b="1" dirty="0"/>
              <a:t>Temporary Disks </a:t>
            </a:r>
            <a:r>
              <a:rPr lang="en-US" dirty="0"/>
              <a:t>provides short term storage </a:t>
            </a:r>
          </a:p>
          <a:p>
            <a:r>
              <a:rPr lang="en-US" b="1" dirty="0"/>
              <a:t>Data Disks </a:t>
            </a:r>
            <a:r>
              <a:rPr lang="en-US" dirty="0"/>
              <a:t>are SCSI drives and depend on your virtual machine type</a:t>
            </a:r>
          </a:p>
        </p:txBody>
      </p:sp>
      <p:pic>
        <p:nvPicPr>
          <p:cNvPr id="5" name="Picture 4" descr="Screenshot of the VM disks blade. The OS disk is shown. There are no data disks.">
            <a:extLst>
              <a:ext uri="{FF2B5EF4-FFF2-40B4-BE49-F238E27FC236}">
                <a16:creationId xmlns:a16="http://schemas.microsoft.com/office/drawing/2014/main" id="{ACE2BAE8-3C94-49C0-ADD9-C7B18F40FC8D}"/>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1713960" y="1565728"/>
            <a:ext cx="8209524" cy="1790476"/>
          </a:xfrm>
          <a:prstGeom prst="rect">
            <a:avLst/>
          </a:prstGeom>
          <a:ln>
            <a:solidFill>
              <a:schemeClr val="tx1"/>
            </a:solidFill>
          </a:ln>
        </p:spPr>
      </p:pic>
    </p:spTree>
    <p:extLst>
      <p:ext uri="{BB962C8B-B14F-4D97-AF65-F5344CB8AC3E}">
        <p14:creationId xmlns:p14="http://schemas.microsoft.com/office/powerpoint/2010/main" val="2991835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Supported Operating Systems</a:t>
            </a:r>
          </a:p>
        </p:txBody>
      </p:sp>
      <p:sp>
        <p:nvSpPr>
          <p:cNvPr id="6" name="Text Placeholder 5"/>
          <p:cNvSpPr>
            <a:spLocks noGrp="1"/>
          </p:cNvSpPr>
          <p:nvPr>
            <p:ph type="body" sz="quarter" idx="10"/>
          </p:nvPr>
        </p:nvSpPr>
        <p:spPr>
          <a:xfrm>
            <a:off x="564745" y="1874794"/>
            <a:ext cx="5966684" cy="4097989"/>
          </a:xfrm>
        </p:spPr>
        <p:txBody>
          <a:bodyPr/>
          <a:lstStyle/>
          <a:p>
            <a:r>
              <a:rPr lang="en-US" dirty="0"/>
              <a:t>Windows Server includes many common products, requires a license, doesn’t support OS upgrades</a:t>
            </a:r>
          </a:p>
          <a:p>
            <a:r>
              <a:rPr lang="en-US" dirty="0"/>
              <a:t>Linux distributions are supported, upgrade of the OS is supported</a:t>
            </a:r>
          </a:p>
        </p:txBody>
      </p:sp>
      <p:pic>
        <p:nvPicPr>
          <p:cNvPr id="2" name="Picture 1" descr="Screenshot of the Azure Marketplace. Ubuntu and Windows Server 2016 virtual machines are shown. ">
            <a:extLst>
              <a:ext uri="{FF2B5EF4-FFF2-40B4-BE49-F238E27FC236}">
                <a16:creationId xmlns:a16="http://schemas.microsoft.com/office/drawing/2014/main" id="{2E867695-9CEC-4DDD-885B-C26459FCC9A5}"/>
              </a:ext>
            </a:extLst>
          </p:cNvPr>
          <p:cNvPicPr>
            <a:picLocks noChangeAspect="1"/>
          </p:cNvPicPr>
          <p:nvPr/>
        </p:nvPicPr>
        <p:blipFill>
          <a:blip r:embed="rId3"/>
          <a:stretch>
            <a:fillRect/>
          </a:stretch>
        </p:blipFill>
        <p:spPr>
          <a:xfrm>
            <a:off x="7483077" y="1225898"/>
            <a:ext cx="3519867" cy="5129684"/>
          </a:xfrm>
          <a:prstGeom prst="rect">
            <a:avLst/>
          </a:prstGeom>
          <a:ln>
            <a:solidFill>
              <a:schemeClr val="dk1"/>
            </a:solidFill>
          </a:ln>
        </p:spPr>
      </p:pic>
    </p:spTree>
    <p:extLst>
      <p:ext uri="{BB962C8B-B14F-4D97-AF65-F5344CB8AC3E}">
        <p14:creationId xmlns:p14="http://schemas.microsoft.com/office/powerpoint/2010/main" val="3470140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02: Creating Virtual Machines</a:t>
            </a:r>
          </a:p>
        </p:txBody>
      </p:sp>
    </p:spTree>
    <p:extLst>
      <p:ext uri="{BB962C8B-B14F-4D97-AF65-F5344CB8AC3E}">
        <p14:creationId xmlns:p14="http://schemas.microsoft.com/office/powerpoint/2010/main" val="2078559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D4DA7-EEAE-4A8B-A91E-6590B153BF49}"/>
              </a:ext>
            </a:extLst>
          </p:cNvPr>
          <p:cNvSpPr>
            <a:spLocks noGrp="1"/>
          </p:cNvSpPr>
          <p:nvPr>
            <p:ph type="title"/>
          </p:nvPr>
        </p:nvSpPr>
        <p:spPr/>
        <p:txBody>
          <a:bodyPr/>
          <a:lstStyle/>
          <a:p>
            <a:r>
              <a:rPr lang="en-US" dirty="0"/>
              <a:t>Creating Virtual Machines Overview</a:t>
            </a:r>
          </a:p>
        </p:txBody>
      </p:sp>
      <p:sp>
        <p:nvSpPr>
          <p:cNvPr id="3" name="Text Placeholder 2">
            <a:extLst>
              <a:ext uri="{FF2B5EF4-FFF2-40B4-BE49-F238E27FC236}">
                <a16:creationId xmlns:a16="http://schemas.microsoft.com/office/drawing/2014/main" id="{905AEEDD-5D0D-4868-9530-91B5BD7D7319}"/>
              </a:ext>
            </a:extLst>
          </p:cNvPr>
          <p:cNvSpPr>
            <a:spLocks noGrp="1"/>
          </p:cNvSpPr>
          <p:nvPr>
            <p:ph type="body" sz="quarter" idx="10"/>
          </p:nvPr>
        </p:nvSpPr>
        <p:spPr>
          <a:xfrm>
            <a:off x="584200" y="1435497"/>
            <a:ext cx="11018520" cy="4358116"/>
          </a:xfrm>
        </p:spPr>
        <p:txBody>
          <a:bodyPr/>
          <a:lstStyle/>
          <a:p>
            <a:r>
              <a:rPr lang="en-US" sz="2400" dirty="0"/>
              <a:t>Creating Virtual Machines in the Portal</a:t>
            </a:r>
          </a:p>
          <a:p>
            <a:r>
              <a:rPr lang="en-US" sz="2400" dirty="0"/>
              <a:t>Windows Virtual Machines</a:t>
            </a:r>
          </a:p>
          <a:p>
            <a:r>
              <a:rPr lang="en-US" sz="2400" dirty="0"/>
              <a:t>Windows VM Connections</a:t>
            </a:r>
          </a:p>
          <a:p>
            <a:r>
              <a:rPr lang="en-US" sz="2400" dirty="0"/>
              <a:t>Demonstration – Creating a VM in the Portal</a:t>
            </a:r>
          </a:p>
          <a:p>
            <a:r>
              <a:rPr lang="en-US" sz="2400" dirty="0"/>
              <a:t>PowerShell – Example (Part 1)</a:t>
            </a:r>
          </a:p>
          <a:p>
            <a:r>
              <a:rPr lang="en-US" sz="2400" dirty="0"/>
              <a:t>PowerShell – Example (Part 2)</a:t>
            </a:r>
          </a:p>
          <a:p>
            <a:r>
              <a:rPr lang="en-US" sz="2400" dirty="0"/>
              <a:t>Demonstration – Creating a Virtual Machine with PowerShell</a:t>
            </a:r>
          </a:p>
          <a:p>
            <a:r>
              <a:rPr lang="en-US" sz="2400" dirty="0"/>
              <a:t>Linux Virtual Machines</a:t>
            </a:r>
          </a:p>
          <a:p>
            <a:r>
              <a:rPr lang="en-US" sz="2400" dirty="0"/>
              <a:t>Linux VM Connections</a:t>
            </a:r>
          </a:p>
          <a:p>
            <a:r>
              <a:rPr lang="en-US" sz="2400" dirty="0"/>
              <a:t>Demonstration – Connect to Linux Virtual Machines</a:t>
            </a:r>
          </a:p>
        </p:txBody>
      </p:sp>
    </p:spTree>
    <p:extLst>
      <p:ext uri="{BB962C8B-B14F-4D97-AF65-F5344CB8AC3E}">
        <p14:creationId xmlns:p14="http://schemas.microsoft.com/office/powerpoint/2010/main" val="185570856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72A81-8C75-4163-9D28-302E0F8DD1CA}"/>
              </a:ext>
            </a:extLst>
          </p:cNvPr>
          <p:cNvSpPr>
            <a:spLocks noGrp="1"/>
          </p:cNvSpPr>
          <p:nvPr>
            <p:ph type="title"/>
          </p:nvPr>
        </p:nvSpPr>
        <p:spPr/>
        <p:txBody>
          <a:bodyPr/>
          <a:lstStyle/>
          <a:p>
            <a:r>
              <a:rPr lang="en-US" dirty="0"/>
              <a:t>Azure Portal and Cloud Shell Overview</a:t>
            </a:r>
          </a:p>
        </p:txBody>
      </p:sp>
      <p:sp>
        <p:nvSpPr>
          <p:cNvPr id="3" name="Text Placeholder 2">
            <a:extLst>
              <a:ext uri="{FF2B5EF4-FFF2-40B4-BE49-F238E27FC236}">
                <a16:creationId xmlns:a16="http://schemas.microsoft.com/office/drawing/2014/main" id="{01AE166B-BDB6-4E58-A02A-84513FDED0E7}"/>
              </a:ext>
            </a:extLst>
          </p:cNvPr>
          <p:cNvSpPr>
            <a:spLocks noGrp="1"/>
          </p:cNvSpPr>
          <p:nvPr>
            <p:ph type="body" sz="quarter" idx="10"/>
          </p:nvPr>
        </p:nvSpPr>
        <p:spPr>
          <a:xfrm>
            <a:off x="584200" y="1435497"/>
            <a:ext cx="11018520" cy="3016210"/>
          </a:xfrm>
        </p:spPr>
        <p:txBody>
          <a:bodyPr/>
          <a:lstStyle/>
          <a:p>
            <a:r>
              <a:rPr lang="en-US" dirty="0"/>
              <a:t>Azure Portal</a:t>
            </a:r>
          </a:p>
          <a:p>
            <a:r>
              <a:rPr lang="en-US" dirty="0"/>
              <a:t>Azure Mobile App</a:t>
            </a:r>
          </a:p>
          <a:p>
            <a:r>
              <a:rPr lang="en-US" dirty="0"/>
              <a:t>Demonstration – Azure Portal</a:t>
            </a:r>
          </a:p>
          <a:p>
            <a:r>
              <a:rPr lang="en-US" dirty="0"/>
              <a:t>Azure Cloud Shell</a:t>
            </a:r>
          </a:p>
          <a:p>
            <a:r>
              <a:rPr lang="en-US" dirty="0"/>
              <a:t>Demonstration – Cloud Shell</a:t>
            </a:r>
          </a:p>
          <a:p>
            <a:endParaRPr lang="en-US" dirty="0"/>
          </a:p>
        </p:txBody>
      </p:sp>
    </p:spTree>
    <p:extLst>
      <p:ext uri="{BB962C8B-B14F-4D97-AF65-F5344CB8AC3E}">
        <p14:creationId xmlns:p14="http://schemas.microsoft.com/office/powerpoint/2010/main" val="3722424290"/>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73F0F-0CDD-427E-B32B-B71E8938D8CC}"/>
              </a:ext>
            </a:extLst>
          </p:cNvPr>
          <p:cNvSpPr>
            <a:spLocks noGrp="1"/>
          </p:cNvSpPr>
          <p:nvPr>
            <p:ph type="title"/>
          </p:nvPr>
        </p:nvSpPr>
        <p:spPr/>
        <p:txBody>
          <a:bodyPr/>
          <a:lstStyle/>
          <a:p>
            <a:r>
              <a:rPr lang="en-US" dirty="0"/>
              <a:t>Creating Virtual Machines in the Portal</a:t>
            </a:r>
          </a:p>
        </p:txBody>
      </p:sp>
      <p:sp>
        <p:nvSpPr>
          <p:cNvPr id="3" name="Text Placeholder 2">
            <a:extLst>
              <a:ext uri="{FF2B5EF4-FFF2-40B4-BE49-F238E27FC236}">
                <a16:creationId xmlns:a16="http://schemas.microsoft.com/office/drawing/2014/main" id="{87CF61FF-ECA1-4661-9716-6BDECA0EF85D}"/>
              </a:ext>
            </a:extLst>
          </p:cNvPr>
          <p:cNvSpPr>
            <a:spLocks noGrp="1"/>
          </p:cNvSpPr>
          <p:nvPr>
            <p:ph type="body" sz="quarter" idx="10"/>
          </p:nvPr>
        </p:nvSpPr>
        <p:spPr>
          <a:xfrm>
            <a:off x="491836" y="2570757"/>
            <a:ext cx="7098236" cy="2880789"/>
          </a:xfrm>
        </p:spPr>
        <p:txBody>
          <a:bodyPr/>
          <a:lstStyle/>
          <a:p>
            <a:r>
              <a:rPr lang="en-US" sz="2400" b="1" dirty="0"/>
              <a:t>Basic</a:t>
            </a:r>
            <a:r>
              <a:rPr lang="en-US" sz="2400" dirty="0"/>
              <a:t> (required) - Project details, Administrator account, Inbound port rules</a:t>
            </a:r>
          </a:p>
          <a:p>
            <a:r>
              <a:rPr lang="en-US" sz="2400" b="1" dirty="0"/>
              <a:t>Disks</a:t>
            </a:r>
            <a:r>
              <a:rPr lang="en-US" sz="2400" dirty="0"/>
              <a:t> - OS disk type, data disks</a:t>
            </a:r>
          </a:p>
          <a:p>
            <a:r>
              <a:rPr lang="en-US" sz="2400" b="1" dirty="0"/>
              <a:t>Networking</a:t>
            </a:r>
            <a:r>
              <a:rPr lang="en-US" sz="2400" dirty="0"/>
              <a:t> - Virtual networks, load balancing</a:t>
            </a:r>
          </a:p>
          <a:p>
            <a:r>
              <a:rPr lang="en-US" sz="2400" b="1" dirty="0"/>
              <a:t>Management</a:t>
            </a:r>
            <a:r>
              <a:rPr lang="en-US" sz="2400" dirty="0"/>
              <a:t> - Monitoring, Auto-shutdown, Backup</a:t>
            </a:r>
          </a:p>
          <a:p>
            <a:r>
              <a:rPr lang="en-US" sz="2400" b="1" dirty="0"/>
              <a:t>Guest config</a:t>
            </a:r>
            <a:r>
              <a:rPr lang="en-US" sz="2400" dirty="0"/>
              <a:t> - Add additional configuration, agents, scripts or applications</a:t>
            </a:r>
          </a:p>
        </p:txBody>
      </p:sp>
      <p:pic>
        <p:nvPicPr>
          <p:cNvPr id="5" name="Picture 4" descr="Screenshot of the portal images.">
            <a:extLst>
              <a:ext uri="{FF2B5EF4-FFF2-40B4-BE49-F238E27FC236}">
                <a16:creationId xmlns:a16="http://schemas.microsoft.com/office/drawing/2014/main" id="{B3E6FB20-9B7E-4EC6-96D5-54972C63F82A}"/>
              </a:ext>
            </a:extLst>
          </p:cNvPr>
          <p:cNvPicPr>
            <a:picLocks noChangeAspect="1"/>
          </p:cNvPicPr>
          <p:nvPr/>
        </p:nvPicPr>
        <p:blipFill>
          <a:blip r:embed="rId2"/>
          <a:stretch>
            <a:fillRect/>
          </a:stretch>
        </p:blipFill>
        <p:spPr>
          <a:xfrm>
            <a:off x="7892660" y="2573157"/>
            <a:ext cx="3524950" cy="2925939"/>
          </a:xfrm>
          <a:prstGeom prst="rect">
            <a:avLst/>
          </a:prstGeom>
        </p:spPr>
      </p:pic>
      <p:pic>
        <p:nvPicPr>
          <p:cNvPr id="7" name="Picture 6" descr="Screenshot of the portal menu for creating a virtual machine.">
            <a:extLst>
              <a:ext uri="{FF2B5EF4-FFF2-40B4-BE49-F238E27FC236}">
                <a16:creationId xmlns:a16="http://schemas.microsoft.com/office/drawing/2014/main" id="{F5B5E019-E27F-4B95-A49F-40EF824F51E0}"/>
              </a:ext>
            </a:extLst>
          </p:cNvPr>
          <p:cNvPicPr>
            <a:picLocks noChangeAspect="1"/>
          </p:cNvPicPr>
          <p:nvPr/>
        </p:nvPicPr>
        <p:blipFill>
          <a:blip r:embed="rId3"/>
          <a:stretch>
            <a:fillRect/>
          </a:stretch>
        </p:blipFill>
        <p:spPr>
          <a:xfrm>
            <a:off x="2458886" y="1452791"/>
            <a:ext cx="6181725" cy="628650"/>
          </a:xfrm>
          <a:prstGeom prst="rect">
            <a:avLst/>
          </a:prstGeom>
        </p:spPr>
      </p:pic>
    </p:spTree>
    <p:extLst>
      <p:ext uri="{BB962C8B-B14F-4D97-AF65-F5344CB8AC3E}">
        <p14:creationId xmlns:p14="http://schemas.microsoft.com/office/powerpoint/2010/main" val="776579090"/>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79C5D-C4CB-463A-A7DA-40EC636EEE8F}"/>
              </a:ext>
            </a:extLst>
          </p:cNvPr>
          <p:cNvSpPr>
            <a:spLocks noGrp="1"/>
          </p:cNvSpPr>
          <p:nvPr>
            <p:ph type="title"/>
          </p:nvPr>
        </p:nvSpPr>
        <p:spPr/>
        <p:txBody>
          <a:bodyPr/>
          <a:lstStyle/>
          <a:p>
            <a:r>
              <a:rPr lang="en-US" dirty="0"/>
              <a:t>Windows Virtual Machines</a:t>
            </a:r>
          </a:p>
        </p:txBody>
      </p:sp>
      <p:sp>
        <p:nvSpPr>
          <p:cNvPr id="3" name="Text Placeholder 2">
            <a:extLst>
              <a:ext uri="{FF2B5EF4-FFF2-40B4-BE49-F238E27FC236}">
                <a16:creationId xmlns:a16="http://schemas.microsoft.com/office/drawing/2014/main" id="{EEFA83A3-7997-4596-8FDF-450E277A8C5C}"/>
              </a:ext>
            </a:extLst>
          </p:cNvPr>
          <p:cNvSpPr>
            <a:spLocks noGrp="1"/>
          </p:cNvSpPr>
          <p:nvPr>
            <p:ph type="body" sz="quarter" idx="10"/>
          </p:nvPr>
        </p:nvSpPr>
        <p:spPr>
          <a:xfrm>
            <a:off x="584200" y="3903394"/>
            <a:ext cx="11018520" cy="1982081"/>
          </a:xfrm>
        </p:spPr>
        <p:txBody>
          <a:bodyPr/>
          <a:lstStyle/>
          <a:p>
            <a:r>
              <a:rPr lang="en-US" dirty="0"/>
              <a:t>Unique hybrid capabilities</a:t>
            </a:r>
          </a:p>
          <a:p>
            <a:r>
              <a:rPr lang="en-US" dirty="0"/>
              <a:t>Advanced multi-layer security </a:t>
            </a:r>
          </a:p>
          <a:p>
            <a:r>
              <a:rPr lang="en-US" dirty="0"/>
              <a:t>Faster innovation for applications </a:t>
            </a:r>
          </a:p>
          <a:p>
            <a:r>
              <a:rPr lang="en-US" dirty="0"/>
              <a:t>Unprecedented hyper-converged infrastructure</a:t>
            </a:r>
          </a:p>
        </p:txBody>
      </p:sp>
      <p:pic>
        <p:nvPicPr>
          <p:cNvPr id="4" name="Picture 3" descr="Marketplace screenshot of Windows server images.">
            <a:extLst>
              <a:ext uri="{FF2B5EF4-FFF2-40B4-BE49-F238E27FC236}">
                <a16:creationId xmlns:a16="http://schemas.microsoft.com/office/drawing/2014/main" id="{CB76ACE4-215D-4247-B380-7C6CD565A80C}"/>
              </a:ext>
            </a:extLst>
          </p:cNvPr>
          <p:cNvPicPr>
            <a:picLocks noChangeAspect="1"/>
          </p:cNvPicPr>
          <p:nvPr/>
        </p:nvPicPr>
        <p:blipFill>
          <a:blip r:embed="rId3"/>
          <a:stretch>
            <a:fillRect/>
          </a:stretch>
        </p:blipFill>
        <p:spPr>
          <a:xfrm>
            <a:off x="2656324" y="1486490"/>
            <a:ext cx="5743575" cy="2000250"/>
          </a:xfrm>
          <a:prstGeom prst="rect">
            <a:avLst/>
          </a:prstGeom>
        </p:spPr>
      </p:pic>
    </p:spTree>
    <p:extLst>
      <p:ext uri="{BB962C8B-B14F-4D97-AF65-F5344CB8AC3E}">
        <p14:creationId xmlns:p14="http://schemas.microsoft.com/office/powerpoint/2010/main" val="2592425695"/>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6702D-0E49-4A49-8227-E762CF8E7A23}"/>
              </a:ext>
            </a:extLst>
          </p:cNvPr>
          <p:cNvSpPr>
            <a:spLocks noGrp="1"/>
          </p:cNvSpPr>
          <p:nvPr>
            <p:ph type="title"/>
          </p:nvPr>
        </p:nvSpPr>
        <p:spPr/>
        <p:txBody>
          <a:bodyPr/>
          <a:lstStyle/>
          <a:p>
            <a:r>
              <a:rPr lang="en-US" dirty="0"/>
              <a:t>Windows VM Connections</a:t>
            </a:r>
          </a:p>
        </p:txBody>
      </p:sp>
      <p:sp>
        <p:nvSpPr>
          <p:cNvPr id="3" name="Text Placeholder 2">
            <a:extLst>
              <a:ext uri="{FF2B5EF4-FFF2-40B4-BE49-F238E27FC236}">
                <a16:creationId xmlns:a16="http://schemas.microsoft.com/office/drawing/2014/main" id="{B6830AF9-01E8-4426-B17E-8435786B8E6D}"/>
              </a:ext>
            </a:extLst>
          </p:cNvPr>
          <p:cNvSpPr>
            <a:spLocks noGrp="1"/>
          </p:cNvSpPr>
          <p:nvPr>
            <p:ph type="body" sz="quarter" idx="10"/>
          </p:nvPr>
        </p:nvSpPr>
        <p:spPr>
          <a:xfrm>
            <a:off x="584200" y="1435497"/>
            <a:ext cx="5177503" cy="2671501"/>
          </a:xfrm>
        </p:spPr>
        <p:txBody>
          <a:bodyPr/>
          <a:lstStyle/>
          <a:p>
            <a:r>
              <a:rPr lang="en-US" b="1" dirty="0"/>
              <a:t>Remote Desktop Protocol (RDP)</a:t>
            </a:r>
            <a:r>
              <a:rPr lang="en-US" dirty="0"/>
              <a:t> creates a GUI session and accepts inbound traffic on TCP port 3389</a:t>
            </a:r>
          </a:p>
          <a:p>
            <a:r>
              <a:rPr lang="en-US" b="1" dirty="0"/>
              <a:t>WinRM</a:t>
            </a:r>
            <a:r>
              <a:rPr lang="en-US" dirty="0"/>
              <a:t> creates a command-line session so can run scripts</a:t>
            </a:r>
          </a:p>
        </p:txBody>
      </p:sp>
      <p:pic>
        <p:nvPicPr>
          <p:cNvPr id="4" name="Picture 3" descr="Screenshot of the RDP connection page.">
            <a:extLst>
              <a:ext uri="{FF2B5EF4-FFF2-40B4-BE49-F238E27FC236}">
                <a16:creationId xmlns:a16="http://schemas.microsoft.com/office/drawing/2014/main" id="{C68E3001-F10B-44CF-89E4-BA6D7911E836}"/>
              </a:ext>
            </a:extLst>
          </p:cNvPr>
          <p:cNvPicPr>
            <a:picLocks noChangeAspect="1"/>
          </p:cNvPicPr>
          <p:nvPr/>
        </p:nvPicPr>
        <p:blipFill>
          <a:blip r:embed="rId3"/>
          <a:stretch>
            <a:fillRect/>
          </a:stretch>
        </p:blipFill>
        <p:spPr>
          <a:xfrm>
            <a:off x="6677594" y="2964886"/>
            <a:ext cx="4495800" cy="2466975"/>
          </a:xfrm>
          <a:prstGeom prst="rect">
            <a:avLst/>
          </a:prstGeom>
        </p:spPr>
      </p:pic>
      <p:pic>
        <p:nvPicPr>
          <p:cNvPr id="5" name="Picture 4" descr="Connect to virtual machine page. RDP is selected. ">
            <a:extLst>
              <a:ext uri="{FF2B5EF4-FFF2-40B4-BE49-F238E27FC236}">
                <a16:creationId xmlns:a16="http://schemas.microsoft.com/office/drawing/2014/main" id="{454D46D4-9AA6-4739-A0E7-104FFF4F5182}"/>
              </a:ext>
            </a:extLst>
          </p:cNvPr>
          <p:cNvPicPr>
            <a:picLocks noChangeAspect="1"/>
          </p:cNvPicPr>
          <p:nvPr/>
        </p:nvPicPr>
        <p:blipFill>
          <a:blip r:embed="rId4"/>
          <a:stretch>
            <a:fillRect/>
          </a:stretch>
        </p:blipFill>
        <p:spPr>
          <a:xfrm>
            <a:off x="7254240" y="1453705"/>
            <a:ext cx="3352800" cy="1152525"/>
          </a:xfrm>
          <a:prstGeom prst="rect">
            <a:avLst/>
          </a:prstGeom>
          <a:ln>
            <a:solidFill>
              <a:schemeClr val="tx1"/>
            </a:solidFill>
          </a:ln>
        </p:spPr>
      </p:pic>
      <p:cxnSp>
        <p:nvCxnSpPr>
          <p:cNvPr id="7" name="Connector: Elbow 6">
            <a:extLst>
              <a:ext uri="{FF2B5EF4-FFF2-40B4-BE49-F238E27FC236}">
                <a16:creationId xmlns:a16="http://schemas.microsoft.com/office/drawing/2014/main" id="{A92889D5-33A9-45D4-B07A-1816BD74B589}"/>
              </a:ext>
              <a:ext uri="{C183D7F6-B498-43B3-948B-1728B52AA6E4}">
                <adec:decorative xmlns:adec="http://schemas.microsoft.com/office/drawing/2017/decorative" val="1"/>
              </a:ext>
            </a:extLst>
          </p:cNvPr>
          <p:cNvCxnSpPr>
            <a:stCxn id="5" idx="2"/>
            <a:endCxn id="4" idx="0"/>
          </p:cNvCxnSpPr>
          <p:nvPr/>
        </p:nvCxnSpPr>
        <p:spPr>
          <a:xfrm rot="5400000">
            <a:off x="8748739" y="2782985"/>
            <a:ext cx="358656" cy="5146"/>
          </a:xfrm>
          <a:prstGeom prst="bentConnector3">
            <a:avLst/>
          </a:prstGeom>
          <a:ln w="22225">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753334"/>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E0EA5-76F3-4809-BFB9-232998761A10}"/>
              </a:ext>
            </a:extLst>
          </p:cNvPr>
          <p:cNvSpPr>
            <a:spLocks noGrp="1"/>
          </p:cNvSpPr>
          <p:nvPr>
            <p:ph type="title"/>
          </p:nvPr>
        </p:nvSpPr>
        <p:spPr/>
        <p:txBody>
          <a:bodyPr/>
          <a:lstStyle/>
          <a:p>
            <a:r>
              <a:rPr lang="en-US" dirty="0"/>
              <a:t>Demonstration – Create a VM in the Portal</a:t>
            </a:r>
          </a:p>
        </p:txBody>
      </p:sp>
      <p:sp>
        <p:nvSpPr>
          <p:cNvPr id="3" name="Text Placeholder 2">
            <a:extLst>
              <a:ext uri="{FF2B5EF4-FFF2-40B4-BE49-F238E27FC236}">
                <a16:creationId xmlns:a16="http://schemas.microsoft.com/office/drawing/2014/main" id="{C01A3596-1504-417B-9EB0-39EC32922920}"/>
              </a:ext>
            </a:extLst>
          </p:cNvPr>
          <p:cNvSpPr>
            <a:spLocks noGrp="1"/>
          </p:cNvSpPr>
          <p:nvPr>
            <p:ph type="body" sz="quarter" idx="10"/>
          </p:nvPr>
        </p:nvSpPr>
        <p:spPr>
          <a:xfrm>
            <a:off x="584200" y="1435497"/>
            <a:ext cx="11018520" cy="1982081"/>
          </a:xfrm>
        </p:spPr>
        <p:txBody>
          <a:bodyPr/>
          <a:lstStyle/>
          <a:p>
            <a:r>
              <a:rPr lang="en-US" dirty="0"/>
              <a:t>Create the virtual machine</a:t>
            </a:r>
          </a:p>
          <a:p>
            <a:r>
              <a:rPr lang="en-US" dirty="0"/>
              <a:t>Connect to the virtual machine</a:t>
            </a:r>
          </a:p>
          <a:p>
            <a:r>
              <a:rPr lang="en-US" dirty="0"/>
              <a:t>Install the Web Server role</a:t>
            </a:r>
          </a:p>
          <a:p>
            <a:r>
              <a:rPr lang="en-US" dirty="0"/>
              <a:t>View the IIS welcome page</a:t>
            </a:r>
          </a:p>
        </p:txBody>
      </p:sp>
    </p:spTree>
    <p:extLst>
      <p:ext uri="{BB962C8B-B14F-4D97-AF65-F5344CB8AC3E}">
        <p14:creationId xmlns:p14="http://schemas.microsoft.com/office/powerpoint/2010/main" val="2671216117"/>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PowerShell - Example (Part 1)</a:t>
            </a:r>
          </a:p>
        </p:txBody>
      </p:sp>
      <p:sp>
        <p:nvSpPr>
          <p:cNvPr id="3" name="Text Placeholder 2">
            <a:extLst>
              <a:ext uri="{FF2B5EF4-FFF2-40B4-BE49-F238E27FC236}">
                <a16:creationId xmlns:a16="http://schemas.microsoft.com/office/drawing/2014/main" id="{5ED29A6F-7349-4294-92FB-ACF08A3B6611}"/>
              </a:ext>
            </a:extLst>
          </p:cNvPr>
          <p:cNvSpPr>
            <a:spLocks noGrp="1"/>
          </p:cNvSpPr>
          <p:nvPr>
            <p:ph type="body" sz="quarter" idx="10"/>
          </p:nvPr>
        </p:nvSpPr>
        <p:spPr>
          <a:xfrm>
            <a:off x="588263" y="3429000"/>
            <a:ext cx="10091929" cy="2573012"/>
          </a:xfrm>
        </p:spPr>
        <p:txBody>
          <a:bodyPr/>
          <a:lstStyle/>
          <a:p>
            <a:pPr>
              <a:spcBef>
                <a:spcPts val="0"/>
              </a:spcBef>
              <a:tabLst>
                <a:tab pos="801688" algn="l"/>
              </a:tabLst>
            </a:pPr>
            <a:r>
              <a:rPr lang="en-US" sz="2200" dirty="0">
                <a:latin typeface="Consolas" panose="020B0609020204030204" pitchFamily="49" charset="0"/>
              </a:rPr>
              <a:t># 1. Set the admin credentials (username and </a:t>
            </a:r>
            <a:r>
              <a:rPr lang="en-US" sz="2200" dirty="0" err="1">
                <a:latin typeface="Consolas" panose="020B0609020204030204" pitchFamily="49" charset="0"/>
              </a:rPr>
              <a:t>pwd</a:t>
            </a:r>
            <a:r>
              <a:rPr lang="en-US" sz="2200" dirty="0">
                <a:latin typeface="Consolas" panose="020B0609020204030204" pitchFamily="49" charset="0"/>
              </a:rPr>
              <a:t>)</a:t>
            </a:r>
          </a:p>
          <a:p>
            <a:pPr>
              <a:tabLst>
                <a:tab pos="801688" algn="l"/>
              </a:tabLst>
            </a:pPr>
            <a:r>
              <a:rPr lang="en-US" sz="2200" dirty="0">
                <a:solidFill>
                  <a:schemeClr val="tx1"/>
                </a:solidFill>
                <a:latin typeface="Consolas" panose="020B0609020204030204" pitchFamily="49" charset="0"/>
              </a:rPr>
              <a:t>	$cred = Get-Credential</a:t>
            </a:r>
          </a:p>
          <a:p>
            <a:pPr>
              <a:spcBef>
                <a:spcPts val="0"/>
              </a:spcBef>
              <a:tabLst>
                <a:tab pos="801688" algn="l"/>
              </a:tabLst>
            </a:pPr>
            <a:r>
              <a:rPr lang="en-US" sz="2200" dirty="0">
                <a:latin typeface="Consolas" panose="020B0609020204030204" pitchFamily="49" charset="0"/>
              </a:rPr>
              <a:t># 2. Create the initial virtual machine configuration </a:t>
            </a:r>
          </a:p>
          <a:p>
            <a:pPr>
              <a:tabLst>
                <a:tab pos="801688" algn="l"/>
              </a:tabLst>
            </a:pPr>
            <a:r>
              <a:rPr lang="en-US" sz="2200" dirty="0">
                <a:solidFill>
                  <a:schemeClr val="tx1"/>
                </a:solidFill>
                <a:latin typeface="Consolas" panose="020B0609020204030204" pitchFamily="49" charset="0"/>
              </a:rPr>
              <a:t>	$vm = New-AzVMConfig -VMName </a:t>
            </a:r>
            <a:r>
              <a:rPr lang="en-US" sz="2200" dirty="0" err="1">
                <a:solidFill>
                  <a:schemeClr val="tx1"/>
                </a:solidFill>
                <a:latin typeface="Consolas" panose="020B0609020204030204" pitchFamily="49" charset="0"/>
              </a:rPr>
              <a:t>myVM</a:t>
            </a:r>
            <a:r>
              <a:rPr lang="en-US" sz="2200" dirty="0">
                <a:solidFill>
                  <a:schemeClr val="tx1"/>
                </a:solidFill>
                <a:latin typeface="Consolas" panose="020B0609020204030204" pitchFamily="49" charset="0"/>
              </a:rPr>
              <a:t> -VMSize Standard_D1</a:t>
            </a:r>
          </a:p>
          <a:p>
            <a:pPr>
              <a:spcBef>
                <a:spcPts val="0"/>
              </a:spcBef>
              <a:tabLst>
                <a:tab pos="801688" algn="l"/>
              </a:tabLst>
            </a:pPr>
            <a:r>
              <a:rPr lang="en-US" sz="2200" dirty="0">
                <a:latin typeface="Consolas" panose="020B0609020204030204" pitchFamily="49" charset="0"/>
              </a:rPr>
              <a:t># 3. Add the OS information</a:t>
            </a:r>
          </a:p>
          <a:p>
            <a:pPr>
              <a:tabLst>
                <a:tab pos="801688" algn="l"/>
              </a:tabLst>
            </a:pPr>
            <a:r>
              <a:rPr lang="en-US" sz="2200" dirty="0">
                <a:solidFill>
                  <a:schemeClr val="tx1"/>
                </a:solidFill>
                <a:latin typeface="Consolas" panose="020B0609020204030204" pitchFamily="49" charset="0"/>
              </a:rPr>
              <a:t>	$vm = Set-</a:t>
            </a:r>
            <a:r>
              <a:rPr lang="en-US" sz="2200" dirty="0" err="1">
                <a:solidFill>
                  <a:schemeClr val="tx1"/>
                </a:solidFill>
                <a:latin typeface="Consolas" panose="020B0609020204030204" pitchFamily="49" charset="0"/>
              </a:rPr>
              <a:t>AzVMOperatingSystem</a:t>
            </a:r>
            <a:r>
              <a:rPr lang="en-US" sz="2200" dirty="0">
                <a:solidFill>
                  <a:schemeClr val="tx1"/>
                </a:solidFill>
                <a:latin typeface="Consolas" panose="020B0609020204030204" pitchFamily="49" charset="0"/>
              </a:rPr>
              <a:t> -VM $</a:t>
            </a:r>
            <a:r>
              <a:rPr lang="en-US" sz="2200" dirty="0" err="1">
                <a:solidFill>
                  <a:schemeClr val="tx1"/>
                </a:solidFill>
                <a:latin typeface="Consolas" panose="020B0609020204030204" pitchFamily="49" charset="0"/>
              </a:rPr>
              <a:t>vm</a:t>
            </a:r>
            <a:r>
              <a:rPr lang="en-US" sz="2200" dirty="0">
                <a:solidFill>
                  <a:schemeClr val="tx1"/>
                </a:solidFill>
                <a:latin typeface="Consolas" panose="020B0609020204030204" pitchFamily="49" charset="0"/>
              </a:rPr>
              <a:t> -Windows -</a:t>
            </a:r>
            <a:r>
              <a:rPr lang="en-US" sz="2200" dirty="0" err="1">
                <a:solidFill>
                  <a:schemeClr val="tx1"/>
                </a:solidFill>
                <a:latin typeface="Consolas" panose="020B0609020204030204" pitchFamily="49" charset="0"/>
              </a:rPr>
              <a:t>ComputerName</a:t>
            </a:r>
            <a:r>
              <a:rPr lang="en-US" sz="2200" dirty="0">
                <a:solidFill>
                  <a:schemeClr val="tx1"/>
                </a:solidFill>
                <a:latin typeface="Consolas" panose="020B0609020204030204" pitchFamily="49" charset="0"/>
              </a:rPr>
              <a:t> 	</a:t>
            </a:r>
            <a:r>
              <a:rPr lang="en-US" sz="2200" dirty="0" err="1">
                <a:solidFill>
                  <a:schemeClr val="tx1"/>
                </a:solidFill>
                <a:latin typeface="Consolas" panose="020B0609020204030204" pitchFamily="49" charset="0"/>
              </a:rPr>
              <a:t>myVM</a:t>
            </a:r>
            <a:r>
              <a:rPr lang="en-US" sz="2200" dirty="0">
                <a:solidFill>
                  <a:schemeClr val="tx1"/>
                </a:solidFill>
                <a:latin typeface="Consolas" panose="020B0609020204030204" pitchFamily="49" charset="0"/>
              </a:rPr>
              <a:t> -Credential $cred -</a:t>
            </a:r>
            <a:r>
              <a:rPr lang="en-US" sz="2200" dirty="0" err="1">
                <a:solidFill>
                  <a:schemeClr val="tx1"/>
                </a:solidFill>
                <a:latin typeface="Consolas" panose="020B0609020204030204" pitchFamily="49" charset="0"/>
              </a:rPr>
              <a:t>ProvisionVMAgent</a:t>
            </a:r>
            <a:r>
              <a:rPr lang="en-US" sz="2200" dirty="0">
                <a:solidFill>
                  <a:schemeClr val="tx1"/>
                </a:solidFill>
                <a:latin typeface="Consolas" panose="020B0609020204030204" pitchFamily="49" charset="0"/>
              </a:rPr>
              <a:t> -EnableAutoUpdate </a:t>
            </a:r>
          </a:p>
        </p:txBody>
      </p:sp>
      <p:grpSp>
        <p:nvGrpSpPr>
          <p:cNvPr id="2" name="Group 1" descr="Flow chart of the three steps described on the slide.">
            <a:extLst>
              <a:ext uri="{FF2B5EF4-FFF2-40B4-BE49-F238E27FC236}">
                <a16:creationId xmlns:a16="http://schemas.microsoft.com/office/drawing/2014/main" id="{CE63E936-A257-4E3B-8B52-09B2925D52AA}"/>
              </a:ext>
            </a:extLst>
          </p:cNvPr>
          <p:cNvGrpSpPr/>
          <p:nvPr/>
        </p:nvGrpSpPr>
        <p:grpSpPr>
          <a:xfrm>
            <a:off x="1875934" y="1011198"/>
            <a:ext cx="7048769" cy="2318065"/>
            <a:chOff x="1875934" y="1011198"/>
            <a:chExt cx="7048769" cy="2318065"/>
          </a:xfrm>
        </p:grpSpPr>
        <p:graphicFrame>
          <p:nvGraphicFramePr>
            <p:cNvPr id="5" name="Diagram 4" descr="Flow chart of the three steps described on the slide.&#10;">
              <a:extLst>
                <a:ext uri="{FF2B5EF4-FFF2-40B4-BE49-F238E27FC236}">
                  <a16:creationId xmlns:a16="http://schemas.microsoft.com/office/drawing/2014/main" id="{0F8BC6C6-4161-4BFB-8ECD-5485B74366FA}"/>
                </a:ext>
              </a:extLst>
            </p:cNvPr>
            <p:cNvGraphicFramePr/>
            <p:nvPr/>
          </p:nvGraphicFramePr>
          <p:xfrm>
            <a:off x="1998970" y="1011198"/>
            <a:ext cx="6925733" cy="23180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a:extLst>
                <a:ext uri="{FF2B5EF4-FFF2-40B4-BE49-F238E27FC236}">
                  <a16:creationId xmlns:a16="http://schemas.microsoft.com/office/drawing/2014/main" id="{1B5BFB90-7000-43FC-8FA3-455454CBE213}"/>
                </a:ext>
              </a:extLst>
            </p:cNvPr>
            <p:cNvSpPr/>
            <p:nvPr/>
          </p:nvSpPr>
          <p:spPr bwMode="auto">
            <a:xfrm>
              <a:off x="1875934" y="1436688"/>
              <a:ext cx="4308050" cy="1551609"/>
            </a:xfrm>
            <a:prstGeom prst="rect">
              <a:avLst/>
            </a:prstGeom>
            <a:noFill/>
            <a:ln w="28575">
              <a:solidFill>
                <a:srgbClr val="C0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Tree>
    <p:extLst>
      <p:ext uri="{BB962C8B-B14F-4D97-AF65-F5344CB8AC3E}">
        <p14:creationId xmlns:p14="http://schemas.microsoft.com/office/powerpoint/2010/main" val="3562719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t>PowerShell - Example (Part 2)</a:t>
            </a:r>
          </a:p>
        </p:txBody>
      </p:sp>
      <p:sp>
        <p:nvSpPr>
          <p:cNvPr id="5" name="Text Placeholder 2">
            <a:extLst>
              <a:ext uri="{FF2B5EF4-FFF2-40B4-BE49-F238E27FC236}">
                <a16:creationId xmlns:a16="http://schemas.microsoft.com/office/drawing/2014/main" id="{A1064A86-56D5-4162-A531-9346F06F0B3B}"/>
              </a:ext>
            </a:extLst>
          </p:cNvPr>
          <p:cNvSpPr>
            <a:spLocks noGrp="1"/>
          </p:cNvSpPr>
          <p:nvPr>
            <p:ph type="body" sz="quarter" idx="10"/>
          </p:nvPr>
        </p:nvSpPr>
        <p:spPr>
          <a:xfrm>
            <a:off x="588263" y="3429000"/>
            <a:ext cx="10505281" cy="3250121"/>
          </a:xfrm>
        </p:spPr>
        <p:txBody>
          <a:bodyPr vert="horz" wrap="square" lIns="0" tIns="0" rIns="0" bIns="0" rtlCol="0" anchor="t">
            <a:spAutoFit/>
          </a:bodyPr>
          <a:lstStyle/>
          <a:p>
            <a:pPr marL="0" indent="0">
              <a:spcBef>
                <a:spcPts val="0"/>
              </a:spcBef>
              <a:buNone/>
              <a:tabLst>
                <a:tab pos="801688" algn="l"/>
              </a:tabLst>
            </a:pPr>
            <a:r>
              <a:rPr lang="en-US" sz="2200" dirty="0">
                <a:solidFill>
                  <a:schemeClr val="tx1"/>
                </a:solidFill>
                <a:latin typeface="Consolas" panose="020B0609020204030204" pitchFamily="49" charset="0"/>
              </a:rPr>
              <a:t># 4. Add the image information</a:t>
            </a:r>
          </a:p>
          <a:p>
            <a:pPr marL="228600" lvl="1" indent="0">
              <a:buNone/>
              <a:tabLst>
                <a:tab pos="801688" algn="l"/>
              </a:tabLst>
            </a:pPr>
            <a:r>
              <a:rPr lang="en-US" sz="2200" dirty="0">
                <a:solidFill>
                  <a:schemeClr val="tx1"/>
                </a:solidFill>
                <a:latin typeface="Consolas"/>
              </a:rPr>
              <a:t>$vm = </a:t>
            </a:r>
            <a:r>
              <a:rPr lang="en-US" sz="2200" b="1" dirty="0">
                <a:solidFill>
                  <a:schemeClr val="tx1"/>
                </a:solidFill>
                <a:latin typeface="Consolas"/>
              </a:rPr>
              <a:t>Set-</a:t>
            </a:r>
            <a:r>
              <a:rPr lang="en-US" sz="2200" b="1" dirty="0" err="1">
                <a:solidFill>
                  <a:schemeClr val="tx1"/>
                </a:solidFill>
                <a:latin typeface="Consolas"/>
              </a:rPr>
              <a:t>AzVMSourceImage</a:t>
            </a:r>
            <a:r>
              <a:rPr lang="en-US" sz="2200" dirty="0">
                <a:solidFill>
                  <a:schemeClr val="tx1"/>
                </a:solidFill>
                <a:latin typeface="Consolas"/>
              </a:rPr>
              <a:t> -VM $</a:t>
            </a:r>
            <a:r>
              <a:rPr lang="en-US" sz="2200" dirty="0" err="1">
                <a:solidFill>
                  <a:schemeClr val="tx1"/>
                </a:solidFill>
                <a:latin typeface="Consolas"/>
              </a:rPr>
              <a:t>vm</a:t>
            </a:r>
            <a:r>
              <a:rPr lang="en-US" sz="2200" dirty="0">
                <a:solidFill>
                  <a:schemeClr val="tx1"/>
                </a:solidFill>
                <a:latin typeface="Consolas"/>
              </a:rPr>
              <a:t> -</a:t>
            </a:r>
            <a:r>
              <a:rPr lang="en-US" sz="2200" dirty="0" err="1">
                <a:solidFill>
                  <a:schemeClr val="tx1"/>
                </a:solidFill>
                <a:latin typeface="Consolas"/>
              </a:rPr>
              <a:t>PublisherName</a:t>
            </a:r>
            <a:r>
              <a:rPr lang="en-US" sz="2200" dirty="0">
                <a:solidFill>
                  <a:schemeClr val="tx1"/>
                </a:solidFill>
                <a:latin typeface="Consolas"/>
              </a:rPr>
              <a:t> </a:t>
            </a:r>
            <a:r>
              <a:rPr lang="en-US" sz="2200" dirty="0" err="1">
                <a:solidFill>
                  <a:schemeClr val="tx1"/>
                </a:solidFill>
                <a:latin typeface="Consolas"/>
              </a:rPr>
              <a:t>MicrosoftWindowsServer</a:t>
            </a:r>
            <a:r>
              <a:rPr lang="en-US" sz="2200" dirty="0">
                <a:solidFill>
                  <a:schemeClr val="tx1"/>
                </a:solidFill>
                <a:latin typeface="Consolas"/>
              </a:rPr>
              <a:t> -Offer </a:t>
            </a:r>
            <a:r>
              <a:rPr lang="en-US" sz="2200" dirty="0" err="1">
                <a:solidFill>
                  <a:schemeClr val="tx1"/>
                </a:solidFill>
                <a:latin typeface="Consolas"/>
              </a:rPr>
              <a:t>WindowsServer</a:t>
            </a:r>
            <a:r>
              <a:rPr lang="en-US" sz="2200" dirty="0">
                <a:solidFill>
                  <a:schemeClr val="tx1"/>
                </a:solidFill>
                <a:latin typeface="Consolas"/>
              </a:rPr>
              <a:t> -</a:t>
            </a:r>
            <a:r>
              <a:rPr lang="en-US" sz="2200" dirty="0" err="1">
                <a:solidFill>
                  <a:schemeClr val="tx1"/>
                </a:solidFill>
                <a:latin typeface="Consolas"/>
              </a:rPr>
              <a:t>Skus</a:t>
            </a:r>
            <a:r>
              <a:rPr lang="en-US" sz="2200" dirty="0">
                <a:solidFill>
                  <a:schemeClr val="tx1"/>
                </a:solidFill>
                <a:latin typeface="Consolas"/>
              </a:rPr>
              <a:t> 2016-Datacenter –Version "latest" </a:t>
            </a:r>
            <a:endParaRPr lang="en-US" sz="2200" dirty="0">
              <a:solidFill>
                <a:schemeClr val="tx1"/>
              </a:solidFill>
              <a:latin typeface="Consolas" panose="020B0609020204030204" pitchFamily="49" charset="0"/>
            </a:endParaRPr>
          </a:p>
          <a:p>
            <a:pPr marL="0" indent="0">
              <a:buNone/>
              <a:tabLst>
                <a:tab pos="801688" algn="l"/>
              </a:tabLst>
            </a:pPr>
            <a:r>
              <a:rPr lang="en-US" sz="2200" dirty="0">
                <a:solidFill>
                  <a:schemeClr val="tx1"/>
                </a:solidFill>
                <a:latin typeface="Consolas" panose="020B0609020204030204" pitchFamily="49" charset="0"/>
              </a:rPr>
              <a:t># 5. </a:t>
            </a:r>
            <a:r>
              <a:rPr lang="en-US" sz="2200" b="1" dirty="0">
                <a:solidFill>
                  <a:schemeClr val="tx1"/>
                </a:solidFill>
                <a:latin typeface="Consolas" panose="020B0609020204030204" pitchFamily="49" charset="0"/>
              </a:rPr>
              <a:t>Create the VM</a:t>
            </a:r>
          </a:p>
          <a:p>
            <a:pPr marL="228600" lvl="1" indent="0">
              <a:buNone/>
              <a:tabLst>
                <a:tab pos="801688" algn="l"/>
              </a:tabLst>
            </a:pPr>
            <a:r>
              <a:rPr lang="en-US" sz="2200" dirty="0">
                <a:solidFill>
                  <a:schemeClr val="tx1"/>
                </a:solidFill>
                <a:latin typeface="Consolas" panose="020B0609020204030204" pitchFamily="49" charset="0"/>
              </a:rPr>
              <a:t>New-</a:t>
            </a:r>
            <a:r>
              <a:rPr lang="en-US" sz="2200" dirty="0" err="1">
                <a:solidFill>
                  <a:schemeClr val="tx1"/>
                </a:solidFill>
                <a:latin typeface="Consolas" panose="020B0609020204030204" pitchFamily="49" charset="0"/>
              </a:rPr>
              <a:t>AzVm</a:t>
            </a:r>
            <a:r>
              <a:rPr lang="en-US" sz="2200" dirty="0">
                <a:solidFill>
                  <a:schemeClr val="tx1"/>
                </a:solidFill>
                <a:latin typeface="Consolas" panose="020B0609020204030204" pitchFamily="49" charset="0"/>
              </a:rPr>
              <a:t> -</a:t>
            </a:r>
            <a:r>
              <a:rPr lang="en-US" sz="2200" dirty="0" err="1">
                <a:solidFill>
                  <a:schemeClr val="tx1"/>
                </a:solidFill>
                <a:latin typeface="Consolas" panose="020B0609020204030204" pitchFamily="49" charset="0"/>
              </a:rPr>
              <a:t>ResourceGroupName</a:t>
            </a:r>
            <a:r>
              <a:rPr lang="en-US" sz="2200" dirty="0">
                <a:solidFill>
                  <a:schemeClr val="tx1"/>
                </a:solidFill>
                <a:latin typeface="Consolas" panose="020B0609020204030204" pitchFamily="49" charset="0"/>
              </a:rPr>
              <a:t> "</a:t>
            </a:r>
            <a:r>
              <a:rPr lang="en-US" sz="2200" dirty="0" err="1">
                <a:solidFill>
                  <a:schemeClr val="tx1"/>
                </a:solidFill>
                <a:latin typeface="Consolas" panose="020B0609020204030204" pitchFamily="49" charset="0"/>
              </a:rPr>
              <a:t>myResourceGroup</a:t>
            </a:r>
            <a:r>
              <a:rPr lang="en-US" sz="2200" dirty="0">
                <a:solidFill>
                  <a:schemeClr val="tx1"/>
                </a:solidFill>
                <a:latin typeface="Consolas" panose="020B0609020204030204" pitchFamily="49" charset="0"/>
              </a:rPr>
              <a:t>" -Name "</a:t>
            </a:r>
            <a:r>
              <a:rPr lang="en-US" sz="2200" dirty="0" err="1">
                <a:solidFill>
                  <a:schemeClr val="tx1"/>
                </a:solidFill>
                <a:latin typeface="Consolas" panose="020B0609020204030204" pitchFamily="49" charset="0"/>
              </a:rPr>
              <a:t>myVM</a:t>
            </a:r>
            <a:r>
              <a:rPr lang="en-US" sz="2200" dirty="0">
                <a:solidFill>
                  <a:schemeClr val="tx1"/>
                </a:solidFill>
                <a:latin typeface="Consolas" panose="020B0609020204030204" pitchFamily="49" charset="0"/>
              </a:rPr>
              <a:t>" -Location "East US" -</a:t>
            </a:r>
            <a:r>
              <a:rPr lang="en-US" sz="2200" dirty="0" err="1">
                <a:solidFill>
                  <a:schemeClr val="tx1"/>
                </a:solidFill>
                <a:latin typeface="Consolas" panose="020B0609020204030204" pitchFamily="49" charset="0"/>
              </a:rPr>
              <a:t>VirtualNetworkName</a:t>
            </a:r>
            <a:r>
              <a:rPr lang="en-US" sz="2200" dirty="0">
                <a:solidFill>
                  <a:schemeClr val="tx1"/>
                </a:solidFill>
                <a:latin typeface="Consolas" panose="020B0609020204030204" pitchFamily="49" charset="0"/>
              </a:rPr>
              <a:t> "</a:t>
            </a:r>
            <a:r>
              <a:rPr lang="en-US" sz="2200" dirty="0" err="1">
                <a:solidFill>
                  <a:schemeClr val="tx1"/>
                </a:solidFill>
                <a:latin typeface="Consolas" panose="020B0609020204030204" pitchFamily="49" charset="0"/>
              </a:rPr>
              <a:t>myVnet</a:t>
            </a:r>
            <a:r>
              <a:rPr lang="en-US" sz="2200" dirty="0">
                <a:solidFill>
                  <a:schemeClr val="tx1"/>
                </a:solidFill>
                <a:latin typeface="Consolas" panose="020B0609020204030204" pitchFamily="49" charset="0"/>
              </a:rPr>
              <a:t>" -</a:t>
            </a:r>
            <a:r>
              <a:rPr lang="en-US" sz="2200" dirty="0" err="1">
                <a:solidFill>
                  <a:schemeClr val="tx1"/>
                </a:solidFill>
                <a:latin typeface="Consolas" panose="020B0609020204030204" pitchFamily="49" charset="0"/>
              </a:rPr>
              <a:t>SubnetName</a:t>
            </a:r>
            <a:r>
              <a:rPr lang="en-US" sz="2200" dirty="0">
                <a:solidFill>
                  <a:schemeClr val="tx1"/>
                </a:solidFill>
                <a:latin typeface="Consolas" panose="020B0609020204030204" pitchFamily="49" charset="0"/>
              </a:rPr>
              <a:t> "</a:t>
            </a:r>
            <a:r>
              <a:rPr lang="en-US" sz="2200" dirty="0" err="1">
                <a:solidFill>
                  <a:schemeClr val="tx1"/>
                </a:solidFill>
                <a:latin typeface="Consolas" panose="020B0609020204030204" pitchFamily="49" charset="0"/>
              </a:rPr>
              <a:t>mySubnet</a:t>
            </a:r>
            <a:r>
              <a:rPr lang="en-US" sz="2200" dirty="0">
                <a:solidFill>
                  <a:schemeClr val="tx1"/>
                </a:solidFill>
                <a:latin typeface="Consolas" panose="020B0609020204030204" pitchFamily="49" charset="0"/>
              </a:rPr>
              <a:t>" -</a:t>
            </a:r>
            <a:r>
              <a:rPr lang="en-US" sz="2200" dirty="0" err="1">
                <a:solidFill>
                  <a:schemeClr val="tx1"/>
                </a:solidFill>
                <a:latin typeface="Consolas" panose="020B0609020204030204" pitchFamily="49" charset="0"/>
              </a:rPr>
              <a:t>SecurityGroupName</a:t>
            </a:r>
            <a:r>
              <a:rPr lang="en-US" sz="2200" dirty="0">
                <a:solidFill>
                  <a:schemeClr val="tx1"/>
                </a:solidFill>
                <a:latin typeface="Consolas" panose="020B0609020204030204" pitchFamily="49" charset="0"/>
              </a:rPr>
              <a:t> "</a:t>
            </a:r>
            <a:r>
              <a:rPr lang="en-US" sz="2200" dirty="0" err="1">
                <a:solidFill>
                  <a:schemeClr val="tx1"/>
                </a:solidFill>
                <a:latin typeface="Consolas" panose="020B0609020204030204" pitchFamily="49" charset="0"/>
              </a:rPr>
              <a:t>myNetworkSecurityGroup</a:t>
            </a:r>
            <a:r>
              <a:rPr lang="en-US" sz="2200" dirty="0">
                <a:solidFill>
                  <a:schemeClr val="tx1"/>
                </a:solidFill>
                <a:latin typeface="Consolas" panose="020B0609020204030204" pitchFamily="49" charset="0"/>
              </a:rPr>
              <a:t>" -</a:t>
            </a:r>
            <a:r>
              <a:rPr lang="en-US" sz="2200" dirty="0" err="1">
                <a:solidFill>
                  <a:schemeClr val="tx1"/>
                </a:solidFill>
                <a:latin typeface="Consolas" panose="020B0609020204030204" pitchFamily="49" charset="0"/>
              </a:rPr>
              <a:t>PublicIpAddressName</a:t>
            </a:r>
            <a:r>
              <a:rPr lang="en-US" sz="2200" dirty="0">
                <a:solidFill>
                  <a:schemeClr val="tx1"/>
                </a:solidFill>
                <a:latin typeface="Consolas" panose="020B0609020204030204" pitchFamily="49" charset="0"/>
              </a:rPr>
              <a:t> "</a:t>
            </a:r>
            <a:r>
              <a:rPr lang="en-US" sz="2200" dirty="0" err="1">
                <a:solidFill>
                  <a:schemeClr val="tx1"/>
                </a:solidFill>
                <a:latin typeface="Consolas" panose="020B0609020204030204" pitchFamily="49" charset="0"/>
              </a:rPr>
              <a:t>myPublicIpAddress</a:t>
            </a:r>
            <a:r>
              <a:rPr lang="en-US" sz="2200" dirty="0">
                <a:solidFill>
                  <a:schemeClr val="tx1"/>
                </a:solidFill>
                <a:latin typeface="Consolas" panose="020B0609020204030204" pitchFamily="49" charset="0"/>
              </a:rPr>
              <a:t>"-</a:t>
            </a:r>
            <a:r>
              <a:rPr lang="en-US" sz="2200" dirty="0" err="1">
                <a:solidFill>
                  <a:schemeClr val="tx1"/>
                </a:solidFill>
                <a:latin typeface="Consolas" panose="020B0609020204030204" pitchFamily="49" charset="0"/>
              </a:rPr>
              <a:t>OpenPorts</a:t>
            </a:r>
            <a:r>
              <a:rPr lang="en-US" sz="2200" dirty="0">
                <a:solidFill>
                  <a:schemeClr val="tx1"/>
                </a:solidFill>
                <a:latin typeface="Consolas" panose="020B0609020204030204" pitchFamily="49" charset="0"/>
              </a:rPr>
              <a:t> 80,3389</a:t>
            </a:r>
          </a:p>
        </p:txBody>
      </p:sp>
      <p:grpSp>
        <p:nvGrpSpPr>
          <p:cNvPr id="2" name="Group 1" descr="Flowchart of the two steps on the slide.&#10;">
            <a:extLst>
              <a:ext uri="{FF2B5EF4-FFF2-40B4-BE49-F238E27FC236}">
                <a16:creationId xmlns:a16="http://schemas.microsoft.com/office/drawing/2014/main" id="{119CCF5E-067F-4126-BDC4-05169FF03B54}"/>
              </a:ext>
            </a:extLst>
          </p:cNvPr>
          <p:cNvGrpSpPr/>
          <p:nvPr/>
        </p:nvGrpSpPr>
        <p:grpSpPr>
          <a:xfrm>
            <a:off x="2062978" y="1011198"/>
            <a:ext cx="7062168" cy="2318065"/>
            <a:chOff x="2062978" y="1011198"/>
            <a:chExt cx="7062168" cy="2318065"/>
          </a:xfrm>
        </p:grpSpPr>
        <p:graphicFrame>
          <p:nvGraphicFramePr>
            <p:cNvPr id="6" name="Diagram 5">
              <a:extLst>
                <a:ext uri="{FF2B5EF4-FFF2-40B4-BE49-F238E27FC236}">
                  <a16:creationId xmlns:a16="http://schemas.microsoft.com/office/drawing/2014/main" id="{9FDBEEA1-F1CD-449B-936D-C7BE604DE9FE}"/>
                </a:ext>
              </a:extLst>
            </p:cNvPr>
            <p:cNvGraphicFramePr/>
            <p:nvPr/>
          </p:nvGraphicFramePr>
          <p:xfrm>
            <a:off x="2062978" y="1011198"/>
            <a:ext cx="6925733" cy="23180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a:extLst>
                <a:ext uri="{FF2B5EF4-FFF2-40B4-BE49-F238E27FC236}">
                  <a16:creationId xmlns:a16="http://schemas.microsoft.com/office/drawing/2014/main" id="{37B9FE12-13C1-4915-B4A6-EC938EF8E322}"/>
                </a:ext>
              </a:extLst>
            </p:cNvPr>
            <p:cNvSpPr/>
            <p:nvPr/>
          </p:nvSpPr>
          <p:spPr bwMode="auto">
            <a:xfrm>
              <a:off x="6221691" y="1444294"/>
              <a:ext cx="2903455" cy="1551609"/>
            </a:xfrm>
            <a:prstGeom prst="rect">
              <a:avLst/>
            </a:prstGeom>
            <a:noFill/>
            <a:ln w="28575">
              <a:solidFill>
                <a:srgbClr val="C0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Tree>
    <p:extLst>
      <p:ext uri="{BB962C8B-B14F-4D97-AF65-F5344CB8AC3E}">
        <p14:creationId xmlns:p14="http://schemas.microsoft.com/office/powerpoint/2010/main" val="3523758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FB26F-71F5-433C-A3DB-59A9D7DDB15F}"/>
              </a:ext>
            </a:extLst>
          </p:cNvPr>
          <p:cNvSpPr>
            <a:spLocks noGrp="1"/>
          </p:cNvSpPr>
          <p:nvPr>
            <p:ph type="title"/>
          </p:nvPr>
        </p:nvSpPr>
        <p:spPr/>
        <p:txBody>
          <a:bodyPr/>
          <a:lstStyle/>
          <a:p>
            <a:r>
              <a:rPr lang="en-US" dirty="0"/>
              <a:t>Demonstration – Creating a VM with PowerShell</a:t>
            </a:r>
          </a:p>
        </p:txBody>
      </p:sp>
      <p:sp>
        <p:nvSpPr>
          <p:cNvPr id="3" name="Text Placeholder 2">
            <a:extLst>
              <a:ext uri="{FF2B5EF4-FFF2-40B4-BE49-F238E27FC236}">
                <a16:creationId xmlns:a16="http://schemas.microsoft.com/office/drawing/2014/main" id="{CC1BDB01-644C-4B58-A8F5-41CA31DC884A}"/>
              </a:ext>
            </a:extLst>
          </p:cNvPr>
          <p:cNvSpPr>
            <a:spLocks noGrp="1"/>
          </p:cNvSpPr>
          <p:nvPr>
            <p:ph type="body" sz="quarter" idx="10"/>
          </p:nvPr>
        </p:nvSpPr>
        <p:spPr>
          <a:xfrm>
            <a:off x="584200" y="1435497"/>
            <a:ext cx="11018520" cy="1465016"/>
          </a:xfrm>
        </p:spPr>
        <p:txBody>
          <a:bodyPr/>
          <a:lstStyle/>
          <a:p>
            <a:r>
              <a:rPr lang="en-US" dirty="0"/>
              <a:t>Create the virtual machine with PowerShell</a:t>
            </a:r>
          </a:p>
          <a:p>
            <a:r>
              <a:rPr lang="en-US" dirty="0"/>
              <a:t>Verify the machine creation in the portal</a:t>
            </a:r>
          </a:p>
          <a:p>
            <a:r>
              <a:rPr lang="en-US" dirty="0"/>
              <a:t>Connect to the virtual machine</a:t>
            </a:r>
          </a:p>
        </p:txBody>
      </p:sp>
    </p:spTree>
    <p:extLst>
      <p:ext uri="{BB962C8B-B14F-4D97-AF65-F5344CB8AC3E}">
        <p14:creationId xmlns:p14="http://schemas.microsoft.com/office/powerpoint/2010/main" val="731574514"/>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Linux Virtual Machines</a:t>
            </a:r>
          </a:p>
        </p:txBody>
      </p:sp>
      <p:sp>
        <p:nvSpPr>
          <p:cNvPr id="2" name="Text Placeholder 1">
            <a:extLst>
              <a:ext uri="{FF2B5EF4-FFF2-40B4-BE49-F238E27FC236}">
                <a16:creationId xmlns:a16="http://schemas.microsoft.com/office/drawing/2014/main" id="{A93EA9E0-3655-49F1-BC62-1A96B735A1BE}"/>
              </a:ext>
            </a:extLst>
          </p:cNvPr>
          <p:cNvSpPr>
            <a:spLocks noGrp="1"/>
          </p:cNvSpPr>
          <p:nvPr>
            <p:ph type="body" sz="quarter" idx="10"/>
          </p:nvPr>
        </p:nvSpPr>
        <p:spPr>
          <a:xfrm>
            <a:off x="584200" y="4804022"/>
            <a:ext cx="11018520" cy="1465016"/>
          </a:xfrm>
        </p:spPr>
        <p:txBody>
          <a:bodyPr/>
          <a:lstStyle/>
          <a:p>
            <a:pPr marL="457200" lvl="0" indent="-457200">
              <a:buFont typeface="Arial" panose="020B0604020202020204" pitchFamily="34" charset="0"/>
              <a:buChar char="•"/>
            </a:pPr>
            <a:r>
              <a:rPr lang="en-US" dirty="0"/>
              <a:t>Hundreds of community-built images in the Azure Marketplace</a:t>
            </a:r>
          </a:p>
          <a:p>
            <a:pPr marL="457200" lvl="0" indent="-457200">
              <a:buFont typeface="Arial" panose="020B0604020202020204" pitchFamily="34" charset="0"/>
              <a:buChar char="•"/>
            </a:pPr>
            <a:r>
              <a:rPr lang="en-US" dirty="0"/>
              <a:t>Linux has the same deployment options as for Windows VMs</a:t>
            </a:r>
          </a:p>
          <a:p>
            <a:pPr marL="457200" lvl="0" indent="-457200">
              <a:buFont typeface="Arial" panose="020B0604020202020204" pitchFamily="34" charset="0"/>
              <a:buChar char="•"/>
            </a:pPr>
            <a:r>
              <a:rPr lang="en-US" dirty="0"/>
              <a:t>Manage Linux VMs with many popular open-source DevOps tools</a:t>
            </a:r>
          </a:p>
        </p:txBody>
      </p:sp>
      <p:pic>
        <p:nvPicPr>
          <p:cNvPr id="7" name="Picture 6" descr="Screenshot of the Marketplace showing Debian Linux, Clear Linux OS, SuSE Linux, and Red Hat Enterprise. ">
            <a:extLst>
              <a:ext uri="{FF2B5EF4-FFF2-40B4-BE49-F238E27FC236}">
                <a16:creationId xmlns:a16="http://schemas.microsoft.com/office/drawing/2014/main" id="{705A89D0-68C4-4394-A515-2D6E7FB5A7F2}"/>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1481312" y="1251336"/>
            <a:ext cx="8209524" cy="3219899"/>
          </a:xfrm>
          <a:prstGeom prst="rect">
            <a:avLst/>
          </a:prstGeom>
        </p:spPr>
      </p:pic>
    </p:spTree>
    <p:extLst>
      <p:ext uri="{BB962C8B-B14F-4D97-AF65-F5344CB8AC3E}">
        <p14:creationId xmlns:p14="http://schemas.microsoft.com/office/powerpoint/2010/main" val="1389191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Linux VM Connections</a:t>
            </a:r>
          </a:p>
        </p:txBody>
      </p:sp>
      <p:sp>
        <p:nvSpPr>
          <p:cNvPr id="2" name="Text Placeholder 1">
            <a:extLst>
              <a:ext uri="{FF2B5EF4-FFF2-40B4-BE49-F238E27FC236}">
                <a16:creationId xmlns:a16="http://schemas.microsoft.com/office/drawing/2014/main" id="{0C6A8C00-34C1-4969-AA29-8D2D19FDF18A}"/>
              </a:ext>
            </a:extLst>
          </p:cNvPr>
          <p:cNvSpPr>
            <a:spLocks noGrp="1"/>
          </p:cNvSpPr>
          <p:nvPr>
            <p:ph type="body" sz="quarter" idx="10"/>
          </p:nvPr>
        </p:nvSpPr>
        <p:spPr>
          <a:xfrm>
            <a:off x="590868" y="4255989"/>
            <a:ext cx="11018520" cy="1895904"/>
          </a:xfrm>
        </p:spPr>
        <p:txBody>
          <a:bodyPr/>
          <a:lstStyle/>
          <a:p>
            <a:r>
              <a:rPr lang="en-US" dirty="0"/>
              <a:t>Authenticate with a SSH public key or password</a:t>
            </a:r>
          </a:p>
          <a:p>
            <a:r>
              <a:rPr lang="en-US" dirty="0"/>
              <a:t>SSH is an encrypted connection protocol that allows secure logins over unsecured connections</a:t>
            </a:r>
          </a:p>
          <a:p>
            <a:r>
              <a:rPr lang="en-US" dirty="0"/>
              <a:t>There are public and private keys</a:t>
            </a:r>
          </a:p>
        </p:txBody>
      </p:sp>
      <p:pic>
        <p:nvPicPr>
          <p:cNvPr id="4" name="Picture 3" descr="Screenshot of the Authentication type and SSH public key settings. ">
            <a:extLst>
              <a:ext uri="{FF2B5EF4-FFF2-40B4-BE49-F238E27FC236}">
                <a16:creationId xmlns:a16="http://schemas.microsoft.com/office/drawing/2014/main" id="{36FD5ABB-E8D2-4B43-9CB5-B785179C3AF2}"/>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1499515" y="1523680"/>
            <a:ext cx="8086612" cy="1892759"/>
          </a:xfrm>
          <a:prstGeom prst="rect">
            <a:avLst/>
          </a:prstGeom>
        </p:spPr>
      </p:pic>
    </p:spTree>
    <p:extLst>
      <p:ext uri="{BB962C8B-B14F-4D97-AF65-F5344CB8AC3E}">
        <p14:creationId xmlns:p14="http://schemas.microsoft.com/office/powerpoint/2010/main" val="3677242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8FB20-46D2-4943-ADED-7641A1930BB9}"/>
              </a:ext>
            </a:extLst>
          </p:cNvPr>
          <p:cNvSpPr>
            <a:spLocks noGrp="1"/>
          </p:cNvSpPr>
          <p:nvPr>
            <p:ph type="title"/>
          </p:nvPr>
        </p:nvSpPr>
        <p:spPr/>
        <p:txBody>
          <a:bodyPr/>
          <a:lstStyle/>
          <a:p>
            <a:r>
              <a:rPr lang="en-US" dirty="0"/>
              <a:t>Demonstration – Connect to Linux VMs</a:t>
            </a:r>
          </a:p>
        </p:txBody>
      </p:sp>
      <p:sp>
        <p:nvSpPr>
          <p:cNvPr id="3" name="Text Placeholder 2">
            <a:extLst>
              <a:ext uri="{FF2B5EF4-FFF2-40B4-BE49-F238E27FC236}">
                <a16:creationId xmlns:a16="http://schemas.microsoft.com/office/drawing/2014/main" id="{AEDD682C-BD49-48D2-915B-5464995D0D13}"/>
              </a:ext>
            </a:extLst>
          </p:cNvPr>
          <p:cNvSpPr>
            <a:spLocks noGrp="1"/>
          </p:cNvSpPr>
          <p:nvPr>
            <p:ph type="body" sz="quarter" idx="10"/>
          </p:nvPr>
        </p:nvSpPr>
        <p:spPr>
          <a:xfrm>
            <a:off x="584200" y="1435497"/>
            <a:ext cx="11018520" cy="1465016"/>
          </a:xfrm>
        </p:spPr>
        <p:txBody>
          <a:bodyPr/>
          <a:lstStyle/>
          <a:p>
            <a:r>
              <a:rPr lang="en-US" dirty="0"/>
              <a:t>Create the SSH keys</a:t>
            </a:r>
          </a:p>
          <a:p>
            <a:r>
              <a:rPr lang="en-US" dirty="0"/>
              <a:t>Create the Linux machine and assign the public SSH key</a:t>
            </a:r>
          </a:p>
          <a:p>
            <a:r>
              <a:rPr lang="en-US" dirty="0"/>
              <a:t>Access the server using SSH</a:t>
            </a:r>
          </a:p>
        </p:txBody>
      </p:sp>
    </p:spTree>
    <p:extLst>
      <p:ext uri="{BB962C8B-B14F-4D97-AF65-F5344CB8AC3E}">
        <p14:creationId xmlns:p14="http://schemas.microsoft.com/office/powerpoint/2010/main" val="397600859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A9C61-791D-49FC-BDEC-BD2305F29900}"/>
              </a:ext>
            </a:extLst>
          </p:cNvPr>
          <p:cNvSpPr>
            <a:spLocks noGrp="1"/>
          </p:cNvSpPr>
          <p:nvPr>
            <p:ph type="title"/>
          </p:nvPr>
        </p:nvSpPr>
        <p:spPr/>
        <p:txBody>
          <a:bodyPr/>
          <a:lstStyle/>
          <a:p>
            <a:r>
              <a:rPr lang="en-US" dirty="0"/>
              <a:t>Azure Portal</a:t>
            </a:r>
          </a:p>
        </p:txBody>
      </p:sp>
      <p:sp>
        <p:nvSpPr>
          <p:cNvPr id="3" name="Text Placeholder 2">
            <a:extLst>
              <a:ext uri="{FF2B5EF4-FFF2-40B4-BE49-F238E27FC236}">
                <a16:creationId xmlns:a16="http://schemas.microsoft.com/office/drawing/2014/main" id="{1C48C24E-6D49-4059-9617-C5F9D5D2637F}"/>
              </a:ext>
            </a:extLst>
          </p:cNvPr>
          <p:cNvSpPr>
            <a:spLocks noGrp="1"/>
          </p:cNvSpPr>
          <p:nvPr>
            <p:ph type="body" sz="quarter" idx="10"/>
          </p:nvPr>
        </p:nvSpPr>
        <p:spPr>
          <a:xfrm>
            <a:off x="584200" y="1435497"/>
            <a:ext cx="4800600" cy="3877985"/>
          </a:xfrm>
        </p:spPr>
        <p:txBody>
          <a:bodyPr/>
          <a:lstStyle/>
          <a:p>
            <a:r>
              <a:rPr lang="en-US" dirty="0"/>
              <a:t>Search resources, services, and docs</a:t>
            </a:r>
          </a:p>
          <a:p>
            <a:r>
              <a:rPr lang="en-US" dirty="0"/>
              <a:t>Manage resources</a:t>
            </a:r>
          </a:p>
          <a:p>
            <a:r>
              <a:rPr lang="en-US" dirty="0"/>
              <a:t>Create customized dashboards and favorites</a:t>
            </a:r>
          </a:p>
          <a:p>
            <a:r>
              <a:rPr lang="en-US" dirty="0"/>
              <a:t>Access the Cloud Shell</a:t>
            </a:r>
          </a:p>
          <a:p>
            <a:r>
              <a:rPr lang="en-US" dirty="0"/>
              <a:t>Receive notifications</a:t>
            </a:r>
          </a:p>
          <a:p>
            <a:endParaRPr lang="en-US" dirty="0"/>
          </a:p>
        </p:txBody>
      </p:sp>
      <p:pic>
        <p:nvPicPr>
          <p:cNvPr id="6" name="Picture 5">
            <a:extLst>
              <a:ext uri="{FF2B5EF4-FFF2-40B4-BE49-F238E27FC236}">
                <a16:creationId xmlns:a16="http://schemas.microsoft.com/office/drawing/2014/main" id="{94CCED42-8755-4F7D-BA0C-57F6175A87E9}"/>
              </a:ext>
            </a:extLst>
          </p:cNvPr>
          <p:cNvPicPr>
            <a:picLocks noChangeAspect="1"/>
          </p:cNvPicPr>
          <p:nvPr/>
        </p:nvPicPr>
        <p:blipFill>
          <a:blip r:embed="rId2"/>
          <a:stretch>
            <a:fillRect/>
          </a:stretch>
        </p:blipFill>
        <p:spPr>
          <a:xfrm>
            <a:off x="5213775" y="927115"/>
            <a:ext cx="6157268" cy="4060170"/>
          </a:xfrm>
          <a:prstGeom prst="rect">
            <a:avLst/>
          </a:prstGeom>
        </p:spPr>
      </p:pic>
    </p:spTree>
    <p:extLst>
      <p:ext uri="{BB962C8B-B14F-4D97-AF65-F5344CB8AC3E}">
        <p14:creationId xmlns:p14="http://schemas.microsoft.com/office/powerpoint/2010/main" val="704453033"/>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03: Virtual Machine Availability</a:t>
            </a:r>
          </a:p>
        </p:txBody>
      </p:sp>
    </p:spTree>
    <p:extLst>
      <p:ext uri="{BB962C8B-B14F-4D97-AF65-F5344CB8AC3E}">
        <p14:creationId xmlns:p14="http://schemas.microsoft.com/office/powerpoint/2010/main" val="2951402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D4DA7-EEAE-4A8B-A91E-6590B153BF49}"/>
              </a:ext>
            </a:extLst>
          </p:cNvPr>
          <p:cNvSpPr>
            <a:spLocks noGrp="1"/>
          </p:cNvSpPr>
          <p:nvPr>
            <p:ph type="title"/>
          </p:nvPr>
        </p:nvSpPr>
        <p:spPr/>
        <p:txBody>
          <a:bodyPr/>
          <a:lstStyle/>
          <a:p>
            <a:r>
              <a:rPr lang="en-US" dirty="0"/>
              <a:t>Virtual Machine Availability Overview</a:t>
            </a:r>
          </a:p>
        </p:txBody>
      </p:sp>
      <p:sp>
        <p:nvSpPr>
          <p:cNvPr id="3" name="Text Placeholder 2">
            <a:extLst>
              <a:ext uri="{FF2B5EF4-FFF2-40B4-BE49-F238E27FC236}">
                <a16:creationId xmlns:a16="http://schemas.microsoft.com/office/drawing/2014/main" id="{905AEEDD-5D0D-4868-9530-91B5BD7D7319}"/>
              </a:ext>
            </a:extLst>
          </p:cNvPr>
          <p:cNvSpPr>
            <a:spLocks noGrp="1"/>
          </p:cNvSpPr>
          <p:nvPr>
            <p:ph type="body" sz="quarter" idx="10"/>
          </p:nvPr>
        </p:nvSpPr>
        <p:spPr>
          <a:xfrm>
            <a:off x="584200" y="1435497"/>
            <a:ext cx="11018520" cy="4050340"/>
          </a:xfrm>
        </p:spPr>
        <p:txBody>
          <a:bodyPr/>
          <a:lstStyle/>
          <a:p>
            <a:r>
              <a:rPr lang="en-US" dirty="0"/>
              <a:t>Maintenance and Downtime</a:t>
            </a:r>
          </a:p>
          <a:p>
            <a:r>
              <a:rPr lang="en-US" dirty="0"/>
              <a:t>Availability Sets</a:t>
            </a:r>
          </a:p>
          <a:p>
            <a:r>
              <a:rPr lang="en-US" dirty="0"/>
              <a:t>Update and Fault Domains</a:t>
            </a:r>
          </a:p>
          <a:p>
            <a:r>
              <a:rPr lang="en-US" dirty="0"/>
              <a:t>Availability Zones</a:t>
            </a:r>
          </a:p>
          <a:p>
            <a:r>
              <a:rPr lang="en-US" dirty="0"/>
              <a:t>Scale Sets</a:t>
            </a:r>
          </a:p>
          <a:p>
            <a:r>
              <a:rPr lang="en-US" dirty="0"/>
              <a:t>Implementing Scale Sets</a:t>
            </a:r>
          </a:p>
          <a:p>
            <a:r>
              <a:rPr lang="en-US" dirty="0"/>
              <a:t>Autoscale</a:t>
            </a:r>
          </a:p>
          <a:p>
            <a:r>
              <a:rPr lang="en-US" dirty="0"/>
              <a:t>Implementing Autoscale</a:t>
            </a:r>
          </a:p>
        </p:txBody>
      </p:sp>
    </p:spTree>
    <p:extLst>
      <p:ext uri="{BB962C8B-B14F-4D97-AF65-F5344CB8AC3E}">
        <p14:creationId xmlns:p14="http://schemas.microsoft.com/office/powerpoint/2010/main" val="2060735314"/>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Maintenance vs. Downtime</a:t>
            </a:r>
          </a:p>
        </p:txBody>
      </p:sp>
      <p:sp>
        <p:nvSpPr>
          <p:cNvPr id="2" name="Text Placeholder 1">
            <a:extLst>
              <a:ext uri="{FF2B5EF4-FFF2-40B4-BE49-F238E27FC236}">
                <a16:creationId xmlns:a16="http://schemas.microsoft.com/office/drawing/2014/main" id="{C6E2EFCE-4469-460C-B833-A34524AD674E}"/>
              </a:ext>
            </a:extLst>
          </p:cNvPr>
          <p:cNvSpPr>
            <a:spLocks noGrp="1"/>
          </p:cNvSpPr>
          <p:nvPr>
            <p:ph type="body" sz="quarter" idx="10"/>
          </p:nvPr>
        </p:nvSpPr>
        <p:spPr>
          <a:xfrm>
            <a:off x="584200" y="3046353"/>
            <a:ext cx="11018520" cy="3274743"/>
          </a:xfrm>
        </p:spPr>
        <p:txBody>
          <a:bodyPr/>
          <a:lstStyle/>
          <a:p>
            <a:pPr marL="457200" indent="-457200">
              <a:buFont typeface="Arial" panose="020B0604020202020204" pitchFamily="34" charset="0"/>
              <a:buChar char="•"/>
            </a:pPr>
            <a:r>
              <a:rPr lang="en-US" dirty="0"/>
              <a:t>When the platform predicts a failure, it will issue an </a:t>
            </a:r>
            <a:r>
              <a:rPr lang="en-US" b="1" dirty="0"/>
              <a:t>unplanned hardware maintenance</a:t>
            </a:r>
            <a:r>
              <a:rPr lang="en-US" dirty="0"/>
              <a:t> event. Action: Live migration.</a:t>
            </a:r>
          </a:p>
          <a:p>
            <a:pPr marL="457200" indent="-457200">
              <a:buFont typeface="Arial" panose="020B0604020202020204" pitchFamily="34" charset="0"/>
              <a:buChar char="•"/>
            </a:pPr>
            <a:r>
              <a:rPr lang="en-US" b="1" dirty="0"/>
              <a:t>Unexpected Downtime</a:t>
            </a:r>
            <a:r>
              <a:rPr lang="en-US" dirty="0"/>
              <a:t> is when a virtual machine fails unexpectedly. Action: Automatically migrate (heal).</a:t>
            </a:r>
          </a:p>
          <a:p>
            <a:pPr marL="457200" indent="-457200">
              <a:buFont typeface="Arial" panose="020B0604020202020204" pitchFamily="34" charset="0"/>
              <a:buChar char="•"/>
            </a:pPr>
            <a:r>
              <a:rPr lang="en-US" b="1" dirty="0"/>
              <a:t>Planned Maintenance </a:t>
            </a:r>
            <a:r>
              <a:rPr lang="en-US" dirty="0"/>
              <a:t>events are periodic updates made to the Azure platform. Action: No action. </a:t>
            </a:r>
          </a:p>
          <a:p>
            <a:pPr marL="457200" indent="-457200">
              <a:buFont typeface="Arial" panose="020B0604020202020204" pitchFamily="34" charset="0"/>
              <a:buChar char="•"/>
            </a:pPr>
            <a:endParaRPr lang="en-US" dirty="0"/>
          </a:p>
        </p:txBody>
      </p:sp>
      <p:pic>
        <p:nvPicPr>
          <p:cNvPr id="4" name="Picture 3" descr="Three textboxes: Unplanned Hardware Maintenance, Unexpected Downtime, and Planned Maintenance. ">
            <a:extLst>
              <a:ext uri="{FF2B5EF4-FFF2-40B4-BE49-F238E27FC236}">
                <a16:creationId xmlns:a16="http://schemas.microsoft.com/office/drawing/2014/main" id="{6CC715E3-B01F-4FEF-884F-27EABA40110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83445" y="1436688"/>
            <a:ext cx="9924299" cy="1272980"/>
          </a:xfrm>
          <a:prstGeom prst="rect">
            <a:avLst/>
          </a:prstGeom>
          <a:noFill/>
        </p:spPr>
      </p:pic>
    </p:spTree>
    <p:extLst>
      <p:ext uri="{BB962C8B-B14F-4D97-AF65-F5344CB8AC3E}">
        <p14:creationId xmlns:p14="http://schemas.microsoft.com/office/powerpoint/2010/main" val="455305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217B6-4975-4935-BDD4-4F40C216B801}"/>
              </a:ext>
            </a:extLst>
          </p:cNvPr>
          <p:cNvSpPr>
            <a:spLocks noGrp="1"/>
          </p:cNvSpPr>
          <p:nvPr>
            <p:ph type="title"/>
          </p:nvPr>
        </p:nvSpPr>
        <p:spPr/>
        <p:txBody>
          <a:bodyPr/>
          <a:lstStyle/>
          <a:p>
            <a:r>
              <a:rPr lang="en-US" dirty="0">
                <a:solidFill>
                  <a:schemeClr val="tx1"/>
                </a:solidFill>
              </a:rPr>
              <a:t>High availability and disaster recovery</a:t>
            </a:r>
            <a:endParaRPr lang="en-US" dirty="0"/>
          </a:p>
        </p:txBody>
      </p:sp>
      <p:grpSp>
        <p:nvGrpSpPr>
          <p:cNvPr id="3" name="Group 2" descr="This diagram depicts the continuity of high availability options ranging from availability sets to availability zones and then finally to region pairs with resiliency and latency increasing along the spectrum.">
            <a:extLst>
              <a:ext uri="{FF2B5EF4-FFF2-40B4-BE49-F238E27FC236}">
                <a16:creationId xmlns:a16="http://schemas.microsoft.com/office/drawing/2014/main" id="{491DC53A-E1A5-4BA8-9B45-2BEB930CF72C}"/>
              </a:ext>
            </a:extLst>
          </p:cNvPr>
          <p:cNvGrpSpPr/>
          <p:nvPr/>
        </p:nvGrpSpPr>
        <p:grpSpPr>
          <a:xfrm>
            <a:off x="584200" y="1233725"/>
            <a:ext cx="10910888" cy="5035313"/>
            <a:chOff x="584200" y="1233725"/>
            <a:chExt cx="10910888" cy="5035313"/>
          </a:xfrm>
        </p:grpSpPr>
        <p:grpSp>
          <p:nvGrpSpPr>
            <p:cNvPr id="9" name="Group 8">
              <a:extLst>
                <a:ext uri="{FF2B5EF4-FFF2-40B4-BE49-F238E27FC236}">
                  <a16:creationId xmlns:a16="http://schemas.microsoft.com/office/drawing/2014/main" id="{A2FA5BF8-42F7-4735-83C2-9752FEC28A3B}"/>
                </a:ext>
              </a:extLst>
            </p:cNvPr>
            <p:cNvGrpSpPr/>
            <p:nvPr/>
          </p:nvGrpSpPr>
          <p:grpSpPr>
            <a:xfrm>
              <a:off x="1352054" y="4584982"/>
              <a:ext cx="3334993" cy="946783"/>
              <a:chOff x="3004264" y="4739119"/>
              <a:chExt cx="2891814" cy="965905"/>
            </a:xfrm>
          </p:grpSpPr>
          <p:sp>
            <p:nvSpPr>
              <p:cNvPr id="31" name="Rectangle 30">
                <a:extLst>
                  <a:ext uri="{FF2B5EF4-FFF2-40B4-BE49-F238E27FC236}">
                    <a16:creationId xmlns:a16="http://schemas.microsoft.com/office/drawing/2014/main" id="{AE93519E-5CAC-4E86-B857-A8DA0D05CD60}"/>
                  </a:ext>
                </a:extLst>
              </p:cNvPr>
              <p:cNvSpPr/>
              <p:nvPr/>
            </p:nvSpPr>
            <p:spPr>
              <a:xfrm>
                <a:off x="3004264" y="4739119"/>
                <a:ext cx="2891814" cy="365802"/>
              </a:xfrm>
              <a:prstGeom prst="rect">
                <a:avLst/>
              </a:prstGeom>
            </p:spPr>
            <p:txBody>
              <a:bodyPr wrap="none">
                <a:spAutoFit/>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730" b="0" i="0" u="none" strike="noStrike" kern="1200" cap="none" spc="0" normalizeH="0" baseline="0" noProof="0" dirty="0">
                    <a:ln>
                      <a:noFill/>
                    </a:ln>
                    <a:solidFill>
                      <a:srgbClr val="D73B02"/>
                    </a:solidFill>
                    <a:effectLst/>
                    <a:uLnTx/>
                    <a:uFillTx/>
                    <a:latin typeface="Segoe UI Semibold" panose="020B0702040204020203" pitchFamily="34" charset="0"/>
                    <a:ea typeface="+mn-ea"/>
                    <a:cs typeface="Segoe UI Semibold" panose="020B0702040204020203" pitchFamily="34" charset="0"/>
                  </a:rPr>
                  <a:t>Availability sets / VM Scale Sets</a:t>
                </a:r>
              </a:p>
            </p:txBody>
          </p:sp>
          <p:sp>
            <p:nvSpPr>
              <p:cNvPr id="35" name="Rectangle 34">
                <a:extLst>
                  <a:ext uri="{FF2B5EF4-FFF2-40B4-BE49-F238E27FC236}">
                    <a16:creationId xmlns:a16="http://schemas.microsoft.com/office/drawing/2014/main" id="{2D1E9CB2-30C4-4538-8D43-0553AEA4C909}"/>
                  </a:ext>
                </a:extLst>
              </p:cNvPr>
              <p:cNvSpPr/>
              <p:nvPr/>
            </p:nvSpPr>
            <p:spPr>
              <a:xfrm>
                <a:off x="3004264" y="5108784"/>
                <a:ext cx="2390527" cy="596240"/>
              </a:xfrm>
              <a:prstGeom prst="rect">
                <a:avLst/>
              </a:prstGeom>
            </p:spPr>
            <p:txBody>
              <a:bodyPr wrap="square">
                <a:spAutoFit/>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567" b="0" i="0" u="none" strike="noStrike" kern="1200" cap="none" spc="0" normalizeH="0" baseline="0" noProof="0" dirty="0">
                    <a:ln>
                      <a:noFill/>
                    </a:ln>
                    <a:solidFill>
                      <a:srgbClr val="000000"/>
                    </a:solidFill>
                    <a:effectLst/>
                    <a:uLnTx/>
                    <a:uFillTx/>
                    <a:latin typeface="Segoe UI"/>
                    <a:ea typeface="+mn-ea"/>
                    <a:cs typeface="+mn-cs"/>
                  </a:rPr>
                  <a:t>Protection against failures within datacenters</a:t>
                </a:r>
              </a:p>
            </p:txBody>
          </p:sp>
        </p:grpSp>
        <p:grpSp>
          <p:nvGrpSpPr>
            <p:cNvPr id="84" name="Group 83">
              <a:extLst>
                <a:ext uri="{FF2B5EF4-FFF2-40B4-BE49-F238E27FC236}">
                  <a16:creationId xmlns:a16="http://schemas.microsoft.com/office/drawing/2014/main" id="{2A4E6E2D-2EAE-4A15-88D7-CB8AA5476496}"/>
                </a:ext>
              </a:extLst>
            </p:cNvPr>
            <p:cNvGrpSpPr/>
            <p:nvPr/>
          </p:nvGrpSpPr>
          <p:grpSpPr>
            <a:xfrm>
              <a:off x="1550171" y="3392488"/>
              <a:ext cx="1890364" cy="1092553"/>
              <a:chOff x="3459095" y="2961602"/>
              <a:chExt cx="1399792" cy="809022"/>
            </a:xfrm>
          </p:grpSpPr>
          <p:sp>
            <p:nvSpPr>
              <p:cNvPr id="79" name="Rectangle 78">
                <a:extLst>
                  <a:ext uri="{FF2B5EF4-FFF2-40B4-BE49-F238E27FC236}">
                    <a16:creationId xmlns:a16="http://schemas.microsoft.com/office/drawing/2014/main" id="{44E3CCC8-95EA-40AE-B1EB-071187DCDEFF}"/>
                  </a:ext>
                </a:extLst>
              </p:cNvPr>
              <p:cNvSpPr/>
              <p:nvPr/>
            </p:nvSpPr>
            <p:spPr bwMode="auto">
              <a:xfrm>
                <a:off x="3475778" y="2961602"/>
                <a:ext cx="1353672" cy="473134"/>
              </a:xfrm>
              <a:prstGeom prst="rect">
                <a:avLst/>
              </a:prstGeom>
              <a:solidFill>
                <a:schemeClr val="bg1">
                  <a:lumMod val="85000"/>
                </a:schemeClr>
              </a:solidFill>
              <a:ln w="19050">
                <a:solidFill>
                  <a:schemeClr val="bg2">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62"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76" name="monitor">
                <a:extLst>
                  <a:ext uri="{FF2B5EF4-FFF2-40B4-BE49-F238E27FC236}">
                    <a16:creationId xmlns:a16="http://schemas.microsoft.com/office/drawing/2014/main" id="{8ACDE5C5-D9BD-4900-BC23-9C11FD3A1ACB}"/>
                  </a:ext>
                </a:extLst>
              </p:cNvPr>
              <p:cNvSpPr>
                <a:spLocks noChangeAspect="1" noEditPoints="1"/>
              </p:cNvSpPr>
              <p:nvPr/>
            </p:nvSpPr>
            <p:spPr bwMode="auto">
              <a:xfrm>
                <a:off x="3587199" y="3031850"/>
                <a:ext cx="457200" cy="350395"/>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rgbClr val="FFFFFF"/>
              </a:solidFill>
              <a:ln w="19050" cap="sq">
                <a:solidFill>
                  <a:schemeClr val="tx1"/>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77" name="monitor">
                <a:extLst>
                  <a:ext uri="{FF2B5EF4-FFF2-40B4-BE49-F238E27FC236}">
                    <a16:creationId xmlns:a16="http://schemas.microsoft.com/office/drawing/2014/main" id="{6BFE5E39-9E92-4515-8053-C717F25794AB}"/>
                  </a:ext>
                </a:extLst>
              </p:cNvPr>
              <p:cNvSpPr>
                <a:spLocks noChangeAspect="1" noEditPoints="1"/>
              </p:cNvSpPr>
              <p:nvPr/>
            </p:nvSpPr>
            <p:spPr bwMode="auto">
              <a:xfrm>
                <a:off x="4267873" y="3031850"/>
                <a:ext cx="457200" cy="350395"/>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rgbClr val="FFFFFF"/>
              </a:solidFill>
              <a:ln w="19050" cap="sq">
                <a:solidFill>
                  <a:schemeClr val="tx1"/>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80" name="monitor">
                <a:extLst>
                  <a:ext uri="{FF2B5EF4-FFF2-40B4-BE49-F238E27FC236}">
                    <a16:creationId xmlns:a16="http://schemas.microsoft.com/office/drawing/2014/main" id="{85884749-C830-4D4F-B190-11F8659557F1}"/>
                  </a:ext>
                </a:extLst>
              </p:cNvPr>
              <p:cNvSpPr>
                <a:spLocks noChangeAspect="1" noEditPoints="1"/>
              </p:cNvSpPr>
              <p:nvPr/>
            </p:nvSpPr>
            <p:spPr bwMode="auto">
              <a:xfrm>
                <a:off x="3459095" y="3564262"/>
                <a:ext cx="269264" cy="206362"/>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81" name="monitor">
                <a:extLst>
                  <a:ext uri="{FF2B5EF4-FFF2-40B4-BE49-F238E27FC236}">
                    <a16:creationId xmlns:a16="http://schemas.microsoft.com/office/drawing/2014/main" id="{34931339-6B1A-4FE4-AE1D-CB3D3C510103}"/>
                  </a:ext>
                </a:extLst>
              </p:cNvPr>
              <p:cNvSpPr>
                <a:spLocks noChangeAspect="1" noEditPoints="1"/>
              </p:cNvSpPr>
              <p:nvPr/>
            </p:nvSpPr>
            <p:spPr bwMode="auto">
              <a:xfrm>
                <a:off x="3835938" y="3564262"/>
                <a:ext cx="269264" cy="206362"/>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82" name="monitor">
                <a:extLst>
                  <a:ext uri="{FF2B5EF4-FFF2-40B4-BE49-F238E27FC236}">
                    <a16:creationId xmlns:a16="http://schemas.microsoft.com/office/drawing/2014/main" id="{91A36490-38B7-4C34-8D89-C04E91EFB087}"/>
                  </a:ext>
                </a:extLst>
              </p:cNvPr>
              <p:cNvSpPr>
                <a:spLocks noChangeAspect="1" noEditPoints="1"/>
              </p:cNvSpPr>
              <p:nvPr/>
            </p:nvSpPr>
            <p:spPr bwMode="auto">
              <a:xfrm>
                <a:off x="4212781" y="3564262"/>
                <a:ext cx="269264" cy="206362"/>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83" name="monitor">
                <a:extLst>
                  <a:ext uri="{FF2B5EF4-FFF2-40B4-BE49-F238E27FC236}">
                    <a16:creationId xmlns:a16="http://schemas.microsoft.com/office/drawing/2014/main" id="{555E0BD7-5A39-4C9E-8B81-85C9771CE3C7}"/>
                  </a:ext>
                </a:extLst>
              </p:cNvPr>
              <p:cNvSpPr>
                <a:spLocks noChangeAspect="1" noEditPoints="1"/>
              </p:cNvSpPr>
              <p:nvPr/>
            </p:nvSpPr>
            <p:spPr bwMode="auto">
              <a:xfrm>
                <a:off x="4589623" y="3564262"/>
                <a:ext cx="269264" cy="206362"/>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grpSp>
        <p:sp>
          <p:nvSpPr>
            <p:cNvPr id="21" name="Arrow: Right 20">
              <a:extLst>
                <a:ext uri="{FF2B5EF4-FFF2-40B4-BE49-F238E27FC236}">
                  <a16:creationId xmlns:a16="http://schemas.microsoft.com/office/drawing/2014/main" id="{23500650-ABC3-4B01-85AD-9BA56D14FA1F}"/>
                </a:ext>
              </a:extLst>
            </p:cNvPr>
            <p:cNvSpPr/>
            <p:nvPr/>
          </p:nvSpPr>
          <p:spPr bwMode="auto">
            <a:xfrm>
              <a:off x="1201932" y="5537518"/>
              <a:ext cx="10293156" cy="731520"/>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rPr>
                <a:t>Increased resiliency</a:t>
              </a:r>
            </a:p>
          </p:txBody>
        </p:sp>
        <p:sp>
          <p:nvSpPr>
            <p:cNvPr id="22" name="Arrow: Up 21">
              <a:extLst>
                <a:ext uri="{FF2B5EF4-FFF2-40B4-BE49-F238E27FC236}">
                  <a16:creationId xmlns:a16="http://schemas.microsoft.com/office/drawing/2014/main" id="{4F308D24-E55B-4DA5-9A6D-8C49F97BEF52}"/>
                </a:ext>
              </a:extLst>
            </p:cNvPr>
            <p:cNvSpPr/>
            <p:nvPr/>
          </p:nvSpPr>
          <p:spPr bwMode="auto">
            <a:xfrm>
              <a:off x="584200" y="1233725"/>
              <a:ext cx="731520" cy="4849575"/>
            </a:xfrm>
            <a:prstGeom prst="up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rPr>
                <a:t>Higher Latency</a:t>
              </a:r>
            </a:p>
          </p:txBody>
        </p:sp>
        <p:grpSp>
          <p:nvGrpSpPr>
            <p:cNvPr id="6" name="Group 5">
              <a:extLst>
                <a:ext uri="{FF2B5EF4-FFF2-40B4-BE49-F238E27FC236}">
                  <a16:creationId xmlns:a16="http://schemas.microsoft.com/office/drawing/2014/main" id="{2C75E81C-B1BA-4B4D-8CCA-A486C2C75E62}"/>
                </a:ext>
              </a:extLst>
            </p:cNvPr>
            <p:cNvGrpSpPr/>
            <p:nvPr/>
          </p:nvGrpSpPr>
          <p:grpSpPr>
            <a:xfrm>
              <a:off x="5305680" y="2025650"/>
              <a:ext cx="1677991" cy="1459813"/>
              <a:chOff x="5396430" y="2694516"/>
              <a:chExt cx="1211093" cy="1053623"/>
            </a:xfrm>
          </p:grpSpPr>
          <p:grpSp>
            <p:nvGrpSpPr>
              <p:cNvPr id="49" name="Group 48">
                <a:extLst>
                  <a:ext uri="{FF2B5EF4-FFF2-40B4-BE49-F238E27FC236}">
                    <a16:creationId xmlns:a16="http://schemas.microsoft.com/office/drawing/2014/main" id="{90D8BDC3-2982-45C7-A6B0-0805D8E436C0}"/>
                  </a:ext>
                </a:extLst>
              </p:cNvPr>
              <p:cNvGrpSpPr/>
              <p:nvPr/>
            </p:nvGrpSpPr>
            <p:grpSpPr>
              <a:xfrm>
                <a:off x="5396430" y="2694516"/>
                <a:ext cx="1173448" cy="1053623"/>
                <a:chOff x="6213937" y="2921103"/>
                <a:chExt cx="1197148" cy="1074902"/>
              </a:xfrm>
            </p:grpSpPr>
            <p:sp>
              <p:nvSpPr>
                <p:cNvPr id="50" name="server">
                  <a:extLst>
                    <a:ext uri="{FF2B5EF4-FFF2-40B4-BE49-F238E27FC236}">
                      <a16:creationId xmlns:a16="http://schemas.microsoft.com/office/drawing/2014/main" id="{34FD7C85-CEBF-4398-B766-FFBF78203E6B}"/>
                    </a:ext>
                  </a:extLst>
                </p:cNvPr>
                <p:cNvSpPr>
                  <a:spLocks noChangeAspect="1" noEditPoints="1"/>
                </p:cNvSpPr>
                <p:nvPr/>
              </p:nvSpPr>
              <p:spPr bwMode="auto">
                <a:xfrm>
                  <a:off x="6213937" y="2921103"/>
                  <a:ext cx="264533" cy="502447"/>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solidFill>
                  <a:srgbClr val="737373"/>
                </a:solidFill>
                <a:ln w="38100" cap="sq">
                  <a:solidFill>
                    <a:schemeClr val="bg1"/>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sp>
              <p:nvSpPr>
                <p:cNvPr id="51" name="server">
                  <a:extLst>
                    <a:ext uri="{FF2B5EF4-FFF2-40B4-BE49-F238E27FC236}">
                      <a16:creationId xmlns:a16="http://schemas.microsoft.com/office/drawing/2014/main" id="{54C4AAAD-86A3-4A1E-903E-E926599F6B69}"/>
                    </a:ext>
                  </a:extLst>
                </p:cNvPr>
                <p:cNvSpPr>
                  <a:spLocks noChangeAspect="1" noEditPoints="1"/>
                </p:cNvSpPr>
                <p:nvPr/>
              </p:nvSpPr>
              <p:spPr bwMode="auto">
                <a:xfrm>
                  <a:off x="7146552" y="2921103"/>
                  <a:ext cx="264533" cy="502447"/>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solidFill>
                  <a:srgbClr val="737373"/>
                </a:solidFill>
                <a:ln w="38100" cap="sq">
                  <a:solidFill>
                    <a:schemeClr val="bg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US" sz="882">
                    <a:gradFill>
                      <a:gsLst>
                        <a:gs pos="0">
                          <a:srgbClr val="505050"/>
                        </a:gs>
                        <a:gs pos="100000">
                          <a:srgbClr val="505050"/>
                        </a:gs>
                      </a:gsLst>
                      <a:lin ang="5400000" scaled="1"/>
                    </a:gradFill>
                    <a:latin typeface="Segoe UI Semilight"/>
                  </a:endParaRPr>
                </a:p>
              </p:txBody>
            </p:sp>
            <p:sp>
              <p:nvSpPr>
                <p:cNvPr id="52" name="server">
                  <a:extLst>
                    <a:ext uri="{FF2B5EF4-FFF2-40B4-BE49-F238E27FC236}">
                      <a16:creationId xmlns:a16="http://schemas.microsoft.com/office/drawing/2014/main" id="{24C45E36-04F0-4E78-B0D9-2CEEB8962621}"/>
                    </a:ext>
                  </a:extLst>
                </p:cNvPr>
                <p:cNvSpPr>
                  <a:spLocks noChangeAspect="1" noEditPoints="1"/>
                </p:cNvSpPr>
                <p:nvPr/>
              </p:nvSpPr>
              <p:spPr bwMode="auto">
                <a:xfrm>
                  <a:off x="6705877" y="3493558"/>
                  <a:ext cx="264533" cy="502447"/>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solidFill>
                  <a:srgbClr val="737373"/>
                </a:solidFill>
                <a:ln w="38100" cap="sq">
                  <a:solidFill>
                    <a:schemeClr val="bg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US" sz="882">
                    <a:gradFill>
                      <a:gsLst>
                        <a:gs pos="0">
                          <a:srgbClr val="505050"/>
                        </a:gs>
                        <a:gs pos="100000">
                          <a:srgbClr val="505050"/>
                        </a:gs>
                      </a:gsLst>
                      <a:lin ang="5400000" scaled="1"/>
                    </a:gradFill>
                    <a:latin typeface="Segoe UI Semilight"/>
                  </a:endParaRPr>
                </a:p>
              </p:txBody>
            </p:sp>
          </p:grpSp>
          <p:sp>
            <p:nvSpPr>
              <p:cNvPr id="45" name="Freeform: Shape 44">
                <a:extLst>
                  <a:ext uri="{FF2B5EF4-FFF2-40B4-BE49-F238E27FC236}">
                    <a16:creationId xmlns:a16="http://schemas.microsoft.com/office/drawing/2014/main" id="{2887D741-D22A-414B-8C7C-88F73AF832EA}"/>
                  </a:ext>
                </a:extLst>
              </p:cNvPr>
              <p:cNvSpPr/>
              <p:nvPr/>
            </p:nvSpPr>
            <p:spPr bwMode="auto">
              <a:xfrm flipV="1">
                <a:off x="5757332" y="2931941"/>
                <a:ext cx="491579" cy="39525"/>
              </a:xfrm>
              <a:custGeom>
                <a:avLst/>
                <a:gdLst>
                  <a:gd name="connsiteX0" fmla="*/ 0 w 461638"/>
                  <a:gd name="connsiteY0" fmla="*/ 0 h 0"/>
                  <a:gd name="connsiteX1" fmla="*/ 461638 w 461638"/>
                  <a:gd name="connsiteY1" fmla="*/ 0 h 0"/>
                </a:gdLst>
                <a:ahLst/>
                <a:cxnLst>
                  <a:cxn ang="0">
                    <a:pos x="connsiteX0" y="connsiteY0"/>
                  </a:cxn>
                  <a:cxn ang="0">
                    <a:pos x="connsiteX1" y="connsiteY1"/>
                  </a:cxn>
                </a:cxnLst>
                <a:rect l="l" t="t" r="r" b="b"/>
                <a:pathLst>
                  <a:path w="461638">
                    <a:moveTo>
                      <a:pt x="0" y="0"/>
                    </a:moveTo>
                    <a:lnTo>
                      <a:pt x="461638" y="0"/>
                    </a:lnTo>
                  </a:path>
                </a:pathLst>
              </a:custGeom>
              <a:noFill/>
              <a:ln w="19050">
                <a:solidFill>
                  <a:srgbClr val="A80000"/>
                </a:solidFill>
                <a:headEnd type="arrow" w="lg" len="sm"/>
                <a:tailEnd type="arrow" w="lg" len="sm"/>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192"/>
                <a:endParaRPr lang="en-US" sz="1730">
                  <a:solidFill>
                    <a:srgbClr val="FFFFFF"/>
                  </a:solidFill>
                  <a:latin typeface="Segoe UI Semilight"/>
                </a:endParaRPr>
              </a:p>
            </p:txBody>
          </p:sp>
          <p:sp>
            <p:nvSpPr>
              <p:cNvPr id="46" name="Freeform: Shape 45">
                <a:extLst>
                  <a:ext uri="{FF2B5EF4-FFF2-40B4-BE49-F238E27FC236}">
                    <a16:creationId xmlns:a16="http://schemas.microsoft.com/office/drawing/2014/main" id="{659DE0A4-3017-450F-B0F3-BA54B2C513CB}"/>
                  </a:ext>
                </a:extLst>
              </p:cNvPr>
              <p:cNvSpPr/>
              <p:nvPr/>
            </p:nvSpPr>
            <p:spPr bwMode="auto">
              <a:xfrm rot="2700000">
                <a:off x="5399594" y="3439820"/>
                <a:ext cx="452498" cy="0"/>
              </a:xfrm>
              <a:custGeom>
                <a:avLst/>
                <a:gdLst>
                  <a:gd name="connsiteX0" fmla="*/ 0 w 461638"/>
                  <a:gd name="connsiteY0" fmla="*/ 0 h 0"/>
                  <a:gd name="connsiteX1" fmla="*/ 461638 w 461638"/>
                  <a:gd name="connsiteY1" fmla="*/ 0 h 0"/>
                </a:gdLst>
                <a:ahLst/>
                <a:cxnLst>
                  <a:cxn ang="0">
                    <a:pos x="connsiteX0" y="connsiteY0"/>
                  </a:cxn>
                  <a:cxn ang="0">
                    <a:pos x="connsiteX1" y="connsiteY1"/>
                  </a:cxn>
                </a:cxnLst>
                <a:rect l="l" t="t" r="r" b="b"/>
                <a:pathLst>
                  <a:path w="461638">
                    <a:moveTo>
                      <a:pt x="0" y="0"/>
                    </a:moveTo>
                    <a:lnTo>
                      <a:pt x="461638" y="0"/>
                    </a:lnTo>
                  </a:path>
                </a:pathLst>
              </a:custGeom>
              <a:noFill/>
              <a:ln w="19050">
                <a:solidFill>
                  <a:srgbClr val="A80000"/>
                </a:solidFill>
                <a:headEnd type="arrow" w="lg" len="sm"/>
                <a:tailEnd type="arrow" w="lg" len="sm"/>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192"/>
                <a:endParaRPr lang="en-US" sz="1730">
                  <a:solidFill>
                    <a:srgbClr val="FFFFFF"/>
                  </a:solidFill>
                  <a:latin typeface="Segoe UI Semilight"/>
                </a:endParaRPr>
              </a:p>
            </p:txBody>
          </p:sp>
          <p:sp>
            <p:nvSpPr>
              <p:cNvPr id="47" name="Freeform: Shape 46">
                <a:extLst>
                  <a:ext uri="{FF2B5EF4-FFF2-40B4-BE49-F238E27FC236}">
                    <a16:creationId xmlns:a16="http://schemas.microsoft.com/office/drawing/2014/main" id="{E8405FF9-DAA0-4637-BC8A-1084DC5F646D}"/>
                  </a:ext>
                </a:extLst>
              </p:cNvPr>
              <p:cNvSpPr/>
              <p:nvPr/>
            </p:nvSpPr>
            <p:spPr bwMode="auto">
              <a:xfrm rot="18900000" flipH="1">
                <a:off x="6155025" y="3433936"/>
                <a:ext cx="452498" cy="0"/>
              </a:xfrm>
              <a:custGeom>
                <a:avLst/>
                <a:gdLst>
                  <a:gd name="connsiteX0" fmla="*/ 0 w 461638"/>
                  <a:gd name="connsiteY0" fmla="*/ 0 h 0"/>
                  <a:gd name="connsiteX1" fmla="*/ 461638 w 461638"/>
                  <a:gd name="connsiteY1" fmla="*/ 0 h 0"/>
                </a:gdLst>
                <a:ahLst/>
                <a:cxnLst>
                  <a:cxn ang="0">
                    <a:pos x="connsiteX0" y="connsiteY0"/>
                  </a:cxn>
                  <a:cxn ang="0">
                    <a:pos x="connsiteX1" y="connsiteY1"/>
                  </a:cxn>
                </a:cxnLst>
                <a:rect l="l" t="t" r="r" b="b"/>
                <a:pathLst>
                  <a:path w="461638">
                    <a:moveTo>
                      <a:pt x="0" y="0"/>
                    </a:moveTo>
                    <a:lnTo>
                      <a:pt x="461638" y="0"/>
                    </a:lnTo>
                  </a:path>
                </a:pathLst>
              </a:custGeom>
              <a:noFill/>
              <a:ln w="19050">
                <a:solidFill>
                  <a:srgbClr val="A80000"/>
                </a:solidFill>
                <a:headEnd type="arrow" w="lg" len="sm"/>
                <a:tailEnd type="arrow" w="lg" len="sm"/>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192"/>
                <a:endParaRPr lang="en-US" sz="1730">
                  <a:solidFill>
                    <a:srgbClr val="FFFFFF"/>
                  </a:solidFill>
                  <a:latin typeface="Segoe UI Semilight"/>
                </a:endParaRPr>
              </a:p>
            </p:txBody>
          </p:sp>
        </p:grpSp>
        <p:grpSp>
          <p:nvGrpSpPr>
            <p:cNvPr id="5" name="Group 4">
              <a:extLst>
                <a:ext uri="{FF2B5EF4-FFF2-40B4-BE49-F238E27FC236}">
                  <a16:creationId xmlns:a16="http://schemas.microsoft.com/office/drawing/2014/main" id="{461BB706-5637-4002-A948-C5B88D95258D}"/>
                </a:ext>
              </a:extLst>
            </p:cNvPr>
            <p:cNvGrpSpPr/>
            <p:nvPr/>
          </p:nvGrpSpPr>
          <p:grpSpPr>
            <a:xfrm>
              <a:off x="5298276" y="3572400"/>
              <a:ext cx="2209947" cy="951251"/>
              <a:chOff x="5049155" y="3835076"/>
              <a:chExt cx="2909680" cy="951251"/>
            </a:xfrm>
          </p:grpSpPr>
          <p:sp>
            <p:nvSpPr>
              <p:cNvPr id="55" name="Rectangle 54">
                <a:extLst>
                  <a:ext uri="{FF2B5EF4-FFF2-40B4-BE49-F238E27FC236}">
                    <a16:creationId xmlns:a16="http://schemas.microsoft.com/office/drawing/2014/main" id="{4663D1A2-10B6-4722-8E1F-F6F6DA11C819}"/>
                  </a:ext>
                </a:extLst>
              </p:cNvPr>
              <p:cNvSpPr/>
              <p:nvPr/>
            </p:nvSpPr>
            <p:spPr>
              <a:xfrm>
                <a:off x="5049155" y="3835076"/>
                <a:ext cx="1864781" cy="358560"/>
              </a:xfrm>
              <a:prstGeom prst="rect">
                <a:avLst/>
              </a:prstGeom>
            </p:spPr>
            <p:txBody>
              <a:bodyPr wrap="none">
                <a:spAutoFit/>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730" b="0" i="0" u="none" strike="noStrike" kern="1200" cap="none" spc="0" normalizeH="0" baseline="0" noProof="0" dirty="0">
                    <a:ln>
                      <a:noFill/>
                    </a:ln>
                    <a:solidFill>
                      <a:srgbClr val="D83B01"/>
                    </a:solidFill>
                    <a:effectLst/>
                    <a:uLnTx/>
                    <a:uFillTx/>
                    <a:latin typeface="Segoe UI Semibold" panose="020B0702040204020203" pitchFamily="34" charset="0"/>
                    <a:ea typeface="+mn-ea"/>
                    <a:cs typeface="Segoe UI Semibold" panose="020B0702040204020203" pitchFamily="34" charset="0"/>
                  </a:rPr>
                  <a:t>Availability zones</a:t>
                </a:r>
              </a:p>
            </p:txBody>
          </p:sp>
          <p:sp>
            <p:nvSpPr>
              <p:cNvPr id="56" name="Rectangle 55">
                <a:extLst>
                  <a:ext uri="{FF2B5EF4-FFF2-40B4-BE49-F238E27FC236}">
                    <a16:creationId xmlns:a16="http://schemas.microsoft.com/office/drawing/2014/main" id="{28C97067-9A73-4E00-8DD7-D02C1D65F338}"/>
                  </a:ext>
                </a:extLst>
              </p:cNvPr>
              <p:cNvSpPr/>
              <p:nvPr/>
            </p:nvSpPr>
            <p:spPr>
              <a:xfrm>
                <a:off x="5049155" y="4201891"/>
                <a:ext cx="2909680" cy="584436"/>
              </a:xfrm>
              <a:prstGeom prst="rect">
                <a:avLst/>
              </a:prstGeom>
            </p:spPr>
            <p:txBody>
              <a:bodyPr wrap="square">
                <a:spAutoFit/>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567" b="0" i="0" u="none" strike="noStrike" kern="1200" cap="none" spc="0" normalizeH="0" baseline="0" noProof="0" dirty="0">
                    <a:ln>
                      <a:noFill/>
                    </a:ln>
                    <a:solidFill>
                      <a:srgbClr val="000000"/>
                    </a:solidFill>
                    <a:effectLst/>
                    <a:uLnTx/>
                    <a:uFillTx/>
                    <a:latin typeface="Segoe UI"/>
                    <a:ea typeface="+mn-ea"/>
                    <a:cs typeface="+mn-cs"/>
                  </a:rPr>
                  <a:t>Protection from entire datacenter failures</a:t>
                </a:r>
              </a:p>
            </p:txBody>
          </p:sp>
        </p:grpSp>
        <p:grpSp>
          <p:nvGrpSpPr>
            <p:cNvPr id="14" name="Group 13">
              <a:extLst>
                <a:ext uri="{FF2B5EF4-FFF2-40B4-BE49-F238E27FC236}">
                  <a16:creationId xmlns:a16="http://schemas.microsoft.com/office/drawing/2014/main" id="{3B391CD2-1D2F-4670-8819-CE4DC05A6148}"/>
                </a:ext>
              </a:extLst>
            </p:cNvPr>
            <p:cNvGrpSpPr/>
            <p:nvPr/>
          </p:nvGrpSpPr>
          <p:grpSpPr>
            <a:xfrm>
              <a:off x="8745797" y="1842447"/>
              <a:ext cx="2555421" cy="2178076"/>
              <a:chOff x="9140991" y="1499547"/>
              <a:chExt cx="2555421" cy="2178076"/>
            </a:xfrm>
          </p:grpSpPr>
          <p:grpSp>
            <p:nvGrpSpPr>
              <p:cNvPr id="16" name="Group 15">
                <a:extLst>
                  <a:ext uri="{FF2B5EF4-FFF2-40B4-BE49-F238E27FC236}">
                    <a16:creationId xmlns:a16="http://schemas.microsoft.com/office/drawing/2014/main" id="{6CDF00BB-5F8B-46A2-9EF3-651DFF08D009}"/>
                  </a:ext>
                </a:extLst>
              </p:cNvPr>
              <p:cNvGrpSpPr/>
              <p:nvPr/>
            </p:nvGrpSpPr>
            <p:grpSpPr>
              <a:xfrm>
                <a:off x="9252589" y="1499547"/>
                <a:ext cx="2402008" cy="961689"/>
                <a:chOff x="9283653" y="3783739"/>
                <a:chExt cx="2450521" cy="981112"/>
              </a:xfrm>
            </p:grpSpPr>
            <p:grpSp>
              <p:nvGrpSpPr>
                <p:cNvPr id="12" name="Group 11">
                  <a:extLst>
                    <a:ext uri="{FF2B5EF4-FFF2-40B4-BE49-F238E27FC236}">
                      <a16:creationId xmlns:a16="http://schemas.microsoft.com/office/drawing/2014/main" id="{73893447-AD34-44A2-B240-E606BCDE1609}"/>
                    </a:ext>
                  </a:extLst>
                </p:cNvPr>
                <p:cNvGrpSpPr/>
                <p:nvPr/>
              </p:nvGrpSpPr>
              <p:grpSpPr>
                <a:xfrm>
                  <a:off x="9283653" y="3783739"/>
                  <a:ext cx="2450521" cy="981112"/>
                  <a:chOff x="9283653" y="3374666"/>
                  <a:chExt cx="2450521" cy="981112"/>
                </a:xfrm>
              </p:grpSpPr>
              <p:sp>
                <p:nvSpPr>
                  <p:cNvPr id="96" name="Rectangle 95">
                    <a:extLst>
                      <a:ext uri="{FF2B5EF4-FFF2-40B4-BE49-F238E27FC236}">
                        <a16:creationId xmlns:a16="http://schemas.microsoft.com/office/drawing/2014/main" id="{CE892F80-0093-42F0-B8D5-C3DDA86F4423}"/>
                      </a:ext>
                    </a:extLst>
                  </p:cNvPr>
                  <p:cNvSpPr/>
                  <p:nvPr/>
                </p:nvSpPr>
                <p:spPr bwMode="auto">
                  <a:xfrm>
                    <a:off x="9283653" y="3374666"/>
                    <a:ext cx="2450521" cy="981112"/>
                  </a:xfrm>
                  <a:prstGeom prst="rect">
                    <a:avLst/>
                  </a:prstGeom>
                  <a:solidFill>
                    <a:schemeClr val="bg1">
                      <a:lumMod val="85000"/>
                    </a:schemeClr>
                  </a:solidFill>
                  <a:ln w="19050">
                    <a:solidFill>
                      <a:schemeClr val="bg2">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62" fontAlgn="base">
                      <a:lnSpc>
                        <a:spcPct val="90000"/>
                      </a:lnSpc>
                      <a:spcBef>
                        <a:spcPct val="0"/>
                      </a:spcBef>
                      <a:spcAft>
                        <a:spcPct val="0"/>
                      </a:spcAft>
                    </a:pPr>
                    <a:endParaRPr lang="en-US" sz="2353" kern="0">
                      <a:gradFill>
                        <a:gsLst>
                          <a:gs pos="0">
                            <a:srgbClr val="FFFFFF"/>
                          </a:gs>
                          <a:gs pos="100000">
                            <a:srgbClr val="FFFFFF"/>
                          </a:gs>
                        </a:gsLst>
                        <a:lin ang="5400000" scaled="0"/>
                      </a:gradFill>
                      <a:latin typeface="Segoe UI Semilight"/>
                      <a:cs typeface="Segoe UI" pitchFamily="34" charset="0"/>
                    </a:endParaRPr>
                  </a:p>
                </p:txBody>
              </p:sp>
              <p:sp>
                <p:nvSpPr>
                  <p:cNvPr id="92" name="Freeform 11">
                    <a:extLst>
                      <a:ext uri="{FF2B5EF4-FFF2-40B4-BE49-F238E27FC236}">
                        <a16:creationId xmlns:a16="http://schemas.microsoft.com/office/drawing/2014/main" id="{6871CD05-BCDD-40B6-9C33-4EB4ED5FE918}"/>
                      </a:ext>
                    </a:extLst>
                  </p:cNvPr>
                  <p:cNvSpPr>
                    <a:spLocks/>
                  </p:cNvSpPr>
                  <p:nvPr/>
                </p:nvSpPr>
                <p:spPr bwMode="auto">
                  <a:xfrm>
                    <a:off x="10795935" y="3576461"/>
                    <a:ext cx="565870" cy="361937"/>
                  </a:xfrm>
                  <a:custGeom>
                    <a:avLst/>
                    <a:gdLst>
                      <a:gd name="T0" fmla="*/ 752 w 1651"/>
                      <a:gd name="T1" fmla="*/ 1056 h 1056"/>
                      <a:gd name="T2" fmla="*/ 0 w 1651"/>
                      <a:gd name="T3" fmla="*/ 1056 h 1056"/>
                      <a:gd name="T4" fmla="*/ 0 w 1651"/>
                      <a:gd name="T5" fmla="*/ 153 h 1056"/>
                      <a:gd name="T6" fmla="*/ 452 w 1651"/>
                      <a:gd name="T7" fmla="*/ 153 h 1056"/>
                      <a:gd name="T8" fmla="*/ 452 w 1651"/>
                      <a:gd name="T9" fmla="*/ 755 h 1056"/>
                      <a:gd name="T10" fmla="*/ 360 w 1651"/>
                      <a:gd name="T11" fmla="*/ 755 h 1056"/>
                      <a:gd name="T12" fmla="*/ 452 w 1651"/>
                      <a:gd name="T13" fmla="*/ 755 h 1056"/>
                      <a:gd name="T14" fmla="*/ 452 w 1651"/>
                      <a:gd name="T15" fmla="*/ 0 h 1056"/>
                      <a:gd name="T16" fmla="*/ 1199 w 1651"/>
                      <a:gd name="T17" fmla="*/ 0 h 1056"/>
                      <a:gd name="T18" fmla="*/ 1199 w 1651"/>
                      <a:gd name="T19" fmla="*/ 755 h 1056"/>
                      <a:gd name="T20" fmla="*/ 1291 w 1651"/>
                      <a:gd name="T21" fmla="*/ 755 h 1056"/>
                      <a:gd name="T22" fmla="*/ 1199 w 1651"/>
                      <a:gd name="T23" fmla="*/ 755 h 1056"/>
                      <a:gd name="T24" fmla="*/ 1199 w 1651"/>
                      <a:gd name="T25" fmla="*/ 153 h 1056"/>
                      <a:gd name="T26" fmla="*/ 1651 w 1651"/>
                      <a:gd name="T27" fmla="*/ 153 h 1056"/>
                      <a:gd name="T28" fmla="*/ 1651 w 1651"/>
                      <a:gd name="T29" fmla="*/ 1056 h 1056"/>
                      <a:gd name="T30" fmla="*/ 900 w 1651"/>
                      <a:gd name="T31" fmla="*/ 1056 h 1056"/>
                      <a:gd name="T32" fmla="*/ 900 w 1651"/>
                      <a:gd name="T33" fmla="*/ 751 h 1056"/>
                      <a:gd name="T34" fmla="*/ 752 w 1651"/>
                      <a:gd name="T35" fmla="*/ 751 h 1056"/>
                      <a:gd name="T36" fmla="*/ 752 w 1651"/>
                      <a:gd name="T37" fmla="*/ 1056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51" h="1056">
                        <a:moveTo>
                          <a:pt x="752" y="1056"/>
                        </a:moveTo>
                        <a:lnTo>
                          <a:pt x="0" y="1056"/>
                        </a:lnTo>
                        <a:lnTo>
                          <a:pt x="0" y="153"/>
                        </a:lnTo>
                        <a:lnTo>
                          <a:pt x="452" y="153"/>
                        </a:lnTo>
                        <a:lnTo>
                          <a:pt x="452" y="755"/>
                        </a:lnTo>
                        <a:lnTo>
                          <a:pt x="360" y="755"/>
                        </a:lnTo>
                        <a:lnTo>
                          <a:pt x="452" y="755"/>
                        </a:lnTo>
                        <a:lnTo>
                          <a:pt x="452" y="0"/>
                        </a:lnTo>
                        <a:lnTo>
                          <a:pt x="1199" y="0"/>
                        </a:lnTo>
                        <a:lnTo>
                          <a:pt x="1199" y="755"/>
                        </a:lnTo>
                        <a:lnTo>
                          <a:pt x="1291" y="755"/>
                        </a:lnTo>
                        <a:lnTo>
                          <a:pt x="1199" y="755"/>
                        </a:lnTo>
                        <a:lnTo>
                          <a:pt x="1199" y="153"/>
                        </a:lnTo>
                        <a:lnTo>
                          <a:pt x="1651" y="153"/>
                        </a:lnTo>
                        <a:lnTo>
                          <a:pt x="1651" y="1056"/>
                        </a:lnTo>
                        <a:lnTo>
                          <a:pt x="900" y="1056"/>
                        </a:lnTo>
                        <a:lnTo>
                          <a:pt x="900" y="751"/>
                        </a:lnTo>
                        <a:lnTo>
                          <a:pt x="752" y="751"/>
                        </a:lnTo>
                        <a:lnTo>
                          <a:pt x="752" y="1056"/>
                        </a:lnTo>
                        <a:close/>
                      </a:path>
                    </a:pathLst>
                  </a:custGeom>
                  <a:solidFill>
                    <a:srgbClr val="FFFFFF"/>
                  </a:solidFill>
                  <a:ln w="19050" cap="flat">
                    <a:solidFill>
                      <a:schemeClr val="tx1"/>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93" name="Freeform 11">
                    <a:extLst>
                      <a:ext uri="{FF2B5EF4-FFF2-40B4-BE49-F238E27FC236}">
                        <a16:creationId xmlns:a16="http://schemas.microsoft.com/office/drawing/2014/main" id="{17560B62-29B0-430E-8DF7-55A04A4CF97E}"/>
                      </a:ext>
                    </a:extLst>
                  </p:cNvPr>
                  <p:cNvSpPr>
                    <a:spLocks/>
                  </p:cNvSpPr>
                  <p:nvPr/>
                </p:nvSpPr>
                <p:spPr bwMode="auto">
                  <a:xfrm>
                    <a:off x="9584826" y="3576461"/>
                    <a:ext cx="565870" cy="361937"/>
                  </a:xfrm>
                  <a:custGeom>
                    <a:avLst/>
                    <a:gdLst>
                      <a:gd name="T0" fmla="*/ 752 w 1651"/>
                      <a:gd name="T1" fmla="*/ 1056 h 1056"/>
                      <a:gd name="T2" fmla="*/ 0 w 1651"/>
                      <a:gd name="T3" fmla="*/ 1056 h 1056"/>
                      <a:gd name="T4" fmla="*/ 0 w 1651"/>
                      <a:gd name="T5" fmla="*/ 153 h 1056"/>
                      <a:gd name="T6" fmla="*/ 452 w 1651"/>
                      <a:gd name="T7" fmla="*/ 153 h 1056"/>
                      <a:gd name="T8" fmla="*/ 452 w 1651"/>
                      <a:gd name="T9" fmla="*/ 755 h 1056"/>
                      <a:gd name="T10" fmla="*/ 360 w 1651"/>
                      <a:gd name="T11" fmla="*/ 755 h 1056"/>
                      <a:gd name="T12" fmla="*/ 452 w 1651"/>
                      <a:gd name="T13" fmla="*/ 755 h 1056"/>
                      <a:gd name="T14" fmla="*/ 452 w 1651"/>
                      <a:gd name="T15" fmla="*/ 0 h 1056"/>
                      <a:gd name="T16" fmla="*/ 1199 w 1651"/>
                      <a:gd name="T17" fmla="*/ 0 h 1056"/>
                      <a:gd name="T18" fmla="*/ 1199 w 1651"/>
                      <a:gd name="T19" fmla="*/ 755 h 1056"/>
                      <a:gd name="T20" fmla="*/ 1291 w 1651"/>
                      <a:gd name="T21" fmla="*/ 755 h 1056"/>
                      <a:gd name="T22" fmla="*/ 1199 w 1651"/>
                      <a:gd name="T23" fmla="*/ 755 h 1056"/>
                      <a:gd name="T24" fmla="*/ 1199 w 1651"/>
                      <a:gd name="T25" fmla="*/ 153 h 1056"/>
                      <a:gd name="T26" fmla="*/ 1651 w 1651"/>
                      <a:gd name="T27" fmla="*/ 153 h 1056"/>
                      <a:gd name="T28" fmla="*/ 1651 w 1651"/>
                      <a:gd name="T29" fmla="*/ 1056 h 1056"/>
                      <a:gd name="T30" fmla="*/ 900 w 1651"/>
                      <a:gd name="T31" fmla="*/ 1056 h 1056"/>
                      <a:gd name="T32" fmla="*/ 900 w 1651"/>
                      <a:gd name="T33" fmla="*/ 751 h 1056"/>
                      <a:gd name="T34" fmla="*/ 752 w 1651"/>
                      <a:gd name="T35" fmla="*/ 751 h 1056"/>
                      <a:gd name="T36" fmla="*/ 752 w 1651"/>
                      <a:gd name="T37" fmla="*/ 1056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51" h="1056">
                        <a:moveTo>
                          <a:pt x="752" y="1056"/>
                        </a:moveTo>
                        <a:lnTo>
                          <a:pt x="0" y="1056"/>
                        </a:lnTo>
                        <a:lnTo>
                          <a:pt x="0" y="153"/>
                        </a:lnTo>
                        <a:lnTo>
                          <a:pt x="452" y="153"/>
                        </a:lnTo>
                        <a:lnTo>
                          <a:pt x="452" y="755"/>
                        </a:lnTo>
                        <a:lnTo>
                          <a:pt x="360" y="755"/>
                        </a:lnTo>
                        <a:lnTo>
                          <a:pt x="452" y="755"/>
                        </a:lnTo>
                        <a:lnTo>
                          <a:pt x="452" y="0"/>
                        </a:lnTo>
                        <a:lnTo>
                          <a:pt x="1199" y="0"/>
                        </a:lnTo>
                        <a:lnTo>
                          <a:pt x="1199" y="755"/>
                        </a:lnTo>
                        <a:lnTo>
                          <a:pt x="1291" y="755"/>
                        </a:lnTo>
                        <a:lnTo>
                          <a:pt x="1199" y="755"/>
                        </a:lnTo>
                        <a:lnTo>
                          <a:pt x="1199" y="153"/>
                        </a:lnTo>
                        <a:lnTo>
                          <a:pt x="1651" y="153"/>
                        </a:lnTo>
                        <a:lnTo>
                          <a:pt x="1651" y="1056"/>
                        </a:lnTo>
                        <a:lnTo>
                          <a:pt x="900" y="1056"/>
                        </a:lnTo>
                        <a:lnTo>
                          <a:pt x="900" y="751"/>
                        </a:lnTo>
                        <a:lnTo>
                          <a:pt x="752" y="751"/>
                        </a:lnTo>
                        <a:lnTo>
                          <a:pt x="752" y="1056"/>
                        </a:lnTo>
                        <a:close/>
                      </a:path>
                    </a:pathLst>
                  </a:custGeom>
                  <a:solidFill>
                    <a:srgbClr val="FFFFFF"/>
                  </a:solidFill>
                  <a:ln w="19050" cap="flat">
                    <a:solidFill>
                      <a:schemeClr val="tx1"/>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95" name="Freeform: Shape 94">
                    <a:extLst>
                      <a:ext uri="{FF2B5EF4-FFF2-40B4-BE49-F238E27FC236}">
                        <a16:creationId xmlns:a16="http://schemas.microsoft.com/office/drawing/2014/main" id="{832AC6D8-73C6-42C0-929A-89B24F58AECB}"/>
                      </a:ext>
                    </a:extLst>
                  </p:cNvPr>
                  <p:cNvSpPr/>
                  <p:nvPr/>
                </p:nvSpPr>
                <p:spPr bwMode="auto">
                  <a:xfrm>
                    <a:off x="10242497" y="3757429"/>
                    <a:ext cx="461638" cy="0"/>
                  </a:xfrm>
                  <a:custGeom>
                    <a:avLst/>
                    <a:gdLst>
                      <a:gd name="connsiteX0" fmla="*/ 0 w 461638"/>
                      <a:gd name="connsiteY0" fmla="*/ 0 h 0"/>
                      <a:gd name="connsiteX1" fmla="*/ 461638 w 461638"/>
                      <a:gd name="connsiteY1" fmla="*/ 0 h 0"/>
                    </a:gdLst>
                    <a:ahLst/>
                    <a:cxnLst>
                      <a:cxn ang="0">
                        <a:pos x="connsiteX0" y="connsiteY0"/>
                      </a:cxn>
                      <a:cxn ang="0">
                        <a:pos x="connsiteX1" y="connsiteY1"/>
                      </a:cxn>
                    </a:cxnLst>
                    <a:rect l="l" t="t" r="r" b="b"/>
                    <a:pathLst>
                      <a:path w="461638">
                        <a:moveTo>
                          <a:pt x="0" y="0"/>
                        </a:moveTo>
                        <a:lnTo>
                          <a:pt x="461638" y="0"/>
                        </a:lnTo>
                      </a:path>
                    </a:pathLst>
                  </a:custGeom>
                  <a:noFill/>
                  <a:ln w="19050">
                    <a:solidFill>
                      <a:srgbClr val="A80000"/>
                    </a:solidFill>
                    <a:headEnd type="arrow" w="lg" len="sm"/>
                    <a:tailEnd type="arrow" w="lg" len="sm"/>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Semilight"/>
                      <a:ea typeface="+mn-ea"/>
                      <a:cs typeface="+mn-cs"/>
                    </a:endParaRPr>
                  </a:p>
                </p:txBody>
              </p:sp>
            </p:grpSp>
            <p:sp>
              <p:nvSpPr>
                <p:cNvPr id="13" name="Rectangle 12">
                  <a:extLst>
                    <a:ext uri="{FF2B5EF4-FFF2-40B4-BE49-F238E27FC236}">
                      <a16:creationId xmlns:a16="http://schemas.microsoft.com/office/drawing/2014/main" id="{303B7D81-78DD-449F-A12C-6C4C172E5139}"/>
                    </a:ext>
                  </a:extLst>
                </p:cNvPr>
                <p:cNvSpPr/>
                <p:nvPr/>
              </p:nvSpPr>
              <p:spPr>
                <a:xfrm>
                  <a:off x="9497050" y="4354349"/>
                  <a:ext cx="796643" cy="282423"/>
                </a:xfrm>
                <a:prstGeom prst="rect">
                  <a:avLst/>
                </a:prstGeom>
                <a:ln w="19050">
                  <a:noFill/>
                </a:ln>
              </p:spPr>
              <p:txBody>
                <a:bodyPr wrap="none">
                  <a:spAutoFit/>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175" b="0" i="0" u="none" strike="noStrike" kern="1200" cap="none" spc="0" normalizeH="0" baseline="0" noProof="0" dirty="0">
                      <a:ln>
                        <a:noFill/>
                      </a:ln>
                      <a:gradFill>
                        <a:gsLst>
                          <a:gs pos="78761">
                            <a:srgbClr val="353535"/>
                          </a:gs>
                          <a:gs pos="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Region 1</a:t>
                  </a:r>
                  <a:endParaRPr kumimoji="0" lang="en-US" sz="1175" b="0" i="0" u="none" strike="noStrike" kern="120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endParaRPr>
                </a:p>
              </p:txBody>
            </p:sp>
            <p:sp>
              <p:nvSpPr>
                <p:cNvPr id="58" name="Rectangle 57">
                  <a:extLst>
                    <a:ext uri="{FF2B5EF4-FFF2-40B4-BE49-F238E27FC236}">
                      <a16:creationId xmlns:a16="http://schemas.microsoft.com/office/drawing/2014/main" id="{D0D12200-5521-406C-82FD-15CD2F787555}"/>
                    </a:ext>
                  </a:extLst>
                </p:cNvPr>
                <p:cNvSpPr/>
                <p:nvPr/>
              </p:nvSpPr>
              <p:spPr>
                <a:xfrm>
                  <a:off x="10700758" y="4352010"/>
                  <a:ext cx="819535" cy="282423"/>
                </a:xfrm>
                <a:prstGeom prst="rect">
                  <a:avLst/>
                </a:prstGeom>
                <a:ln w="19050">
                  <a:noFill/>
                </a:ln>
              </p:spPr>
              <p:txBody>
                <a:bodyPr wrap="none">
                  <a:spAutoFit/>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175" b="0" i="0" u="none" strike="noStrike" kern="1200" cap="none" spc="0" normalizeH="0" baseline="0" noProof="0">
                      <a:ln>
                        <a:noFill/>
                      </a:ln>
                      <a:gradFill>
                        <a:gsLst>
                          <a:gs pos="78761">
                            <a:srgbClr val="353535"/>
                          </a:gs>
                          <a:gs pos="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Region 2</a:t>
                  </a:r>
                  <a:endParaRPr kumimoji="0" lang="en-US" sz="1175" b="0" i="0" u="none" strike="noStrike" kern="1200" cap="none" spc="0" normalizeH="0" baseline="0" noProof="0">
                    <a:ln>
                      <a:noFill/>
                    </a:ln>
                    <a:solidFill>
                      <a:srgbClr val="353535"/>
                    </a:solidFill>
                    <a:effectLst/>
                    <a:uLnTx/>
                    <a:uFillTx/>
                    <a:latin typeface="Segoe UI Semibold" panose="020B0702040204020203" pitchFamily="34" charset="0"/>
                    <a:ea typeface="+mn-ea"/>
                    <a:cs typeface="Segoe UI Semibold" panose="020B0702040204020203" pitchFamily="34" charset="0"/>
                  </a:endParaRPr>
                </a:p>
              </p:txBody>
            </p:sp>
          </p:grpSp>
          <p:grpSp>
            <p:nvGrpSpPr>
              <p:cNvPr id="8" name="Group 7">
                <a:extLst>
                  <a:ext uri="{FF2B5EF4-FFF2-40B4-BE49-F238E27FC236}">
                    <a16:creationId xmlns:a16="http://schemas.microsoft.com/office/drawing/2014/main" id="{B35098B1-7200-4438-9FEA-CB870BAAEB2B}"/>
                  </a:ext>
                </a:extLst>
              </p:cNvPr>
              <p:cNvGrpSpPr/>
              <p:nvPr/>
            </p:nvGrpSpPr>
            <p:grpSpPr>
              <a:xfrm>
                <a:off x="9140991" y="2499478"/>
                <a:ext cx="2555421" cy="1178145"/>
                <a:chOff x="9078975" y="2499478"/>
                <a:chExt cx="2835495" cy="1178145"/>
              </a:xfrm>
            </p:grpSpPr>
            <p:sp>
              <p:nvSpPr>
                <p:cNvPr id="60" name="Rectangle 59">
                  <a:extLst>
                    <a:ext uri="{FF2B5EF4-FFF2-40B4-BE49-F238E27FC236}">
                      <a16:creationId xmlns:a16="http://schemas.microsoft.com/office/drawing/2014/main" id="{19C29D11-95E1-42CA-A9D8-B4034552DCBC}"/>
                    </a:ext>
                  </a:extLst>
                </p:cNvPr>
                <p:cNvSpPr/>
                <p:nvPr/>
              </p:nvSpPr>
              <p:spPr>
                <a:xfrm>
                  <a:off x="9078975" y="2499478"/>
                  <a:ext cx="1432765" cy="358560"/>
                </a:xfrm>
                <a:prstGeom prst="rect">
                  <a:avLst/>
                </a:prstGeom>
              </p:spPr>
              <p:txBody>
                <a:bodyPr wrap="none">
                  <a:spAutoFit/>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730" b="0" i="0" u="none" strike="noStrike" kern="1200" cap="none" spc="0" normalizeH="0" baseline="0" noProof="0" dirty="0">
                      <a:ln>
                        <a:noFill/>
                      </a:ln>
                      <a:solidFill>
                        <a:srgbClr val="D83B01"/>
                      </a:solidFill>
                      <a:effectLst/>
                      <a:uLnTx/>
                      <a:uFillTx/>
                      <a:latin typeface="Segoe UI Semibold" panose="020B0702040204020203" pitchFamily="34" charset="0"/>
                      <a:ea typeface="+mn-ea"/>
                      <a:cs typeface="Segoe UI Semibold" panose="020B0702040204020203" pitchFamily="34" charset="0"/>
                    </a:rPr>
                    <a:t>Region pairs</a:t>
                  </a:r>
                </a:p>
              </p:txBody>
            </p:sp>
            <p:sp>
              <p:nvSpPr>
                <p:cNvPr id="61" name="Rectangle 60">
                  <a:extLst>
                    <a:ext uri="{FF2B5EF4-FFF2-40B4-BE49-F238E27FC236}">
                      <a16:creationId xmlns:a16="http://schemas.microsoft.com/office/drawing/2014/main" id="{EC9977A2-B953-4AE6-8D96-192035FA7877}"/>
                    </a:ext>
                  </a:extLst>
                </p:cNvPr>
                <p:cNvSpPr/>
                <p:nvPr/>
              </p:nvSpPr>
              <p:spPr>
                <a:xfrm>
                  <a:off x="9078976" y="2861822"/>
                  <a:ext cx="2835494" cy="815801"/>
                </a:xfrm>
                <a:prstGeom prst="rect">
                  <a:avLst/>
                </a:prstGeom>
              </p:spPr>
              <p:txBody>
                <a:bodyPr wrap="square">
                  <a:spAutoFit/>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567" b="0" i="0" u="none" strike="noStrike" kern="1200" cap="none" spc="0" normalizeH="0" baseline="0" noProof="0" dirty="0">
                      <a:ln>
                        <a:noFill/>
                      </a:ln>
                      <a:solidFill>
                        <a:srgbClr val="000000"/>
                      </a:solidFill>
                      <a:effectLst/>
                      <a:uLnTx/>
                      <a:uFillTx/>
                      <a:latin typeface="Segoe UI"/>
                      <a:ea typeface="+mn-ea"/>
                      <a:cs typeface="+mn-cs"/>
                    </a:rPr>
                    <a:t>Protection from disaster with Data Residency compliance</a:t>
                  </a:r>
                </a:p>
              </p:txBody>
            </p:sp>
          </p:grpSp>
        </p:grpSp>
      </p:grpSp>
    </p:spTree>
    <p:extLst>
      <p:ext uri="{BB962C8B-B14F-4D97-AF65-F5344CB8AC3E}">
        <p14:creationId xmlns:p14="http://schemas.microsoft.com/office/powerpoint/2010/main" val="1245248502"/>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t>Availability Sets</a:t>
            </a:r>
          </a:p>
        </p:txBody>
      </p:sp>
      <p:sp>
        <p:nvSpPr>
          <p:cNvPr id="6" name="Text Placeholder 5">
            <a:extLst>
              <a:ext uri="{FF2B5EF4-FFF2-40B4-BE49-F238E27FC236}">
                <a16:creationId xmlns:a16="http://schemas.microsoft.com/office/drawing/2014/main" id="{C908289F-745A-4D24-9A96-CB42CB8DC84C}"/>
              </a:ext>
            </a:extLst>
          </p:cNvPr>
          <p:cNvSpPr>
            <a:spLocks noGrp="1"/>
          </p:cNvSpPr>
          <p:nvPr>
            <p:ph type="body" sz="quarter" idx="10"/>
          </p:nvPr>
        </p:nvSpPr>
        <p:spPr>
          <a:xfrm>
            <a:off x="584200" y="4278591"/>
            <a:ext cx="11018520" cy="1982081"/>
          </a:xfrm>
        </p:spPr>
        <p:txBody>
          <a:bodyPr/>
          <a:lstStyle/>
          <a:p>
            <a:pPr lvl="0"/>
            <a:r>
              <a:rPr lang="en-US" dirty="0"/>
              <a:t>Configure multiple virtual machines in an Availability Set</a:t>
            </a:r>
          </a:p>
          <a:p>
            <a:pPr lvl="0"/>
            <a:r>
              <a:rPr lang="en-US" dirty="0"/>
              <a:t>Configure each application tier into separate Availability Sets</a:t>
            </a:r>
          </a:p>
          <a:p>
            <a:pPr lvl="0"/>
            <a:r>
              <a:rPr lang="en-US" dirty="0"/>
              <a:t>Combine a Load Balancer with Availability Sets</a:t>
            </a:r>
          </a:p>
          <a:p>
            <a:pPr lvl="0"/>
            <a:r>
              <a:rPr lang="en-US" dirty="0"/>
              <a:t>Use managed disks with the virtual machines</a:t>
            </a:r>
          </a:p>
        </p:txBody>
      </p:sp>
      <p:sp>
        <p:nvSpPr>
          <p:cNvPr id="2" name="Rectangle 1">
            <a:extLst>
              <a:ext uri="{FF2B5EF4-FFF2-40B4-BE49-F238E27FC236}">
                <a16:creationId xmlns:a16="http://schemas.microsoft.com/office/drawing/2014/main" id="{0D59B8F1-90B0-44C4-A54B-4E2CBF12F448}"/>
              </a:ext>
            </a:extLst>
          </p:cNvPr>
          <p:cNvSpPr/>
          <p:nvPr/>
        </p:nvSpPr>
        <p:spPr>
          <a:xfrm>
            <a:off x="7032792" y="1968731"/>
            <a:ext cx="3599322" cy="1200329"/>
          </a:xfrm>
          <a:prstGeom prst="rect">
            <a:avLst/>
          </a:prstGeom>
        </p:spPr>
        <p:txBody>
          <a:bodyPr wrap="square">
            <a:spAutoFit/>
          </a:bodyPr>
          <a:lstStyle/>
          <a:p>
            <a:r>
              <a:rPr lang="en-US" sz="2400" dirty="0">
                <a:latin typeface="Segoe UI Semilight" panose="020B0402040204020203" pitchFamily="34" charset="0"/>
                <a:cs typeface="Segoe UI Semilight" panose="020B0402040204020203" pitchFamily="34" charset="0"/>
              </a:rPr>
              <a:t>Two or more instances in two or more availability zones = 99.99% uptime</a:t>
            </a:r>
          </a:p>
        </p:txBody>
      </p:sp>
      <p:pic>
        <p:nvPicPr>
          <p:cNvPr id="4" name="Picture 3" descr="Screenshot of the create an availability set in the portal">
            <a:extLst>
              <a:ext uri="{FF2B5EF4-FFF2-40B4-BE49-F238E27FC236}">
                <a16:creationId xmlns:a16="http://schemas.microsoft.com/office/drawing/2014/main" id="{8BD01263-2DDF-4DC1-9A8E-8FF587F3149F}"/>
              </a:ext>
            </a:extLst>
          </p:cNvPr>
          <p:cNvPicPr>
            <a:picLocks noChangeAspect="1"/>
          </p:cNvPicPr>
          <p:nvPr/>
        </p:nvPicPr>
        <p:blipFill>
          <a:blip r:embed="rId3"/>
          <a:stretch>
            <a:fillRect/>
          </a:stretch>
        </p:blipFill>
        <p:spPr>
          <a:xfrm>
            <a:off x="1618952" y="1640199"/>
            <a:ext cx="4611026" cy="1901229"/>
          </a:xfrm>
          <a:prstGeom prst="rect">
            <a:avLst/>
          </a:prstGeom>
          <a:ln>
            <a:solidFill>
              <a:schemeClr val="tx1"/>
            </a:solidFill>
          </a:ln>
        </p:spPr>
      </p:pic>
    </p:spTree>
    <p:extLst>
      <p:ext uri="{BB962C8B-B14F-4D97-AF65-F5344CB8AC3E}">
        <p14:creationId xmlns:p14="http://schemas.microsoft.com/office/powerpoint/2010/main" val="2435507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Update domain</a:t>
            </a:r>
          </a:p>
        </p:txBody>
      </p:sp>
      <p:sp>
        <p:nvSpPr>
          <p:cNvPr id="3" name="Text Placeholder 2">
            <a:extLst>
              <a:ext uri="{FF2B5EF4-FFF2-40B4-BE49-F238E27FC236}">
                <a16:creationId xmlns:a16="http://schemas.microsoft.com/office/drawing/2014/main" id="{B0C1C664-E0CD-4259-8E72-F218641B24E4}"/>
              </a:ext>
            </a:extLst>
          </p:cNvPr>
          <p:cNvSpPr>
            <a:spLocks noGrp="1"/>
          </p:cNvSpPr>
          <p:nvPr>
            <p:ph type="body" sz="quarter" idx="10"/>
          </p:nvPr>
        </p:nvSpPr>
        <p:spPr>
          <a:xfrm>
            <a:off x="432373" y="1447026"/>
            <a:ext cx="11018520" cy="1107996"/>
          </a:xfrm>
        </p:spPr>
        <p:txBody>
          <a:bodyPr/>
          <a:lstStyle/>
          <a:p>
            <a:pPr marL="0" indent="0">
              <a:buNone/>
            </a:pPr>
            <a:r>
              <a:rPr lang="en-US" sz="2400" b="1" dirty="0"/>
              <a:t>Update domains </a:t>
            </a:r>
            <a:r>
              <a:rPr lang="en-US" sz="2400" dirty="0"/>
              <a:t>lets Azure to perform incremental or rolling upgrades across a deployment.  During planned maintenance, only one update domain is rebooted at a time.</a:t>
            </a:r>
          </a:p>
        </p:txBody>
      </p:sp>
      <p:pic>
        <p:nvPicPr>
          <p:cNvPr id="1026" name="Picture 2" descr="difference between upgrade domains and fault domains | Cloud Crusader">
            <a:extLst>
              <a:ext uri="{FF2B5EF4-FFF2-40B4-BE49-F238E27FC236}">
                <a16:creationId xmlns:a16="http://schemas.microsoft.com/office/drawing/2014/main" id="{9504B188-6CBE-4076-825C-10425DAC19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2729" y="2565908"/>
            <a:ext cx="5526541" cy="3630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772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B091A-8AF3-4093-A4F0-7F174B034476}"/>
              </a:ext>
            </a:extLst>
          </p:cNvPr>
          <p:cNvSpPr>
            <a:spLocks noGrp="1"/>
          </p:cNvSpPr>
          <p:nvPr>
            <p:ph type="title"/>
          </p:nvPr>
        </p:nvSpPr>
        <p:spPr/>
        <p:txBody>
          <a:bodyPr/>
          <a:lstStyle/>
          <a:p>
            <a:r>
              <a:rPr lang="en-US" dirty="0"/>
              <a:t>Fault domains</a:t>
            </a:r>
          </a:p>
        </p:txBody>
      </p:sp>
      <p:sp>
        <p:nvSpPr>
          <p:cNvPr id="3" name="Text Placeholder 2">
            <a:extLst>
              <a:ext uri="{FF2B5EF4-FFF2-40B4-BE49-F238E27FC236}">
                <a16:creationId xmlns:a16="http://schemas.microsoft.com/office/drawing/2014/main" id="{4C9D9A77-A373-42F6-9A2D-999419E7040A}"/>
              </a:ext>
            </a:extLst>
          </p:cNvPr>
          <p:cNvSpPr>
            <a:spLocks noGrp="1"/>
          </p:cNvSpPr>
          <p:nvPr>
            <p:ph type="body" sz="quarter" idx="10"/>
          </p:nvPr>
        </p:nvSpPr>
        <p:spPr>
          <a:xfrm>
            <a:off x="584200" y="1435496"/>
            <a:ext cx="3119120" cy="2277547"/>
          </a:xfrm>
        </p:spPr>
        <p:txBody>
          <a:bodyPr/>
          <a:lstStyle/>
          <a:p>
            <a:pPr marL="0" indent="0">
              <a:buNone/>
            </a:pPr>
            <a:r>
              <a:rPr lang="en-US" sz="2400" b="1" dirty="0">
                <a:latin typeface="+mn-lt"/>
              </a:rPr>
              <a:t>Fault domain </a:t>
            </a:r>
            <a:r>
              <a:rPr lang="en-US" sz="2400" dirty="0"/>
              <a:t>– </a:t>
            </a:r>
            <a:r>
              <a:rPr lang="en-US" sz="2400" dirty="0">
                <a:solidFill>
                  <a:schemeClr val="tx1"/>
                </a:solidFill>
                <a:latin typeface="+mn-lt"/>
              </a:rPr>
              <a:t>a logical group of hardware in Azure that shares a common power source and network switch</a:t>
            </a:r>
            <a:endParaRPr lang="en-US" sz="2400" b="1" dirty="0">
              <a:latin typeface="+mn-lt"/>
            </a:endParaRPr>
          </a:p>
        </p:txBody>
      </p:sp>
      <p:grpSp>
        <p:nvGrpSpPr>
          <p:cNvPr id="52" name="Group 51" descr="The diagram depicts two fault domains with two availability sets stretching between them.">
            <a:extLst>
              <a:ext uri="{FF2B5EF4-FFF2-40B4-BE49-F238E27FC236}">
                <a16:creationId xmlns:a16="http://schemas.microsoft.com/office/drawing/2014/main" id="{A5A81681-60ED-4E99-BF52-B1E3B2B16062}"/>
              </a:ext>
            </a:extLst>
          </p:cNvPr>
          <p:cNvGrpSpPr/>
          <p:nvPr/>
        </p:nvGrpSpPr>
        <p:grpSpPr>
          <a:xfrm>
            <a:off x="4017376" y="1435100"/>
            <a:ext cx="7592012" cy="4357544"/>
            <a:chOff x="4017376" y="1435100"/>
            <a:chExt cx="7592012" cy="4357544"/>
          </a:xfrm>
        </p:grpSpPr>
        <p:sp>
          <p:nvSpPr>
            <p:cNvPr id="4" name="Rectangle 3">
              <a:extLst>
                <a:ext uri="{FF2B5EF4-FFF2-40B4-BE49-F238E27FC236}">
                  <a16:creationId xmlns:a16="http://schemas.microsoft.com/office/drawing/2014/main" id="{FEF0B050-AB0E-4511-A69A-B68FF3E3387C}"/>
                </a:ext>
              </a:extLst>
            </p:cNvPr>
            <p:cNvSpPr/>
            <p:nvPr/>
          </p:nvSpPr>
          <p:spPr bwMode="auto">
            <a:xfrm>
              <a:off x="4017376" y="1435100"/>
              <a:ext cx="3272772" cy="4357544"/>
            </a:xfrm>
            <a:prstGeom prst="rect">
              <a:avLst/>
            </a:prstGeom>
            <a:solidFill>
              <a:srgbClr val="DCDCDE"/>
            </a:solidFill>
            <a:ln>
              <a:solidFill>
                <a:srgbClr val="0178D4"/>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15897537-68E8-4E5B-BF62-95F29C9D2CA7}"/>
                </a:ext>
              </a:extLst>
            </p:cNvPr>
            <p:cNvSpPr/>
            <p:nvPr/>
          </p:nvSpPr>
          <p:spPr bwMode="auto">
            <a:xfrm>
              <a:off x="8336616" y="1435100"/>
              <a:ext cx="3272772" cy="4357544"/>
            </a:xfrm>
            <a:prstGeom prst="rect">
              <a:avLst/>
            </a:prstGeom>
            <a:solidFill>
              <a:srgbClr val="DCDCDE"/>
            </a:solidFill>
            <a:ln>
              <a:solidFill>
                <a:srgbClr val="0178D4"/>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3D7A2C4D-2A9C-4887-81B4-C839B5DCA7A7}"/>
                </a:ext>
              </a:extLst>
            </p:cNvPr>
            <p:cNvSpPr/>
            <p:nvPr/>
          </p:nvSpPr>
          <p:spPr bwMode="auto">
            <a:xfrm>
              <a:off x="4162681" y="1866378"/>
              <a:ext cx="2982163" cy="353107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9476F2DF-1643-4399-AA72-2CC42B857C91}"/>
                </a:ext>
              </a:extLst>
            </p:cNvPr>
            <p:cNvSpPr/>
            <p:nvPr/>
          </p:nvSpPr>
          <p:spPr bwMode="auto">
            <a:xfrm>
              <a:off x="8481921" y="1866378"/>
              <a:ext cx="2982163" cy="353107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a:extLst>
                <a:ext uri="{FF2B5EF4-FFF2-40B4-BE49-F238E27FC236}">
                  <a16:creationId xmlns:a16="http://schemas.microsoft.com/office/drawing/2014/main" id="{F708B93B-471C-4791-8C11-27186FD0F000}"/>
                </a:ext>
              </a:extLst>
            </p:cNvPr>
            <p:cNvSpPr/>
            <p:nvPr/>
          </p:nvSpPr>
          <p:spPr bwMode="auto">
            <a:xfrm>
              <a:off x="4017376" y="2545165"/>
              <a:ext cx="7592012" cy="1488216"/>
            </a:xfrm>
            <a:prstGeom prst="rect">
              <a:avLst/>
            </a:prstGeom>
            <a:solidFill>
              <a:srgbClr val="6D6D7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3A1C9D79-FD2E-402E-B609-25D98B49C13F}"/>
                </a:ext>
              </a:extLst>
            </p:cNvPr>
            <p:cNvSpPr/>
            <p:nvPr/>
          </p:nvSpPr>
          <p:spPr bwMode="auto">
            <a:xfrm>
              <a:off x="4017376" y="4168904"/>
              <a:ext cx="7592012" cy="1488216"/>
            </a:xfrm>
            <a:prstGeom prst="rect">
              <a:avLst/>
            </a:prstGeom>
            <a:solidFill>
              <a:srgbClr val="4095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extBox 13">
              <a:extLst>
                <a:ext uri="{FF2B5EF4-FFF2-40B4-BE49-F238E27FC236}">
                  <a16:creationId xmlns:a16="http://schemas.microsoft.com/office/drawing/2014/main" id="{D7381199-28D9-426F-B7FE-62E1A8A92C10}"/>
                </a:ext>
              </a:extLst>
            </p:cNvPr>
            <p:cNvSpPr txBox="1"/>
            <p:nvPr/>
          </p:nvSpPr>
          <p:spPr>
            <a:xfrm>
              <a:off x="4956328" y="1508179"/>
              <a:ext cx="1369221" cy="276999"/>
            </a:xfrm>
            <a:prstGeom prst="rect">
              <a:avLst/>
            </a:prstGeom>
            <a:noFill/>
          </p:spPr>
          <p:txBody>
            <a:bodyPr wrap="none" lIns="0" tIns="0" rIns="0" bIns="0" rtlCol="0">
              <a:spAutoFit/>
            </a:bodyPr>
            <a:lstStyle/>
            <a:p>
              <a:pPr algn="l"/>
              <a:r>
                <a:rPr lang="en-IN" sz="1800" dirty="0">
                  <a:gradFill>
                    <a:gsLst>
                      <a:gs pos="2917">
                        <a:schemeClr val="tx1"/>
                      </a:gs>
                      <a:gs pos="30000">
                        <a:schemeClr val="tx1"/>
                      </a:gs>
                    </a:gsLst>
                    <a:lin ang="5400000" scaled="0"/>
                  </a:gradFill>
                  <a:latin typeface="+mj-lt"/>
                </a:rPr>
                <a:t>Fault domain</a:t>
              </a:r>
            </a:p>
          </p:txBody>
        </p:sp>
        <p:sp>
          <p:nvSpPr>
            <p:cNvPr id="15" name="TextBox 14">
              <a:extLst>
                <a:ext uri="{FF2B5EF4-FFF2-40B4-BE49-F238E27FC236}">
                  <a16:creationId xmlns:a16="http://schemas.microsoft.com/office/drawing/2014/main" id="{CABD1B91-8D3C-45BF-B27A-21E6B5939EC6}"/>
                </a:ext>
              </a:extLst>
            </p:cNvPr>
            <p:cNvSpPr txBox="1"/>
            <p:nvPr/>
          </p:nvSpPr>
          <p:spPr>
            <a:xfrm>
              <a:off x="9275568" y="1508179"/>
              <a:ext cx="1369221" cy="276999"/>
            </a:xfrm>
            <a:prstGeom prst="rect">
              <a:avLst/>
            </a:prstGeom>
            <a:noFill/>
          </p:spPr>
          <p:txBody>
            <a:bodyPr wrap="none" lIns="0" tIns="0" rIns="0" bIns="0" rtlCol="0">
              <a:spAutoFit/>
            </a:bodyPr>
            <a:lstStyle/>
            <a:p>
              <a:pPr algn="l"/>
              <a:r>
                <a:rPr lang="en-IN" sz="1800" dirty="0">
                  <a:gradFill>
                    <a:gsLst>
                      <a:gs pos="2917">
                        <a:schemeClr val="tx1"/>
                      </a:gs>
                      <a:gs pos="30000">
                        <a:schemeClr val="tx1"/>
                      </a:gs>
                    </a:gsLst>
                    <a:lin ang="5400000" scaled="0"/>
                  </a:gradFill>
                  <a:latin typeface="+mj-lt"/>
                </a:rPr>
                <a:t>Fault domain</a:t>
              </a:r>
            </a:p>
          </p:txBody>
        </p:sp>
        <p:sp>
          <p:nvSpPr>
            <p:cNvPr id="16" name="TextBox 15">
              <a:extLst>
                <a:ext uri="{FF2B5EF4-FFF2-40B4-BE49-F238E27FC236}">
                  <a16:creationId xmlns:a16="http://schemas.microsoft.com/office/drawing/2014/main" id="{145D2ECE-24D3-4135-AC56-18D14CAAEE19}"/>
                </a:ext>
              </a:extLst>
            </p:cNvPr>
            <p:cNvSpPr txBox="1"/>
            <p:nvPr/>
          </p:nvSpPr>
          <p:spPr>
            <a:xfrm>
              <a:off x="5434151" y="1908445"/>
              <a:ext cx="439223"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Rack</a:t>
              </a:r>
            </a:p>
          </p:txBody>
        </p:sp>
        <p:sp>
          <p:nvSpPr>
            <p:cNvPr id="17" name="TextBox 16">
              <a:extLst>
                <a:ext uri="{FF2B5EF4-FFF2-40B4-BE49-F238E27FC236}">
                  <a16:creationId xmlns:a16="http://schemas.microsoft.com/office/drawing/2014/main" id="{742660A4-77AF-4CFF-9429-3258326CDB3D}"/>
                </a:ext>
              </a:extLst>
            </p:cNvPr>
            <p:cNvSpPr txBox="1"/>
            <p:nvPr/>
          </p:nvSpPr>
          <p:spPr>
            <a:xfrm>
              <a:off x="9753391" y="1908445"/>
              <a:ext cx="439223"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Rack</a:t>
              </a:r>
            </a:p>
          </p:txBody>
        </p:sp>
        <p:pic>
          <p:nvPicPr>
            <p:cNvPr id="19" name="Picture 18">
              <a:extLst>
                <a:ext uri="{FF2B5EF4-FFF2-40B4-BE49-F238E27FC236}">
                  <a16:creationId xmlns:a16="http://schemas.microsoft.com/office/drawing/2014/main" id="{222D15E5-E878-4EC5-BDE3-95CF0F6D4002}"/>
                </a:ext>
              </a:extLst>
            </p:cNvPr>
            <p:cNvPicPr>
              <a:picLocks noChangeAspect="1"/>
            </p:cNvPicPr>
            <p:nvPr/>
          </p:nvPicPr>
          <p:blipFill>
            <a:blip r:embed="rId3"/>
            <a:stretch>
              <a:fillRect/>
            </a:stretch>
          </p:blipFill>
          <p:spPr>
            <a:xfrm>
              <a:off x="5263617" y="1942319"/>
              <a:ext cx="780290" cy="780290"/>
            </a:xfrm>
            <a:prstGeom prst="rect">
              <a:avLst/>
            </a:prstGeom>
          </p:spPr>
        </p:pic>
        <p:pic>
          <p:nvPicPr>
            <p:cNvPr id="20" name="Picture 19">
              <a:extLst>
                <a:ext uri="{FF2B5EF4-FFF2-40B4-BE49-F238E27FC236}">
                  <a16:creationId xmlns:a16="http://schemas.microsoft.com/office/drawing/2014/main" id="{EDDDDB84-D48C-4672-BE8F-FBED241A59BF}"/>
                </a:ext>
              </a:extLst>
            </p:cNvPr>
            <p:cNvPicPr>
              <a:picLocks noChangeAspect="1"/>
            </p:cNvPicPr>
            <p:nvPr/>
          </p:nvPicPr>
          <p:blipFill>
            <a:blip r:embed="rId3"/>
            <a:stretch>
              <a:fillRect/>
            </a:stretch>
          </p:blipFill>
          <p:spPr>
            <a:xfrm>
              <a:off x="9582857" y="1942319"/>
              <a:ext cx="780290" cy="780290"/>
            </a:xfrm>
            <a:prstGeom prst="rect">
              <a:avLst/>
            </a:prstGeom>
          </p:spPr>
        </p:pic>
        <p:sp>
          <p:nvSpPr>
            <p:cNvPr id="21" name="Rectangle 20">
              <a:extLst>
                <a:ext uri="{FF2B5EF4-FFF2-40B4-BE49-F238E27FC236}">
                  <a16:creationId xmlns:a16="http://schemas.microsoft.com/office/drawing/2014/main" id="{F162FE05-32ED-4420-8B1F-36E229A46E3F}"/>
                </a:ext>
              </a:extLst>
            </p:cNvPr>
            <p:cNvSpPr/>
            <p:nvPr/>
          </p:nvSpPr>
          <p:spPr bwMode="auto">
            <a:xfrm>
              <a:off x="4405534" y="2633887"/>
              <a:ext cx="2496457" cy="1310772"/>
            </a:xfrm>
            <a:prstGeom prst="rect">
              <a:avLst/>
            </a:prstGeom>
            <a:solidFill>
              <a:srgbClr val="E5E5E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E84FB12D-43ED-4037-8330-58E824C04C57}"/>
                </a:ext>
              </a:extLst>
            </p:cNvPr>
            <p:cNvSpPr/>
            <p:nvPr/>
          </p:nvSpPr>
          <p:spPr bwMode="auto">
            <a:xfrm>
              <a:off x="8724774" y="2633887"/>
              <a:ext cx="2496457" cy="1310772"/>
            </a:xfrm>
            <a:prstGeom prst="rect">
              <a:avLst/>
            </a:prstGeom>
            <a:solidFill>
              <a:srgbClr val="E5E5E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689F7E7B-6B5B-4515-88A7-FB5DEA43A93A}"/>
                </a:ext>
              </a:extLst>
            </p:cNvPr>
            <p:cNvSpPr/>
            <p:nvPr/>
          </p:nvSpPr>
          <p:spPr bwMode="auto">
            <a:xfrm>
              <a:off x="4405534" y="4257626"/>
              <a:ext cx="2496457" cy="1310772"/>
            </a:xfrm>
            <a:prstGeom prst="rect">
              <a:avLst/>
            </a:prstGeom>
            <a:solidFill>
              <a:srgbClr val="E5E5E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BA4FA15D-3C24-4BA7-BA48-11B3B14A1DA8}"/>
                </a:ext>
              </a:extLst>
            </p:cNvPr>
            <p:cNvSpPr/>
            <p:nvPr/>
          </p:nvSpPr>
          <p:spPr bwMode="auto">
            <a:xfrm>
              <a:off x="8724774" y="4257626"/>
              <a:ext cx="2496457" cy="1310772"/>
            </a:xfrm>
            <a:prstGeom prst="rect">
              <a:avLst/>
            </a:prstGeom>
            <a:solidFill>
              <a:srgbClr val="E5E5E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TextBox 24">
              <a:extLst>
                <a:ext uri="{FF2B5EF4-FFF2-40B4-BE49-F238E27FC236}">
                  <a16:creationId xmlns:a16="http://schemas.microsoft.com/office/drawing/2014/main" id="{16751CE1-2A91-4B27-A15A-093CA37427E9}"/>
                </a:ext>
              </a:extLst>
            </p:cNvPr>
            <p:cNvSpPr txBox="1"/>
            <p:nvPr/>
          </p:nvSpPr>
          <p:spPr>
            <a:xfrm>
              <a:off x="5194334" y="2899262"/>
              <a:ext cx="1463029"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Virtual machine</a:t>
              </a:r>
            </a:p>
          </p:txBody>
        </p:sp>
        <p:sp>
          <p:nvSpPr>
            <p:cNvPr id="27" name="Rectangle 26">
              <a:extLst>
                <a:ext uri="{FF2B5EF4-FFF2-40B4-BE49-F238E27FC236}">
                  <a16:creationId xmlns:a16="http://schemas.microsoft.com/office/drawing/2014/main" id="{1FB26EBE-466E-4003-B69F-C166350A3B14}"/>
                </a:ext>
              </a:extLst>
            </p:cNvPr>
            <p:cNvSpPr/>
            <p:nvPr/>
          </p:nvSpPr>
          <p:spPr bwMode="auto">
            <a:xfrm>
              <a:off x="4429944" y="3381500"/>
              <a:ext cx="2448000" cy="540000"/>
            </a:xfrm>
            <a:prstGeom prst="rect">
              <a:avLst/>
            </a:prstGeom>
            <a:solidFill>
              <a:srgbClr val="CBDAE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5A89BBFE-8B2E-4F31-8687-C1D9B40F7A33}"/>
                </a:ext>
              </a:extLst>
            </p:cNvPr>
            <p:cNvSpPr/>
            <p:nvPr/>
          </p:nvSpPr>
          <p:spPr bwMode="auto">
            <a:xfrm>
              <a:off x="8749184" y="3381500"/>
              <a:ext cx="2448000" cy="540000"/>
            </a:xfrm>
            <a:prstGeom prst="rect">
              <a:avLst/>
            </a:prstGeom>
            <a:solidFill>
              <a:srgbClr val="CBDAE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a:extLst>
                <a:ext uri="{FF2B5EF4-FFF2-40B4-BE49-F238E27FC236}">
                  <a16:creationId xmlns:a16="http://schemas.microsoft.com/office/drawing/2014/main" id="{7FEF65E4-088B-4DE7-B7FD-4BF1CD26740C}"/>
                </a:ext>
              </a:extLst>
            </p:cNvPr>
            <p:cNvSpPr/>
            <p:nvPr/>
          </p:nvSpPr>
          <p:spPr bwMode="auto">
            <a:xfrm>
              <a:off x="4418067" y="5010846"/>
              <a:ext cx="2448000" cy="540000"/>
            </a:xfrm>
            <a:prstGeom prst="rect">
              <a:avLst/>
            </a:prstGeom>
            <a:solidFill>
              <a:srgbClr val="CBDAE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a:extLst>
                <a:ext uri="{FF2B5EF4-FFF2-40B4-BE49-F238E27FC236}">
                  <a16:creationId xmlns:a16="http://schemas.microsoft.com/office/drawing/2014/main" id="{812E0ACA-937A-4210-A611-15AFC3768CA8}"/>
                </a:ext>
              </a:extLst>
            </p:cNvPr>
            <p:cNvSpPr/>
            <p:nvPr/>
          </p:nvSpPr>
          <p:spPr bwMode="auto">
            <a:xfrm>
              <a:off x="8737308" y="5010846"/>
              <a:ext cx="2448000" cy="540000"/>
            </a:xfrm>
            <a:prstGeom prst="rect">
              <a:avLst/>
            </a:prstGeom>
            <a:solidFill>
              <a:srgbClr val="CBDAE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1" name="TextBox 30">
              <a:extLst>
                <a:ext uri="{FF2B5EF4-FFF2-40B4-BE49-F238E27FC236}">
                  <a16:creationId xmlns:a16="http://schemas.microsoft.com/office/drawing/2014/main" id="{A27CA0CB-8C33-410D-A0A0-5B90CC0C69BD}"/>
                </a:ext>
              </a:extLst>
            </p:cNvPr>
            <p:cNvSpPr txBox="1"/>
            <p:nvPr/>
          </p:nvSpPr>
          <p:spPr>
            <a:xfrm>
              <a:off x="9552632" y="2899262"/>
              <a:ext cx="1463029"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Virtual machine</a:t>
              </a:r>
            </a:p>
          </p:txBody>
        </p:sp>
        <p:sp>
          <p:nvSpPr>
            <p:cNvPr id="32" name="TextBox 31">
              <a:extLst>
                <a:ext uri="{FF2B5EF4-FFF2-40B4-BE49-F238E27FC236}">
                  <a16:creationId xmlns:a16="http://schemas.microsoft.com/office/drawing/2014/main" id="{AA0EB225-CFD8-4000-BEF6-B9F3ED16BAD4}"/>
                </a:ext>
              </a:extLst>
            </p:cNvPr>
            <p:cNvSpPr txBox="1"/>
            <p:nvPr/>
          </p:nvSpPr>
          <p:spPr>
            <a:xfrm>
              <a:off x="9972793" y="3554648"/>
              <a:ext cx="344646"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IIS2</a:t>
              </a:r>
            </a:p>
          </p:txBody>
        </p:sp>
        <p:sp>
          <p:nvSpPr>
            <p:cNvPr id="33" name="TextBox 32">
              <a:extLst>
                <a:ext uri="{FF2B5EF4-FFF2-40B4-BE49-F238E27FC236}">
                  <a16:creationId xmlns:a16="http://schemas.microsoft.com/office/drawing/2014/main" id="{7EB52F91-AD13-47CF-9BEA-7380F89ECA34}"/>
                </a:ext>
              </a:extLst>
            </p:cNvPr>
            <p:cNvSpPr txBox="1"/>
            <p:nvPr/>
          </p:nvSpPr>
          <p:spPr>
            <a:xfrm>
              <a:off x="5326067" y="3554648"/>
              <a:ext cx="314189"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IIS1</a:t>
              </a:r>
            </a:p>
          </p:txBody>
        </p:sp>
        <p:sp>
          <p:nvSpPr>
            <p:cNvPr id="34" name="TextBox 33">
              <a:extLst>
                <a:ext uri="{FF2B5EF4-FFF2-40B4-BE49-F238E27FC236}">
                  <a16:creationId xmlns:a16="http://schemas.microsoft.com/office/drawing/2014/main" id="{42B10FDC-B072-43D7-B603-514D7BCEEC37}"/>
                </a:ext>
              </a:extLst>
            </p:cNvPr>
            <p:cNvSpPr txBox="1"/>
            <p:nvPr/>
          </p:nvSpPr>
          <p:spPr>
            <a:xfrm>
              <a:off x="5194334" y="4524733"/>
              <a:ext cx="1463029"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Virtual machine</a:t>
              </a:r>
            </a:p>
          </p:txBody>
        </p:sp>
        <p:sp>
          <p:nvSpPr>
            <p:cNvPr id="35" name="TextBox 34">
              <a:extLst>
                <a:ext uri="{FF2B5EF4-FFF2-40B4-BE49-F238E27FC236}">
                  <a16:creationId xmlns:a16="http://schemas.microsoft.com/office/drawing/2014/main" id="{6D78A9E4-5DC5-44E9-9074-3BA340F6627F}"/>
                </a:ext>
              </a:extLst>
            </p:cNvPr>
            <p:cNvSpPr txBox="1"/>
            <p:nvPr/>
          </p:nvSpPr>
          <p:spPr>
            <a:xfrm>
              <a:off x="9552632" y="4513117"/>
              <a:ext cx="1463029"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Virtual machine</a:t>
              </a:r>
            </a:p>
          </p:txBody>
        </p:sp>
        <p:sp>
          <p:nvSpPr>
            <p:cNvPr id="36" name="TextBox 35">
              <a:extLst>
                <a:ext uri="{FF2B5EF4-FFF2-40B4-BE49-F238E27FC236}">
                  <a16:creationId xmlns:a16="http://schemas.microsoft.com/office/drawing/2014/main" id="{158CCBD3-73E3-4A50-B038-C62195E3B2D1}"/>
                </a:ext>
              </a:extLst>
            </p:cNvPr>
            <p:cNvSpPr txBox="1"/>
            <p:nvPr/>
          </p:nvSpPr>
          <p:spPr>
            <a:xfrm>
              <a:off x="5406673" y="5178387"/>
              <a:ext cx="452047"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SQL1</a:t>
              </a:r>
            </a:p>
          </p:txBody>
        </p:sp>
        <p:sp>
          <p:nvSpPr>
            <p:cNvPr id="37" name="TextBox 36">
              <a:extLst>
                <a:ext uri="{FF2B5EF4-FFF2-40B4-BE49-F238E27FC236}">
                  <a16:creationId xmlns:a16="http://schemas.microsoft.com/office/drawing/2014/main" id="{DC5E8853-8B92-4DD0-8307-B799925B0C12}"/>
                </a:ext>
              </a:extLst>
            </p:cNvPr>
            <p:cNvSpPr txBox="1"/>
            <p:nvPr/>
          </p:nvSpPr>
          <p:spPr>
            <a:xfrm>
              <a:off x="9940128" y="5178387"/>
              <a:ext cx="482504"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SQL2</a:t>
              </a:r>
            </a:p>
          </p:txBody>
        </p:sp>
        <p:sp>
          <p:nvSpPr>
            <p:cNvPr id="38" name="TextBox 37">
              <a:extLst>
                <a:ext uri="{FF2B5EF4-FFF2-40B4-BE49-F238E27FC236}">
                  <a16:creationId xmlns:a16="http://schemas.microsoft.com/office/drawing/2014/main" id="{76B4253B-3067-47C2-A5F9-5CD2EBCF528C}"/>
                </a:ext>
              </a:extLst>
            </p:cNvPr>
            <p:cNvSpPr txBox="1"/>
            <p:nvPr/>
          </p:nvSpPr>
          <p:spPr>
            <a:xfrm>
              <a:off x="7140986" y="4605236"/>
              <a:ext cx="1344792" cy="615553"/>
            </a:xfrm>
            <a:prstGeom prst="rect">
              <a:avLst/>
            </a:prstGeom>
            <a:noFill/>
          </p:spPr>
          <p:txBody>
            <a:bodyPr wrap="none" lIns="0" tIns="0" rIns="0" bIns="0" rtlCol="0">
              <a:spAutoFit/>
            </a:bodyPr>
            <a:lstStyle/>
            <a:p>
              <a:pPr algn="ctr"/>
              <a:r>
                <a:rPr lang="en-IN" sz="2000" dirty="0">
                  <a:latin typeface="+mj-lt"/>
                </a:rPr>
                <a:t>Availability </a:t>
              </a:r>
            </a:p>
            <a:p>
              <a:pPr algn="ctr"/>
              <a:r>
                <a:rPr lang="en-IN" sz="2000" dirty="0">
                  <a:latin typeface="+mj-lt"/>
                </a:rPr>
                <a:t>set</a:t>
              </a:r>
            </a:p>
          </p:txBody>
        </p:sp>
        <p:sp>
          <p:nvSpPr>
            <p:cNvPr id="39" name="TextBox 38">
              <a:extLst>
                <a:ext uri="{FF2B5EF4-FFF2-40B4-BE49-F238E27FC236}">
                  <a16:creationId xmlns:a16="http://schemas.microsoft.com/office/drawing/2014/main" id="{A9985CED-A571-49CD-B02A-FB2CCDEF8022}"/>
                </a:ext>
              </a:extLst>
            </p:cNvPr>
            <p:cNvSpPr txBox="1"/>
            <p:nvPr/>
          </p:nvSpPr>
          <p:spPr>
            <a:xfrm>
              <a:off x="7140986" y="2981497"/>
              <a:ext cx="1344792" cy="615553"/>
            </a:xfrm>
            <a:prstGeom prst="rect">
              <a:avLst/>
            </a:prstGeom>
            <a:noFill/>
          </p:spPr>
          <p:txBody>
            <a:bodyPr wrap="none" lIns="0" tIns="0" rIns="0" bIns="0" rtlCol="0">
              <a:spAutoFit/>
            </a:bodyPr>
            <a:lstStyle/>
            <a:p>
              <a:pPr algn="ctr"/>
              <a:r>
                <a:rPr lang="en-IN" sz="2000" dirty="0">
                  <a:solidFill>
                    <a:schemeClr val="bg1"/>
                  </a:solidFill>
                  <a:latin typeface="+mj-lt"/>
                </a:rPr>
                <a:t>Availability </a:t>
              </a:r>
            </a:p>
            <a:p>
              <a:pPr algn="ctr"/>
              <a:r>
                <a:rPr lang="en-IN" sz="2000" dirty="0">
                  <a:solidFill>
                    <a:schemeClr val="bg1"/>
                  </a:solidFill>
                  <a:latin typeface="+mj-lt"/>
                </a:rPr>
                <a:t>set</a:t>
              </a:r>
            </a:p>
          </p:txBody>
        </p:sp>
        <p:pic>
          <p:nvPicPr>
            <p:cNvPr id="41" name="Picture 40">
              <a:extLst>
                <a:ext uri="{FF2B5EF4-FFF2-40B4-BE49-F238E27FC236}">
                  <a16:creationId xmlns:a16="http://schemas.microsoft.com/office/drawing/2014/main" id="{FD530848-E1E0-4023-9E3E-F885C5FA41A1}"/>
                </a:ext>
              </a:extLst>
            </p:cNvPr>
            <p:cNvPicPr>
              <a:picLocks noChangeAspect="1"/>
            </p:cNvPicPr>
            <p:nvPr/>
          </p:nvPicPr>
          <p:blipFill>
            <a:blip r:embed="rId4"/>
            <a:stretch>
              <a:fillRect/>
            </a:stretch>
          </p:blipFill>
          <p:spPr>
            <a:xfrm>
              <a:off x="4534088" y="2750466"/>
              <a:ext cx="543812" cy="543812"/>
            </a:xfrm>
            <a:prstGeom prst="rect">
              <a:avLst/>
            </a:prstGeom>
          </p:spPr>
        </p:pic>
        <p:pic>
          <p:nvPicPr>
            <p:cNvPr id="42" name="Picture 41">
              <a:extLst>
                <a:ext uri="{FF2B5EF4-FFF2-40B4-BE49-F238E27FC236}">
                  <a16:creationId xmlns:a16="http://schemas.microsoft.com/office/drawing/2014/main" id="{D4C77996-5C77-4FAA-920C-2230A6071927}"/>
                </a:ext>
              </a:extLst>
            </p:cNvPr>
            <p:cNvPicPr>
              <a:picLocks noChangeAspect="1"/>
            </p:cNvPicPr>
            <p:nvPr/>
          </p:nvPicPr>
          <p:blipFill>
            <a:blip r:embed="rId4"/>
            <a:stretch>
              <a:fillRect/>
            </a:stretch>
          </p:blipFill>
          <p:spPr>
            <a:xfrm>
              <a:off x="8850484" y="2750466"/>
              <a:ext cx="543812" cy="543812"/>
            </a:xfrm>
            <a:prstGeom prst="rect">
              <a:avLst/>
            </a:prstGeom>
          </p:spPr>
        </p:pic>
        <p:pic>
          <p:nvPicPr>
            <p:cNvPr id="43" name="Picture 42">
              <a:extLst>
                <a:ext uri="{FF2B5EF4-FFF2-40B4-BE49-F238E27FC236}">
                  <a16:creationId xmlns:a16="http://schemas.microsoft.com/office/drawing/2014/main" id="{ED7E6CFE-3423-4E3A-98D6-CB20C40193F1}"/>
                </a:ext>
              </a:extLst>
            </p:cNvPr>
            <p:cNvPicPr>
              <a:picLocks noChangeAspect="1"/>
            </p:cNvPicPr>
            <p:nvPr/>
          </p:nvPicPr>
          <p:blipFill>
            <a:blip r:embed="rId4"/>
            <a:stretch>
              <a:fillRect/>
            </a:stretch>
          </p:blipFill>
          <p:spPr>
            <a:xfrm>
              <a:off x="4512306" y="4375937"/>
              <a:ext cx="543812" cy="543812"/>
            </a:xfrm>
            <a:prstGeom prst="rect">
              <a:avLst/>
            </a:prstGeom>
          </p:spPr>
        </p:pic>
        <p:pic>
          <p:nvPicPr>
            <p:cNvPr id="44" name="Picture 43">
              <a:extLst>
                <a:ext uri="{FF2B5EF4-FFF2-40B4-BE49-F238E27FC236}">
                  <a16:creationId xmlns:a16="http://schemas.microsoft.com/office/drawing/2014/main" id="{12EE85ED-FED6-4E95-895E-9D23D66FBAC2}"/>
                </a:ext>
              </a:extLst>
            </p:cNvPr>
            <p:cNvPicPr>
              <a:picLocks noChangeAspect="1"/>
            </p:cNvPicPr>
            <p:nvPr/>
          </p:nvPicPr>
          <p:blipFill>
            <a:blip r:embed="rId4"/>
            <a:stretch>
              <a:fillRect/>
            </a:stretch>
          </p:blipFill>
          <p:spPr>
            <a:xfrm>
              <a:off x="8882104" y="4364321"/>
              <a:ext cx="543812" cy="543812"/>
            </a:xfrm>
            <a:prstGeom prst="rect">
              <a:avLst/>
            </a:prstGeom>
          </p:spPr>
        </p:pic>
        <p:pic>
          <p:nvPicPr>
            <p:cNvPr id="46" name="Picture 45">
              <a:extLst>
                <a:ext uri="{FF2B5EF4-FFF2-40B4-BE49-F238E27FC236}">
                  <a16:creationId xmlns:a16="http://schemas.microsoft.com/office/drawing/2014/main" id="{DF22351A-93F4-4F40-AABF-D0F21C49BA39}"/>
                </a:ext>
              </a:extLst>
            </p:cNvPr>
            <p:cNvPicPr>
              <a:picLocks noChangeAspect="1"/>
            </p:cNvPicPr>
            <p:nvPr/>
          </p:nvPicPr>
          <p:blipFill>
            <a:blip r:embed="rId5"/>
            <a:stretch>
              <a:fillRect/>
            </a:stretch>
          </p:blipFill>
          <p:spPr>
            <a:xfrm>
              <a:off x="4826553" y="3448194"/>
              <a:ext cx="459129" cy="459129"/>
            </a:xfrm>
            <a:prstGeom prst="rect">
              <a:avLst/>
            </a:prstGeom>
          </p:spPr>
        </p:pic>
        <p:pic>
          <p:nvPicPr>
            <p:cNvPr id="47" name="Picture 46">
              <a:extLst>
                <a:ext uri="{FF2B5EF4-FFF2-40B4-BE49-F238E27FC236}">
                  <a16:creationId xmlns:a16="http://schemas.microsoft.com/office/drawing/2014/main" id="{3C8CC95E-C11E-480C-B32D-007EE9480DFB}"/>
                </a:ext>
              </a:extLst>
            </p:cNvPr>
            <p:cNvPicPr>
              <a:picLocks noChangeAspect="1"/>
            </p:cNvPicPr>
            <p:nvPr/>
          </p:nvPicPr>
          <p:blipFill>
            <a:blip r:embed="rId5"/>
            <a:stretch>
              <a:fillRect/>
            </a:stretch>
          </p:blipFill>
          <p:spPr>
            <a:xfrm>
              <a:off x="9392320" y="3448194"/>
              <a:ext cx="459129" cy="459129"/>
            </a:xfrm>
            <a:prstGeom prst="rect">
              <a:avLst/>
            </a:prstGeom>
          </p:spPr>
        </p:pic>
        <p:pic>
          <p:nvPicPr>
            <p:cNvPr id="49" name="Picture 48">
              <a:extLst>
                <a:ext uri="{FF2B5EF4-FFF2-40B4-BE49-F238E27FC236}">
                  <a16:creationId xmlns:a16="http://schemas.microsoft.com/office/drawing/2014/main" id="{713E3865-B029-465F-8BDA-7352C57C8E30}"/>
                </a:ext>
              </a:extLst>
            </p:cNvPr>
            <p:cNvPicPr>
              <a:picLocks noChangeAspect="1"/>
            </p:cNvPicPr>
            <p:nvPr/>
          </p:nvPicPr>
          <p:blipFill>
            <a:blip r:embed="rId6"/>
            <a:stretch>
              <a:fillRect/>
            </a:stretch>
          </p:blipFill>
          <p:spPr>
            <a:xfrm>
              <a:off x="4906208" y="5040778"/>
              <a:ext cx="500465" cy="500465"/>
            </a:xfrm>
            <a:prstGeom prst="rect">
              <a:avLst/>
            </a:prstGeom>
          </p:spPr>
        </p:pic>
        <p:pic>
          <p:nvPicPr>
            <p:cNvPr id="50" name="Picture 49">
              <a:extLst>
                <a:ext uri="{FF2B5EF4-FFF2-40B4-BE49-F238E27FC236}">
                  <a16:creationId xmlns:a16="http://schemas.microsoft.com/office/drawing/2014/main" id="{1A8FDFD2-750F-4DFB-A597-D63DFBDC9B4C}"/>
                </a:ext>
              </a:extLst>
            </p:cNvPr>
            <p:cNvPicPr>
              <a:picLocks noChangeAspect="1"/>
            </p:cNvPicPr>
            <p:nvPr/>
          </p:nvPicPr>
          <p:blipFill>
            <a:blip r:embed="rId6"/>
            <a:stretch>
              <a:fillRect/>
            </a:stretch>
          </p:blipFill>
          <p:spPr>
            <a:xfrm>
              <a:off x="9344643" y="5051265"/>
              <a:ext cx="500465" cy="500465"/>
            </a:xfrm>
            <a:prstGeom prst="rect">
              <a:avLst/>
            </a:prstGeom>
          </p:spPr>
        </p:pic>
      </p:grpSp>
    </p:spTree>
    <p:extLst>
      <p:ext uri="{BB962C8B-B14F-4D97-AF65-F5344CB8AC3E}">
        <p14:creationId xmlns:p14="http://schemas.microsoft.com/office/powerpoint/2010/main" val="482966970"/>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DE19D-C360-4535-A490-6DDA971D70E3}"/>
              </a:ext>
            </a:extLst>
          </p:cNvPr>
          <p:cNvSpPr>
            <a:spLocks noGrp="1"/>
          </p:cNvSpPr>
          <p:nvPr>
            <p:ph type="title"/>
          </p:nvPr>
        </p:nvSpPr>
        <p:spPr/>
        <p:txBody>
          <a:bodyPr/>
          <a:lstStyle/>
          <a:p>
            <a:r>
              <a:rPr lang="en-US" dirty="0"/>
              <a:t>Availability Zones</a:t>
            </a:r>
          </a:p>
        </p:txBody>
      </p:sp>
      <p:sp>
        <p:nvSpPr>
          <p:cNvPr id="3" name="Text Placeholder 2">
            <a:extLst>
              <a:ext uri="{FF2B5EF4-FFF2-40B4-BE49-F238E27FC236}">
                <a16:creationId xmlns:a16="http://schemas.microsoft.com/office/drawing/2014/main" id="{E38B3281-4826-4DDF-8D5F-6AEF3AF3A1C7}"/>
              </a:ext>
            </a:extLst>
          </p:cNvPr>
          <p:cNvSpPr>
            <a:spLocks noGrp="1"/>
          </p:cNvSpPr>
          <p:nvPr>
            <p:ph type="body" sz="quarter" idx="10"/>
          </p:nvPr>
        </p:nvSpPr>
        <p:spPr>
          <a:xfrm>
            <a:off x="586390" y="1434370"/>
            <a:ext cx="5371648" cy="4653582"/>
          </a:xfrm>
        </p:spPr>
        <p:txBody>
          <a:bodyPr/>
          <a:lstStyle/>
          <a:p>
            <a:pPr marL="457200" indent="-457200">
              <a:buFont typeface="Arial" panose="020B0604020202020204" pitchFamily="34" charset="0"/>
              <a:buChar char="•"/>
            </a:pPr>
            <a:r>
              <a:rPr lang="en-US" dirty="0"/>
              <a:t>Unique physical locations in a region </a:t>
            </a:r>
          </a:p>
          <a:p>
            <a:pPr marL="457200" indent="-457200">
              <a:buFont typeface="Arial" panose="020B0604020202020204" pitchFamily="34" charset="0"/>
              <a:buChar char="•"/>
            </a:pPr>
            <a:r>
              <a:rPr lang="en-US" dirty="0"/>
              <a:t>Includes datacenters with independent power, cooling, and networking</a:t>
            </a:r>
          </a:p>
          <a:p>
            <a:pPr marL="457200" indent="-457200">
              <a:buFont typeface="Arial" panose="020B0604020202020204" pitchFamily="34" charset="0"/>
              <a:buChar char="•"/>
            </a:pPr>
            <a:r>
              <a:rPr lang="en-US" dirty="0"/>
              <a:t>Protects from datacenter failures</a:t>
            </a:r>
          </a:p>
          <a:p>
            <a:pPr marL="457200" indent="-457200">
              <a:buFont typeface="Arial" panose="020B0604020202020204" pitchFamily="34" charset="0"/>
              <a:buChar char="•"/>
            </a:pPr>
            <a:r>
              <a:rPr lang="en-US" dirty="0"/>
              <a:t>Combines update and fault domains</a:t>
            </a:r>
          </a:p>
          <a:p>
            <a:endParaRPr lang="en-US" dirty="0"/>
          </a:p>
        </p:txBody>
      </p:sp>
      <p:pic>
        <p:nvPicPr>
          <p:cNvPr id="6" name="Picture 5" descr="Three availability zones are connected, making an Azure region.">
            <a:extLst>
              <a:ext uri="{FF2B5EF4-FFF2-40B4-BE49-F238E27FC236}">
                <a16:creationId xmlns:a16="http://schemas.microsoft.com/office/drawing/2014/main" id="{15C07BB5-2514-4CAC-9503-A3D6150CEF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6607" y="1280812"/>
            <a:ext cx="4791744" cy="4296375"/>
          </a:xfrm>
          <a:prstGeom prst="rect">
            <a:avLst/>
          </a:prstGeom>
        </p:spPr>
      </p:pic>
    </p:spTree>
    <p:extLst>
      <p:ext uri="{BB962C8B-B14F-4D97-AF65-F5344CB8AC3E}">
        <p14:creationId xmlns:p14="http://schemas.microsoft.com/office/powerpoint/2010/main" val="3288418045"/>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Scale Sets</a:t>
            </a:r>
          </a:p>
        </p:txBody>
      </p:sp>
      <p:sp>
        <p:nvSpPr>
          <p:cNvPr id="3" name="Text Placeholder 2">
            <a:extLst>
              <a:ext uri="{FF2B5EF4-FFF2-40B4-BE49-F238E27FC236}">
                <a16:creationId xmlns:a16="http://schemas.microsoft.com/office/drawing/2014/main" id="{D3551FB6-F8B9-462B-A478-205C74400ED7}"/>
              </a:ext>
            </a:extLst>
          </p:cNvPr>
          <p:cNvSpPr>
            <a:spLocks noGrp="1"/>
          </p:cNvSpPr>
          <p:nvPr>
            <p:ph type="body" sz="quarter" idx="10"/>
          </p:nvPr>
        </p:nvSpPr>
        <p:spPr>
          <a:xfrm>
            <a:off x="584200" y="3873897"/>
            <a:ext cx="11018520" cy="2499146"/>
          </a:xfrm>
        </p:spPr>
        <p:txBody>
          <a:bodyPr/>
          <a:lstStyle/>
          <a:p>
            <a:r>
              <a:rPr lang="en-US" dirty="0"/>
              <a:t>Scale sets deploy a set of </a:t>
            </a:r>
            <a:r>
              <a:rPr lang="en-US" b="1" dirty="0"/>
              <a:t>identical</a:t>
            </a:r>
            <a:r>
              <a:rPr lang="en-US" dirty="0"/>
              <a:t> VMs</a:t>
            </a:r>
          </a:p>
          <a:p>
            <a:r>
              <a:rPr lang="en-US" dirty="0"/>
              <a:t>No pre-provisioning of VMs is required</a:t>
            </a:r>
          </a:p>
          <a:p>
            <a:r>
              <a:rPr lang="en-US" dirty="0"/>
              <a:t>As demand goes up VMs are added</a:t>
            </a:r>
          </a:p>
          <a:p>
            <a:r>
              <a:rPr lang="en-US" dirty="0"/>
              <a:t>As demand goes down VM are removed</a:t>
            </a:r>
          </a:p>
          <a:p>
            <a:r>
              <a:rPr lang="en-US" dirty="0"/>
              <a:t>The process can be manual, automated, or a combination of both</a:t>
            </a:r>
          </a:p>
        </p:txBody>
      </p:sp>
      <p:pic>
        <p:nvPicPr>
          <p:cNvPr id="5" name="Picture 4" descr="Image shown as demand increases the scale set adds more VM instances. As the demand decreases VMs are removed from the availability set. ">
            <a:extLst>
              <a:ext uri="{FF2B5EF4-FFF2-40B4-BE49-F238E27FC236}">
                <a16:creationId xmlns:a16="http://schemas.microsoft.com/office/drawing/2014/main" id="{97ACEE34-B252-4175-A28F-A1DB72A12CF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738082" y="1084554"/>
            <a:ext cx="7659504" cy="2362032"/>
          </a:xfrm>
          <a:prstGeom prst="rect">
            <a:avLst/>
          </a:prstGeom>
          <a:noFill/>
        </p:spPr>
      </p:pic>
    </p:spTree>
    <p:extLst>
      <p:ext uri="{BB962C8B-B14F-4D97-AF65-F5344CB8AC3E}">
        <p14:creationId xmlns:p14="http://schemas.microsoft.com/office/powerpoint/2010/main" val="2401577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4E4C7-C278-41E2-ABE5-CE81E9AEF3AE}"/>
              </a:ext>
            </a:extLst>
          </p:cNvPr>
          <p:cNvSpPr>
            <a:spLocks noGrp="1"/>
          </p:cNvSpPr>
          <p:nvPr>
            <p:ph type="title"/>
          </p:nvPr>
        </p:nvSpPr>
        <p:spPr>
          <a:xfrm>
            <a:off x="588263" y="457200"/>
            <a:ext cx="11018520" cy="553998"/>
          </a:xfrm>
        </p:spPr>
        <p:txBody>
          <a:bodyPr/>
          <a:lstStyle/>
          <a:p>
            <a:r>
              <a:rPr lang="en-US" dirty="0"/>
              <a:t>Implementing Scale Sets</a:t>
            </a:r>
          </a:p>
        </p:txBody>
      </p:sp>
      <p:sp>
        <p:nvSpPr>
          <p:cNvPr id="3" name="Text Placeholder 2">
            <a:extLst>
              <a:ext uri="{FF2B5EF4-FFF2-40B4-BE49-F238E27FC236}">
                <a16:creationId xmlns:a16="http://schemas.microsoft.com/office/drawing/2014/main" id="{5839F323-8DCB-435B-9084-226DA7FEDA83}"/>
              </a:ext>
            </a:extLst>
          </p:cNvPr>
          <p:cNvSpPr>
            <a:spLocks noGrp="1"/>
          </p:cNvSpPr>
          <p:nvPr>
            <p:ph type="body" sz="quarter" idx="10"/>
          </p:nvPr>
        </p:nvSpPr>
        <p:spPr>
          <a:xfrm>
            <a:off x="584200" y="1435497"/>
            <a:ext cx="5213096" cy="4222694"/>
          </a:xfrm>
        </p:spPr>
        <p:txBody>
          <a:bodyPr/>
          <a:lstStyle/>
          <a:p>
            <a:r>
              <a:rPr lang="en-US" b="1" dirty="0"/>
              <a:t>Instance count. </a:t>
            </a:r>
            <a:r>
              <a:rPr lang="en-US" dirty="0"/>
              <a:t>Number of VMs in the scale set (0 to 1000)</a:t>
            </a:r>
          </a:p>
          <a:p>
            <a:r>
              <a:rPr lang="en-US" b="1" dirty="0"/>
              <a:t>Instance size.</a:t>
            </a:r>
            <a:r>
              <a:rPr lang="en-US" dirty="0"/>
              <a:t> The size of each virtual machine in the scale set </a:t>
            </a:r>
          </a:p>
          <a:p>
            <a:r>
              <a:rPr lang="en-US" b="1" dirty="0"/>
              <a:t>Deploy as low priority.</a:t>
            </a:r>
            <a:r>
              <a:rPr lang="en-US" dirty="0"/>
              <a:t> Can save up to 80%</a:t>
            </a:r>
          </a:p>
          <a:p>
            <a:r>
              <a:rPr lang="en-US" b="1" dirty="0"/>
              <a:t>Use managed disks</a:t>
            </a:r>
          </a:p>
          <a:p>
            <a:r>
              <a:rPr lang="en-US" b="1" dirty="0"/>
              <a:t>Enable scaling beyond 100 instances</a:t>
            </a:r>
            <a:endParaRPr lang="en-US" dirty="0"/>
          </a:p>
        </p:txBody>
      </p:sp>
      <p:pic>
        <p:nvPicPr>
          <p:cNvPr id="5" name="Picture 4" descr="Screensot of the Create virtual machine scale set page in the portal.">
            <a:extLst>
              <a:ext uri="{FF2B5EF4-FFF2-40B4-BE49-F238E27FC236}">
                <a16:creationId xmlns:a16="http://schemas.microsoft.com/office/drawing/2014/main" id="{80830159-8C23-47CB-B9AA-15F56D0E6B87}"/>
              </a:ext>
            </a:extLst>
          </p:cNvPr>
          <p:cNvPicPr>
            <a:picLocks noChangeAspect="1"/>
          </p:cNvPicPr>
          <p:nvPr/>
        </p:nvPicPr>
        <p:blipFill>
          <a:blip r:embed="rId2"/>
          <a:stretch>
            <a:fillRect/>
          </a:stretch>
        </p:blipFill>
        <p:spPr>
          <a:xfrm>
            <a:off x="6599134" y="1421404"/>
            <a:ext cx="4275343" cy="3651119"/>
          </a:xfrm>
          <a:prstGeom prst="rect">
            <a:avLst/>
          </a:prstGeom>
          <a:ln>
            <a:noFill/>
          </a:ln>
        </p:spPr>
      </p:pic>
    </p:spTree>
    <p:extLst>
      <p:ext uri="{BB962C8B-B14F-4D97-AF65-F5344CB8AC3E}">
        <p14:creationId xmlns:p14="http://schemas.microsoft.com/office/powerpoint/2010/main" val="363911034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FEA75-25FC-4C09-98C3-69D01367898B}"/>
              </a:ext>
            </a:extLst>
          </p:cNvPr>
          <p:cNvSpPr>
            <a:spLocks noGrp="1"/>
          </p:cNvSpPr>
          <p:nvPr>
            <p:ph type="title"/>
          </p:nvPr>
        </p:nvSpPr>
        <p:spPr/>
        <p:txBody>
          <a:bodyPr/>
          <a:lstStyle/>
          <a:p>
            <a:r>
              <a:rPr lang="en-US" dirty="0"/>
              <a:t>Azure Mobile App</a:t>
            </a:r>
          </a:p>
        </p:txBody>
      </p:sp>
      <p:sp>
        <p:nvSpPr>
          <p:cNvPr id="3" name="Text Placeholder 2">
            <a:extLst>
              <a:ext uri="{FF2B5EF4-FFF2-40B4-BE49-F238E27FC236}">
                <a16:creationId xmlns:a16="http://schemas.microsoft.com/office/drawing/2014/main" id="{92D2425E-0200-4004-A31E-E16B934A73B7}"/>
              </a:ext>
            </a:extLst>
          </p:cNvPr>
          <p:cNvSpPr>
            <a:spLocks noGrp="1"/>
          </p:cNvSpPr>
          <p:nvPr>
            <p:ph type="body" sz="quarter" idx="10"/>
          </p:nvPr>
        </p:nvSpPr>
        <p:spPr>
          <a:xfrm>
            <a:off x="388567" y="1447082"/>
            <a:ext cx="6794062" cy="1785104"/>
          </a:xfrm>
        </p:spPr>
        <p:txBody>
          <a:bodyPr/>
          <a:lstStyle/>
          <a:p>
            <a:r>
              <a:rPr lang="en-US" sz="2000" b="1" dirty="0"/>
              <a:t>Stay connected to the cloud </a:t>
            </a:r>
          </a:p>
          <a:p>
            <a:r>
              <a:rPr lang="en-US" sz="2000" b="1" dirty="0"/>
              <a:t>Check status and critical metrics anytime, anywhere</a:t>
            </a:r>
            <a:endParaRPr lang="en-US" sz="2000" dirty="0"/>
          </a:p>
          <a:p>
            <a:r>
              <a:rPr lang="en-US" sz="2000" b="1" dirty="0"/>
              <a:t>Diagnose and fix issues quickly </a:t>
            </a:r>
          </a:p>
          <a:p>
            <a:r>
              <a:rPr lang="en-US" sz="2000" b="1" dirty="0"/>
              <a:t>Run commands to manage your Azure resources</a:t>
            </a:r>
            <a:endParaRPr lang="en-US" sz="2000" dirty="0"/>
          </a:p>
          <a:p>
            <a:endParaRPr lang="en-US" sz="2000" dirty="0"/>
          </a:p>
        </p:txBody>
      </p:sp>
      <p:pic>
        <p:nvPicPr>
          <p:cNvPr id="6" name="Picture 5" descr="Two devices are shown. One has the diagnostic page and the other has the cloud shell console. ">
            <a:extLst>
              <a:ext uri="{FF2B5EF4-FFF2-40B4-BE49-F238E27FC236}">
                <a16:creationId xmlns:a16="http://schemas.microsoft.com/office/drawing/2014/main" id="{002622AD-4417-4C47-B0FC-B019CFD70C1A}"/>
              </a:ext>
            </a:extLst>
          </p:cNvPr>
          <p:cNvPicPr>
            <a:picLocks noChangeAspect="1"/>
          </p:cNvPicPr>
          <p:nvPr/>
        </p:nvPicPr>
        <p:blipFill>
          <a:blip r:embed="rId2"/>
          <a:stretch>
            <a:fillRect/>
          </a:stretch>
        </p:blipFill>
        <p:spPr>
          <a:xfrm>
            <a:off x="588263" y="3668070"/>
            <a:ext cx="6886575" cy="2505075"/>
          </a:xfrm>
          <a:prstGeom prst="rect">
            <a:avLst/>
          </a:prstGeom>
          <a:ln>
            <a:solidFill>
              <a:schemeClr val="tx1"/>
            </a:solidFill>
          </a:ln>
        </p:spPr>
      </p:pic>
      <p:pic>
        <p:nvPicPr>
          <p:cNvPr id="1026" name="Picture 2">
            <a:extLst>
              <a:ext uri="{FF2B5EF4-FFF2-40B4-BE49-F238E27FC236}">
                <a16:creationId xmlns:a16="http://schemas.microsoft.com/office/drawing/2014/main" id="{1BCCD521-EB9D-446C-BF53-460577D8BD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3109" y="231228"/>
            <a:ext cx="3061814" cy="6626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5718974"/>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t>Autoscale</a:t>
            </a:r>
          </a:p>
        </p:txBody>
      </p:sp>
      <p:sp>
        <p:nvSpPr>
          <p:cNvPr id="6" name="Text Placeholder 5">
            <a:extLst>
              <a:ext uri="{FF2B5EF4-FFF2-40B4-BE49-F238E27FC236}">
                <a16:creationId xmlns:a16="http://schemas.microsoft.com/office/drawing/2014/main" id="{C908289F-745A-4D24-9A96-CB42CB8DC84C}"/>
              </a:ext>
            </a:extLst>
          </p:cNvPr>
          <p:cNvSpPr>
            <a:spLocks noGrp="1"/>
          </p:cNvSpPr>
          <p:nvPr>
            <p:ph type="body" sz="quarter" idx="10"/>
          </p:nvPr>
        </p:nvSpPr>
        <p:spPr>
          <a:xfrm>
            <a:off x="584200" y="3769892"/>
            <a:ext cx="9424768" cy="2499146"/>
          </a:xfrm>
        </p:spPr>
        <p:txBody>
          <a:bodyPr/>
          <a:lstStyle/>
          <a:p>
            <a:r>
              <a:rPr lang="en-US" dirty="0"/>
              <a:t>Define rules to automatically adjust capacity</a:t>
            </a:r>
          </a:p>
          <a:p>
            <a:r>
              <a:rPr lang="en-US" dirty="0"/>
              <a:t>Scale out (increase) the number of VMs in the set</a:t>
            </a:r>
          </a:p>
          <a:p>
            <a:r>
              <a:rPr lang="en-US" dirty="0"/>
              <a:t>Scale in (reduce) the number of VMs in the set</a:t>
            </a:r>
          </a:p>
          <a:p>
            <a:r>
              <a:rPr lang="en-US" dirty="0"/>
              <a:t>Schedule events to increase or decrease at a fixed time</a:t>
            </a:r>
          </a:p>
          <a:p>
            <a:r>
              <a:rPr lang="en-US" dirty="0"/>
              <a:t>Reduces monitoring and optimizes performance</a:t>
            </a:r>
          </a:p>
        </p:txBody>
      </p:sp>
      <p:pic>
        <p:nvPicPr>
          <p:cNvPr id="7" name="Picture 6" descr="An example scale set graph is shown with three lines. ">
            <a:extLst>
              <a:ext uri="{FF2B5EF4-FFF2-40B4-BE49-F238E27FC236}">
                <a16:creationId xmlns:a16="http://schemas.microsoft.com/office/drawing/2014/main" id="{D3373B0E-4893-4A53-A24E-33B39E7B971A}"/>
              </a:ext>
              <a:ext uri="{C183D7F6-B498-43B3-948B-1728B52AA6E4}">
                <adec:decorative xmlns:adec="http://schemas.microsoft.com/office/drawing/2017/decorative" val="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243760" y="1009672"/>
            <a:ext cx="6568588" cy="2671374"/>
          </a:xfrm>
          <a:prstGeom prst="rect">
            <a:avLst/>
          </a:prstGeom>
          <a:noFill/>
          <a:ln>
            <a:noFill/>
          </a:ln>
        </p:spPr>
      </p:pic>
    </p:spTree>
    <p:extLst>
      <p:ext uri="{BB962C8B-B14F-4D97-AF65-F5344CB8AC3E}">
        <p14:creationId xmlns:p14="http://schemas.microsoft.com/office/powerpoint/2010/main" val="962869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Implementing Autoscale</a:t>
            </a:r>
          </a:p>
        </p:txBody>
      </p:sp>
      <p:sp>
        <p:nvSpPr>
          <p:cNvPr id="3" name="Text Placeholder 2">
            <a:extLst>
              <a:ext uri="{FF2B5EF4-FFF2-40B4-BE49-F238E27FC236}">
                <a16:creationId xmlns:a16="http://schemas.microsoft.com/office/drawing/2014/main" id="{69A5CA55-2B95-4965-A451-B24489DDA8C3}"/>
              </a:ext>
            </a:extLst>
          </p:cNvPr>
          <p:cNvSpPr>
            <a:spLocks noGrp="1"/>
          </p:cNvSpPr>
          <p:nvPr>
            <p:ph type="body" sz="quarter" idx="10"/>
          </p:nvPr>
        </p:nvSpPr>
        <p:spPr>
          <a:xfrm>
            <a:off x="584201" y="1705128"/>
            <a:ext cx="5405120" cy="2757678"/>
          </a:xfrm>
        </p:spPr>
        <p:txBody>
          <a:bodyPr/>
          <a:lstStyle/>
          <a:p>
            <a:r>
              <a:rPr lang="en-US" dirty="0"/>
              <a:t>Define a minimum, maximum, and default number of VM instances</a:t>
            </a:r>
          </a:p>
          <a:p>
            <a:r>
              <a:rPr lang="en-US" dirty="0"/>
              <a:t>Create more advanced scale sets with scale out and scale in parameters</a:t>
            </a:r>
          </a:p>
          <a:p>
            <a:endParaRPr lang="en-US" dirty="0"/>
          </a:p>
        </p:txBody>
      </p:sp>
      <p:pic>
        <p:nvPicPr>
          <p:cNvPr id="2" name="Picture 1" descr="Screenshot of the instances and autoscale settings. The instance count is 2 and the instance size is DS1_v2. Autoscale is enabled. The minimum number of VMs is 1 and the maximum number of VMs is 10.">
            <a:extLst>
              <a:ext uri="{FF2B5EF4-FFF2-40B4-BE49-F238E27FC236}">
                <a16:creationId xmlns:a16="http://schemas.microsoft.com/office/drawing/2014/main" id="{070DFBD4-C2FD-4965-979B-C98BE45C721E}"/>
              </a:ext>
            </a:extLst>
          </p:cNvPr>
          <p:cNvPicPr>
            <a:picLocks noChangeAspect="1"/>
          </p:cNvPicPr>
          <p:nvPr/>
        </p:nvPicPr>
        <p:blipFill>
          <a:blip r:embed="rId3"/>
          <a:stretch>
            <a:fillRect/>
          </a:stretch>
        </p:blipFill>
        <p:spPr>
          <a:xfrm>
            <a:off x="6695503" y="1470600"/>
            <a:ext cx="4323017" cy="4288977"/>
          </a:xfrm>
          <a:prstGeom prst="rect">
            <a:avLst/>
          </a:prstGeom>
          <a:ln>
            <a:noFill/>
          </a:ln>
        </p:spPr>
      </p:pic>
    </p:spTree>
    <p:extLst>
      <p:ext uri="{BB962C8B-B14F-4D97-AF65-F5344CB8AC3E}">
        <p14:creationId xmlns:p14="http://schemas.microsoft.com/office/powerpoint/2010/main" val="3263218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04: Virtual Machine Extensions</a:t>
            </a:r>
          </a:p>
        </p:txBody>
      </p:sp>
    </p:spTree>
    <p:extLst>
      <p:ext uri="{BB962C8B-B14F-4D97-AF65-F5344CB8AC3E}">
        <p14:creationId xmlns:p14="http://schemas.microsoft.com/office/powerpoint/2010/main" val="1288682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D4DA7-EEAE-4A8B-A91E-6590B153BF49}"/>
              </a:ext>
            </a:extLst>
          </p:cNvPr>
          <p:cNvSpPr>
            <a:spLocks noGrp="1"/>
          </p:cNvSpPr>
          <p:nvPr>
            <p:ph type="title"/>
          </p:nvPr>
        </p:nvSpPr>
        <p:spPr/>
        <p:txBody>
          <a:bodyPr/>
          <a:lstStyle/>
          <a:p>
            <a:r>
              <a:rPr lang="en-US" dirty="0"/>
              <a:t>Virtual Machine Extensions Overview</a:t>
            </a:r>
          </a:p>
        </p:txBody>
      </p:sp>
      <p:sp>
        <p:nvSpPr>
          <p:cNvPr id="3" name="Text Placeholder 2">
            <a:extLst>
              <a:ext uri="{FF2B5EF4-FFF2-40B4-BE49-F238E27FC236}">
                <a16:creationId xmlns:a16="http://schemas.microsoft.com/office/drawing/2014/main" id="{905AEEDD-5D0D-4868-9530-91B5BD7D7319}"/>
              </a:ext>
            </a:extLst>
          </p:cNvPr>
          <p:cNvSpPr>
            <a:spLocks noGrp="1"/>
          </p:cNvSpPr>
          <p:nvPr>
            <p:ph type="body" sz="quarter" idx="10"/>
          </p:nvPr>
        </p:nvSpPr>
        <p:spPr>
          <a:xfrm>
            <a:off x="584200" y="1435497"/>
            <a:ext cx="11018520" cy="1982081"/>
          </a:xfrm>
        </p:spPr>
        <p:txBody>
          <a:bodyPr/>
          <a:lstStyle/>
          <a:p>
            <a:r>
              <a:rPr lang="en-US" dirty="0"/>
              <a:t>Virtual Machine Extensions</a:t>
            </a:r>
          </a:p>
          <a:p>
            <a:r>
              <a:rPr lang="en-US" dirty="0"/>
              <a:t>Custom Script Extensions</a:t>
            </a:r>
          </a:p>
          <a:p>
            <a:r>
              <a:rPr lang="en-US" dirty="0"/>
              <a:t>Desired State Configuration</a:t>
            </a:r>
          </a:p>
          <a:p>
            <a:r>
              <a:rPr lang="en-US" dirty="0"/>
              <a:t>Demonstration – Custom Script Extension</a:t>
            </a:r>
          </a:p>
        </p:txBody>
      </p:sp>
    </p:spTree>
    <p:extLst>
      <p:ext uri="{BB962C8B-B14F-4D97-AF65-F5344CB8AC3E}">
        <p14:creationId xmlns:p14="http://schemas.microsoft.com/office/powerpoint/2010/main" val="954688042"/>
      </p:ext>
    </p:extLst>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Virtual Machine Extensions</a:t>
            </a:r>
          </a:p>
        </p:txBody>
      </p:sp>
      <p:sp>
        <p:nvSpPr>
          <p:cNvPr id="3" name="Text Placeholder 2">
            <a:extLst>
              <a:ext uri="{FF2B5EF4-FFF2-40B4-BE49-F238E27FC236}">
                <a16:creationId xmlns:a16="http://schemas.microsoft.com/office/drawing/2014/main" id="{5894A69C-958A-49B2-A75A-434C9DA2786F}"/>
              </a:ext>
            </a:extLst>
          </p:cNvPr>
          <p:cNvSpPr>
            <a:spLocks noGrp="1"/>
          </p:cNvSpPr>
          <p:nvPr>
            <p:ph type="body" sz="quarter" idx="10"/>
          </p:nvPr>
        </p:nvSpPr>
        <p:spPr>
          <a:xfrm>
            <a:off x="584200" y="1435497"/>
            <a:ext cx="5863492" cy="4998291"/>
          </a:xfrm>
        </p:spPr>
        <p:txBody>
          <a:bodyPr/>
          <a:lstStyle/>
          <a:p>
            <a:r>
              <a:rPr lang="en-US" dirty="0"/>
              <a:t>Extensions are small applications that provide post-deployment VM configuration and automation tasks</a:t>
            </a:r>
          </a:p>
          <a:p>
            <a:pPr lvl="0"/>
            <a:r>
              <a:rPr lang="en-US" dirty="0"/>
              <a:t>Managed with Azure CLI, PowerShell, Azure Resource Manager templates, and the Azure portal</a:t>
            </a:r>
          </a:p>
          <a:p>
            <a:pPr lvl="0"/>
            <a:r>
              <a:rPr lang="en-US" dirty="0"/>
              <a:t>Bundled with a new VM deployment or run against any existing system</a:t>
            </a:r>
          </a:p>
          <a:p>
            <a:pPr lvl="0"/>
            <a:r>
              <a:rPr lang="en-US" dirty="0"/>
              <a:t>Different for Windows and Linux machines.</a:t>
            </a:r>
          </a:p>
        </p:txBody>
      </p:sp>
      <p:pic>
        <p:nvPicPr>
          <p:cNvPr id="5" name="Picture 4" descr="Screenshot of the Windows extensions page. The Custom Script Extension and PowerShell Desired State Configuration extensions are highlighted. ">
            <a:extLst>
              <a:ext uri="{FF2B5EF4-FFF2-40B4-BE49-F238E27FC236}">
                <a16:creationId xmlns:a16="http://schemas.microsoft.com/office/drawing/2014/main" id="{B9BA47B3-9AA9-4478-B064-B535C0569F3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684264" y="1435101"/>
            <a:ext cx="4925123" cy="4078731"/>
          </a:xfrm>
          <a:prstGeom prst="rect">
            <a:avLst/>
          </a:prstGeom>
          <a:noFill/>
          <a:ln>
            <a:solidFill>
              <a:schemeClr val="tx1"/>
            </a:solidFill>
          </a:ln>
        </p:spPr>
      </p:pic>
    </p:spTree>
    <p:extLst>
      <p:ext uri="{BB962C8B-B14F-4D97-AF65-F5344CB8AC3E}">
        <p14:creationId xmlns:p14="http://schemas.microsoft.com/office/powerpoint/2010/main" val="2227079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Custom Script Extensions</a:t>
            </a:r>
          </a:p>
        </p:txBody>
      </p:sp>
      <p:sp>
        <p:nvSpPr>
          <p:cNvPr id="6" name="Text Placeholder 5">
            <a:extLst>
              <a:ext uri="{FF2B5EF4-FFF2-40B4-BE49-F238E27FC236}">
                <a16:creationId xmlns:a16="http://schemas.microsoft.com/office/drawing/2014/main" id="{C908289F-745A-4D24-9A96-CB42CB8DC84C}"/>
              </a:ext>
            </a:extLst>
          </p:cNvPr>
          <p:cNvSpPr>
            <a:spLocks noGrp="1"/>
          </p:cNvSpPr>
          <p:nvPr>
            <p:ph type="body" sz="quarter" idx="10"/>
          </p:nvPr>
        </p:nvSpPr>
        <p:spPr>
          <a:xfrm>
            <a:off x="584201" y="1435100"/>
            <a:ext cx="6145783" cy="3791807"/>
          </a:xfrm>
        </p:spPr>
        <p:txBody>
          <a:bodyPr/>
          <a:lstStyle/>
          <a:p>
            <a:r>
              <a:rPr lang="en-US" dirty="0"/>
              <a:t>Extension scripts can be simple or complex</a:t>
            </a:r>
          </a:p>
          <a:p>
            <a:r>
              <a:rPr lang="en-US" dirty="0"/>
              <a:t>Extensions have 90 minutes to run</a:t>
            </a:r>
          </a:p>
          <a:p>
            <a:r>
              <a:rPr lang="en-US" dirty="0"/>
              <a:t>Double check dependencies to ensure availability</a:t>
            </a:r>
          </a:p>
          <a:p>
            <a:r>
              <a:rPr lang="en-US" dirty="0"/>
              <a:t>Account for any errors  that might occur </a:t>
            </a:r>
          </a:p>
          <a:p>
            <a:r>
              <a:rPr lang="en-US" dirty="0"/>
              <a:t>Protect/encrypt sensitive information</a:t>
            </a:r>
          </a:p>
        </p:txBody>
      </p:sp>
      <p:pic>
        <p:nvPicPr>
          <p:cNvPr id="3" name="Picture 2" descr="Screenshot of the Install Custom Script extension page is shown. There are two text boxes. The script file information is required. The arguments information is optional.">
            <a:extLst>
              <a:ext uri="{FF2B5EF4-FFF2-40B4-BE49-F238E27FC236}">
                <a16:creationId xmlns:a16="http://schemas.microsoft.com/office/drawing/2014/main" id="{A65B922D-83FA-46D6-8582-FAC841EFD64F}"/>
              </a:ext>
            </a:extLst>
          </p:cNvPr>
          <p:cNvPicPr>
            <a:picLocks noChangeAspect="1"/>
          </p:cNvPicPr>
          <p:nvPr/>
        </p:nvPicPr>
        <p:blipFill>
          <a:blip r:embed="rId3"/>
          <a:stretch>
            <a:fillRect/>
          </a:stretch>
        </p:blipFill>
        <p:spPr>
          <a:xfrm>
            <a:off x="7369111" y="1928462"/>
            <a:ext cx="3695129" cy="2884901"/>
          </a:xfrm>
          <a:prstGeom prst="rect">
            <a:avLst/>
          </a:prstGeom>
          <a:ln>
            <a:noFill/>
          </a:ln>
        </p:spPr>
      </p:pic>
      <p:sp>
        <p:nvSpPr>
          <p:cNvPr id="4" name="Rectangle 3">
            <a:extLst>
              <a:ext uri="{FF2B5EF4-FFF2-40B4-BE49-F238E27FC236}">
                <a16:creationId xmlns:a16="http://schemas.microsoft.com/office/drawing/2014/main" id="{31EB11A7-DED9-4FB7-A268-D4ADE0FBAB58}"/>
              </a:ext>
            </a:extLst>
          </p:cNvPr>
          <p:cNvSpPr/>
          <p:nvPr/>
        </p:nvSpPr>
        <p:spPr>
          <a:xfrm>
            <a:off x="722376" y="5748451"/>
            <a:ext cx="10415016" cy="461665"/>
          </a:xfrm>
          <a:prstGeom prst="rect">
            <a:avLst/>
          </a:prstGeom>
        </p:spPr>
        <p:txBody>
          <a:bodyPr wrap="square">
            <a:spAutoFit/>
          </a:bodyPr>
          <a:lstStyle/>
          <a:p>
            <a:r>
              <a:rPr lang="en-US" sz="2400" dirty="0">
                <a:solidFill>
                  <a:srgbClr val="92D050"/>
                </a:solidFill>
                <a:latin typeface="Segoe UI Emoji" panose="020B0502040204020203" pitchFamily="34" charset="0"/>
              </a:rPr>
              <a:t>✔️ </a:t>
            </a:r>
            <a:r>
              <a:rPr lang="en-US" sz="24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For PowerShell use the Set-AzVmCustomScriptExtension command </a:t>
            </a:r>
          </a:p>
        </p:txBody>
      </p:sp>
    </p:spTree>
    <p:extLst>
      <p:ext uri="{BB962C8B-B14F-4D97-AF65-F5344CB8AC3E}">
        <p14:creationId xmlns:p14="http://schemas.microsoft.com/office/powerpoint/2010/main" val="4113788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Desired State Configuration</a:t>
            </a:r>
          </a:p>
        </p:txBody>
      </p:sp>
      <p:sp>
        <p:nvSpPr>
          <p:cNvPr id="4" name="Text Placeholder 3">
            <a:extLst>
              <a:ext uri="{FF2B5EF4-FFF2-40B4-BE49-F238E27FC236}">
                <a16:creationId xmlns:a16="http://schemas.microsoft.com/office/drawing/2014/main" id="{1AE3458F-3C33-4940-8C09-FEFC81435FE6}"/>
              </a:ext>
            </a:extLst>
          </p:cNvPr>
          <p:cNvSpPr>
            <a:spLocks noGrp="1"/>
          </p:cNvSpPr>
          <p:nvPr>
            <p:ph type="body" sz="quarter" idx="10"/>
          </p:nvPr>
        </p:nvSpPr>
        <p:spPr>
          <a:xfrm>
            <a:off x="584200" y="1435497"/>
            <a:ext cx="6004169" cy="3477875"/>
          </a:xfrm>
        </p:spPr>
        <p:txBody>
          <a:bodyPr/>
          <a:lstStyle/>
          <a:p>
            <a:pPr lvl="0">
              <a:spcBef>
                <a:spcPts val="1200"/>
              </a:spcBef>
            </a:pPr>
            <a:r>
              <a:rPr lang="en-US" dirty="0"/>
              <a:t>Configuration block(s) have a name</a:t>
            </a:r>
          </a:p>
          <a:p>
            <a:pPr lvl="0">
              <a:spcBef>
                <a:spcPts val="1200"/>
              </a:spcBef>
            </a:pPr>
            <a:r>
              <a:rPr lang="en-US" dirty="0"/>
              <a:t>Node blocks define the computers or VMs that you are configuring</a:t>
            </a:r>
          </a:p>
          <a:p>
            <a:pPr lvl="0">
              <a:spcBef>
                <a:spcPts val="1200"/>
              </a:spcBef>
            </a:pPr>
            <a:r>
              <a:rPr lang="en-US" dirty="0"/>
              <a:t>Resource block(s) configure the resource and it’s properties</a:t>
            </a:r>
          </a:p>
          <a:p>
            <a:pPr lvl="0">
              <a:spcBef>
                <a:spcPts val="1200"/>
              </a:spcBef>
            </a:pPr>
            <a:r>
              <a:rPr lang="en-US" dirty="0"/>
              <a:t>There are many built-in configuration resources</a:t>
            </a:r>
          </a:p>
        </p:txBody>
      </p:sp>
      <p:sp>
        <p:nvSpPr>
          <p:cNvPr id="2" name="Rectangle 1">
            <a:extLst>
              <a:ext uri="{FF2B5EF4-FFF2-40B4-BE49-F238E27FC236}">
                <a16:creationId xmlns:a16="http://schemas.microsoft.com/office/drawing/2014/main" id="{7767CB98-942A-4784-A494-9808E1542118}"/>
              </a:ext>
            </a:extLst>
          </p:cNvPr>
          <p:cNvSpPr/>
          <p:nvPr/>
        </p:nvSpPr>
        <p:spPr>
          <a:xfrm>
            <a:off x="7043609" y="1435100"/>
            <a:ext cx="4565779" cy="3696846"/>
          </a:xfrm>
          <a:prstGeom prst="rect">
            <a:avLst/>
          </a:prstGeom>
        </p:spPr>
        <p:txBody>
          <a:bodyPr wrap="square">
            <a:spAutoFit/>
          </a:bodyPr>
          <a:lstStyle/>
          <a:p>
            <a:pPr marR="0">
              <a:lnSpc>
                <a:spcPct val="107000"/>
              </a:lnSpc>
              <a:spcBef>
                <a:spcPts val="0"/>
              </a:spcBef>
              <a:spcAft>
                <a:spcPts val="0"/>
              </a:spcAft>
            </a:pPr>
            <a:r>
              <a:rPr lang="en-US" sz="2000" b="1" dirty="0">
                <a:latin typeface="Consolas" panose="020B0609020204030204" pitchFamily="49" charset="0"/>
                <a:ea typeface="Verdana" panose="020B0604030504040204" pitchFamily="34" charset="0"/>
              </a:rPr>
              <a:t>configuration</a:t>
            </a:r>
            <a:r>
              <a:rPr lang="en-US" sz="2000" dirty="0">
                <a:latin typeface="Consolas" panose="020B0609020204030204" pitchFamily="49" charset="0"/>
                <a:ea typeface="Verdana" panose="020B0604030504040204" pitchFamily="34" charset="0"/>
              </a:rPr>
              <a:t> IISInstall</a:t>
            </a:r>
          </a:p>
          <a:p>
            <a:pPr marR="0">
              <a:lnSpc>
                <a:spcPct val="107000"/>
              </a:lnSpc>
              <a:spcBef>
                <a:spcPts val="0"/>
              </a:spcBef>
              <a:spcAft>
                <a:spcPts val="0"/>
              </a:spcAft>
            </a:pPr>
            <a:r>
              <a:rPr lang="en-US" sz="2000" dirty="0">
                <a:latin typeface="Consolas" panose="020B0609020204030204" pitchFamily="49" charset="0"/>
                <a:ea typeface="Verdana" panose="020B0604030504040204" pitchFamily="34" charset="0"/>
              </a:rPr>
              <a:t>{</a:t>
            </a:r>
          </a:p>
          <a:p>
            <a:pPr marR="0">
              <a:lnSpc>
                <a:spcPct val="107000"/>
              </a:lnSpc>
              <a:spcBef>
                <a:spcPts val="0"/>
              </a:spcBef>
              <a:spcAft>
                <a:spcPts val="0"/>
              </a:spcAft>
            </a:pPr>
            <a:r>
              <a:rPr lang="en-US" sz="2000" dirty="0">
                <a:latin typeface="Consolas" panose="020B0609020204030204" pitchFamily="49" charset="0"/>
                <a:ea typeface="Verdana" panose="020B0604030504040204" pitchFamily="34" charset="0"/>
              </a:rPr>
              <a:t>  Node “localhost”</a:t>
            </a:r>
          </a:p>
          <a:p>
            <a:pPr marR="0">
              <a:lnSpc>
                <a:spcPct val="107000"/>
              </a:lnSpc>
              <a:spcBef>
                <a:spcPts val="0"/>
              </a:spcBef>
              <a:spcAft>
                <a:spcPts val="0"/>
              </a:spcAft>
            </a:pPr>
            <a:r>
              <a:rPr lang="en-US" sz="2000" dirty="0">
                <a:latin typeface="Consolas" panose="020B0609020204030204" pitchFamily="49" charset="0"/>
                <a:ea typeface="Verdana" panose="020B0604030504040204" pitchFamily="34" charset="0"/>
              </a:rPr>
              <a:t>  {</a:t>
            </a:r>
          </a:p>
          <a:p>
            <a:pPr marR="0">
              <a:lnSpc>
                <a:spcPct val="107000"/>
              </a:lnSpc>
              <a:spcBef>
                <a:spcPts val="0"/>
              </a:spcBef>
              <a:spcAft>
                <a:spcPts val="0"/>
              </a:spcAft>
            </a:pPr>
            <a:r>
              <a:rPr lang="en-US" sz="2000" dirty="0">
                <a:latin typeface="Consolas" panose="020B0609020204030204" pitchFamily="49" charset="0"/>
                <a:ea typeface="Verdana" panose="020B0604030504040204" pitchFamily="34" charset="0"/>
              </a:rPr>
              <a:t>     WindowsFeature IIS</a:t>
            </a:r>
          </a:p>
          <a:p>
            <a:pPr marR="0">
              <a:lnSpc>
                <a:spcPct val="107000"/>
              </a:lnSpc>
              <a:spcBef>
                <a:spcPts val="0"/>
              </a:spcBef>
              <a:spcAft>
                <a:spcPts val="0"/>
              </a:spcAft>
            </a:pPr>
            <a:r>
              <a:rPr lang="en-US" sz="2000" dirty="0">
                <a:latin typeface="Consolas" panose="020B0609020204030204" pitchFamily="49" charset="0"/>
                <a:ea typeface="Verdana" panose="020B0604030504040204" pitchFamily="34" charset="0"/>
              </a:rPr>
              <a:t>     {</a:t>
            </a:r>
          </a:p>
          <a:p>
            <a:pPr marR="0">
              <a:lnSpc>
                <a:spcPct val="107000"/>
              </a:lnSpc>
              <a:spcBef>
                <a:spcPts val="0"/>
              </a:spcBef>
              <a:spcAft>
                <a:spcPts val="0"/>
              </a:spcAft>
            </a:pPr>
            <a:r>
              <a:rPr lang="en-US" sz="2000" dirty="0">
                <a:latin typeface="Consolas" panose="020B0609020204030204" pitchFamily="49" charset="0"/>
                <a:ea typeface="Verdana" panose="020B0604030504040204" pitchFamily="34" charset="0"/>
              </a:rPr>
              <a:t>         Ensure = “Present”</a:t>
            </a:r>
          </a:p>
          <a:p>
            <a:pPr marR="0">
              <a:lnSpc>
                <a:spcPct val="107000"/>
              </a:lnSpc>
              <a:spcBef>
                <a:spcPts val="0"/>
              </a:spcBef>
              <a:spcAft>
                <a:spcPts val="0"/>
              </a:spcAft>
            </a:pPr>
            <a:r>
              <a:rPr lang="en-US" sz="2000" dirty="0">
                <a:latin typeface="Consolas" panose="020B0609020204030204" pitchFamily="49" charset="0"/>
                <a:ea typeface="Verdana" panose="020B0604030504040204" pitchFamily="34" charset="0"/>
              </a:rPr>
              <a:t>         Name = “Web-Server”</a:t>
            </a:r>
          </a:p>
          <a:p>
            <a:pPr marR="0">
              <a:lnSpc>
                <a:spcPct val="107000"/>
              </a:lnSpc>
              <a:spcBef>
                <a:spcPts val="0"/>
              </a:spcBef>
              <a:spcAft>
                <a:spcPts val="0"/>
              </a:spcAft>
            </a:pPr>
            <a:r>
              <a:rPr lang="en-US" sz="2000" dirty="0">
                <a:latin typeface="Consolas" panose="020B0609020204030204" pitchFamily="49" charset="0"/>
                <a:ea typeface="Verdana" panose="020B0604030504040204" pitchFamily="34" charset="0"/>
              </a:rPr>
              <a:t>      }</a:t>
            </a:r>
          </a:p>
          <a:p>
            <a:pPr marR="0">
              <a:lnSpc>
                <a:spcPct val="107000"/>
              </a:lnSpc>
              <a:spcBef>
                <a:spcPts val="0"/>
              </a:spcBef>
              <a:spcAft>
                <a:spcPts val="0"/>
              </a:spcAft>
            </a:pPr>
            <a:r>
              <a:rPr lang="en-US" sz="2000" dirty="0">
                <a:latin typeface="Consolas" panose="020B0609020204030204" pitchFamily="49" charset="0"/>
                <a:ea typeface="Verdana" panose="020B0604030504040204" pitchFamily="34" charset="0"/>
              </a:rPr>
              <a:t>   }</a:t>
            </a:r>
          </a:p>
          <a:p>
            <a:pPr marR="0">
              <a:lnSpc>
                <a:spcPct val="107000"/>
              </a:lnSpc>
              <a:spcBef>
                <a:spcPts val="0"/>
              </a:spcBef>
              <a:spcAft>
                <a:spcPts val="0"/>
              </a:spcAft>
            </a:pPr>
            <a:r>
              <a:rPr lang="en-US" sz="2000" dirty="0">
                <a:latin typeface="Consolas" panose="020B0609020204030204" pitchFamily="49" charset="0"/>
                <a:ea typeface="Verdana" panose="020B0604030504040204" pitchFamily="34" charset="0"/>
              </a:rPr>
              <a:t>}</a:t>
            </a:r>
            <a:endParaRPr lang="en-US" sz="2000" dirty="0">
              <a:effectLst/>
              <a:latin typeface="Consolas" panose="020B0609020204030204" pitchFamily="49" charset="0"/>
              <a:ea typeface="Verdana" panose="020B0604030504040204" pitchFamily="34" charset="0"/>
            </a:endParaRPr>
          </a:p>
        </p:txBody>
      </p:sp>
    </p:spTree>
    <p:extLst>
      <p:ext uri="{BB962C8B-B14F-4D97-AF65-F5344CB8AC3E}">
        <p14:creationId xmlns:p14="http://schemas.microsoft.com/office/powerpoint/2010/main" val="3320109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BC89C-E65A-4F34-9F22-76392372BFD4}"/>
              </a:ext>
            </a:extLst>
          </p:cNvPr>
          <p:cNvSpPr>
            <a:spLocks noGrp="1"/>
          </p:cNvSpPr>
          <p:nvPr>
            <p:ph type="title"/>
          </p:nvPr>
        </p:nvSpPr>
        <p:spPr/>
        <p:txBody>
          <a:bodyPr/>
          <a:lstStyle/>
          <a:p>
            <a:r>
              <a:rPr lang="en-US" dirty="0"/>
              <a:t>Demonstration – Custom Script Extension</a:t>
            </a:r>
          </a:p>
        </p:txBody>
      </p:sp>
      <p:sp>
        <p:nvSpPr>
          <p:cNvPr id="3" name="Text Placeholder 2">
            <a:extLst>
              <a:ext uri="{FF2B5EF4-FFF2-40B4-BE49-F238E27FC236}">
                <a16:creationId xmlns:a16="http://schemas.microsoft.com/office/drawing/2014/main" id="{FE406ACE-6E63-4E40-8F6C-975429949682}"/>
              </a:ext>
            </a:extLst>
          </p:cNvPr>
          <p:cNvSpPr>
            <a:spLocks noGrp="1"/>
          </p:cNvSpPr>
          <p:nvPr>
            <p:ph type="body" sz="quarter" idx="10"/>
          </p:nvPr>
        </p:nvSpPr>
        <p:spPr>
          <a:xfrm>
            <a:off x="584200" y="1435497"/>
            <a:ext cx="11018520" cy="861774"/>
          </a:xfrm>
        </p:spPr>
        <p:txBody>
          <a:bodyPr/>
          <a:lstStyle/>
          <a:p>
            <a:r>
              <a:rPr lang="en-US" dirty="0"/>
              <a:t>Run a PowerShell script to install the Web Server role on a virtual machine</a:t>
            </a:r>
          </a:p>
        </p:txBody>
      </p:sp>
    </p:spTree>
    <p:extLst>
      <p:ext uri="{BB962C8B-B14F-4D97-AF65-F5344CB8AC3E}">
        <p14:creationId xmlns:p14="http://schemas.microsoft.com/office/powerpoint/2010/main" val="1689106411"/>
      </p:ext>
    </p:extLst>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05: Labs and Review Questions</a:t>
            </a:r>
          </a:p>
        </p:txBody>
      </p:sp>
    </p:spTree>
    <p:extLst>
      <p:ext uri="{BB962C8B-B14F-4D97-AF65-F5344CB8AC3E}">
        <p14:creationId xmlns:p14="http://schemas.microsoft.com/office/powerpoint/2010/main" val="3194727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lstStyle/>
          <a:p>
            <a:r>
              <a:rPr lang="en-US" dirty="0"/>
              <a:t>Lab - Deploy and Manage Virtual Machines</a:t>
            </a:r>
          </a:p>
        </p:txBody>
      </p:sp>
      <p:sp>
        <p:nvSpPr>
          <p:cNvPr id="3" name="Text Placeholder 2">
            <a:extLst>
              <a:ext uri="{FF2B5EF4-FFF2-40B4-BE49-F238E27FC236}">
                <a16:creationId xmlns:a16="http://schemas.microsoft.com/office/drawing/2014/main" id="{D463C3F3-1C03-40AA-A1FF-C685CB71C05F}"/>
              </a:ext>
            </a:extLst>
          </p:cNvPr>
          <p:cNvSpPr>
            <a:spLocks noGrp="1"/>
          </p:cNvSpPr>
          <p:nvPr>
            <p:ph type="body" sz="quarter" idx="10"/>
          </p:nvPr>
        </p:nvSpPr>
        <p:spPr>
          <a:xfrm>
            <a:off x="586390" y="1434370"/>
            <a:ext cx="11018520" cy="4407360"/>
          </a:xfrm>
        </p:spPr>
        <p:txBody>
          <a:bodyPr/>
          <a:lstStyle/>
          <a:p>
            <a:r>
              <a:rPr lang="en-US" dirty="0"/>
              <a:t>Adatum Corporation wants to implement its workloads by using Azure virtual machines (VMs) and Azure VM scale sets.</a:t>
            </a:r>
          </a:p>
          <a:p>
            <a:pPr marL="571500" lvl="1" indent="-342900">
              <a:buFont typeface="Arial" panose="020B0604020202020204" pitchFamily="34" charset="0"/>
              <a:buChar char="•"/>
            </a:pPr>
            <a:r>
              <a:rPr lang="en-US" sz="2400" b="1" dirty="0"/>
              <a:t>Exercise 1</a:t>
            </a:r>
            <a:r>
              <a:rPr lang="en-US" sz="2400" dirty="0"/>
              <a:t>. Deploy Azure VMs by using the Azure portal, Azure PowerShell, and Azure Resource Manager templates</a:t>
            </a:r>
          </a:p>
          <a:p>
            <a:pPr marL="571500" lvl="1" indent="-342900">
              <a:buFont typeface="Arial" panose="020B0604020202020204" pitchFamily="34" charset="0"/>
              <a:buChar char="•"/>
            </a:pPr>
            <a:r>
              <a:rPr lang="en-US" sz="2400" b="1" dirty="0"/>
              <a:t>Exercise 2</a:t>
            </a:r>
            <a:r>
              <a:rPr lang="en-US" sz="2400" dirty="0"/>
              <a:t>. Configure networking settings of Azure VMs running Windows and Linux operating systems</a:t>
            </a:r>
          </a:p>
          <a:p>
            <a:pPr marL="571500" lvl="1" indent="-342900">
              <a:buFont typeface="Arial" panose="020B0604020202020204" pitchFamily="34" charset="0"/>
              <a:buChar char="•"/>
            </a:pPr>
            <a:r>
              <a:rPr lang="en-US" sz="2400" b="1" dirty="0"/>
              <a:t>Exercise 3</a:t>
            </a:r>
            <a:r>
              <a:rPr lang="en-US" sz="2400" dirty="0"/>
              <a:t>. Deploy and configure Azure VM scale sets</a:t>
            </a:r>
          </a:p>
          <a:p>
            <a:pPr lvl="1"/>
            <a:endParaRPr lang="en-US" dirty="0"/>
          </a:p>
          <a:p>
            <a:pPr lvl="1"/>
            <a:endParaRPr lang="en-US" dirty="0"/>
          </a:p>
          <a:p>
            <a:pPr lvl="1"/>
            <a:endParaRPr lang="en-US" dirty="0"/>
          </a:p>
          <a:p>
            <a:pPr lvl="1"/>
            <a:r>
              <a:rPr lang="en-US" dirty="0"/>
              <a:t>Lab time: 60 minutes</a:t>
            </a:r>
          </a:p>
        </p:txBody>
      </p:sp>
    </p:spTree>
    <p:extLst>
      <p:ext uri="{BB962C8B-B14F-4D97-AF65-F5344CB8AC3E}">
        <p14:creationId xmlns:p14="http://schemas.microsoft.com/office/powerpoint/2010/main" val="187380094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BEBC05-3F24-4A4D-AB9A-0763C4DF72DB}"/>
              </a:ext>
            </a:extLst>
          </p:cNvPr>
          <p:cNvSpPr>
            <a:spLocks noGrp="1"/>
          </p:cNvSpPr>
          <p:nvPr>
            <p:ph type="title"/>
          </p:nvPr>
        </p:nvSpPr>
        <p:spPr/>
        <p:txBody>
          <a:bodyPr/>
          <a:lstStyle/>
          <a:p>
            <a:r>
              <a:rPr lang="en-US" dirty="0"/>
              <a:t>Azure Cloud Shell</a:t>
            </a:r>
          </a:p>
        </p:txBody>
      </p:sp>
      <p:sp>
        <p:nvSpPr>
          <p:cNvPr id="4" name="Text Placeholder 3">
            <a:extLst>
              <a:ext uri="{FF2B5EF4-FFF2-40B4-BE49-F238E27FC236}">
                <a16:creationId xmlns:a16="http://schemas.microsoft.com/office/drawing/2014/main" id="{DA7F5B72-B294-4371-A434-ADCA1F9C1021}"/>
              </a:ext>
            </a:extLst>
          </p:cNvPr>
          <p:cNvSpPr>
            <a:spLocks noGrp="1"/>
          </p:cNvSpPr>
          <p:nvPr>
            <p:ph type="body" sz="quarter" idx="10"/>
          </p:nvPr>
        </p:nvSpPr>
        <p:spPr>
          <a:xfrm>
            <a:off x="584199" y="1435497"/>
            <a:ext cx="7069667" cy="4912114"/>
          </a:xfrm>
        </p:spPr>
        <p:txBody>
          <a:bodyPr/>
          <a:lstStyle/>
          <a:p>
            <a:r>
              <a:rPr lang="en-US" dirty="0"/>
              <a:t>Interactive, browser-accessible shell</a:t>
            </a:r>
          </a:p>
          <a:p>
            <a:r>
              <a:rPr lang="en-US" dirty="0"/>
              <a:t>Offers either Bash or PowerShell</a:t>
            </a:r>
          </a:p>
          <a:p>
            <a:r>
              <a:rPr lang="en-US" dirty="0"/>
              <a:t>Is temporary and provided on a per-session, per-user basis</a:t>
            </a:r>
          </a:p>
          <a:p>
            <a:r>
              <a:rPr lang="en-US" dirty="0"/>
              <a:t>Requires a resource group, storage account, and Azure File share</a:t>
            </a:r>
          </a:p>
          <a:p>
            <a:r>
              <a:rPr lang="en-US" dirty="0"/>
              <a:t>Authenticates automatically</a:t>
            </a:r>
          </a:p>
          <a:p>
            <a:r>
              <a:rPr lang="en-US" dirty="0"/>
              <a:t>Integrated graphical text editor</a:t>
            </a:r>
          </a:p>
          <a:p>
            <a:r>
              <a:rPr lang="en-US" dirty="0"/>
              <a:t>Is assigned one machine per user account</a:t>
            </a:r>
          </a:p>
          <a:p>
            <a:r>
              <a:rPr lang="en-US" dirty="0"/>
              <a:t>Times out after 20 minutes</a:t>
            </a:r>
          </a:p>
        </p:txBody>
      </p:sp>
      <p:pic>
        <p:nvPicPr>
          <p:cNvPr id="5" name="Picture 4">
            <a:extLst>
              <a:ext uri="{FF2B5EF4-FFF2-40B4-BE49-F238E27FC236}">
                <a16:creationId xmlns:a16="http://schemas.microsoft.com/office/drawing/2014/main" id="{366A92B6-C411-4DAA-95E2-5C16E0F968CD}"/>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7830343" y="1774727"/>
            <a:ext cx="3643313" cy="2879567"/>
          </a:xfrm>
          <a:prstGeom prst="rect">
            <a:avLst/>
          </a:prstGeom>
        </p:spPr>
      </p:pic>
    </p:spTree>
    <p:extLst>
      <p:ext uri="{BB962C8B-B14F-4D97-AF65-F5344CB8AC3E}">
        <p14:creationId xmlns:p14="http://schemas.microsoft.com/office/powerpoint/2010/main" val="1715636991"/>
      </p:ext>
    </p:extLst>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Module Review Questions + other</a:t>
            </a:r>
          </a:p>
        </p:txBody>
      </p:sp>
    </p:spTree>
    <p:extLst>
      <p:ext uri="{BB962C8B-B14F-4D97-AF65-F5344CB8AC3E}">
        <p14:creationId xmlns:p14="http://schemas.microsoft.com/office/powerpoint/2010/main" val="526492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B7068-0137-45D0-8E9C-86D107EE3DD1}"/>
              </a:ext>
            </a:extLst>
          </p:cNvPr>
          <p:cNvSpPr>
            <a:spLocks noGrp="1"/>
          </p:cNvSpPr>
          <p:nvPr>
            <p:ph type="title"/>
          </p:nvPr>
        </p:nvSpPr>
        <p:spPr/>
        <p:txBody>
          <a:bodyPr/>
          <a:lstStyle/>
          <a:p>
            <a:r>
              <a:rPr lang="en-US" dirty="0"/>
              <a:t>VM Serial Console</a:t>
            </a:r>
          </a:p>
        </p:txBody>
      </p:sp>
      <p:sp>
        <p:nvSpPr>
          <p:cNvPr id="3" name="Text Placeholder 2">
            <a:extLst>
              <a:ext uri="{FF2B5EF4-FFF2-40B4-BE49-F238E27FC236}">
                <a16:creationId xmlns:a16="http://schemas.microsoft.com/office/drawing/2014/main" id="{A58A437F-561F-469C-A0D6-F9F4F05E7E72}"/>
              </a:ext>
            </a:extLst>
          </p:cNvPr>
          <p:cNvSpPr>
            <a:spLocks noGrp="1"/>
          </p:cNvSpPr>
          <p:nvPr>
            <p:ph type="body" sz="quarter" idx="10"/>
          </p:nvPr>
        </p:nvSpPr>
        <p:spPr>
          <a:xfrm>
            <a:off x="584200" y="1435497"/>
            <a:ext cx="11018520" cy="1317284"/>
          </a:xfrm>
        </p:spPr>
        <p:txBody>
          <a:bodyPr/>
          <a:lstStyle/>
          <a:p>
            <a:r>
              <a:rPr lang="en-US" dirty="0"/>
              <a:t>Console access to a VM independent of network or OS state</a:t>
            </a:r>
          </a:p>
          <a:p>
            <a:r>
              <a:rPr lang="en-US" dirty="0"/>
              <a:t>Available in Linux or Windows</a:t>
            </a:r>
          </a:p>
          <a:p>
            <a:pPr lvl="1"/>
            <a:r>
              <a:rPr lang="en-US" dirty="0"/>
              <a:t>Bash, CMD, PowerShell, NMI, </a:t>
            </a:r>
            <a:r>
              <a:rPr lang="en-US" dirty="0" err="1"/>
              <a:t>SysRq</a:t>
            </a:r>
            <a:r>
              <a:rPr lang="en-US" dirty="0"/>
              <a:t>, vi, GRUB, </a:t>
            </a:r>
            <a:r>
              <a:rPr lang="en-US" dirty="0" err="1"/>
              <a:t>etc</a:t>
            </a:r>
            <a:r>
              <a:rPr lang="en-US" dirty="0"/>
              <a:t>…</a:t>
            </a:r>
          </a:p>
        </p:txBody>
      </p:sp>
      <p:pic>
        <p:nvPicPr>
          <p:cNvPr id="1026" name="Picture 2" descr="The screenshot depicts the Serial Console opening a connection to a Windows VM by using PowerShell.">
            <a:extLst>
              <a:ext uri="{FF2B5EF4-FFF2-40B4-BE49-F238E27FC236}">
                <a16:creationId xmlns:a16="http://schemas.microsoft.com/office/drawing/2014/main" id="{09C6F8E3-974A-4F7F-A5C3-AE36A29E63E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2518172" y="3521075"/>
            <a:ext cx="7155656" cy="2747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1504609"/>
      </p:ext>
    </p:extLst>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9A2C4-0A40-4C11-8CCB-D2C4F5451815}"/>
              </a:ext>
            </a:extLst>
          </p:cNvPr>
          <p:cNvSpPr>
            <a:spLocks noGrp="1"/>
          </p:cNvSpPr>
          <p:nvPr>
            <p:ph type="title"/>
          </p:nvPr>
        </p:nvSpPr>
        <p:spPr/>
        <p:txBody>
          <a:bodyPr/>
          <a:lstStyle/>
          <a:p>
            <a:r>
              <a:rPr lang="en-US" dirty="0"/>
              <a:t>Cloud Platform Security</a:t>
            </a:r>
          </a:p>
        </p:txBody>
      </p:sp>
      <p:grpSp>
        <p:nvGrpSpPr>
          <p:cNvPr id="3" name="Group 2" descr="Built-in platform security features">
            <a:extLst>
              <a:ext uri="{FF2B5EF4-FFF2-40B4-BE49-F238E27FC236}">
                <a16:creationId xmlns:a16="http://schemas.microsoft.com/office/drawing/2014/main" id="{BB16A3F2-76FC-46E8-AFD5-BC47C6C4FDCA}"/>
              </a:ext>
            </a:extLst>
          </p:cNvPr>
          <p:cNvGrpSpPr/>
          <p:nvPr/>
        </p:nvGrpSpPr>
        <p:grpSpPr>
          <a:xfrm>
            <a:off x="1771943" y="1731141"/>
            <a:ext cx="8419712" cy="4242548"/>
            <a:chOff x="247943" y="1731141"/>
            <a:chExt cx="8419712" cy="4242548"/>
          </a:xfrm>
        </p:grpSpPr>
        <p:pic>
          <p:nvPicPr>
            <p:cNvPr id="4" name="Picture 3">
              <a:extLst>
                <a:ext uri="{FF2B5EF4-FFF2-40B4-BE49-F238E27FC236}">
                  <a16:creationId xmlns:a16="http://schemas.microsoft.com/office/drawing/2014/main" id="{77D1232F-6AB4-46F1-AAF5-0C4B962B2760}"/>
                </a:ext>
              </a:extLst>
            </p:cNvPr>
            <p:cNvPicPr>
              <a:picLocks noChangeAspect="1"/>
            </p:cNvPicPr>
            <p:nvPr/>
          </p:nvPicPr>
          <p:blipFill>
            <a:blip r:embed="rId3"/>
            <a:stretch>
              <a:fillRect/>
            </a:stretch>
          </p:blipFill>
          <p:spPr>
            <a:xfrm>
              <a:off x="4095259" y="1731141"/>
              <a:ext cx="4572396" cy="2571973"/>
            </a:xfrm>
            <a:prstGeom prst="rect">
              <a:avLst/>
            </a:prstGeom>
          </p:spPr>
        </p:pic>
        <p:sp>
          <p:nvSpPr>
            <p:cNvPr id="5" name="Rectangle 4">
              <a:extLst>
                <a:ext uri="{FF2B5EF4-FFF2-40B4-BE49-F238E27FC236}">
                  <a16:creationId xmlns:a16="http://schemas.microsoft.com/office/drawing/2014/main" id="{77AC3375-E05F-4868-8356-84D05D3E97FD}"/>
                </a:ext>
              </a:extLst>
            </p:cNvPr>
            <p:cNvSpPr/>
            <p:nvPr/>
          </p:nvSpPr>
          <p:spPr>
            <a:xfrm>
              <a:off x="247943" y="1943979"/>
              <a:ext cx="2954216" cy="376662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lvl="0"/>
              <a:r>
                <a:rPr lang="en-US" sz="1350" dirty="0">
                  <a:solidFill>
                    <a:srgbClr val="FFFFFF"/>
                  </a:solidFill>
                  <a:latin typeface="Segoe UI Light" panose="020B0502040204020203" pitchFamily="34" charset="0"/>
                  <a:cs typeface="Segoe UI Light" panose="020B0502040204020203" pitchFamily="34" charset="0"/>
                </a:rPr>
                <a:t>- Each Azure Tenant is isolated from all other tenants, using </a:t>
              </a:r>
              <a:r>
                <a:rPr lang="en-US" sz="1350" dirty="0">
                  <a:solidFill>
                    <a:srgbClr val="000000"/>
                  </a:solidFill>
                  <a:latin typeface="Segoe UI" panose="020B0502040204020203" pitchFamily="34" charset="0"/>
                  <a:cs typeface="Segoe UI" panose="020B0502040204020203" pitchFamily="34" charset="0"/>
                </a:rPr>
                <a:t>“Azure Fabric Controller”</a:t>
              </a:r>
            </a:p>
            <a:p>
              <a:pPr lvl="0"/>
              <a:endParaRPr lang="en-US" sz="1350" dirty="0">
                <a:solidFill>
                  <a:srgbClr val="FFFFFF"/>
                </a:solidFill>
                <a:latin typeface="Segoe UI Light" panose="020B0502040204020203" pitchFamily="34" charset="0"/>
                <a:cs typeface="Segoe UI Light" panose="020B0502040204020203" pitchFamily="34" charset="0"/>
              </a:endParaRPr>
            </a:p>
            <a:p>
              <a:pPr lvl="0"/>
              <a:endParaRPr lang="en-US" sz="1350" dirty="0">
                <a:solidFill>
                  <a:srgbClr val="FFFFFF"/>
                </a:solidFill>
                <a:latin typeface="Segoe UI Light" panose="020B0502040204020203" pitchFamily="34" charset="0"/>
                <a:cs typeface="Segoe UI Light" panose="020B0502040204020203" pitchFamily="34" charset="0"/>
              </a:endParaRPr>
            </a:p>
            <a:p>
              <a:pPr lvl="0"/>
              <a:r>
                <a:rPr lang="en-US" sz="1350" dirty="0">
                  <a:solidFill>
                    <a:srgbClr val="FFFFFF"/>
                  </a:solidFill>
                  <a:latin typeface="Segoe UI Light" panose="020B0502040204020203" pitchFamily="34" charset="0"/>
                  <a:cs typeface="Segoe UI Light" panose="020B0502040204020203" pitchFamily="34" charset="0"/>
                </a:rPr>
                <a:t>- Azure datacenters are mainly based on Microsoft proprietary hardware, running an </a:t>
              </a:r>
              <a:r>
                <a:rPr lang="en-US" sz="1350" dirty="0">
                  <a:solidFill>
                    <a:srgbClr val="000000"/>
                  </a:solidFill>
                  <a:latin typeface="Segoe UI" panose="020B0502040204020203" pitchFamily="34" charset="0"/>
                  <a:cs typeface="Segoe UI" panose="020B0502040204020203" pitchFamily="34" charset="0"/>
                </a:rPr>
                <a:t>Azure-host-specific version of Hyper-V</a:t>
              </a:r>
            </a:p>
            <a:p>
              <a:pPr lvl="0"/>
              <a:endParaRPr lang="en-US" sz="1350" dirty="0">
                <a:solidFill>
                  <a:srgbClr val="FFFFFF"/>
                </a:solidFill>
                <a:latin typeface="Segoe UI Light" panose="020B0502040204020203" pitchFamily="34" charset="0"/>
                <a:cs typeface="Segoe UI Light" panose="020B0502040204020203" pitchFamily="34" charset="0"/>
              </a:endParaRPr>
            </a:p>
            <a:p>
              <a:pPr lvl="0"/>
              <a:endParaRPr lang="en-US" sz="1350" dirty="0">
                <a:solidFill>
                  <a:srgbClr val="FFFFFF"/>
                </a:solidFill>
                <a:latin typeface="Segoe UI Light" panose="020B0502040204020203" pitchFamily="34" charset="0"/>
                <a:cs typeface="Segoe UI Light" panose="020B0502040204020203" pitchFamily="34" charset="0"/>
              </a:endParaRPr>
            </a:p>
          </p:txBody>
        </p:sp>
        <p:pic>
          <p:nvPicPr>
            <p:cNvPr id="6" name="Picture 5">
              <a:extLst>
                <a:ext uri="{FF2B5EF4-FFF2-40B4-BE49-F238E27FC236}">
                  <a16:creationId xmlns:a16="http://schemas.microsoft.com/office/drawing/2014/main" id="{79ED7DD9-3F95-4231-AC4B-B84143EA795B}"/>
                </a:ext>
              </a:extLst>
            </p:cNvPr>
            <p:cNvPicPr>
              <a:picLocks noChangeAspect="1"/>
            </p:cNvPicPr>
            <p:nvPr/>
          </p:nvPicPr>
          <p:blipFill>
            <a:blip r:embed="rId4"/>
            <a:stretch>
              <a:fillRect/>
            </a:stretch>
          </p:blipFill>
          <p:spPr>
            <a:xfrm>
              <a:off x="3615585" y="4640568"/>
              <a:ext cx="1912831" cy="972584"/>
            </a:xfrm>
            <a:prstGeom prst="rect">
              <a:avLst/>
            </a:prstGeom>
          </p:spPr>
        </p:pic>
        <p:pic>
          <p:nvPicPr>
            <p:cNvPr id="7" name="Picture 6">
              <a:extLst>
                <a:ext uri="{FF2B5EF4-FFF2-40B4-BE49-F238E27FC236}">
                  <a16:creationId xmlns:a16="http://schemas.microsoft.com/office/drawing/2014/main" id="{C8297AEC-2C64-4977-A45F-AAD1FBE8C927}"/>
                </a:ext>
              </a:extLst>
            </p:cNvPr>
            <p:cNvPicPr>
              <a:picLocks noChangeAspect="1"/>
            </p:cNvPicPr>
            <p:nvPr/>
          </p:nvPicPr>
          <p:blipFill>
            <a:blip r:embed="rId4"/>
            <a:stretch>
              <a:fillRect/>
            </a:stretch>
          </p:blipFill>
          <p:spPr>
            <a:xfrm>
              <a:off x="6673549" y="4640567"/>
              <a:ext cx="1912831" cy="972584"/>
            </a:xfrm>
            <a:prstGeom prst="rect">
              <a:avLst/>
            </a:prstGeom>
          </p:spPr>
        </p:pic>
        <p:sp>
          <p:nvSpPr>
            <p:cNvPr id="8" name="TextBox 7">
              <a:extLst>
                <a:ext uri="{FF2B5EF4-FFF2-40B4-BE49-F238E27FC236}">
                  <a16:creationId xmlns:a16="http://schemas.microsoft.com/office/drawing/2014/main" id="{608D7D56-CDC4-4A35-B1D9-6712D09F1F87}"/>
                </a:ext>
              </a:extLst>
            </p:cNvPr>
            <p:cNvSpPr txBox="1"/>
            <p:nvPr/>
          </p:nvSpPr>
          <p:spPr>
            <a:xfrm>
              <a:off x="4095259" y="5673607"/>
              <a:ext cx="1005019" cy="300082"/>
            </a:xfrm>
            <a:prstGeom prst="rect">
              <a:avLst/>
            </a:prstGeom>
            <a:noFill/>
          </p:spPr>
          <p:txBody>
            <a:bodyPr wrap="none" rtlCol="0">
              <a:spAutoFit/>
            </a:bodyPr>
            <a:lstStyle/>
            <a:p>
              <a:pPr lvl="0"/>
              <a:r>
                <a:rPr lang="en-US" sz="1350" dirty="0">
                  <a:solidFill>
                    <a:srgbClr val="000000"/>
                  </a:solidFill>
                </a:rPr>
                <a:t>Customer A</a:t>
              </a:r>
            </a:p>
          </p:txBody>
        </p:sp>
        <p:sp>
          <p:nvSpPr>
            <p:cNvPr id="9" name="TextBox 8">
              <a:extLst>
                <a:ext uri="{FF2B5EF4-FFF2-40B4-BE49-F238E27FC236}">
                  <a16:creationId xmlns:a16="http://schemas.microsoft.com/office/drawing/2014/main" id="{E1329AA8-7870-41DE-9A77-FBDE42E21AE5}"/>
                </a:ext>
              </a:extLst>
            </p:cNvPr>
            <p:cNvSpPr txBox="1"/>
            <p:nvPr/>
          </p:nvSpPr>
          <p:spPr>
            <a:xfrm>
              <a:off x="7332586" y="5673607"/>
              <a:ext cx="1000210" cy="300082"/>
            </a:xfrm>
            <a:prstGeom prst="rect">
              <a:avLst/>
            </a:prstGeom>
            <a:noFill/>
          </p:spPr>
          <p:txBody>
            <a:bodyPr wrap="none" rtlCol="0">
              <a:spAutoFit/>
            </a:bodyPr>
            <a:lstStyle/>
            <a:p>
              <a:pPr lvl="0"/>
              <a:r>
                <a:rPr lang="en-US" sz="1350" dirty="0">
                  <a:solidFill>
                    <a:srgbClr val="000000"/>
                  </a:solidFill>
                </a:rPr>
                <a:t>Customer B</a:t>
              </a:r>
            </a:p>
          </p:txBody>
        </p:sp>
        <p:sp>
          <p:nvSpPr>
            <p:cNvPr id="10" name="Not Equal 9">
              <a:extLst>
                <a:ext uri="{FF2B5EF4-FFF2-40B4-BE49-F238E27FC236}">
                  <a16:creationId xmlns:a16="http://schemas.microsoft.com/office/drawing/2014/main" id="{B4160BD6-3EC7-4D3C-9F26-9F799BE318BE}"/>
                </a:ext>
              </a:extLst>
            </p:cNvPr>
            <p:cNvSpPr/>
            <p:nvPr/>
          </p:nvSpPr>
          <p:spPr>
            <a:xfrm>
              <a:off x="5750169" y="4850717"/>
              <a:ext cx="844062" cy="706901"/>
            </a:xfrm>
            <a:prstGeom prst="mathNotEqual">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dirty="0">
                <a:solidFill>
                  <a:srgbClr val="000000"/>
                </a:solidFill>
              </a:endParaRPr>
            </a:p>
          </p:txBody>
        </p:sp>
      </p:grpSp>
    </p:spTree>
    <p:extLst>
      <p:ext uri="{BB962C8B-B14F-4D97-AF65-F5344CB8AC3E}">
        <p14:creationId xmlns:p14="http://schemas.microsoft.com/office/powerpoint/2010/main" val="1085796666"/>
      </p:ext>
    </p:extLst>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97F73-7553-412D-9B43-981FED5F50B5}"/>
              </a:ext>
            </a:extLst>
          </p:cNvPr>
          <p:cNvSpPr>
            <a:spLocks noGrp="1"/>
          </p:cNvSpPr>
          <p:nvPr>
            <p:ph type="title"/>
          </p:nvPr>
        </p:nvSpPr>
        <p:spPr/>
        <p:txBody>
          <a:bodyPr/>
          <a:lstStyle/>
          <a:p>
            <a:r>
              <a:rPr lang="en-US" dirty="0"/>
              <a:t>Capturing performance diagnostics for a VM</a:t>
            </a:r>
          </a:p>
        </p:txBody>
      </p:sp>
      <p:grpSp>
        <p:nvGrpSpPr>
          <p:cNvPr id="3" name="Group 2" descr="The diagram depicts capturing performance diagnostics for a VM.">
            <a:extLst>
              <a:ext uri="{FF2B5EF4-FFF2-40B4-BE49-F238E27FC236}">
                <a16:creationId xmlns:a16="http://schemas.microsoft.com/office/drawing/2014/main" id="{B3FD6E28-BFDB-4278-A880-F0369D7D0310}"/>
              </a:ext>
            </a:extLst>
          </p:cNvPr>
          <p:cNvGrpSpPr/>
          <p:nvPr/>
        </p:nvGrpSpPr>
        <p:grpSpPr>
          <a:xfrm>
            <a:off x="1139869" y="1428750"/>
            <a:ext cx="8904439" cy="4901843"/>
            <a:chOff x="1139869" y="1428750"/>
            <a:chExt cx="8904439" cy="4901843"/>
          </a:xfrm>
        </p:grpSpPr>
        <p:pic>
          <p:nvPicPr>
            <p:cNvPr id="11" name="Picture 10">
              <a:extLst>
                <a:ext uri="{FF2B5EF4-FFF2-40B4-BE49-F238E27FC236}">
                  <a16:creationId xmlns:a16="http://schemas.microsoft.com/office/drawing/2014/main" id="{FC5D2337-B633-4D61-9B96-47D6AC98326A}"/>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5259057" y="2917372"/>
              <a:ext cx="1606200" cy="1606200"/>
            </a:xfrm>
            <a:prstGeom prst="rect">
              <a:avLst/>
            </a:prstGeom>
          </p:spPr>
        </p:pic>
        <p:sp>
          <p:nvSpPr>
            <p:cNvPr id="12" name="TextBox 11">
              <a:extLst>
                <a:ext uri="{FF2B5EF4-FFF2-40B4-BE49-F238E27FC236}">
                  <a16:creationId xmlns:a16="http://schemas.microsoft.com/office/drawing/2014/main" id="{60180F44-940F-48C7-8CB0-8972CBF6DE73}"/>
                </a:ext>
              </a:extLst>
            </p:cNvPr>
            <p:cNvSpPr txBox="1"/>
            <p:nvPr/>
          </p:nvSpPr>
          <p:spPr>
            <a:xfrm>
              <a:off x="5881999" y="2522302"/>
              <a:ext cx="466474" cy="369332"/>
            </a:xfrm>
            <a:prstGeom prst="rect">
              <a:avLst/>
            </a:prstGeom>
            <a:noFill/>
          </p:spPr>
          <p:txBody>
            <a:bodyPr wrap="none" lIns="0" tIns="0" rIns="0" bIns="0" rtlCol="0">
              <a:spAutoFit/>
            </a:bodyPr>
            <a:lstStyle/>
            <a:p>
              <a:pPr algn="l"/>
              <a:r>
                <a:rPr lang="en-IN" sz="2400" dirty="0">
                  <a:gradFill>
                    <a:gsLst>
                      <a:gs pos="2917">
                        <a:schemeClr val="tx1"/>
                      </a:gs>
                      <a:gs pos="30000">
                        <a:schemeClr val="tx1"/>
                      </a:gs>
                    </a:gsLst>
                    <a:lin ang="5400000" scaled="0"/>
                  </a:gradFill>
                </a:rPr>
                <a:t>VM</a:t>
              </a:r>
            </a:p>
          </p:txBody>
        </p:sp>
        <p:sp>
          <p:nvSpPr>
            <p:cNvPr id="13" name="TextBox 12">
              <a:extLst>
                <a:ext uri="{FF2B5EF4-FFF2-40B4-BE49-F238E27FC236}">
                  <a16:creationId xmlns:a16="http://schemas.microsoft.com/office/drawing/2014/main" id="{609EA996-86AA-4C12-9755-20BF2599874F}"/>
                </a:ext>
              </a:extLst>
            </p:cNvPr>
            <p:cNvSpPr txBox="1"/>
            <p:nvPr/>
          </p:nvSpPr>
          <p:spPr>
            <a:xfrm>
              <a:off x="4359018" y="5961261"/>
              <a:ext cx="2286716" cy="369332"/>
            </a:xfrm>
            <a:prstGeom prst="rect">
              <a:avLst/>
            </a:prstGeom>
            <a:noFill/>
          </p:spPr>
          <p:txBody>
            <a:bodyPr wrap="none" lIns="0" tIns="0" rIns="0" bIns="0" rtlCol="0">
              <a:spAutoFit/>
            </a:bodyPr>
            <a:lstStyle/>
            <a:p>
              <a:r>
                <a:rPr lang="en-IN" sz="2400" dirty="0">
                  <a:gradFill>
                    <a:gsLst>
                      <a:gs pos="2917">
                        <a:schemeClr val="tx1"/>
                      </a:gs>
                      <a:gs pos="30000">
                        <a:schemeClr val="tx1"/>
                      </a:gs>
                    </a:gsLst>
                    <a:lin ang="5400000" scaled="0"/>
                  </a:gradFill>
                </a:rPr>
                <a:t>Run </a:t>
              </a:r>
              <a:r>
                <a:rPr lang="en-IN" sz="2400" dirty="0" err="1">
                  <a:gradFill>
                    <a:gsLst>
                      <a:gs pos="2917">
                        <a:schemeClr val="tx1"/>
                      </a:gs>
                      <a:gs pos="30000">
                        <a:schemeClr val="tx1"/>
                      </a:gs>
                    </a:gsLst>
                    <a:lin ang="5400000" scaled="0"/>
                  </a:gradFill>
                </a:rPr>
                <a:t>PerfInsights</a:t>
              </a:r>
              <a:endParaRPr lang="en-IN" sz="2400" dirty="0">
                <a:gradFill>
                  <a:gsLst>
                    <a:gs pos="2917">
                      <a:schemeClr val="tx1"/>
                    </a:gs>
                    <a:gs pos="30000">
                      <a:schemeClr val="tx1"/>
                    </a:gs>
                  </a:gsLst>
                  <a:lin ang="5400000" scaled="0"/>
                </a:gradFill>
              </a:endParaRPr>
            </a:p>
          </p:txBody>
        </p:sp>
        <p:sp>
          <p:nvSpPr>
            <p:cNvPr id="14" name="Oval 13">
              <a:extLst>
                <a:ext uri="{FF2B5EF4-FFF2-40B4-BE49-F238E27FC236}">
                  <a16:creationId xmlns:a16="http://schemas.microsoft.com/office/drawing/2014/main" id="{3D41B0E3-8031-4476-A556-52C0DFC55A1E}"/>
                </a:ext>
              </a:extLst>
            </p:cNvPr>
            <p:cNvSpPr/>
            <p:nvPr/>
          </p:nvSpPr>
          <p:spPr bwMode="auto">
            <a:xfrm>
              <a:off x="1309779" y="3209736"/>
              <a:ext cx="1039660" cy="1039660"/>
            </a:xfrm>
            <a:prstGeom prst="ellipse">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6" name="Straight Arrow Connector 15">
              <a:extLst>
                <a:ext uri="{FF2B5EF4-FFF2-40B4-BE49-F238E27FC236}">
                  <a16:creationId xmlns:a16="http://schemas.microsoft.com/office/drawing/2014/main" id="{7095F311-4F58-4405-B9C0-E9864A5DA8A4}"/>
                </a:ext>
              </a:extLst>
            </p:cNvPr>
            <p:cNvCxnSpPr/>
            <p:nvPr/>
          </p:nvCxnSpPr>
          <p:spPr>
            <a:xfrm>
              <a:off x="2680571" y="3754314"/>
              <a:ext cx="2542783" cy="0"/>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0CA62349-371B-462F-9C70-8CD63C043E36}"/>
                </a:ext>
              </a:extLst>
            </p:cNvPr>
            <p:cNvPicPr>
              <a:picLocks noChangeAspect="1"/>
            </p:cNvPicPr>
            <p:nvPr/>
          </p:nvPicPr>
          <p:blipFill>
            <a:blip r:embed="rId5"/>
            <a:stretch>
              <a:fillRect/>
            </a:stretch>
          </p:blipFill>
          <p:spPr>
            <a:xfrm>
              <a:off x="8910952" y="1869472"/>
              <a:ext cx="1133356" cy="1133356"/>
            </a:xfrm>
            <a:prstGeom prst="rect">
              <a:avLst/>
            </a:prstGeom>
          </p:spPr>
        </p:pic>
        <p:sp>
          <p:nvSpPr>
            <p:cNvPr id="19" name="TextBox 18">
              <a:extLst>
                <a:ext uri="{FF2B5EF4-FFF2-40B4-BE49-F238E27FC236}">
                  <a16:creationId xmlns:a16="http://schemas.microsoft.com/office/drawing/2014/main" id="{A97E1ED0-98AF-4B6D-AD00-0191387853F7}"/>
                </a:ext>
              </a:extLst>
            </p:cNvPr>
            <p:cNvSpPr txBox="1"/>
            <p:nvPr/>
          </p:nvSpPr>
          <p:spPr>
            <a:xfrm>
              <a:off x="9056284" y="1428750"/>
              <a:ext cx="918778" cy="369332"/>
            </a:xfrm>
            <a:prstGeom prst="rect">
              <a:avLst/>
            </a:prstGeom>
            <a:noFill/>
          </p:spPr>
          <p:txBody>
            <a:bodyPr wrap="none" lIns="0" tIns="0" rIns="0" bIns="0" rtlCol="0">
              <a:spAutoFit/>
            </a:bodyPr>
            <a:lstStyle/>
            <a:p>
              <a:r>
                <a:rPr lang="en-IN" sz="2400" dirty="0">
                  <a:gradFill>
                    <a:gsLst>
                      <a:gs pos="2917">
                        <a:schemeClr val="tx1"/>
                      </a:gs>
                      <a:gs pos="30000">
                        <a:schemeClr val="tx1"/>
                      </a:gs>
                    </a:gsLst>
                    <a:lin ang="5400000" scaled="0"/>
                  </a:gradFill>
                </a:rPr>
                <a:t>Report</a:t>
              </a:r>
            </a:p>
          </p:txBody>
        </p:sp>
        <p:sp>
          <p:nvSpPr>
            <p:cNvPr id="20" name="TextBox 19">
              <a:extLst>
                <a:ext uri="{FF2B5EF4-FFF2-40B4-BE49-F238E27FC236}">
                  <a16:creationId xmlns:a16="http://schemas.microsoft.com/office/drawing/2014/main" id="{A40BCE02-73AC-4D04-B373-5329DF43F3CA}"/>
                </a:ext>
              </a:extLst>
            </p:cNvPr>
            <p:cNvSpPr txBox="1"/>
            <p:nvPr/>
          </p:nvSpPr>
          <p:spPr>
            <a:xfrm>
              <a:off x="1139869" y="2742776"/>
              <a:ext cx="1657313" cy="369332"/>
            </a:xfrm>
            <a:prstGeom prst="rect">
              <a:avLst/>
            </a:prstGeom>
            <a:noFill/>
          </p:spPr>
          <p:txBody>
            <a:bodyPr wrap="none" lIns="0" tIns="0" rIns="0" bIns="0" rtlCol="0">
              <a:spAutoFit/>
            </a:bodyPr>
            <a:lstStyle/>
            <a:p>
              <a:r>
                <a:rPr lang="en-IN" sz="2400" dirty="0">
                  <a:gradFill>
                    <a:gsLst>
                      <a:gs pos="2917">
                        <a:schemeClr val="tx1"/>
                      </a:gs>
                      <a:gs pos="30000">
                        <a:schemeClr val="tx1"/>
                      </a:gs>
                    </a:gsLst>
                    <a:lin ang="5400000" scaled="0"/>
                  </a:gradFill>
                </a:rPr>
                <a:t>Azure Portal</a:t>
              </a:r>
            </a:p>
          </p:txBody>
        </p:sp>
        <p:cxnSp>
          <p:nvCxnSpPr>
            <p:cNvPr id="22" name="Straight Connector 21">
              <a:extLst>
                <a:ext uri="{FF2B5EF4-FFF2-40B4-BE49-F238E27FC236}">
                  <a16:creationId xmlns:a16="http://schemas.microsoft.com/office/drawing/2014/main" id="{8645BE4B-A7E7-405A-B42E-ADB2E91FAA05}"/>
                </a:ext>
              </a:extLst>
            </p:cNvPr>
            <p:cNvCxnSpPr/>
            <p:nvPr/>
          </p:nvCxnSpPr>
          <p:spPr>
            <a:xfrm>
              <a:off x="6914367" y="3754314"/>
              <a:ext cx="2567836" cy="0"/>
            </a:xfrm>
            <a:prstGeom prst="line">
              <a:avLst/>
            </a:prstGeom>
            <a:ln w="5715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E09BC2F-6A08-41B6-90FB-E4FC02E1B838}"/>
                </a:ext>
              </a:extLst>
            </p:cNvPr>
            <p:cNvCxnSpPr>
              <a:cxnSpLocks/>
            </p:cNvCxnSpPr>
            <p:nvPr/>
          </p:nvCxnSpPr>
          <p:spPr>
            <a:xfrm flipV="1">
              <a:off x="9482203" y="3073413"/>
              <a:ext cx="0" cy="703761"/>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26" name="Graphic 25">
              <a:extLst>
                <a:ext uri="{FF2B5EF4-FFF2-40B4-BE49-F238E27FC236}">
                  <a16:creationId xmlns:a16="http://schemas.microsoft.com/office/drawing/2014/main" id="{CAA1329C-BEE3-4AC6-944E-4BD5710D12C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46768" y="3289575"/>
              <a:ext cx="765681" cy="765681"/>
            </a:xfrm>
            <a:prstGeom prst="rect">
              <a:avLst/>
            </a:prstGeom>
          </p:spPr>
        </p:pic>
        <p:grpSp>
          <p:nvGrpSpPr>
            <p:cNvPr id="7" name="Group 6">
              <a:extLst>
                <a:ext uri="{FF2B5EF4-FFF2-40B4-BE49-F238E27FC236}">
                  <a16:creationId xmlns:a16="http://schemas.microsoft.com/office/drawing/2014/main" id="{883C2DCB-338C-4F9F-96C7-FF071580B50F}"/>
                </a:ext>
              </a:extLst>
            </p:cNvPr>
            <p:cNvGrpSpPr/>
            <p:nvPr/>
          </p:nvGrpSpPr>
          <p:grpSpPr>
            <a:xfrm>
              <a:off x="5260680" y="4775199"/>
              <a:ext cx="1699667" cy="1045029"/>
              <a:chOff x="5149814" y="4873799"/>
              <a:chExt cx="1760141" cy="1082211"/>
            </a:xfrm>
          </p:grpSpPr>
          <p:grpSp>
            <p:nvGrpSpPr>
              <p:cNvPr id="25" name="Group 24">
                <a:extLst>
                  <a:ext uri="{FF2B5EF4-FFF2-40B4-BE49-F238E27FC236}">
                    <a16:creationId xmlns:a16="http://schemas.microsoft.com/office/drawing/2014/main" id="{A50F1980-CA34-489E-810A-94214B506351}"/>
                  </a:ext>
                </a:extLst>
              </p:cNvPr>
              <p:cNvGrpSpPr/>
              <p:nvPr/>
            </p:nvGrpSpPr>
            <p:grpSpPr>
              <a:xfrm>
                <a:off x="5596127" y="5027421"/>
                <a:ext cx="811023" cy="811023"/>
                <a:chOff x="7248905" y="4429505"/>
                <a:chExt cx="1542290" cy="1542290"/>
              </a:xfrm>
            </p:grpSpPr>
            <p:pic>
              <p:nvPicPr>
                <p:cNvPr id="27" name="Picture 26">
                  <a:extLst>
                    <a:ext uri="{FF2B5EF4-FFF2-40B4-BE49-F238E27FC236}">
                      <a16:creationId xmlns:a16="http://schemas.microsoft.com/office/drawing/2014/main" id="{EA6CEA93-0D72-4653-95F4-D09A9E900E8E}"/>
                    </a:ext>
                  </a:extLst>
                </p:cNvPr>
                <p:cNvPicPr>
                  <a:picLocks noChangeAspect="1"/>
                </p:cNvPicPr>
                <p:nvPr/>
              </p:nvPicPr>
              <p:blipFill>
                <a:blip r:embed="rId8"/>
                <a:stretch>
                  <a:fillRect/>
                </a:stretch>
              </p:blipFill>
              <p:spPr>
                <a:xfrm>
                  <a:off x="7248905" y="4600955"/>
                  <a:ext cx="780290" cy="780290"/>
                </a:xfrm>
                <a:prstGeom prst="rect">
                  <a:avLst/>
                </a:prstGeom>
              </p:spPr>
            </p:pic>
            <p:pic>
              <p:nvPicPr>
                <p:cNvPr id="28" name="Picture 27">
                  <a:extLst>
                    <a:ext uri="{FF2B5EF4-FFF2-40B4-BE49-F238E27FC236}">
                      <a16:creationId xmlns:a16="http://schemas.microsoft.com/office/drawing/2014/main" id="{0E4DF81F-2FE1-41C1-ACD8-08C581A3D279}"/>
                    </a:ext>
                  </a:extLst>
                </p:cNvPr>
                <p:cNvPicPr>
                  <a:picLocks noChangeAspect="1"/>
                </p:cNvPicPr>
                <p:nvPr/>
              </p:nvPicPr>
              <p:blipFill>
                <a:blip r:embed="rId8"/>
                <a:stretch>
                  <a:fillRect/>
                </a:stretch>
              </p:blipFill>
              <p:spPr>
                <a:xfrm>
                  <a:off x="7782305" y="5191505"/>
                  <a:ext cx="780290" cy="780290"/>
                </a:xfrm>
                <a:prstGeom prst="rect">
                  <a:avLst/>
                </a:prstGeom>
              </p:spPr>
            </p:pic>
            <p:pic>
              <p:nvPicPr>
                <p:cNvPr id="29" name="Picture 28">
                  <a:extLst>
                    <a:ext uri="{FF2B5EF4-FFF2-40B4-BE49-F238E27FC236}">
                      <a16:creationId xmlns:a16="http://schemas.microsoft.com/office/drawing/2014/main" id="{94AA290F-9221-4A4F-B700-F29F15C40048}"/>
                    </a:ext>
                  </a:extLst>
                </p:cNvPr>
                <p:cNvPicPr>
                  <a:picLocks noChangeAspect="1"/>
                </p:cNvPicPr>
                <p:nvPr/>
              </p:nvPicPr>
              <p:blipFill>
                <a:blip r:embed="rId8"/>
                <a:stretch>
                  <a:fillRect/>
                </a:stretch>
              </p:blipFill>
              <p:spPr>
                <a:xfrm>
                  <a:off x="8010905" y="4429505"/>
                  <a:ext cx="780290" cy="780290"/>
                </a:xfrm>
                <a:prstGeom prst="rect">
                  <a:avLst/>
                </a:prstGeom>
              </p:spPr>
            </p:pic>
          </p:grpSp>
          <p:pic>
            <p:nvPicPr>
              <p:cNvPr id="30" name="Picture 29">
                <a:extLst>
                  <a:ext uri="{FF2B5EF4-FFF2-40B4-BE49-F238E27FC236}">
                    <a16:creationId xmlns:a16="http://schemas.microsoft.com/office/drawing/2014/main" id="{7F6FDB3F-7F98-428B-8702-21842562C90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11095754">
                <a:off x="5149814" y="5045249"/>
                <a:ext cx="794941" cy="910761"/>
              </a:xfrm>
              <a:prstGeom prst="rect">
                <a:avLst/>
              </a:prstGeom>
            </p:spPr>
          </p:pic>
          <p:pic>
            <p:nvPicPr>
              <p:cNvPr id="31" name="Picture 30">
                <a:extLst>
                  <a:ext uri="{FF2B5EF4-FFF2-40B4-BE49-F238E27FC236}">
                    <a16:creationId xmlns:a16="http://schemas.microsoft.com/office/drawing/2014/main" id="{59E5E198-5882-4CC9-96AB-8739C75695B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1232981">
                <a:off x="6115014" y="4873799"/>
                <a:ext cx="794941" cy="910761"/>
              </a:xfrm>
              <a:prstGeom prst="rect">
                <a:avLst/>
              </a:prstGeom>
            </p:spPr>
          </p:pic>
        </p:grpSp>
      </p:grpSp>
    </p:spTree>
    <p:extLst>
      <p:ext uri="{BB962C8B-B14F-4D97-AF65-F5344CB8AC3E}">
        <p14:creationId xmlns:p14="http://schemas.microsoft.com/office/powerpoint/2010/main" val="2069635644"/>
      </p:ext>
    </p:extLst>
  </p:cSld>
  <p:clrMapOvr>
    <a:masterClrMapping/>
  </p:clrMapOvr>
  <p:transition>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EAEAF-0099-4B93-B91C-A50BE408016D}"/>
              </a:ext>
            </a:extLst>
          </p:cNvPr>
          <p:cNvSpPr>
            <a:spLocks noGrp="1"/>
          </p:cNvSpPr>
          <p:nvPr>
            <p:ph type="title"/>
          </p:nvPr>
        </p:nvSpPr>
        <p:spPr>
          <a:xfrm>
            <a:off x="588263" y="457200"/>
            <a:ext cx="11018520" cy="553998"/>
          </a:xfrm>
        </p:spPr>
        <p:txBody>
          <a:bodyPr/>
          <a:lstStyle/>
          <a:p>
            <a:r>
              <a:rPr lang="en-US" dirty="0"/>
              <a:t>Recovering a failed VM by using a rescue VM</a:t>
            </a:r>
          </a:p>
        </p:txBody>
      </p:sp>
      <p:grpSp>
        <p:nvGrpSpPr>
          <p:cNvPr id="9" name="Group 8" descr="The diagram depicts recovering a failed VM by using a rescue VM.">
            <a:extLst>
              <a:ext uri="{FF2B5EF4-FFF2-40B4-BE49-F238E27FC236}">
                <a16:creationId xmlns:a16="http://schemas.microsoft.com/office/drawing/2014/main" id="{A22841E1-663E-42B6-BDE0-74BBBE2CFE81}"/>
              </a:ext>
            </a:extLst>
          </p:cNvPr>
          <p:cNvGrpSpPr/>
          <p:nvPr/>
        </p:nvGrpSpPr>
        <p:grpSpPr>
          <a:xfrm>
            <a:off x="1177709" y="2594428"/>
            <a:ext cx="10045795" cy="3469741"/>
            <a:chOff x="1177709" y="2594428"/>
            <a:chExt cx="10045795" cy="3469741"/>
          </a:xfrm>
        </p:grpSpPr>
        <p:pic>
          <p:nvPicPr>
            <p:cNvPr id="15" name="Picture 14">
              <a:extLst>
                <a:ext uri="{FF2B5EF4-FFF2-40B4-BE49-F238E27FC236}">
                  <a16:creationId xmlns:a16="http://schemas.microsoft.com/office/drawing/2014/main" id="{E58E3FEA-9590-450C-9611-085AA2DE3CDA}"/>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6504865" y="3436257"/>
              <a:ext cx="1409774" cy="1409774"/>
            </a:xfrm>
            <a:prstGeom prst="rect">
              <a:avLst/>
            </a:prstGeom>
          </p:spPr>
        </p:pic>
        <p:pic>
          <p:nvPicPr>
            <p:cNvPr id="16" name="Picture 15">
              <a:extLst>
                <a:ext uri="{FF2B5EF4-FFF2-40B4-BE49-F238E27FC236}">
                  <a16:creationId xmlns:a16="http://schemas.microsoft.com/office/drawing/2014/main" id="{141E90ED-CDA2-4801-A497-FF6813BB92AC}"/>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177709" y="3436257"/>
              <a:ext cx="1409774" cy="1409774"/>
            </a:xfrm>
            <a:prstGeom prst="rect">
              <a:avLst/>
            </a:prstGeom>
          </p:spPr>
        </p:pic>
        <p:cxnSp>
          <p:nvCxnSpPr>
            <p:cNvPr id="19" name="Straight Arrow Connector 18">
              <a:extLst>
                <a:ext uri="{FF2B5EF4-FFF2-40B4-BE49-F238E27FC236}">
                  <a16:creationId xmlns:a16="http://schemas.microsoft.com/office/drawing/2014/main" id="{6CF1D421-63E9-4E00-B7EA-28DCCBCEA50F}"/>
                </a:ext>
              </a:extLst>
            </p:cNvPr>
            <p:cNvCxnSpPr>
              <a:cxnSpLocks/>
            </p:cNvCxnSpPr>
            <p:nvPr/>
          </p:nvCxnSpPr>
          <p:spPr>
            <a:xfrm>
              <a:off x="2707821" y="4141144"/>
              <a:ext cx="3556000" cy="12700"/>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A1453C1-8083-4C24-88A0-1C24C958BD7D}"/>
                </a:ext>
              </a:extLst>
            </p:cNvPr>
            <p:cNvSpPr txBox="1"/>
            <p:nvPr/>
          </p:nvSpPr>
          <p:spPr>
            <a:xfrm>
              <a:off x="1234468" y="4999419"/>
              <a:ext cx="1379417" cy="369332"/>
            </a:xfrm>
            <a:prstGeom prst="rect">
              <a:avLst/>
            </a:prstGeom>
            <a:noFill/>
          </p:spPr>
          <p:txBody>
            <a:bodyPr wrap="none" lIns="0" tIns="0" rIns="0" bIns="0" rtlCol="0">
              <a:spAutoFit/>
            </a:bodyPr>
            <a:lstStyle/>
            <a:p>
              <a:r>
                <a:rPr lang="en-US" sz="2400" dirty="0">
                  <a:latin typeface="+mj-lt"/>
                </a:rPr>
                <a:t>Failed VM</a:t>
              </a:r>
              <a:endParaRPr lang="en-IN" sz="2400" dirty="0" err="1">
                <a:gradFill>
                  <a:gsLst>
                    <a:gs pos="2917">
                      <a:schemeClr val="tx1"/>
                    </a:gs>
                    <a:gs pos="30000">
                      <a:schemeClr val="tx1"/>
                    </a:gs>
                  </a:gsLst>
                  <a:lin ang="5400000" scaled="0"/>
                </a:gradFill>
                <a:latin typeface="+mj-lt"/>
              </a:endParaRPr>
            </a:p>
          </p:txBody>
        </p:sp>
        <p:sp>
          <p:nvSpPr>
            <p:cNvPr id="8" name="TextBox 7">
              <a:extLst>
                <a:ext uri="{FF2B5EF4-FFF2-40B4-BE49-F238E27FC236}">
                  <a16:creationId xmlns:a16="http://schemas.microsoft.com/office/drawing/2014/main" id="{71CD6EB6-4848-4F8C-B116-3B7FAC2965BF}"/>
                </a:ext>
              </a:extLst>
            </p:cNvPr>
            <p:cNvSpPr txBox="1"/>
            <p:nvPr/>
          </p:nvSpPr>
          <p:spPr>
            <a:xfrm>
              <a:off x="3944006" y="3113425"/>
              <a:ext cx="1083630" cy="307777"/>
            </a:xfrm>
            <a:prstGeom prst="rect">
              <a:avLst/>
            </a:prstGeom>
            <a:noFill/>
          </p:spPr>
          <p:txBody>
            <a:bodyPr wrap="none" lIns="0" tIns="0" rIns="0" bIns="0" rtlCol="0">
              <a:spAutoFit/>
            </a:bodyPr>
            <a:lstStyle/>
            <a:p>
              <a:r>
                <a:rPr lang="en-US" sz="2000" dirty="0">
                  <a:latin typeface="+mj-lt"/>
                </a:rPr>
                <a:t>Snapshot</a:t>
              </a:r>
              <a:endParaRPr lang="en-IN" sz="2000" dirty="0" err="1">
                <a:gradFill>
                  <a:gsLst>
                    <a:gs pos="2917">
                      <a:schemeClr val="tx1"/>
                    </a:gs>
                    <a:gs pos="30000">
                      <a:schemeClr val="tx1"/>
                    </a:gs>
                  </a:gsLst>
                  <a:lin ang="5400000" scaled="0"/>
                </a:gradFill>
                <a:latin typeface="+mj-lt"/>
              </a:endParaRPr>
            </a:p>
          </p:txBody>
        </p:sp>
        <p:sp>
          <p:nvSpPr>
            <p:cNvPr id="10" name="TextBox 9">
              <a:extLst>
                <a:ext uri="{FF2B5EF4-FFF2-40B4-BE49-F238E27FC236}">
                  <a16:creationId xmlns:a16="http://schemas.microsoft.com/office/drawing/2014/main" id="{83627215-A860-48C5-87CE-301281251AEE}"/>
                </a:ext>
              </a:extLst>
            </p:cNvPr>
            <p:cNvSpPr txBox="1"/>
            <p:nvPr/>
          </p:nvSpPr>
          <p:spPr>
            <a:xfrm>
              <a:off x="6410880" y="4999419"/>
              <a:ext cx="1533946" cy="369332"/>
            </a:xfrm>
            <a:prstGeom prst="rect">
              <a:avLst/>
            </a:prstGeom>
            <a:noFill/>
          </p:spPr>
          <p:txBody>
            <a:bodyPr wrap="none" lIns="0" tIns="0" rIns="0" bIns="0" rtlCol="0">
              <a:spAutoFit/>
            </a:bodyPr>
            <a:lstStyle/>
            <a:p>
              <a:r>
                <a:rPr lang="en-US" sz="2400" dirty="0">
                  <a:latin typeface="+mj-lt"/>
                </a:rPr>
                <a:t>Rescue VM</a:t>
              </a:r>
              <a:endParaRPr lang="en-IN" sz="2400" dirty="0" err="1">
                <a:gradFill>
                  <a:gsLst>
                    <a:gs pos="2917">
                      <a:schemeClr val="tx1"/>
                    </a:gs>
                    <a:gs pos="30000">
                      <a:schemeClr val="tx1"/>
                    </a:gs>
                  </a:gsLst>
                  <a:lin ang="5400000" scaled="0"/>
                </a:gradFill>
                <a:latin typeface="+mj-lt"/>
              </a:endParaRPr>
            </a:p>
          </p:txBody>
        </p:sp>
        <p:grpSp>
          <p:nvGrpSpPr>
            <p:cNvPr id="14" name="Group 13">
              <a:extLst>
                <a:ext uri="{FF2B5EF4-FFF2-40B4-BE49-F238E27FC236}">
                  <a16:creationId xmlns:a16="http://schemas.microsoft.com/office/drawing/2014/main" id="{C2BFFD11-A2E6-46DA-9A1F-EEB7F1C0F09B}"/>
                </a:ext>
              </a:extLst>
            </p:cNvPr>
            <p:cNvGrpSpPr/>
            <p:nvPr/>
          </p:nvGrpSpPr>
          <p:grpSpPr>
            <a:xfrm>
              <a:off x="9305473" y="4791370"/>
              <a:ext cx="1918031" cy="1272799"/>
              <a:chOff x="9106474" y="3915070"/>
              <a:chExt cx="1918031" cy="1272799"/>
            </a:xfrm>
          </p:grpSpPr>
          <p:pic>
            <p:nvPicPr>
              <p:cNvPr id="13" name="Picture 12" descr="A picture containing vector graphics&#10;&#10;Description automatically generated">
                <a:extLst>
                  <a:ext uri="{FF2B5EF4-FFF2-40B4-BE49-F238E27FC236}">
                    <a16:creationId xmlns:a16="http://schemas.microsoft.com/office/drawing/2014/main" id="{22EE0077-398E-4063-94CC-4B29D805BCF9}"/>
                  </a:ext>
                </a:extLst>
              </p:cNvPr>
              <p:cNvPicPr>
                <a:picLocks noChangeAspect="1"/>
              </p:cNvPicPr>
              <p:nvPr/>
            </p:nvPicPr>
            <p:blipFill>
              <a:blip r:embed="rId5"/>
              <a:stretch>
                <a:fillRect/>
              </a:stretch>
            </p:blipFill>
            <p:spPr>
              <a:xfrm>
                <a:off x="9751706" y="3915070"/>
                <a:ext cx="1272799" cy="1272799"/>
              </a:xfrm>
              <a:prstGeom prst="rect">
                <a:avLst/>
              </a:prstGeom>
            </p:spPr>
          </p:pic>
          <p:pic>
            <p:nvPicPr>
              <p:cNvPr id="5" name="Picture 4">
                <a:extLst>
                  <a:ext uri="{FF2B5EF4-FFF2-40B4-BE49-F238E27FC236}">
                    <a16:creationId xmlns:a16="http://schemas.microsoft.com/office/drawing/2014/main" id="{46982B98-A61F-4FE7-B6F1-ED177DC3E13C}"/>
                  </a:ext>
                </a:extLst>
              </p:cNvPr>
              <p:cNvPicPr>
                <a:picLocks noChangeAspect="1"/>
              </p:cNvPicPr>
              <p:nvPr/>
            </p:nvPicPr>
            <p:blipFill>
              <a:blip r:embed="rId6"/>
              <a:stretch>
                <a:fillRect/>
              </a:stretch>
            </p:blipFill>
            <p:spPr>
              <a:xfrm>
                <a:off x="9106474" y="3950379"/>
                <a:ext cx="780290" cy="780290"/>
              </a:xfrm>
              <a:prstGeom prst="rect">
                <a:avLst/>
              </a:prstGeom>
            </p:spPr>
          </p:pic>
        </p:grpSp>
        <p:cxnSp>
          <p:nvCxnSpPr>
            <p:cNvPr id="7" name="Straight Arrow Connector 6">
              <a:extLst>
                <a:ext uri="{FF2B5EF4-FFF2-40B4-BE49-F238E27FC236}">
                  <a16:creationId xmlns:a16="http://schemas.microsoft.com/office/drawing/2014/main" id="{93FFE57F-1EB6-4770-B2E3-4FFFAE1E722B}"/>
                </a:ext>
              </a:extLst>
            </p:cNvPr>
            <p:cNvCxnSpPr>
              <a:cxnSpLocks/>
            </p:cNvCxnSpPr>
            <p:nvPr/>
          </p:nvCxnSpPr>
          <p:spPr>
            <a:xfrm flipH="1" flipV="1">
              <a:off x="7979025" y="4227620"/>
              <a:ext cx="1184025" cy="915880"/>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F5F6370E-9E44-45CB-9B3A-3C2FA6FAF6C5}"/>
                </a:ext>
              </a:extLst>
            </p:cNvPr>
            <p:cNvGrpSpPr/>
            <p:nvPr/>
          </p:nvGrpSpPr>
          <p:grpSpPr>
            <a:xfrm>
              <a:off x="1553028" y="2594428"/>
              <a:ext cx="743857" cy="743857"/>
              <a:chOff x="1762578" y="3280228"/>
              <a:chExt cx="743857" cy="743857"/>
            </a:xfrm>
          </p:grpSpPr>
          <p:sp>
            <p:nvSpPr>
              <p:cNvPr id="4" name="Oval 3">
                <a:extLst>
                  <a:ext uri="{FF2B5EF4-FFF2-40B4-BE49-F238E27FC236}">
                    <a16:creationId xmlns:a16="http://schemas.microsoft.com/office/drawing/2014/main" id="{B8C8AFA2-9387-432F-9F56-955AB7A74C3F}"/>
                  </a:ext>
                </a:extLst>
              </p:cNvPr>
              <p:cNvSpPr/>
              <p:nvPr/>
            </p:nvSpPr>
            <p:spPr bwMode="auto">
              <a:xfrm>
                <a:off x="1762578" y="3280228"/>
                <a:ext cx="743857" cy="743857"/>
              </a:xfrm>
              <a:prstGeom prst="ellipse">
                <a:avLst/>
              </a:prstGeom>
              <a:solidFill>
                <a:srgbClr val="E8112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12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TextBox 16">
                <a:extLst>
                  <a:ext uri="{FF2B5EF4-FFF2-40B4-BE49-F238E27FC236}">
                    <a16:creationId xmlns:a16="http://schemas.microsoft.com/office/drawing/2014/main" id="{7A3F4D5A-ECE1-4045-9CE1-F7AA9C94A4C4}"/>
                  </a:ext>
                </a:extLst>
              </p:cNvPr>
              <p:cNvSpPr txBox="1"/>
              <p:nvPr/>
            </p:nvSpPr>
            <p:spPr>
              <a:xfrm>
                <a:off x="1826464" y="3500455"/>
                <a:ext cx="614527" cy="307777"/>
              </a:xfrm>
              <a:prstGeom prst="rect">
                <a:avLst/>
              </a:prstGeom>
              <a:noFill/>
            </p:spPr>
            <p:txBody>
              <a:bodyPr wrap="none" lIns="0" tIns="0" rIns="0" bIns="0" rtlCol="0">
                <a:spAutoFit/>
              </a:bodyPr>
              <a:lstStyle/>
              <a:p>
                <a:r>
                  <a:rPr lang="en-US" sz="2000" dirty="0">
                    <a:solidFill>
                      <a:schemeClr val="bg1"/>
                    </a:solidFill>
                    <a:latin typeface="Segoe UI Semibold" panose="020B0702040204020203" pitchFamily="34" charset="0"/>
                    <a:cs typeface="Segoe UI Semibold" panose="020B0702040204020203" pitchFamily="34" charset="0"/>
                  </a:rPr>
                  <a:t>STOP</a:t>
                </a:r>
                <a:endParaRPr lang="en-IN" sz="2000" dirty="0" err="1">
                  <a:solidFill>
                    <a:schemeClr val="bg1"/>
                  </a:solidFill>
                  <a:latin typeface="Segoe UI Semibold" panose="020B0702040204020203" pitchFamily="34" charset="0"/>
                  <a:cs typeface="Segoe UI Semibold" panose="020B0702040204020203" pitchFamily="34" charset="0"/>
                </a:endParaRPr>
              </a:p>
            </p:txBody>
          </p:sp>
        </p:grpSp>
        <p:grpSp>
          <p:nvGrpSpPr>
            <p:cNvPr id="12" name="Group 11">
              <a:extLst>
                <a:ext uri="{FF2B5EF4-FFF2-40B4-BE49-F238E27FC236}">
                  <a16:creationId xmlns:a16="http://schemas.microsoft.com/office/drawing/2014/main" id="{27F5080E-198E-4151-8322-83776DEA0559}"/>
                </a:ext>
              </a:extLst>
            </p:cNvPr>
            <p:cNvGrpSpPr/>
            <p:nvPr/>
          </p:nvGrpSpPr>
          <p:grpSpPr>
            <a:xfrm>
              <a:off x="6857999" y="2616199"/>
              <a:ext cx="743857" cy="743857"/>
              <a:chOff x="7067549" y="3301999"/>
              <a:chExt cx="743857" cy="743857"/>
            </a:xfrm>
          </p:grpSpPr>
          <p:sp>
            <p:nvSpPr>
              <p:cNvPr id="22" name="Oval 21">
                <a:extLst>
                  <a:ext uri="{FF2B5EF4-FFF2-40B4-BE49-F238E27FC236}">
                    <a16:creationId xmlns:a16="http://schemas.microsoft.com/office/drawing/2014/main" id="{81B5AD18-86EF-40AB-ACBB-EF2AB6079EB7}"/>
                  </a:ext>
                </a:extLst>
              </p:cNvPr>
              <p:cNvSpPr/>
              <p:nvPr/>
            </p:nvSpPr>
            <p:spPr bwMode="auto">
              <a:xfrm>
                <a:off x="7067549" y="3301999"/>
                <a:ext cx="743857" cy="743857"/>
              </a:xfrm>
              <a:prstGeom prst="ellipse">
                <a:avLst/>
              </a:prstGeom>
              <a:solidFill>
                <a:srgbClr val="107C0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1200" dirty="0">
                  <a:gradFill>
                    <a:gsLst>
                      <a:gs pos="0">
                        <a:srgbClr val="FFFFFF"/>
                      </a:gs>
                      <a:gs pos="100000">
                        <a:srgbClr val="FFFFFF"/>
                      </a:gs>
                    </a:gsLst>
                    <a:lin ang="5400000" scaled="0"/>
                  </a:gradFill>
                  <a:ea typeface="Segoe UI" pitchFamily="34" charset="0"/>
                  <a:cs typeface="Segoe UI" pitchFamily="34" charset="0"/>
                </a:endParaRPr>
              </a:p>
            </p:txBody>
          </p:sp>
          <p:sp>
            <p:nvSpPr>
              <p:cNvPr id="23" name="TextBox 22">
                <a:extLst>
                  <a:ext uri="{FF2B5EF4-FFF2-40B4-BE49-F238E27FC236}">
                    <a16:creationId xmlns:a16="http://schemas.microsoft.com/office/drawing/2014/main" id="{8FA72DD8-CB59-4C77-8C9B-BAFF9F1F245C}"/>
                  </a:ext>
                </a:extLst>
              </p:cNvPr>
              <p:cNvSpPr txBox="1"/>
              <p:nvPr/>
            </p:nvSpPr>
            <p:spPr>
              <a:xfrm>
                <a:off x="7131435" y="3522226"/>
                <a:ext cx="655885" cy="276999"/>
              </a:xfrm>
              <a:prstGeom prst="rect">
                <a:avLst/>
              </a:prstGeom>
              <a:noFill/>
            </p:spPr>
            <p:txBody>
              <a:bodyPr wrap="none" lIns="0" tIns="0" rIns="0" bIns="0" rtlCol="0">
                <a:spAutoFit/>
              </a:bodyPr>
              <a:lstStyle/>
              <a:p>
                <a:r>
                  <a:rPr lang="en-US" sz="1800" dirty="0">
                    <a:solidFill>
                      <a:schemeClr val="bg1"/>
                    </a:solidFill>
                    <a:latin typeface="Segoe UI Semibold" panose="020B0702040204020203" pitchFamily="34" charset="0"/>
                    <a:cs typeface="Segoe UI Semibold" panose="020B0702040204020203" pitchFamily="34" charset="0"/>
                  </a:rPr>
                  <a:t>START</a:t>
                </a:r>
                <a:endParaRPr lang="en-IN" sz="1800" dirty="0" err="1">
                  <a:solidFill>
                    <a:schemeClr val="bg1"/>
                  </a:solidFill>
                  <a:latin typeface="Segoe UI Semibold" panose="020B0702040204020203" pitchFamily="34" charset="0"/>
                  <a:cs typeface="Segoe UI Semibold" panose="020B0702040204020203" pitchFamily="34" charset="0"/>
                </a:endParaRPr>
              </a:p>
            </p:txBody>
          </p:sp>
        </p:grpSp>
        <p:pic>
          <p:nvPicPr>
            <p:cNvPr id="24" name="Graphic 23">
              <a:extLst>
                <a:ext uri="{FF2B5EF4-FFF2-40B4-BE49-F238E27FC236}">
                  <a16:creationId xmlns:a16="http://schemas.microsoft.com/office/drawing/2014/main" id="{36939391-9B7E-4C2B-8E74-1AEF25839AA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247696" y="3542624"/>
              <a:ext cx="476250" cy="476250"/>
            </a:xfrm>
            <a:prstGeom prst="rect">
              <a:avLst/>
            </a:prstGeom>
          </p:spPr>
        </p:pic>
      </p:grpSp>
    </p:spTree>
    <p:extLst>
      <p:ext uri="{BB962C8B-B14F-4D97-AF65-F5344CB8AC3E}">
        <p14:creationId xmlns:p14="http://schemas.microsoft.com/office/powerpoint/2010/main" val="2287645515"/>
      </p:ext>
    </p:extLst>
  </p:cSld>
  <p:clrMapOvr>
    <a:masterClrMapping/>
  </p:clrMapOvr>
  <p:transition>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E85BA-E39F-4931-BBC8-7EE7920117A9}"/>
              </a:ext>
            </a:extLst>
          </p:cNvPr>
          <p:cNvSpPr>
            <a:spLocks noGrp="1"/>
          </p:cNvSpPr>
          <p:nvPr>
            <p:ph type="title"/>
          </p:nvPr>
        </p:nvSpPr>
        <p:spPr/>
        <p:txBody>
          <a:bodyPr/>
          <a:lstStyle/>
          <a:p>
            <a:r>
              <a:rPr lang="en-US" dirty="0"/>
              <a:t>Create an Azure VM by using PowerShell</a:t>
            </a:r>
          </a:p>
        </p:txBody>
      </p:sp>
      <p:sp>
        <p:nvSpPr>
          <p:cNvPr id="4" name="Text Placeholder 3" descr="The sample code launches the Azure Cloud Shell and creates a resource group a virtual machine.">
            <a:extLst>
              <a:ext uri="{FF2B5EF4-FFF2-40B4-BE49-F238E27FC236}">
                <a16:creationId xmlns:a16="http://schemas.microsoft.com/office/drawing/2014/main" id="{AB92D1F0-1328-4036-BCD2-04CD19EFD92B}"/>
              </a:ext>
            </a:extLst>
          </p:cNvPr>
          <p:cNvSpPr>
            <a:spLocks noGrp="1"/>
          </p:cNvSpPr>
          <p:nvPr>
            <p:ph type="body" sz="quarter" idx="10"/>
          </p:nvPr>
        </p:nvSpPr>
        <p:spPr>
          <a:xfrm>
            <a:off x="588263" y="1436688"/>
            <a:ext cx="11018520" cy="4616648"/>
          </a:xfrm>
        </p:spPr>
        <p:txBody>
          <a:bodyPr/>
          <a:lstStyle/>
          <a:p>
            <a:r>
              <a:rPr lang="en-US" sz="2000" dirty="0">
                <a:solidFill>
                  <a:srgbClr val="795E26"/>
                </a:solidFill>
              </a:rPr>
              <a:t>Connect-</a:t>
            </a:r>
            <a:r>
              <a:rPr lang="en-US" sz="2000" dirty="0" err="1">
                <a:solidFill>
                  <a:srgbClr val="795E26"/>
                </a:solidFill>
              </a:rPr>
              <a:t>AzAccount</a:t>
            </a:r>
            <a:endParaRPr lang="en-US" sz="2000" dirty="0">
              <a:solidFill>
                <a:srgbClr val="000000"/>
              </a:solidFill>
            </a:endParaRPr>
          </a:p>
          <a:p>
            <a:br>
              <a:rPr lang="en-US" sz="2000" dirty="0">
                <a:solidFill>
                  <a:srgbClr val="000000"/>
                </a:solidFill>
              </a:rPr>
            </a:br>
            <a:r>
              <a:rPr lang="en-US" sz="2000" dirty="0">
                <a:solidFill>
                  <a:srgbClr val="795E26"/>
                </a:solidFill>
              </a:rPr>
              <a:t>New-</a:t>
            </a:r>
            <a:r>
              <a:rPr lang="en-US" sz="2000" dirty="0" err="1">
                <a:solidFill>
                  <a:srgbClr val="795E26"/>
                </a:solidFill>
              </a:rPr>
              <a:t>AzResourceGroup</a:t>
            </a:r>
            <a:r>
              <a:rPr lang="en-US" sz="2000" dirty="0">
                <a:solidFill>
                  <a:srgbClr val="000000"/>
                </a:solidFill>
              </a:rPr>
              <a:t> -Name </a:t>
            </a:r>
            <a:r>
              <a:rPr lang="en-US" sz="2000" dirty="0" err="1">
                <a:solidFill>
                  <a:srgbClr val="000000"/>
                </a:solidFill>
              </a:rPr>
              <a:t>myResourceGroup</a:t>
            </a:r>
            <a:r>
              <a:rPr lang="en-US" sz="2000" dirty="0">
                <a:solidFill>
                  <a:srgbClr val="000000"/>
                </a:solidFill>
              </a:rPr>
              <a:t> -Location </a:t>
            </a:r>
            <a:r>
              <a:rPr lang="en-US" sz="2000" dirty="0" err="1">
                <a:solidFill>
                  <a:srgbClr val="000000"/>
                </a:solidFill>
              </a:rPr>
              <a:t>EastUS</a:t>
            </a:r>
            <a:endParaRPr lang="en-US" sz="2000" dirty="0">
              <a:solidFill>
                <a:srgbClr val="000000"/>
              </a:solidFill>
            </a:endParaRPr>
          </a:p>
          <a:p>
            <a:br>
              <a:rPr lang="en-US" sz="2000" dirty="0">
                <a:solidFill>
                  <a:srgbClr val="000000"/>
                </a:solidFill>
              </a:rPr>
            </a:br>
            <a:r>
              <a:rPr lang="en-US" sz="2000" dirty="0">
                <a:solidFill>
                  <a:srgbClr val="795E26"/>
                </a:solidFill>
              </a:rPr>
              <a:t>New-</a:t>
            </a:r>
            <a:r>
              <a:rPr lang="en-US" sz="2000" dirty="0" err="1">
                <a:solidFill>
                  <a:srgbClr val="795E26"/>
                </a:solidFill>
              </a:rPr>
              <a:t>AzVm</a:t>
            </a:r>
            <a:r>
              <a:rPr lang="en-US" sz="2000" dirty="0">
                <a:solidFill>
                  <a:srgbClr val="000000"/>
                </a:solidFill>
              </a:rPr>
              <a:t> `</a:t>
            </a:r>
          </a:p>
          <a:p>
            <a:r>
              <a:rPr lang="en-US" sz="2000" dirty="0">
                <a:solidFill>
                  <a:srgbClr val="000000"/>
                </a:solidFill>
              </a:rPr>
              <a:t>    -</a:t>
            </a:r>
            <a:r>
              <a:rPr lang="en-US" sz="2000" dirty="0" err="1">
                <a:solidFill>
                  <a:srgbClr val="000000"/>
                </a:solidFill>
              </a:rPr>
              <a:t>ResourceGroupName</a:t>
            </a:r>
            <a:r>
              <a:rPr lang="en-US" sz="2000" dirty="0">
                <a:solidFill>
                  <a:srgbClr val="000000"/>
                </a:solidFill>
              </a:rPr>
              <a:t> </a:t>
            </a:r>
            <a:r>
              <a:rPr lang="en-US" sz="2000" dirty="0">
                <a:solidFill>
                  <a:srgbClr val="A31515"/>
                </a:solidFill>
              </a:rPr>
              <a:t>"</a:t>
            </a:r>
            <a:r>
              <a:rPr lang="en-US" sz="2000" dirty="0" err="1">
                <a:solidFill>
                  <a:srgbClr val="A31515"/>
                </a:solidFill>
              </a:rPr>
              <a:t>myResourceGroup</a:t>
            </a:r>
            <a:r>
              <a:rPr lang="en-US" sz="2000" dirty="0">
                <a:solidFill>
                  <a:srgbClr val="A31515"/>
                </a:solidFill>
              </a:rPr>
              <a:t>"</a:t>
            </a:r>
            <a:r>
              <a:rPr lang="en-US" sz="2000" dirty="0">
                <a:solidFill>
                  <a:srgbClr val="000000"/>
                </a:solidFill>
              </a:rPr>
              <a:t> `</a:t>
            </a:r>
          </a:p>
          <a:p>
            <a:r>
              <a:rPr lang="en-US" sz="2000" dirty="0">
                <a:solidFill>
                  <a:srgbClr val="000000"/>
                </a:solidFill>
              </a:rPr>
              <a:t>    -Name </a:t>
            </a:r>
            <a:r>
              <a:rPr lang="en-US" sz="2000" dirty="0">
                <a:solidFill>
                  <a:srgbClr val="A31515"/>
                </a:solidFill>
              </a:rPr>
              <a:t>"</a:t>
            </a:r>
            <a:r>
              <a:rPr lang="en-US" sz="2000" dirty="0" err="1">
                <a:solidFill>
                  <a:srgbClr val="A31515"/>
                </a:solidFill>
              </a:rPr>
              <a:t>myVM</a:t>
            </a:r>
            <a:r>
              <a:rPr lang="en-US" sz="2000" dirty="0">
                <a:solidFill>
                  <a:srgbClr val="A31515"/>
                </a:solidFill>
              </a:rPr>
              <a:t>"</a:t>
            </a:r>
            <a:r>
              <a:rPr lang="en-US" sz="2000" dirty="0">
                <a:solidFill>
                  <a:srgbClr val="000000"/>
                </a:solidFill>
              </a:rPr>
              <a:t> `</a:t>
            </a:r>
          </a:p>
          <a:p>
            <a:r>
              <a:rPr lang="en-US" sz="2000" dirty="0">
                <a:solidFill>
                  <a:srgbClr val="000000"/>
                </a:solidFill>
              </a:rPr>
              <a:t>    -Location </a:t>
            </a:r>
            <a:r>
              <a:rPr lang="en-US" sz="2000" dirty="0">
                <a:solidFill>
                  <a:srgbClr val="A31515"/>
                </a:solidFill>
              </a:rPr>
              <a:t>"East US"</a:t>
            </a:r>
            <a:r>
              <a:rPr lang="en-US" sz="2000" dirty="0">
                <a:solidFill>
                  <a:srgbClr val="000000"/>
                </a:solidFill>
              </a:rPr>
              <a:t> `</a:t>
            </a:r>
          </a:p>
          <a:p>
            <a:r>
              <a:rPr lang="en-US" sz="2000" dirty="0">
                <a:solidFill>
                  <a:srgbClr val="000000"/>
                </a:solidFill>
              </a:rPr>
              <a:t>    -</a:t>
            </a:r>
            <a:r>
              <a:rPr lang="en-US" sz="2000" dirty="0" err="1">
                <a:solidFill>
                  <a:srgbClr val="000000"/>
                </a:solidFill>
              </a:rPr>
              <a:t>VirtualNetworkName</a:t>
            </a:r>
            <a:r>
              <a:rPr lang="en-US" sz="2000" dirty="0">
                <a:solidFill>
                  <a:srgbClr val="000000"/>
                </a:solidFill>
              </a:rPr>
              <a:t> </a:t>
            </a:r>
            <a:r>
              <a:rPr lang="en-US" sz="2000" dirty="0">
                <a:solidFill>
                  <a:srgbClr val="A31515"/>
                </a:solidFill>
              </a:rPr>
              <a:t>"</a:t>
            </a:r>
            <a:r>
              <a:rPr lang="en-US" sz="2000" dirty="0" err="1">
                <a:solidFill>
                  <a:srgbClr val="A31515"/>
                </a:solidFill>
              </a:rPr>
              <a:t>myVnet</a:t>
            </a:r>
            <a:r>
              <a:rPr lang="en-US" sz="2000" dirty="0">
                <a:solidFill>
                  <a:srgbClr val="A31515"/>
                </a:solidFill>
              </a:rPr>
              <a:t>"</a:t>
            </a:r>
            <a:r>
              <a:rPr lang="en-US" sz="2000" dirty="0">
                <a:solidFill>
                  <a:srgbClr val="000000"/>
                </a:solidFill>
              </a:rPr>
              <a:t> `</a:t>
            </a:r>
          </a:p>
          <a:p>
            <a:r>
              <a:rPr lang="en-US" sz="2000" dirty="0">
                <a:solidFill>
                  <a:srgbClr val="000000"/>
                </a:solidFill>
              </a:rPr>
              <a:t>    -</a:t>
            </a:r>
            <a:r>
              <a:rPr lang="en-US" sz="2000" dirty="0" err="1">
                <a:solidFill>
                  <a:srgbClr val="000000"/>
                </a:solidFill>
              </a:rPr>
              <a:t>SubnetName</a:t>
            </a:r>
            <a:r>
              <a:rPr lang="en-US" sz="2000" dirty="0">
                <a:solidFill>
                  <a:srgbClr val="000000"/>
                </a:solidFill>
              </a:rPr>
              <a:t> </a:t>
            </a:r>
            <a:r>
              <a:rPr lang="en-US" sz="2000" dirty="0">
                <a:solidFill>
                  <a:srgbClr val="A31515"/>
                </a:solidFill>
              </a:rPr>
              <a:t>"</a:t>
            </a:r>
            <a:r>
              <a:rPr lang="en-US" sz="2000" dirty="0" err="1">
                <a:solidFill>
                  <a:srgbClr val="A31515"/>
                </a:solidFill>
              </a:rPr>
              <a:t>mySubnet</a:t>
            </a:r>
            <a:r>
              <a:rPr lang="en-US" sz="2000" dirty="0">
                <a:solidFill>
                  <a:srgbClr val="A31515"/>
                </a:solidFill>
              </a:rPr>
              <a:t>"</a:t>
            </a:r>
            <a:r>
              <a:rPr lang="en-US" sz="2000" dirty="0">
                <a:solidFill>
                  <a:srgbClr val="000000"/>
                </a:solidFill>
              </a:rPr>
              <a:t> `</a:t>
            </a:r>
          </a:p>
          <a:p>
            <a:r>
              <a:rPr lang="en-US" sz="2000" dirty="0">
                <a:solidFill>
                  <a:srgbClr val="000000"/>
                </a:solidFill>
              </a:rPr>
              <a:t>    -</a:t>
            </a:r>
            <a:r>
              <a:rPr lang="en-US" sz="2000" dirty="0" err="1">
                <a:solidFill>
                  <a:srgbClr val="000000"/>
                </a:solidFill>
              </a:rPr>
              <a:t>SecurityGroupName</a:t>
            </a:r>
            <a:r>
              <a:rPr lang="en-US" sz="2000" dirty="0">
                <a:solidFill>
                  <a:srgbClr val="000000"/>
                </a:solidFill>
              </a:rPr>
              <a:t> </a:t>
            </a:r>
            <a:r>
              <a:rPr lang="en-US" sz="2000" dirty="0">
                <a:solidFill>
                  <a:srgbClr val="A31515"/>
                </a:solidFill>
              </a:rPr>
              <a:t>"</a:t>
            </a:r>
            <a:r>
              <a:rPr lang="en-US" sz="2000" dirty="0" err="1">
                <a:solidFill>
                  <a:srgbClr val="A31515"/>
                </a:solidFill>
              </a:rPr>
              <a:t>myNetworkSecurityGroup</a:t>
            </a:r>
            <a:r>
              <a:rPr lang="en-US" sz="2000" dirty="0">
                <a:solidFill>
                  <a:srgbClr val="A31515"/>
                </a:solidFill>
              </a:rPr>
              <a:t>"</a:t>
            </a:r>
            <a:r>
              <a:rPr lang="en-US" sz="2000" dirty="0">
                <a:solidFill>
                  <a:srgbClr val="000000"/>
                </a:solidFill>
              </a:rPr>
              <a:t> `</a:t>
            </a:r>
          </a:p>
          <a:p>
            <a:r>
              <a:rPr lang="en-US" sz="2000" dirty="0">
                <a:solidFill>
                  <a:srgbClr val="000000"/>
                </a:solidFill>
              </a:rPr>
              <a:t>    -</a:t>
            </a:r>
            <a:r>
              <a:rPr lang="en-US" sz="2000" dirty="0" err="1">
                <a:solidFill>
                  <a:srgbClr val="000000"/>
                </a:solidFill>
              </a:rPr>
              <a:t>PublicIpAddressName</a:t>
            </a:r>
            <a:r>
              <a:rPr lang="en-US" sz="2000" dirty="0">
                <a:solidFill>
                  <a:srgbClr val="000000"/>
                </a:solidFill>
              </a:rPr>
              <a:t> </a:t>
            </a:r>
            <a:r>
              <a:rPr lang="en-US" sz="2000" dirty="0">
                <a:solidFill>
                  <a:srgbClr val="A31515"/>
                </a:solidFill>
              </a:rPr>
              <a:t>"</a:t>
            </a:r>
            <a:r>
              <a:rPr lang="en-US" sz="2000" dirty="0" err="1">
                <a:solidFill>
                  <a:srgbClr val="A31515"/>
                </a:solidFill>
              </a:rPr>
              <a:t>myPublicIpAddress</a:t>
            </a:r>
            <a:r>
              <a:rPr lang="en-US" sz="2000" dirty="0">
                <a:solidFill>
                  <a:srgbClr val="A31515"/>
                </a:solidFill>
              </a:rPr>
              <a:t>"</a:t>
            </a:r>
            <a:r>
              <a:rPr lang="en-US" sz="2000" dirty="0">
                <a:solidFill>
                  <a:srgbClr val="000000"/>
                </a:solidFill>
              </a:rPr>
              <a:t> `</a:t>
            </a:r>
          </a:p>
          <a:p>
            <a:r>
              <a:rPr lang="en-US" sz="2000" dirty="0">
                <a:solidFill>
                  <a:srgbClr val="000000"/>
                </a:solidFill>
              </a:rPr>
              <a:t>    -</a:t>
            </a:r>
            <a:r>
              <a:rPr lang="en-US" sz="2000" dirty="0" err="1">
                <a:solidFill>
                  <a:srgbClr val="000000"/>
                </a:solidFill>
              </a:rPr>
              <a:t>OpenPorts</a:t>
            </a:r>
            <a:r>
              <a:rPr lang="en-US" sz="2000" dirty="0">
                <a:solidFill>
                  <a:srgbClr val="000000"/>
                </a:solidFill>
              </a:rPr>
              <a:t> </a:t>
            </a:r>
            <a:r>
              <a:rPr lang="en-US" sz="2000" dirty="0">
                <a:solidFill>
                  <a:srgbClr val="09885A"/>
                </a:solidFill>
              </a:rPr>
              <a:t>80</a:t>
            </a:r>
            <a:r>
              <a:rPr lang="en-US" sz="2000" dirty="0">
                <a:solidFill>
                  <a:srgbClr val="000000"/>
                </a:solidFill>
              </a:rPr>
              <a:t>,</a:t>
            </a:r>
            <a:r>
              <a:rPr lang="en-US" sz="2000" dirty="0">
                <a:solidFill>
                  <a:srgbClr val="09885A"/>
                </a:solidFill>
              </a:rPr>
              <a:t>3389</a:t>
            </a:r>
            <a:endParaRPr lang="en-US" sz="2000" dirty="0">
              <a:solidFill>
                <a:srgbClr val="000000"/>
              </a:solidFill>
            </a:endParaRPr>
          </a:p>
        </p:txBody>
      </p:sp>
    </p:spTree>
    <p:extLst>
      <p:ext uri="{BB962C8B-B14F-4D97-AF65-F5344CB8AC3E}">
        <p14:creationId xmlns:p14="http://schemas.microsoft.com/office/powerpoint/2010/main" val="2980030297"/>
      </p:ext>
    </p:extLst>
  </p:cSld>
  <p:clrMapOvr>
    <a:masterClrMapping/>
  </p:clrMapOvr>
  <p:transition>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E85BA-E39F-4931-BBC8-7EE7920117A9}"/>
              </a:ext>
            </a:extLst>
          </p:cNvPr>
          <p:cNvSpPr>
            <a:spLocks noGrp="1"/>
          </p:cNvSpPr>
          <p:nvPr>
            <p:ph type="title"/>
          </p:nvPr>
        </p:nvSpPr>
        <p:spPr/>
        <p:txBody>
          <a:bodyPr/>
          <a:lstStyle/>
          <a:p>
            <a:r>
              <a:rPr lang="en-US" dirty="0"/>
              <a:t>Accessing an Azure VM by using PowerShell</a:t>
            </a:r>
          </a:p>
        </p:txBody>
      </p:sp>
      <p:sp>
        <p:nvSpPr>
          <p:cNvPr id="4" name="Text Placeholder 3" descr="The sample code connects to a virtual machine and installs the IIS web server.">
            <a:extLst>
              <a:ext uri="{FF2B5EF4-FFF2-40B4-BE49-F238E27FC236}">
                <a16:creationId xmlns:a16="http://schemas.microsoft.com/office/drawing/2014/main" id="{AB92D1F0-1328-4036-BCD2-04CD19EFD92B}"/>
              </a:ext>
            </a:extLst>
          </p:cNvPr>
          <p:cNvSpPr>
            <a:spLocks noGrp="1"/>
          </p:cNvSpPr>
          <p:nvPr>
            <p:ph type="body" sz="quarter" idx="10"/>
          </p:nvPr>
        </p:nvSpPr>
        <p:spPr>
          <a:xfrm>
            <a:off x="588263" y="1436688"/>
            <a:ext cx="11018520" cy="1969770"/>
          </a:xfrm>
        </p:spPr>
        <p:txBody>
          <a:bodyPr/>
          <a:lstStyle/>
          <a:p>
            <a:r>
              <a:rPr lang="en-US" sz="2000" dirty="0">
                <a:solidFill>
                  <a:srgbClr val="795E26"/>
                </a:solidFill>
              </a:rPr>
              <a:t>Get-</a:t>
            </a:r>
            <a:r>
              <a:rPr lang="en-US" sz="2000" dirty="0" err="1">
                <a:solidFill>
                  <a:srgbClr val="795E26"/>
                </a:solidFill>
              </a:rPr>
              <a:t>AzPublicIpAddress</a:t>
            </a:r>
            <a:r>
              <a:rPr lang="en-US" sz="2000" dirty="0">
                <a:solidFill>
                  <a:srgbClr val="000000"/>
                </a:solidFill>
              </a:rPr>
              <a:t> -</a:t>
            </a:r>
            <a:r>
              <a:rPr lang="en-US" sz="2000" dirty="0" err="1">
                <a:solidFill>
                  <a:srgbClr val="000000"/>
                </a:solidFill>
              </a:rPr>
              <a:t>ResourceGroupName</a:t>
            </a:r>
            <a:r>
              <a:rPr lang="en-US" sz="2000" dirty="0">
                <a:solidFill>
                  <a:srgbClr val="000000"/>
                </a:solidFill>
              </a:rPr>
              <a:t> </a:t>
            </a:r>
            <a:r>
              <a:rPr lang="en-US" sz="2000" dirty="0">
                <a:solidFill>
                  <a:srgbClr val="A31515"/>
                </a:solidFill>
              </a:rPr>
              <a:t>"</a:t>
            </a:r>
            <a:r>
              <a:rPr lang="en-US" sz="2000" dirty="0" err="1">
                <a:solidFill>
                  <a:srgbClr val="A31515"/>
                </a:solidFill>
              </a:rPr>
              <a:t>myResourceGroup</a:t>
            </a:r>
            <a:r>
              <a:rPr lang="en-US" sz="2000" dirty="0">
                <a:solidFill>
                  <a:srgbClr val="A31515"/>
                </a:solidFill>
              </a:rPr>
              <a:t>"</a:t>
            </a:r>
            <a:r>
              <a:rPr lang="en-US" sz="2000" dirty="0">
                <a:solidFill>
                  <a:srgbClr val="000000"/>
                </a:solidFill>
              </a:rPr>
              <a:t> | Select </a:t>
            </a:r>
            <a:r>
              <a:rPr lang="en-US" sz="2000" dirty="0">
                <a:solidFill>
                  <a:srgbClr val="A31515"/>
                </a:solidFill>
              </a:rPr>
              <a:t>"</a:t>
            </a:r>
            <a:r>
              <a:rPr lang="en-US" sz="2000" dirty="0" err="1">
                <a:solidFill>
                  <a:srgbClr val="A31515"/>
                </a:solidFill>
              </a:rPr>
              <a:t>IpAddress</a:t>
            </a:r>
            <a:r>
              <a:rPr lang="en-US" sz="2000" dirty="0">
                <a:solidFill>
                  <a:srgbClr val="A31515"/>
                </a:solidFill>
              </a:rPr>
              <a:t>“</a:t>
            </a:r>
            <a:endParaRPr lang="en-US" sz="2000" dirty="0">
              <a:solidFill>
                <a:srgbClr val="000000"/>
              </a:solidFill>
            </a:endParaRPr>
          </a:p>
          <a:p>
            <a:br>
              <a:rPr lang="en-US" sz="2000" dirty="0">
                <a:solidFill>
                  <a:srgbClr val="000000"/>
                </a:solidFill>
              </a:rPr>
            </a:br>
            <a:r>
              <a:rPr lang="en-US" sz="2000" dirty="0" err="1">
                <a:solidFill>
                  <a:srgbClr val="A31515"/>
                </a:solidFill>
              </a:rPr>
              <a:t>mstsc</a:t>
            </a:r>
            <a:r>
              <a:rPr lang="en-US" sz="2000" dirty="0">
                <a:solidFill>
                  <a:srgbClr val="A31515"/>
                </a:solidFill>
              </a:rPr>
              <a:t> /</a:t>
            </a:r>
            <a:r>
              <a:rPr lang="en-US" sz="2000" dirty="0" err="1">
                <a:solidFill>
                  <a:srgbClr val="A31515"/>
                </a:solidFill>
              </a:rPr>
              <a:t>v:publicIpAddress</a:t>
            </a:r>
            <a:endParaRPr lang="en-US" sz="2000" dirty="0">
              <a:solidFill>
                <a:srgbClr val="000000"/>
              </a:solidFill>
            </a:endParaRPr>
          </a:p>
          <a:p>
            <a:br>
              <a:rPr lang="en-US" sz="2000" dirty="0">
                <a:solidFill>
                  <a:srgbClr val="000000"/>
                </a:solidFill>
              </a:rPr>
            </a:br>
            <a:r>
              <a:rPr lang="en-US" sz="2000" dirty="0">
                <a:solidFill>
                  <a:srgbClr val="A31515"/>
                </a:solidFill>
              </a:rPr>
              <a:t>Install-</a:t>
            </a:r>
            <a:r>
              <a:rPr lang="en-US" sz="2000" dirty="0" err="1">
                <a:solidFill>
                  <a:srgbClr val="A31515"/>
                </a:solidFill>
              </a:rPr>
              <a:t>WindowsFeature</a:t>
            </a:r>
            <a:r>
              <a:rPr lang="en-US" sz="2000" dirty="0">
                <a:solidFill>
                  <a:srgbClr val="A31515"/>
                </a:solidFill>
              </a:rPr>
              <a:t> -name Web-Server –</a:t>
            </a:r>
            <a:r>
              <a:rPr lang="en-US" sz="2000" dirty="0" err="1">
                <a:solidFill>
                  <a:srgbClr val="A31515"/>
                </a:solidFill>
              </a:rPr>
              <a:t>IncludeManagementTools</a:t>
            </a:r>
            <a:endParaRPr lang="en-US" sz="2000" dirty="0">
              <a:solidFill>
                <a:srgbClr val="000000"/>
              </a:solidFill>
            </a:endParaRPr>
          </a:p>
        </p:txBody>
      </p:sp>
    </p:spTree>
    <p:extLst>
      <p:ext uri="{BB962C8B-B14F-4D97-AF65-F5344CB8AC3E}">
        <p14:creationId xmlns:p14="http://schemas.microsoft.com/office/powerpoint/2010/main" val="64727448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02: Azure PowerShell and CLI</a:t>
            </a:r>
          </a:p>
        </p:txBody>
      </p:sp>
    </p:spTree>
    <p:extLst>
      <p:ext uri="{BB962C8B-B14F-4D97-AF65-F5344CB8AC3E}">
        <p14:creationId xmlns:p14="http://schemas.microsoft.com/office/powerpoint/2010/main" val="1474251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5ede5379-f79c-4964-9301-1140f96aa672">DOCID-1506477047-5952</_dlc_DocId>
    <_dlc_DocIdUrl xmlns="5ede5379-f79c-4964-9301-1140f96aa672">
      <Url>https://epam.sharepoint.com/sites/LMSO/_layouts/15/DocIdRedir.aspx?ID=DOCID-1506477047-5952</Url>
      <Description>DOCID-1506477047-5952</Description>
    </_dlc_DocIdUr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8D4E6613F5B634CB601A095784E7618" ma:contentTypeVersion="9" ma:contentTypeDescription="Create a new document." ma:contentTypeScope="" ma:versionID="72e755e35a7d14a9c759467478be150d">
  <xsd:schema xmlns:xsd="http://www.w3.org/2001/XMLSchema" xmlns:xs="http://www.w3.org/2001/XMLSchema" xmlns:p="http://schemas.microsoft.com/office/2006/metadata/properties" xmlns:ns2="5ede5379-f79c-4964-9301-1140f96aa672" xmlns:ns3="9b994499-688a-4c81-bb09-d15746d9e4fa" targetNamespace="http://schemas.microsoft.com/office/2006/metadata/properties" ma:root="true" ma:fieldsID="90b81c0305bd8476b889bec028dbafbe" ns2:_="" ns3:_="">
    <xsd:import namespace="5ede5379-f79c-4964-9301-1140f96aa672"/>
    <xsd:import namespace="9b994499-688a-4c81-bb09-d15746d9e4fa"/>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de5379-f79c-4964-9301-1140f96aa672"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9b994499-688a-4c81-bb09-d15746d9e4fa"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8761690F-CA1E-41C6-8CDD-45ACF9BC569C}">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EBC5EBE-C9AF-471C-AB01-35B0627740B9}">
  <ds:schemaRefs>
    <ds:schemaRef ds:uri="http://schemas.microsoft.com/sharepoint/v3/contenttype/forms"/>
  </ds:schemaRefs>
</ds:datastoreItem>
</file>

<file path=customXml/itemProps3.xml><?xml version="1.0" encoding="utf-8"?>
<ds:datastoreItem xmlns:ds="http://schemas.openxmlformats.org/officeDocument/2006/customXml" ds:itemID="{EEF8998C-254F-4154-8DAF-8A2FF40D2DCA}"/>
</file>

<file path=customXml/itemProps4.xml><?xml version="1.0" encoding="utf-8"?>
<ds:datastoreItem xmlns:ds="http://schemas.openxmlformats.org/officeDocument/2006/customXml" ds:itemID="{8725B687-B6FE-4CA4-873E-2C757E327E17}"/>
</file>

<file path=docProps/app.xml><?xml version="1.0" encoding="utf-8"?>
<Properties xmlns="http://schemas.openxmlformats.org/officeDocument/2006/extended-properties" xmlns:vt="http://schemas.openxmlformats.org/officeDocument/2006/docPropsVTypes">
  <TotalTime>0</TotalTime>
  <Words>7611</Words>
  <Application>Microsoft Office PowerPoint</Application>
  <PresentationFormat>Widescreen</PresentationFormat>
  <Paragraphs>826</Paragraphs>
  <Slides>86</Slides>
  <Notes>65</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86</vt:i4>
      </vt:variant>
    </vt:vector>
  </HeadingPairs>
  <TitlesOfParts>
    <vt:vector size="100" baseType="lpstr">
      <vt:lpstr>Arial</vt:lpstr>
      <vt:lpstr>Calibri</vt:lpstr>
      <vt:lpstr>Consolas</vt:lpstr>
      <vt:lpstr>Segoe Pro Display</vt:lpstr>
      <vt:lpstr>Segoe Semibold</vt:lpstr>
      <vt:lpstr>Segoe UI</vt:lpstr>
      <vt:lpstr>Segoe UI Emoji</vt:lpstr>
      <vt:lpstr>Segoe UI Light</vt:lpstr>
      <vt:lpstr>Segoe UI Semibold</vt:lpstr>
      <vt:lpstr>Segoe UI Semilight</vt:lpstr>
      <vt:lpstr>Segoe UI VSS (Regular)</vt:lpstr>
      <vt:lpstr>Verdana</vt:lpstr>
      <vt:lpstr>Wingdings</vt:lpstr>
      <vt:lpstr>WHITE TEMPLATE</vt:lpstr>
      <vt:lpstr>Azure - Day 1  Epam DevOps School</vt:lpstr>
      <vt:lpstr>AZ-103T00A Module 01:  Azure Administration</vt:lpstr>
      <vt:lpstr>Module Overview</vt:lpstr>
      <vt:lpstr>Lesson 01: Azure Portal and Cloud Shell</vt:lpstr>
      <vt:lpstr>Azure Portal and Cloud Shell Overview</vt:lpstr>
      <vt:lpstr>Azure Portal</vt:lpstr>
      <vt:lpstr>Azure Mobile App</vt:lpstr>
      <vt:lpstr>Azure Cloud Shell</vt:lpstr>
      <vt:lpstr>Lesson 02: Azure PowerShell and CLI</vt:lpstr>
      <vt:lpstr>Azure PowerShell and CLI Overview</vt:lpstr>
      <vt:lpstr>Azure PowerShell</vt:lpstr>
      <vt:lpstr>Demonstration – Working with PowerShell Locally</vt:lpstr>
      <vt:lpstr>Azure CLI</vt:lpstr>
      <vt:lpstr>Demonstration – Working with the CLI</vt:lpstr>
      <vt:lpstr>Lesson 03: Resource Manager</vt:lpstr>
      <vt:lpstr>Resource Manager Overview</vt:lpstr>
      <vt:lpstr>Resource Manager</vt:lpstr>
      <vt:lpstr>Terminology</vt:lpstr>
      <vt:lpstr>Resource Groups and Deployments</vt:lpstr>
      <vt:lpstr>Resource Manager Locks</vt:lpstr>
      <vt:lpstr>Moving Resources</vt:lpstr>
      <vt:lpstr>Removing Resources and Resource Groups</vt:lpstr>
      <vt:lpstr>Demonstration – Resource Groups</vt:lpstr>
      <vt:lpstr>Lesson 04: ARM Templates</vt:lpstr>
      <vt:lpstr>ARM Templates Overview</vt:lpstr>
      <vt:lpstr>Template Advantages</vt:lpstr>
      <vt:lpstr>Template Schema</vt:lpstr>
      <vt:lpstr>Template Parameters</vt:lpstr>
      <vt:lpstr>Template Variables</vt:lpstr>
      <vt:lpstr>QuickStart Templates</vt:lpstr>
      <vt:lpstr>Demonstration – QuickStart Templates</vt:lpstr>
      <vt:lpstr>Demonstration – Run Templates with PowerShell</vt:lpstr>
      <vt:lpstr>AZ-103T00A Module 02:  Azure Virtual Machines</vt:lpstr>
      <vt:lpstr>Module Overview</vt:lpstr>
      <vt:lpstr>Lesson 01: Virtual Machine Planning</vt:lpstr>
      <vt:lpstr>Virtual Machine Planning Overview</vt:lpstr>
      <vt:lpstr>IaaS Cloud Services</vt:lpstr>
      <vt:lpstr>Azure virtual machine planning checklist</vt:lpstr>
      <vt:lpstr>Location</vt:lpstr>
      <vt:lpstr>VM pricing models</vt:lpstr>
      <vt:lpstr>VM configuration options</vt:lpstr>
      <vt:lpstr>VM categories</vt:lpstr>
      <vt:lpstr>Virtual Machine Sizing</vt:lpstr>
      <vt:lpstr>Storage Options</vt:lpstr>
      <vt:lpstr>Managed and unmanaged disks</vt:lpstr>
      <vt:lpstr>Virtual Machine Disks</vt:lpstr>
      <vt:lpstr>Supported Operating Systems</vt:lpstr>
      <vt:lpstr>Lesson 02: Creating Virtual Machines</vt:lpstr>
      <vt:lpstr>Creating Virtual Machines Overview</vt:lpstr>
      <vt:lpstr>Creating Virtual Machines in the Portal</vt:lpstr>
      <vt:lpstr>Windows Virtual Machines</vt:lpstr>
      <vt:lpstr>Windows VM Connections</vt:lpstr>
      <vt:lpstr>Demonstration – Create a VM in the Portal</vt:lpstr>
      <vt:lpstr>PowerShell - Example (Part 1)</vt:lpstr>
      <vt:lpstr>PowerShell - Example (Part 2)</vt:lpstr>
      <vt:lpstr>Demonstration – Creating a VM with PowerShell</vt:lpstr>
      <vt:lpstr>Linux Virtual Machines</vt:lpstr>
      <vt:lpstr>Linux VM Connections</vt:lpstr>
      <vt:lpstr>Demonstration – Connect to Linux VMs</vt:lpstr>
      <vt:lpstr>Lesson 03: Virtual Machine Availability</vt:lpstr>
      <vt:lpstr>Virtual Machine Availability Overview</vt:lpstr>
      <vt:lpstr>Maintenance vs. Downtime</vt:lpstr>
      <vt:lpstr>High availability and disaster recovery</vt:lpstr>
      <vt:lpstr>Availability Sets</vt:lpstr>
      <vt:lpstr>Update domain</vt:lpstr>
      <vt:lpstr>Fault domains</vt:lpstr>
      <vt:lpstr>Availability Zones</vt:lpstr>
      <vt:lpstr>Scale Sets</vt:lpstr>
      <vt:lpstr>Implementing Scale Sets</vt:lpstr>
      <vt:lpstr>Autoscale</vt:lpstr>
      <vt:lpstr>Implementing Autoscale</vt:lpstr>
      <vt:lpstr>Lesson 04: Virtual Machine Extensions</vt:lpstr>
      <vt:lpstr>Virtual Machine Extensions Overview</vt:lpstr>
      <vt:lpstr>Virtual Machine Extensions</vt:lpstr>
      <vt:lpstr>Custom Script Extensions</vt:lpstr>
      <vt:lpstr>Desired State Configuration</vt:lpstr>
      <vt:lpstr>Demonstration – Custom Script Extension</vt:lpstr>
      <vt:lpstr>Lesson 05: Labs and Review Questions</vt:lpstr>
      <vt:lpstr>Lab - Deploy and Manage Virtual Machines</vt:lpstr>
      <vt:lpstr>Module Review Questions + other</vt:lpstr>
      <vt:lpstr>VM Serial Console</vt:lpstr>
      <vt:lpstr>Cloud Platform Security</vt:lpstr>
      <vt:lpstr>Capturing performance diagnostics for a VM</vt:lpstr>
      <vt:lpstr>Recovering a failed VM by using a rescue VM</vt:lpstr>
      <vt:lpstr>Create an Azure VM by using PowerShell</vt:lpstr>
      <vt:lpstr>Accessing an Azure VM by using PowerShell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2019-10-14T12:52:34Z</dcterms:created>
  <dcterms:modified xsi:type="dcterms:W3CDTF">2020-09-09T18:36:17Z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Application">
    <vt:lpwstr>Microsoft Azure Information Protection</vt:lpwstr>
  </property>
  <property fmtid="{D5CDD505-2E9C-101B-9397-08002B2CF9AE}" pid="3" name="Sensitivity">
    <vt:lpwstr>General</vt:lpwstr>
  </property>
  <property fmtid="{D5CDD505-2E9C-101B-9397-08002B2CF9AE}" pid="4" name="MSIP_Label_f42aa342-8706-4288-bd11-ebb85995028c_Enabled">
    <vt:lpwstr>True</vt:lpwstr>
  </property>
  <property fmtid="{D5CDD505-2E9C-101B-9397-08002B2CF9AE}" pid="5" name="ContentTypeId">
    <vt:lpwstr>0x010100A8D4E6613F5B634CB601A095784E7618</vt:lpwstr>
  </property>
  <property fmtid="{D5CDD505-2E9C-101B-9397-08002B2CF9AE}" pid="6" name="MSIP_Label_f42aa342-8706-4288-bd11-ebb85995028c_SetDate">
    <vt:lpwstr>2019-04-16T13:14:41.6134072Z</vt:lpwstr>
  </property>
  <property fmtid="{D5CDD505-2E9C-101B-9397-08002B2CF9AE}" pid="7" name="MSIP_Label_f42aa342-8706-4288-bd11-ebb85995028c_Name">
    <vt:lpwstr>General</vt:lpwstr>
  </property>
  <property fmtid="{D5CDD505-2E9C-101B-9397-08002B2CF9AE}" pid="8" name="MSIP_Label_f42aa342-8706-4288-bd11-ebb85995028c_SiteId">
    <vt:lpwstr>72f988bf-86f1-41af-91ab-2d7cd011db47</vt:lpwstr>
  </property>
  <property fmtid="{D5CDD505-2E9C-101B-9397-08002B2CF9AE}" pid="9" name="MSIP_Label_f42aa342-8706-4288-bd11-ebb85995028c_Extended_MSFT_Method">
    <vt:lpwstr>Automatic</vt:lpwstr>
  </property>
  <property fmtid="{D5CDD505-2E9C-101B-9397-08002B2CF9AE}" pid="10" name="MSIP_Label_f42aa342-8706-4288-bd11-ebb85995028c_ActionId">
    <vt:lpwstr>1014fe85-60fc-4b8d-b5a6-2099e1647573</vt:lpwstr>
  </property>
  <property fmtid="{D5CDD505-2E9C-101B-9397-08002B2CF9AE}" pid="11" name="MSIP_Label_f42aa342-8706-4288-bd11-ebb85995028c_Owner">
    <vt:lpwstr>cynthist@microsoft.com</vt:lpwstr>
  </property>
  <property fmtid="{D5CDD505-2E9C-101B-9397-08002B2CF9AE}" pid="12" name="_dlc_DocIdItemGuid">
    <vt:lpwstr>4893eb09-d57c-4a5a-a658-a89d6e1aa341</vt:lpwstr>
  </property>
</Properties>
</file>