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diagrams/data1.xml" ContentType="application/vnd.openxmlformats-officedocument.drawingml.diagramData+xml"/>
  <Override PartName="/ppt/notesSlides/notesSlide3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91.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90.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3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3.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52"/>
  </p:notesMasterIdLst>
  <p:sldIdLst>
    <p:sldId id="256" r:id="rId5"/>
    <p:sldId id="1719" r:id="rId6"/>
    <p:sldId id="2462" r:id="rId7"/>
    <p:sldId id="1865" r:id="rId8"/>
    <p:sldId id="2451" r:id="rId9"/>
    <p:sldId id="2003" r:id="rId10"/>
    <p:sldId id="2005" r:id="rId11"/>
    <p:sldId id="2004" r:id="rId12"/>
    <p:sldId id="2466" r:id="rId13"/>
    <p:sldId id="1882" r:id="rId14"/>
    <p:sldId id="2009" r:id="rId15"/>
    <p:sldId id="2452" r:id="rId16"/>
    <p:sldId id="2062" r:id="rId17"/>
    <p:sldId id="2063" r:id="rId18"/>
    <p:sldId id="2454" r:id="rId19"/>
    <p:sldId id="2455" r:id="rId20"/>
    <p:sldId id="2065" r:id="rId21"/>
    <p:sldId id="2456" r:id="rId22"/>
    <p:sldId id="2010" r:id="rId23"/>
    <p:sldId id="2457" r:id="rId24"/>
    <p:sldId id="2422" r:id="rId25"/>
    <p:sldId id="2226" r:id="rId26"/>
    <p:sldId id="2225" r:id="rId27"/>
    <p:sldId id="2459" r:id="rId28"/>
    <p:sldId id="2227" r:id="rId29"/>
    <p:sldId id="2228" r:id="rId30"/>
    <p:sldId id="2465" r:id="rId31"/>
    <p:sldId id="2464" r:id="rId32"/>
    <p:sldId id="2007" r:id="rId33"/>
    <p:sldId id="2008" r:id="rId34"/>
    <p:sldId id="2236" r:id="rId35"/>
    <p:sldId id="2467" r:id="rId36"/>
    <p:sldId id="2253" r:id="rId37"/>
    <p:sldId id="2468" r:id="rId38"/>
    <p:sldId id="2235" r:id="rId39"/>
    <p:sldId id="1862" r:id="rId40"/>
    <p:sldId id="2469" r:id="rId41"/>
    <p:sldId id="2257" r:id="rId42"/>
    <p:sldId id="1861" r:id="rId43"/>
    <p:sldId id="2470" r:id="rId44"/>
    <p:sldId id="2471" r:id="rId45"/>
    <p:sldId id="2229" r:id="rId46"/>
    <p:sldId id="2230" r:id="rId47"/>
    <p:sldId id="1866" r:id="rId48"/>
    <p:sldId id="2472" r:id="rId49"/>
    <p:sldId id="2028" r:id="rId50"/>
    <p:sldId id="1881" r:id="rId51"/>
    <p:sldId id="2029" r:id="rId52"/>
    <p:sldId id="1921" r:id="rId53"/>
    <p:sldId id="2030" r:id="rId54"/>
    <p:sldId id="2256" r:id="rId55"/>
    <p:sldId id="1873" r:id="rId56"/>
    <p:sldId id="2232" r:id="rId57"/>
    <p:sldId id="2473" r:id="rId58"/>
    <p:sldId id="2237" r:id="rId59"/>
    <p:sldId id="2034" r:id="rId60"/>
    <p:sldId id="2035" r:id="rId61"/>
    <p:sldId id="2036" r:id="rId62"/>
    <p:sldId id="2038" r:id="rId63"/>
    <p:sldId id="2039" r:id="rId64"/>
    <p:sldId id="2040" r:id="rId65"/>
    <p:sldId id="2233" r:id="rId66"/>
    <p:sldId id="2234" r:id="rId67"/>
    <p:sldId id="2222" r:id="rId68"/>
    <p:sldId id="2238" r:id="rId69"/>
    <p:sldId id="2054" r:id="rId70"/>
    <p:sldId id="2055" r:id="rId71"/>
    <p:sldId id="2056" r:id="rId72"/>
    <p:sldId id="2239" r:id="rId73"/>
    <p:sldId id="2240" r:id="rId74"/>
    <p:sldId id="2241" r:id="rId75"/>
    <p:sldId id="2059" r:id="rId76"/>
    <p:sldId id="2242" r:id="rId77"/>
    <p:sldId id="2223" r:id="rId78"/>
    <p:sldId id="1907" r:id="rId79"/>
    <p:sldId id="2254" r:id="rId80"/>
    <p:sldId id="2224" r:id="rId81"/>
    <p:sldId id="2250" r:id="rId82"/>
    <p:sldId id="2072" r:id="rId83"/>
    <p:sldId id="2251" r:id="rId84"/>
    <p:sldId id="2074" r:id="rId85"/>
    <p:sldId id="2075" r:id="rId86"/>
    <p:sldId id="2482" r:id="rId87"/>
    <p:sldId id="2244" r:id="rId88"/>
    <p:sldId id="2094" r:id="rId89"/>
    <p:sldId id="2243" r:id="rId90"/>
    <p:sldId id="2245" r:id="rId91"/>
    <p:sldId id="2095" r:id="rId92"/>
    <p:sldId id="2096" r:id="rId93"/>
    <p:sldId id="2098" r:id="rId94"/>
    <p:sldId id="2246" r:id="rId95"/>
    <p:sldId id="2006" r:id="rId96"/>
    <p:sldId id="2248" r:id="rId97"/>
    <p:sldId id="2247" r:id="rId98"/>
    <p:sldId id="2102" r:id="rId99"/>
    <p:sldId id="2101" r:id="rId100"/>
    <p:sldId id="2103" r:id="rId101"/>
    <p:sldId id="2104" r:id="rId102"/>
    <p:sldId id="2105" r:id="rId103"/>
    <p:sldId id="2249" r:id="rId104"/>
    <p:sldId id="2108" r:id="rId105"/>
    <p:sldId id="2483" r:id="rId106"/>
    <p:sldId id="2252" r:id="rId107"/>
    <p:sldId id="2484" r:id="rId108"/>
    <p:sldId id="2474" r:id="rId109"/>
    <p:sldId id="2021" r:id="rId110"/>
    <p:sldId id="2475" r:id="rId111"/>
    <p:sldId id="2013" r:id="rId112"/>
    <p:sldId id="1971" r:id="rId113"/>
    <p:sldId id="1972" r:id="rId114"/>
    <p:sldId id="1856" r:id="rId115"/>
    <p:sldId id="1857" r:id="rId116"/>
    <p:sldId id="1973" r:id="rId117"/>
    <p:sldId id="1974" r:id="rId118"/>
    <p:sldId id="1670" r:id="rId119"/>
    <p:sldId id="1863" r:id="rId120"/>
    <p:sldId id="2476" r:id="rId121"/>
    <p:sldId id="2477" r:id="rId122"/>
    <p:sldId id="2014" r:id="rId123"/>
    <p:sldId id="1959" r:id="rId124"/>
    <p:sldId id="1859" r:id="rId125"/>
    <p:sldId id="1961" r:id="rId126"/>
    <p:sldId id="1963" r:id="rId127"/>
    <p:sldId id="1964" r:id="rId128"/>
    <p:sldId id="1966" r:id="rId129"/>
    <p:sldId id="2478" r:id="rId130"/>
    <p:sldId id="2015" r:id="rId131"/>
    <p:sldId id="1953" r:id="rId132"/>
    <p:sldId id="1954" r:id="rId133"/>
    <p:sldId id="1885" r:id="rId134"/>
    <p:sldId id="1660" r:id="rId135"/>
    <p:sldId id="1887" r:id="rId136"/>
    <p:sldId id="1956" r:id="rId137"/>
    <p:sldId id="2018" r:id="rId138"/>
    <p:sldId id="2011" r:id="rId139"/>
    <p:sldId id="2016" r:id="rId140"/>
    <p:sldId id="1875" r:id="rId141"/>
    <p:sldId id="1876" r:id="rId142"/>
    <p:sldId id="1877" r:id="rId143"/>
    <p:sldId id="1878" r:id="rId144"/>
    <p:sldId id="1879" r:id="rId145"/>
    <p:sldId id="1880" r:id="rId146"/>
    <p:sldId id="2019" r:id="rId147"/>
    <p:sldId id="2479" r:id="rId148"/>
    <p:sldId id="2023" r:id="rId149"/>
    <p:sldId id="2480" r:id="rId150"/>
    <p:sldId id="2481"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4"/>
    <a:srgbClr val="E4FC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82657" autoAdjust="0"/>
  </p:normalViewPr>
  <p:slideViewPr>
    <p:cSldViewPr snapToGrid="0">
      <p:cViewPr varScale="1">
        <p:scale>
          <a:sx n="55" d="100"/>
          <a:sy n="55" d="100"/>
        </p:scale>
        <p:origin x="900"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theme" Target="theme/theme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customXml" Target="../customXml/item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presProps" Target="pres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viewProps" Target="viewProp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74B09-AB18-494F-929D-E13E79E712EF}"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601EFEF-F026-4962-8CC6-DB08BF8E4243}">
      <dgm:prSet phldrT="[Text]" custT="1"/>
      <dgm:spPr/>
      <dgm:t>
        <a:bodyPr/>
        <a:lstStyle/>
        <a:p>
          <a:r>
            <a:rPr lang="en-US" sz="2000" b="1" dirty="0"/>
            <a:t>Hot</a:t>
          </a:r>
        </a:p>
      </dgm:t>
    </dgm:pt>
    <dgm:pt modelId="{355FAA74-4B64-4C27-9092-698484AB6E6F}" type="parTrans" cxnId="{76622EF9-C90D-4A32-9968-8E8E929C55B4}">
      <dgm:prSet/>
      <dgm:spPr/>
      <dgm:t>
        <a:bodyPr/>
        <a:lstStyle/>
        <a:p>
          <a:endParaRPr lang="en-US" sz="2000"/>
        </a:p>
      </dgm:t>
    </dgm:pt>
    <dgm:pt modelId="{D8D64585-A4F7-4128-8227-E1BA646CEC69}" type="sibTrans" cxnId="{76622EF9-C90D-4A32-9968-8E8E929C55B4}">
      <dgm:prSet/>
      <dgm:spPr/>
      <dgm:t>
        <a:bodyPr/>
        <a:lstStyle/>
        <a:p>
          <a:endParaRPr lang="en-US" sz="2000"/>
        </a:p>
      </dgm:t>
    </dgm:pt>
    <dgm:pt modelId="{4DDC66B2-EF31-4BC3-9203-BC6B2F626065}">
      <dgm:prSet custT="1"/>
      <dgm:spPr>
        <a:solidFill>
          <a:srgbClr val="FFB901"/>
        </a:solidFill>
      </dgm:spPr>
      <dgm:t>
        <a:bodyPr lIns="108000" tIns="36000" rIns="36000" bIns="36000"/>
        <a:lstStyle/>
        <a:p>
          <a:r>
            <a:rPr lang="en-US" sz="2000" dirty="0">
              <a:solidFill>
                <a:schemeClr val="tx1"/>
              </a:solidFill>
            </a:rPr>
            <a:t>The most common tier</a:t>
          </a:r>
        </a:p>
      </dgm:t>
      <dgm:extLst>
        <a:ext uri="{E40237B7-FDA0-4F09-8148-C483321AD2D9}">
          <dgm14:cNvPr xmlns:dgm14="http://schemas.microsoft.com/office/drawing/2010/diagram" id="0" name="" descr="This diagram depicts the three Azure Storage tiers: hot, cool, and archive. The diagram also describes the characteristics of each tier.&#10;"/>
        </a:ext>
      </dgm:extLst>
    </dgm:pt>
    <dgm:pt modelId="{5FBA23BF-0063-47CB-BCE4-41F81AA83F98}" type="parTrans" cxnId="{F6D325F5-E6FB-411D-84E6-924FECDB4440}">
      <dgm:prSet/>
      <dgm:spPr/>
      <dgm:t>
        <a:bodyPr/>
        <a:lstStyle/>
        <a:p>
          <a:endParaRPr lang="en-US" sz="2000"/>
        </a:p>
      </dgm:t>
    </dgm:pt>
    <dgm:pt modelId="{D0A76E79-4400-41A3-AE16-42E3E4316F37}" type="sibTrans" cxnId="{F6D325F5-E6FB-411D-84E6-924FECDB4440}">
      <dgm:prSet/>
      <dgm:spPr/>
      <dgm:t>
        <a:bodyPr/>
        <a:lstStyle/>
        <a:p>
          <a:endParaRPr lang="en-US" sz="2000"/>
        </a:p>
      </dgm:t>
    </dgm:pt>
    <dgm:pt modelId="{0F5ECE45-06B1-489E-A88C-357797741021}">
      <dgm:prSet custT="1"/>
      <dgm:spPr>
        <a:solidFill>
          <a:srgbClr val="FFB901"/>
        </a:solidFill>
      </dgm:spPr>
      <dgm:t>
        <a:bodyPr lIns="108000" tIns="36000" rIns="36000" bIns="36000"/>
        <a:lstStyle/>
        <a:p>
          <a:r>
            <a:rPr lang="en-US" sz="2000" dirty="0">
              <a:solidFill>
                <a:schemeClr val="tx1"/>
              </a:solidFill>
            </a:rPr>
            <a:t>Used for data that is accessed frequently</a:t>
          </a:r>
        </a:p>
      </dgm:t>
    </dgm:pt>
    <dgm:pt modelId="{F296C4DC-6D5C-4EF1-BE54-82A11D4F2D32}" type="parTrans" cxnId="{701200CC-81E1-4068-9CA1-B30C273DA122}">
      <dgm:prSet/>
      <dgm:spPr/>
      <dgm:t>
        <a:bodyPr/>
        <a:lstStyle/>
        <a:p>
          <a:endParaRPr lang="en-US" sz="2000"/>
        </a:p>
      </dgm:t>
    </dgm:pt>
    <dgm:pt modelId="{A7B2735E-EB61-412A-9706-0A4D6855D287}" type="sibTrans" cxnId="{701200CC-81E1-4068-9CA1-B30C273DA122}">
      <dgm:prSet/>
      <dgm:spPr/>
      <dgm:t>
        <a:bodyPr/>
        <a:lstStyle/>
        <a:p>
          <a:endParaRPr lang="en-US" sz="2000"/>
        </a:p>
      </dgm:t>
    </dgm:pt>
    <dgm:pt modelId="{11F16604-8C84-4B65-9BB4-6D183B93B6BA}">
      <dgm:prSet custT="1"/>
      <dgm:spPr/>
      <dgm:t>
        <a:bodyPr/>
        <a:lstStyle/>
        <a:p>
          <a:r>
            <a:rPr lang="en-US" sz="2000" b="1" dirty="0"/>
            <a:t>Cool</a:t>
          </a:r>
        </a:p>
      </dgm:t>
    </dgm:pt>
    <dgm:pt modelId="{A08E0B49-086B-4994-8990-F618E1F3B68F}" type="parTrans" cxnId="{EC187F14-E8FD-421F-B723-EDD53FE20FCD}">
      <dgm:prSet/>
      <dgm:spPr/>
      <dgm:t>
        <a:bodyPr/>
        <a:lstStyle/>
        <a:p>
          <a:endParaRPr lang="en-US" sz="2000"/>
        </a:p>
      </dgm:t>
    </dgm:pt>
    <dgm:pt modelId="{290FBC86-8A9F-4E42-887D-10A425F230DC}" type="sibTrans" cxnId="{EC187F14-E8FD-421F-B723-EDD53FE20FCD}">
      <dgm:prSet/>
      <dgm:spPr/>
      <dgm:t>
        <a:bodyPr/>
        <a:lstStyle/>
        <a:p>
          <a:endParaRPr lang="en-US" sz="2000"/>
        </a:p>
      </dgm:t>
    </dgm:pt>
    <dgm:pt modelId="{78251A8B-E64C-4B99-A41E-9942E0677413}">
      <dgm:prSet custT="1"/>
      <dgm:spPr>
        <a:solidFill>
          <a:srgbClr val="008272"/>
        </a:solidFill>
      </dgm:spPr>
      <dgm:t>
        <a:bodyPr lIns="108000" tIns="36000" rIns="36000" bIns="36000"/>
        <a:lstStyle/>
        <a:p>
          <a:r>
            <a:rPr lang="en-US" sz="2000" dirty="0"/>
            <a:t>Used for data that is infrequently accessed</a:t>
          </a:r>
        </a:p>
      </dgm:t>
    </dgm:pt>
    <dgm:pt modelId="{E84A6E6E-5CBF-4EB4-BDEB-C59DC7B4DD75}" type="parTrans" cxnId="{CB95C624-2777-4015-8077-608FC9ED7B16}">
      <dgm:prSet/>
      <dgm:spPr/>
      <dgm:t>
        <a:bodyPr/>
        <a:lstStyle/>
        <a:p>
          <a:endParaRPr lang="en-US" sz="2000"/>
        </a:p>
      </dgm:t>
    </dgm:pt>
    <dgm:pt modelId="{2CF2D598-6CA7-4C46-9F73-D4F618006636}" type="sibTrans" cxnId="{CB95C624-2777-4015-8077-608FC9ED7B16}">
      <dgm:prSet/>
      <dgm:spPr/>
      <dgm:t>
        <a:bodyPr/>
        <a:lstStyle/>
        <a:p>
          <a:endParaRPr lang="en-US" sz="2000"/>
        </a:p>
      </dgm:t>
    </dgm:pt>
    <dgm:pt modelId="{C90EEE68-CAE3-4F53-B07F-2E648120992D}">
      <dgm:prSet custT="1"/>
      <dgm:spPr/>
      <dgm:t>
        <a:bodyPr/>
        <a:lstStyle/>
        <a:p>
          <a:r>
            <a:rPr lang="en-US" sz="2000" b="1" dirty="0"/>
            <a:t>Archive</a:t>
          </a:r>
        </a:p>
      </dgm:t>
    </dgm:pt>
    <dgm:pt modelId="{44C17DB4-8824-4EE4-8CE9-BDCFF60A7239}" type="parTrans" cxnId="{29791B62-2B4B-4170-B009-18E99DE51297}">
      <dgm:prSet/>
      <dgm:spPr/>
      <dgm:t>
        <a:bodyPr/>
        <a:lstStyle/>
        <a:p>
          <a:endParaRPr lang="en-US" sz="2000"/>
        </a:p>
      </dgm:t>
    </dgm:pt>
    <dgm:pt modelId="{A5CB8FE1-7CCF-48E8-A77E-69425872AB7C}" type="sibTrans" cxnId="{29791B62-2B4B-4170-B009-18E99DE51297}">
      <dgm:prSet/>
      <dgm:spPr/>
      <dgm:t>
        <a:bodyPr/>
        <a:lstStyle/>
        <a:p>
          <a:endParaRPr lang="en-US" sz="2000"/>
        </a:p>
      </dgm:t>
    </dgm:pt>
    <dgm:pt modelId="{5F43E81A-D741-4BE1-BBD9-8CB50F17DE0B}">
      <dgm:prSet custT="1"/>
      <dgm:spPr>
        <a:solidFill>
          <a:srgbClr val="00188F"/>
        </a:solidFill>
      </dgm:spPr>
      <dgm:t>
        <a:bodyPr lIns="108000" tIns="36000" rIns="36000" bIns="36000"/>
        <a:lstStyle/>
        <a:p>
          <a:r>
            <a:rPr lang="en-US" sz="2000" dirty="0"/>
            <a:t>Used for data that must be retained but is rarely accessed</a:t>
          </a:r>
        </a:p>
      </dgm:t>
    </dgm:pt>
    <dgm:pt modelId="{8CB36089-CE30-43B8-94E2-1E7029D74F5B}" type="parTrans" cxnId="{DEE84B69-4D7A-480C-B085-5E762F440E79}">
      <dgm:prSet/>
      <dgm:spPr/>
      <dgm:t>
        <a:bodyPr/>
        <a:lstStyle/>
        <a:p>
          <a:endParaRPr lang="en-US" sz="2000"/>
        </a:p>
      </dgm:t>
    </dgm:pt>
    <dgm:pt modelId="{4EA274E9-F0FD-4FAF-B818-D68311C3BCAA}" type="sibTrans" cxnId="{DEE84B69-4D7A-480C-B085-5E762F440E79}">
      <dgm:prSet/>
      <dgm:spPr/>
      <dgm:t>
        <a:bodyPr/>
        <a:lstStyle/>
        <a:p>
          <a:endParaRPr lang="en-US" sz="2000"/>
        </a:p>
      </dgm:t>
    </dgm:pt>
    <dgm:pt modelId="{2836BF02-564A-458A-A9A9-5BC11A4528D4}">
      <dgm:prSet custT="1"/>
      <dgm:spPr>
        <a:solidFill>
          <a:srgbClr val="00188F"/>
        </a:solidFill>
      </dgm:spPr>
      <dgm:t>
        <a:bodyPr lIns="108000" tIns="36000" rIns="36000" bIns="36000"/>
        <a:lstStyle/>
        <a:p>
          <a:r>
            <a:rPr lang="en-US" sz="2000" dirty="0"/>
            <a:t>Data stored at this tier must be flexible for hours-based latency</a:t>
          </a:r>
        </a:p>
      </dgm:t>
    </dgm:pt>
    <dgm:pt modelId="{F1BA194A-55B7-4C0B-AFE9-31F192F0B6CE}" type="parTrans" cxnId="{7EBF5305-C882-4FA8-8C53-FAFA2A5CAE81}">
      <dgm:prSet/>
      <dgm:spPr/>
      <dgm:t>
        <a:bodyPr/>
        <a:lstStyle/>
        <a:p>
          <a:endParaRPr lang="en-US" sz="2000"/>
        </a:p>
      </dgm:t>
    </dgm:pt>
    <dgm:pt modelId="{CB1649FE-D780-4ED5-B0D3-C10473A36C4C}" type="sibTrans" cxnId="{7EBF5305-C882-4FA8-8C53-FAFA2A5CAE81}">
      <dgm:prSet/>
      <dgm:spPr/>
      <dgm:t>
        <a:bodyPr/>
        <a:lstStyle/>
        <a:p>
          <a:endParaRPr lang="en-US" sz="2000"/>
        </a:p>
      </dgm:t>
    </dgm:pt>
    <dgm:pt modelId="{8F3622D3-A505-4C42-A6B1-6A863E84FC7A}">
      <dgm:prSet custT="1"/>
      <dgm:spPr>
        <a:solidFill>
          <a:srgbClr val="00188F"/>
        </a:solidFill>
      </dgm:spPr>
      <dgm:t>
        <a:bodyPr lIns="108000" tIns="36000" rIns="36000" bIns="36000"/>
        <a:lstStyle/>
        <a:p>
          <a:r>
            <a:rPr lang="en-US" sz="2000" dirty="0"/>
            <a:t>Ideal for data that is stored at least 180 days</a:t>
          </a:r>
        </a:p>
      </dgm:t>
    </dgm:pt>
    <dgm:pt modelId="{C24A7194-3173-41FD-AAE7-1C1E1FAB4FFA}" type="parTrans" cxnId="{2A12C68A-5FBC-49A0-BEA0-3F6C0ABE7060}">
      <dgm:prSet/>
      <dgm:spPr/>
      <dgm:t>
        <a:bodyPr/>
        <a:lstStyle/>
        <a:p>
          <a:endParaRPr lang="en-US" sz="2000"/>
        </a:p>
      </dgm:t>
    </dgm:pt>
    <dgm:pt modelId="{E8C36444-C1FE-4FE8-A09D-52A5C4767223}" type="sibTrans" cxnId="{2A12C68A-5FBC-49A0-BEA0-3F6C0ABE7060}">
      <dgm:prSet/>
      <dgm:spPr/>
      <dgm:t>
        <a:bodyPr/>
        <a:lstStyle/>
        <a:p>
          <a:endParaRPr lang="en-US" sz="2000"/>
        </a:p>
      </dgm:t>
    </dgm:pt>
    <dgm:pt modelId="{B6806342-51F4-4BD6-9E6F-0FA656997AFE}">
      <dgm:prSet custT="1"/>
      <dgm:spPr>
        <a:solidFill>
          <a:srgbClr val="008272"/>
        </a:solidFill>
      </dgm:spPr>
      <dgm:t>
        <a:bodyPr lIns="108000" tIns="36000" rIns="36000" bIns="36000"/>
        <a:lstStyle/>
        <a:p>
          <a:r>
            <a:rPr lang="en-US" sz="2000" dirty="0"/>
            <a:t>Ideal for data that is stored at least 30 days</a:t>
          </a:r>
        </a:p>
      </dgm:t>
    </dgm:pt>
    <dgm:pt modelId="{7B393A97-997D-4130-8275-61ABCD206420}" type="sibTrans" cxnId="{C6414549-FBF4-4E2C-9602-92E25D0649CE}">
      <dgm:prSet/>
      <dgm:spPr/>
      <dgm:t>
        <a:bodyPr/>
        <a:lstStyle/>
        <a:p>
          <a:endParaRPr lang="en-US" sz="2000"/>
        </a:p>
      </dgm:t>
    </dgm:pt>
    <dgm:pt modelId="{7E779DC0-2749-48DA-803A-CE922E72733F}" type="parTrans" cxnId="{C6414549-FBF4-4E2C-9602-92E25D0649CE}">
      <dgm:prSet/>
      <dgm:spPr/>
      <dgm:t>
        <a:bodyPr/>
        <a:lstStyle/>
        <a:p>
          <a:endParaRPr lang="en-US" sz="2000"/>
        </a:p>
      </dgm:t>
    </dgm:pt>
    <dgm:pt modelId="{D3C9E941-3815-4D39-8587-167DA8D1516F}" type="pres">
      <dgm:prSet presAssocID="{D4174B09-AB18-494F-929D-E13E79E712EF}" presName="Name0" presStyleCnt="0">
        <dgm:presLayoutVars>
          <dgm:dir/>
          <dgm:animLvl val="lvl"/>
          <dgm:resizeHandles val="exact"/>
        </dgm:presLayoutVars>
      </dgm:prSet>
      <dgm:spPr/>
    </dgm:pt>
    <dgm:pt modelId="{0422A717-E589-47BB-A69D-E8C14FC09F66}" type="pres">
      <dgm:prSet presAssocID="{5601EFEF-F026-4962-8CC6-DB08BF8E4243}" presName="linNode" presStyleCnt="0"/>
      <dgm:spPr/>
    </dgm:pt>
    <dgm:pt modelId="{622D95B4-1BEF-4AB6-A018-15DC7E4F658E}" type="pres">
      <dgm:prSet presAssocID="{5601EFEF-F026-4962-8CC6-DB08BF8E4243}" presName="parTx" presStyleLbl="revTx" presStyleIdx="0" presStyleCnt="3" custScaleX="45741">
        <dgm:presLayoutVars>
          <dgm:chMax val="1"/>
          <dgm:bulletEnabled val="1"/>
        </dgm:presLayoutVars>
      </dgm:prSet>
      <dgm:spPr/>
    </dgm:pt>
    <dgm:pt modelId="{ADA49C76-68ED-44EC-B967-17B4B6EBFB61}" type="pres">
      <dgm:prSet presAssocID="{5601EFEF-F026-4962-8CC6-DB08BF8E4243}" presName="bracket" presStyleLbl="parChTrans1D1" presStyleIdx="0" presStyleCnt="3" custScaleX="37741"/>
      <dgm:spPr>
        <a:ln w="12700"/>
      </dgm:spPr>
    </dgm:pt>
    <dgm:pt modelId="{6D715841-F344-4CDA-8288-4857736D97F9}" type="pres">
      <dgm:prSet presAssocID="{5601EFEF-F026-4962-8CC6-DB08BF8E4243}" presName="spH" presStyleCnt="0"/>
      <dgm:spPr/>
    </dgm:pt>
    <dgm:pt modelId="{C3840EA5-6AF7-42D2-BDC5-BF681DAC8757}" type="pres">
      <dgm:prSet presAssocID="{5601EFEF-F026-4962-8CC6-DB08BF8E4243}" presName="desTx" presStyleLbl="node1" presStyleIdx="0" presStyleCnt="3" custScaleX="108255">
        <dgm:presLayoutVars>
          <dgm:bulletEnabled val="1"/>
        </dgm:presLayoutVars>
      </dgm:prSet>
      <dgm:spPr/>
    </dgm:pt>
    <dgm:pt modelId="{D06A80E6-0F2F-43D3-AB94-1B0001765DE7}" type="pres">
      <dgm:prSet presAssocID="{D8D64585-A4F7-4128-8227-E1BA646CEC69}" presName="spV" presStyleCnt="0"/>
      <dgm:spPr/>
    </dgm:pt>
    <dgm:pt modelId="{1B499B63-C0B0-44AE-A449-CB1A605A3570}" type="pres">
      <dgm:prSet presAssocID="{11F16604-8C84-4B65-9BB4-6D183B93B6BA}" presName="linNode" presStyleCnt="0"/>
      <dgm:spPr/>
    </dgm:pt>
    <dgm:pt modelId="{A95E7C9A-F1D1-45BB-9B97-344FD2FCC944}" type="pres">
      <dgm:prSet presAssocID="{11F16604-8C84-4B65-9BB4-6D183B93B6BA}" presName="parTx" presStyleLbl="revTx" presStyleIdx="1" presStyleCnt="3" custScaleX="45741">
        <dgm:presLayoutVars>
          <dgm:chMax val="1"/>
          <dgm:bulletEnabled val="1"/>
        </dgm:presLayoutVars>
      </dgm:prSet>
      <dgm:spPr/>
    </dgm:pt>
    <dgm:pt modelId="{65932B39-EFA7-4A69-AD0A-CE6A30FC6B5C}" type="pres">
      <dgm:prSet presAssocID="{11F16604-8C84-4B65-9BB4-6D183B93B6BA}" presName="bracket" presStyleLbl="parChTrans1D1" presStyleIdx="1" presStyleCnt="3" custScaleX="37741"/>
      <dgm:spPr>
        <a:ln w="12700"/>
      </dgm:spPr>
    </dgm:pt>
    <dgm:pt modelId="{AD9D4C88-A6B0-47FC-B7AA-8D843308F6E3}" type="pres">
      <dgm:prSet presAssocID="{11F16604-8C84-4B65-9BB4-6D183B93B6BA}" presName="spH" presStyleCnt="0"/>
      <dgm:spPr/>
    </dgm:pt>
    <dgm:pt modelId="{E3B66E76-2F79-4E5B-99FD-226FC88B544F}" type="pres">
      <dgm:prSet presAssocID="{11F16604-8C84-4B65-9BB4-6D183B93B6BA}" presName="desTx" presStyleLbl="node1" presStyleIdx="1" presStyleCnt="3" custScaleX="108255">
        <dgm:presLayoutVars>
          <dgm:bulletEnabled val="1"/>
        </dgm:presLayoutVars>
      </dgm:prSet>
      <dgm:spPr/>
    </dgm:pt>
    <dgm:pt modelId="{A880F655-EE85-4881-A93F-CA8C4C11F55B}" type="pres">
      <dgm:prSet presAssocID="{290FBC86-8A9F-4E42-887D-10A425F230DC}" presName="spV" presStyleCnt="0"/>
      <dgm:spPr/>
    </dgm:pt>
    <dgm:pt modelId="{D5ECA4EA-042C-4127-8712-2132DCD10B05}" type="pres">
      <dgm:prSet presAssocID="{C90EEE68-CAE3-4F53-B07F-2E648120992D}" presName="linNode" presStyleCnt="0"/>
      <dgm:spPr/>
    </dgm:pt>
    <dgm:pt modelId="{5EA04DFA-DEA3-4BCC-AC98-7CBE5A623593}" type="pres">
      <dgm:prSet presAssocID="{C90EEE68-CAE3-4F53-B07F-2E648120992D}" presName="parTx" presStyleLbl="revTx" presStyleIdx="2" presStyleCnt="3" custScaleX="60563" custLinFactNeighborX="-66778">
        <dgm:presLayoutVars>
          <dgm:chMax val="1"/>
          <dgm:bulletEnabled val="1"/>
        </dgm:presLayoutVars>
      </dgm:prSet>
      <dgm:spPr/>
    </dgm:pt>
    <dgm:pt modelId="{33152FAF-F7CE-45BC-806F-E0E74BCE6A48}" type="pres">
      <dgm:prSet presAssocID="{C90EEE68-CAE3-4F53-B07F-2E648120992D}" presName="bracket" presStyleLbl="parChTrans1D1" presStyleIdx="2" presStyleCnt="3" custScaleX="41611" custScaleY="83804" custLinFactX="-41617" custLinFactNeighborX="-100000"/>
      <dgm:spPr>
        <a:ln w="12700"/>
      </dgm:spPr>
    </dgm:pt>
    <dgm:pt modelId="{95BA998F-2002-4216-AFFC-21615E76B7B9}" type="pres">
      <dgm:prSet presAssocID="{C90EEE68-CAE3-4F53-B07F-2E648120992D}" presName="spH" presStyleCnt="0"/>
      <dgm:spPr/>
    </dgm:pt>
    <dgm:pt modelId="{7168C5E0-2909-4D84-BE8F-390D44079679}" type="pres">
      <dgm:prSet presAssocID="{C90EEE68-CAE3-4F53-B07F-2E648120992D}" presName="desTx" presStyleLbl="node1" presStyleIdx="2" presStyleCnt="3" custScaleX="108255" custScaleY="87217" custLinFactX="-3060" custLinFactNeighborX="-100000">
        <dgm:presLayoutVars>
          <dgm:bulletEnabled val="1"/>
        </dgm:presLayoutVars>
      </dgm:prSet>
      <dgm:spPr/>
    </dgm:pt>
  </dgm:ptLst>
  <dgm:cxnLst>
    <dgm:cxn modelId="{7EBF5305-C882-4FA8-8C53-FAFA2A5CAE81}" srcId="{C90EEE68-CAE3-4F53-B07F-2E648120992D}" destId="{2836BF02-564A-458A-A9A9-5BC11A4528D4}" srcOrd="1" destOrd="0" parTransId="{F1BA194A-55B7-4C0B-AFE9-31F192F0B6CE}" sibTransId="{CB1649FE-D780-4ED5-B0D3-C10473A36C4C}"/>
    <dgm:cxn modelId="{EC187F14-E8FD-421F-B723-EDD53FE20FCD}" srcId="{D4174B09-AB18-494F-929D-E13E79E712EF}" destId="{11F16604-8C84-4B65-9BB4-6D183B93B6BA}" srcOrd="1" destOrd="0" parTransId="{A08E0B49-086B-4994-8990-F618E1F3B68F}" sibTransId="{290FBC86-8A9F-4E42-887D-10A425F230DC}"/>
    <dgm:cxn modelId="{CB95C624-2777-4015-8077-608FC9ED7B16}" srcId="{11F16604-8C84-4B65-9BB4-6D183B93B6BA}" destId="{78251A8B-E64C-4B99-A41E-9942E0677413}" srcOrd="0" destOrd="0" parTransId="{E84A6E6E-5CBF-4EB4-BDEB-C59DC7B4DD75}" sibTransId="{2CF2D598-6CA7-4C46-9F73-D4F618006636}"/>
    <dgm:cxn modelId="{7B8EF431-7703-401A-841A-02E4F55CDDE6}" type="presOf" srcId="{8F3622D3-A505-4C42-A6B1-6A863E84FC7A}" destId="{7168C5E0-2909-4D84-BE8F-390D44079679}" srcOrd="0" destOrd="2" presId="urn:diagrams.loki3.com/BracketList"/>
    <dgm:cxn modelId="{4826C132-BA5B-4E9C-9846-9DB96DDFF6FF}" type="presOf" srcId="{78251A8B-E64C-4B99-A41E-9942E0677413}" destId="{E3B66E76-2F79-4E5B-99FD-226FC88B544F}" srcOrd="0" destOrd="0" presId="urn:diagrams.loki3.com/BracketList"/>
    <dgm:cxn modelId="{E3816461-FE91-428F-B95A-D420198D0DA4}" type="presOf" srcId="{B6806342-51F4-4BD6-9E6F-0FA656997AFE}" destId="{E3B66E76-2F79-4E5B-99FD-226FC88B544F}" srcOrd="0" destOrd="1" presId="urn:diagrams.loki3.com/BracketList"/>
    <dgm:cxn modelId="{29791B62-2B4B-4170-B009-18E99DE51297}" srcId="{D4174B09-AB18-494F-929D-E13E79E712EF}" destId="{C90EEE68-CAE3-4F53-B07F-2E648120992D}" srcOrd="2" destOrd="0" parTransId="{44C17DB4-8824-4EE4-8CE9-BDCFF60A7239}" sibTransId="{A5CB8FE1-7CCF-48E8-A77E-69425872AB7C}"/>
    <dgm:cxn modelId="{31C77D66-32F4-4083-B2C6-724F345FA592}" type="presOf" srcId="{4DDC66B2-EF31-4BC3-9203-BC6B2F626065}" destId="{C3840EA5-6AF7-42D2-BDC5-BF681DAC8757}" srcOrd="0" destOrd="0" presId="urn:diagrams.loki3.com/BracketList"/>
    <dgm:cxn modelId="{C6414549-FBF4-4E2C-9602-92E25D0649CE}" srcId="{11F16604-8C84-4B65-9BB4-6D183B93B6BA}" destId="{B6806342-51F4-4BD6-9E6F-0FA656997AFE}" srcOrd="1" destOrd="0" parTransId="{7E779DC0-2749-48DA-803A-CE922E72733F}" sibTransId="{7B393A97-997D-4130-8275-61ABCD206420}"/>
    <dgm:cxn modelId="{DEE84B69-4D7A-480C-B085-5E762F440E79}" srcId="{C90EEE68-CAE3-4F53-B07F-2E648120992D}" destId="{5F43E81A-D741-4BE1-BBD9-8CB50F17DE0B}" srcOrd="0" destOrd="0" parTransId="{8CB36089-CE30-43B8-94E2-1E7029D74F5B}" sibTransId="{4EA274E9-F0FD-4FAF-B818-D68311C3BCAA}"/>
    <dgm:cxn modelId="{2A12C68A-5FBC-49A0-BEA0-3F6C0ABE7060}" srcId="{C90EEE68-CAE3-4F53-B07F-2E648120992D}" destId="{8F3622D3-A505-4C42-A6B1-6A863E84FC7A}" srcOrd="2" destOrd="0" parTransId="{C24A7194-3173-41FD-AAE7-1C1E1FAB4FFA}" sibTransId="{E8C36444-C1FE-4FE8-A09D-52A5C4767223}"/>
    <dgm:cxn modelId="{2E23B98F-D84A-44BA-9847-9570565B7803}" type="presOf" srcId="{0F5ECE45-06B1-489E-A88C-357797741021}" destId="{C3840EA5-6AF7-42D2-BDC5-BF681DAC8757}" srcOrd="0" destOrd="1" presId="urn:diagrams.loki3.com/BracketList"/>
    <dgm:cxn modelId="{735D83B2-DE8D-4C48-B466-E86483767DB8}" type="presOf" srcId="{11F16604-8C84-4B65-9BB4-6D183B93B6BA}" destId="{A95E7C9A-F1D1-45BB-9B97-344FD2FCC944}" srcOrd="0" destOrd="0" presId="urn:diagrams.loki3.com/BracketList"/>
    <dgm:cxn modelId="{D36FD1B5-E947-4D2A-BA21-187DC2296419}" type="presOf" srcId="{D4174B09-AB18-494F-929D-E13E79E712EF}" destId="{D3C9E941-3815-4D39-8587-167DA8D1516F}" srcOrd="0" destOrd="0" presId="urn:diagrams.loki3.com/BracketList"/>
    <dgm:cxn modelId="{701200CC-81E1-4068-9CA1-B30C273DA122}" srcId="{5601EFEF-F026-4962-8CC6-DB08BF8E4243}" destId="{0F5ECE45-06B1-489E-A88C-357797741021}" srcOrd="1" destOrd="0" parTransId="{F296C4DC-6D5C-4EF1-BE54-82A11D4F2D32}" sibTransId="{A7B2735E-EB61-412A-9706-0A4D6855D287}"/>
    <dgm:cxn modelId="{61E94DDE-29C9-4EFF-BB50-184FDAE1F59D}" type="presOf" srcId="{5601EFEF-F026-4962-8CC6-DB08BF8E4243}" destId="{622D95B4-1BEF-4AB6-A018-15DC7E4F658E}" srcOrd="0" destOrd="0" presId="urn:diagrams.loki3.com/BracketList"/>
    <dgm:cxn modelId="{3193EAE0-747D-4E85-93C8-BDBD31E7BF74}" type="presOf" srcId="{C90EEE68-CAE3-4F53-B07F-2E648120992D}" destId="{5EA04DFA-DEA3-4BCC-AC98-7CBE5A623593}" srcOrd="0" destOrd="0" presId="urn:diagrams.loki3.com/BracketList"/>
    <dgm:cxn modelId="{CAB1A8E6-2575-4880-934C-3E213F63F708}" type="presOf" srcId="{2836BF02-564A-458A-A9A9-5BC11A4528D4}" destId="{7168C5E0-2909-4D84-BE8F-390D44079679}" srcOrd="0" destOrd="1" presId="urn:diagrams.loki3.com/BracketList"/>
    <dgm:cxn modelId="{0954BBE8-260D-4610-8BC7-06BC10A9BF8A}" type="presOf" srcId="{5F43E81A-D741-4BE1-BBD9-8CB50F17DE0B}" destId="{7168C5E0-2909-4D84-BE8F-390D44079679}" srcOrd="0" destOrd="0" presId="urn:diagrams.loki3.com/BracketList"/>
    <dgm:cxn modelId="{F6D325F5-E6FB-411D-84E6-924FECDB4440}" srcId="{5601EFEF-F026-4962-8CC6-DB08BF8E4243}" destId="{4DDC66B2-EF31-4BC3-9203-BC6B2F626065}" srcOrd="0" destOrd="0" parTransId="{5FBA23BF-0063-47CB-BCE4-41F81AA83F98}" sibTransId="{D0A76E79-4400-41A3-AE16-42E3E4316F37}"/>
    <dgm:cxn modelId="{76622EF9-C90D-4A32-9968-8E8E929C55B4}" srcId="{D4174B09-AB18-494F-929D-E13E79E712EF}" destId="{5601EFEF-F026-4962-8CC6-DB08BF8E4243}" srcOrd="0" destOrd="0" parTransId="{355FAA74-4B64-4C27-9092-698484AB6E6F}" sibTransId="{D8D64585-A4F7-4128-8227-E1BA646CEC69}"/>
    <dgm:cxn modelId="{76035413-C91F-4A06-8A8C-8B7E38723061}" type="presParOf" srcId="{D3C9E941-3815-4D39-8587-167DA8D1516F}" destId="{0422A717-E589-47BB-A69D-E8C14FC09F66}" srcOrd="0" destOrd="0" presId="urn:diagrams.loki3.com/BracketList"/>
    <dgm:cxn modelId="{B7C957D1-6A82-43B6-87C1-9AFB7D6D4141}" type="presParOf" srcId="{0422A717-E589-47BB-A69D-E8C14FC09F66}" destId="{622D95B4-1BEF-4AB6-A018-15DC7E4F658E}" srcOrd="0" destOrd="0" presId="urn:diagrams.loki3.com/BracketList"/>
    <dgm:cxn modelId="{5E0CFCD4-7E59-42A8-A28D-A4B08C8E463E}" type="presParOf" srcId="{0422A717-E589-47BB-A69D-E8C14FC09F66}" destId="{ADA49C76-68ED-44EC-B967-17B4B6EBFB61}" srcOrd="1" destOrd="0" presId="urn:diagrams.loki3.com/BracketList"/>
    <dgm:cxn modelId="{302E53DF-A8B1-40A2-997A-CC9207351CD2}" type="presParOf" srcId="{0422A717-E589-47BB-A69D-E8C14FC09F66}" destId="{6D715841-F344-4CDA-8288-4857736D97F9}" srcOrd="2" destOrd="0" presId="urn:diagrams.loki3.com/BracketList"/>
    <dgm:cxn modelId="{92495733-02CF-460E-81A0-42E166FFE591}" type="presParOf" srcId="{0422A717-E589-47BB-A69D-E8C14FC09F66}" destId="{C3840EA5-6AF7-42D2-BDC5-BF681DAC8757}" srcOrd="3" destOrd="0" presId="urn:diagrams.loki3.com/BracketList"/>
    <dgm:cxn modelId="{E99CD7EB-962D-4302-8193-A3D9C690A20C}" type="presParOf" srcId="{D3C9E941-3815-4D39-8587-167DA8D1516F}" destId="{D06A80E6-0F2F-43D3-AB94-1B0001765DE7}" srcOrd="1" destOrd="0" presId="urn:diagrams.loki3.com/BracketList"/>
    <dgm:cxn modelId="{01E5E1AD-A355-4EB4-BF14-EB1E65762386}" type="presParOf" srcId="{D3C9E941-3815-4D39-8587-167DA8D1516F}" destId="{1B499B63-C0B0-44AE-A449-CB1A605A3570}" srcOrd="2" destOrd="0" presId="urn:diagrams.loki3.com/BracketList"/>
    <dgm:cxn modelId="{EF990201-E8B7-4178-9B02-786B91E217EA}" type="presParOf" srcId="{1B499B63-C0B0-44AE-A449-CB1A605A3570}" destId="{A95E7C9A-F1D1-45BB-9B97-344FD2FCC944}" srcOrd="0" destOrd="0" presId="urn:diagrams.loki3.com/BracketList"/>
    <dgm:cxn modelId="{2CE8E826-BB15-49DD-A892-7FD0BFCABE74}" type="presParOf" srcId="{1B499B63-C0B0-44AE-A449-CB1A605A3570}" destId="{65932B39-EFA7-4A69-AD0A-CE6A30FC6B5C}" srcOrd="1" destOrd="0" presId="urn:diagrams.loki3.com/BracketList"/>
    <dgm:cxn modelId="{8DD9F3BD-28CF-4178-8022-79312445DA8C}" type="presParOf" srcId="{1B499B63-C0B0-44AE-A449-CB1A605A3570}" destId="{AD9D4C88-A6B0-47FC-B7AA-8D843308F6E3}" srcOrd="2" destOrd="0" presId="urn:diagrams.loki3.com/BracketList"/>
    <dgm:cxn modelId="{903D20AB-6E3C-407B-9455-2C9FACE3D88B}" type="presParOf" srcId="{1B499B63-C0B0-44AE-A449-CB1A605A3570}" destId="{E3B66E76-2F79-4E5B-99FD-226FC88B544F}" srcOrd="3" destOrd="0" presId="urn:diagrams.loki3.com/BracketList"/>
    <dgm:cxn modelId="{651BDA55-28FB-4CB5-BB22-709B7247CAEC}" type="presParOf" srcId="{D3C9E941-3815-4D39-8587-167DA8D1516F}" destId="{A880F655-EE85-4881-A93F-CA8C4C11F55B}" srcOrd="3" destOrd="0" presId="urn:diagrams.loki3.com/BracketList"/>
    <dgm:cxn modelId="{1EA6E264-9C16-49B0-998D-64231694895D}" type="presParOf" srcId="{D3C9E941-3815-4D39-8587-167DA8D1516F}" destId="{D5ECA4EA-042C-4127-8712-2132DCD10B05}" srcOrd="4" destOrd="0" presId="urn:diagrams.loki3.com/BracketList"/>
    <dgm:cxn modelId="{9D86F51A-82FC-4A71-AA1B-1364D556FFB6}" type="presParOf" srcId="{D5ECA4EA-042C-4127-8712-2132DCD10B05}" destId="{5EA04DFA-DEA3-4BCC-AC98-7CBE5A623593}" srcOrd="0" destOrd="0" presId="urn:diagrams.loki3.com/BracketList"/>
    <dgm:cxn modelId="{02DC7C41-7FF3-484C-90B0-3997355C871F}" type="presParOf" srcId="{D5ECA4EA-042C-4127-8712-2132DCD10B05}" destId="{33152FAF-F7CE-45BC-806F-E0E74BCE6A48}" srcOrd="1" destOrd="0" presId="urn:diagrams.loki3.com/BracketList"/>
    <dgm:cxn modelId="{BE6F0947-AFAB-4252-8036-385326A5A837}" type="presParOf" srcId="{D5ECA4EA-042C-4127-8712-2132DCD10B05}" destId="{95BA998F-2002-4216-AFFC-21615E76B7B9}" srcOrd="2" destOrd="0" presId="urn:diagrams.loki3.com/BracketList"/>
    <dgm:cxn modelId="{86E4C7CE-4EAF-4AC0-BB99-A22F2728F4CF}" type="presParOf" srcId="{D5ECA4EA-042C-4127-8712-2132DCD10B05}" destId="{7168C5E0-2909-4D84-BE8F-390D44079679}"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D95B4-1BEF-4AB6-A018-15DC7E4F658E}">
      <dsp:nvSpPr>
        <dsp:cNvPr id="0" name=""/>
        <dsp:cNvSpPr/>
      </dsp:nvSpPr>
      <dsp:spPr>
        <a:xfrm>
          <a:off x="367933" y="18819"/>
          <a:ext cx="1174384"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Hot</a:t>
          </a:r>
        </a:p>
      </dsp:txBody>
      <dsp:txXfrm>
        <a:off x="367933" y="18819"/>
        <a:ext cx="1174384" cy="930600"/>
      </dsp:txXfrm>
    </dsp:sp>
    <dsp:sp modelId="{ADA49C76-68ED-44EC-B967-17B4B6EBFB61}">
      <dsp:nvSpPr>
        <dsp:cNvPr id="0" name=""/>
        <dsp:cNvSpPr/>
      </dsp:nvSpPr>
      <dsp:spPr>
        <a:xfrm>
          <a:off x="1542318" y="18819"/>
          <a:ext cx="193797" cy="930600"/>
        </a:xfrm>
        <a:prstGeom prst="leftBrace">
          <a:avLst>
            <a:gd name="adj1" fmla="val 35000"/>
            <a:gd name="adj2" fmla="val 50000"/>
          </a:avLst>
        </a:prstGeom>
        <a:noFill/>
        <a:ln w="127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C3840EA5-6AF7-42D2-BDC5-BF681DAC8757}">
      <dsp:nvSpPr>
        <dsp:cNvPr id="0" name=""/>
        <dsp:cNvSpPr/>
      </dsp:nvSpPr>
      <dsp:spPr>
        <a:xfrm>
          <a:off x="1941512" y="18819"/>
          <a:ext cx="7559996" cy="930600"/>
        </a:xfrm>
        <a:prstGeom prst="rect">
          <a:avLst/>
        </a:prstGeom>
        <a:solidFill>
          <a:srgbClr val="FFB90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36000" rIns="36000" bIns="360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solidFill>
            </a:rPr>
            <a:t>The most common tier</a:t>
          </a:r>
        </a:p>
        <a:p>
          <a:pPr marL="228600" lvl="1" indent="-228600" algn="l" defTabSz="889000">
            <a:lnSpc>
              <a:spcPct val="90000"/>
            </a:lnSpc>
            <a:spcBef>
              <a:spcPct val="0"/>
            </a:spcBef>
            <a:spcAft>
              <a:spcPct val="15000"/>
            </a:spcAft>
            <a:buChar char="•"/>
          </a:pPr>
          <a:r>
            <a:rPr lang="en-US" sz="2000" kern="1200" dirty="0">
              <a:solidFill>
                <a:schemeClr val="tx1"/>
              </a:solidFill>
            </a:rPr>
            <a:t>Used for data that is accessed frequently</a:t>
          </a:r>
        </a:p>
      </dsp:txBody>
      <dsp:txXfrm>
        <a:off x="1941512" y="18819"/>
        <a:ext cx="7559996" cy="930600"/>
      </dsp:txXfrm>
    </dsp:sp>
    <dsp:sp modelId="{A95E7C9A-F1D1-45BB-9B97-344FD2FCC944}">
      <dsp:nvSpPr>
        <dsp:cNvPr id="0" name=""/>
        <dsp:cNvSpPr/>
      </dsp:nvSpPr>
      <dsp:spPr>
        <a:xfrm>
          <a:off x="367933" y="1118619"/>
          <a:ext cx="1174384"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Cool</a:t>
          </a:r>
        </a:p>
      </dsp:txBody>
      <dsp:txXfrm>
        <a:off x="367933" y="1118619"/>
        <a:ext cx="1174384" cy="930600"/>
      </dsp:txXfrm>
    </dsp:sp>
    <dsp:sp modelId="{65932B39-EFA7-4A69-AD0A-CE6A30FC6B5C}">
      <dsp:nvSpPr>
        <dsp:cNvPr id="0" name=""/>
        <dsp:cNvSpPr/>
      </dsp:nvSpPr>
      <dsp:spPr>
        <a:xfrm>
          <a:off x="1542318" y="1118619"/>
          <a:ext cx="193797" cy="930600"/>
        </a:xfrm>
        <a:prstGeom prst="leftBrace">
          <a:avLst>
            <a:gd name="adj1" fmla="val 35000"/>
            <a:gd name="adj2" fmla="val 50000"/>
          </a:avLst>
        </a:prstGeom>
        <a:noFill/>
        <a:ln w="127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E3B66E76-2F79-4E5B-99FD-226FC88B544F}">
      <dsp:nvSpPr>
        <dsp:cNvPr id="0" name=""/>
        <dsp:cNvSpPr/>
      </dsp:nvSpPr>
      <dsp:spPr>
        <a:xfrm>
          <a:off x="1941512" y="1118619"/>
          <a:ext cx="7559996" cy="930600"/>
        </a:xfrm>
        <a:prstGeom prst="rect">
          <a:avLst/>
        </a:prstGeom>
        <a:solidFill>
          <a:srgbClr val="00827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36000" rIns="36000" bIns="360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Used for data that is infrequently accessed</a:t>
          </a:r>
        </a:p>
        <a:p>
          <a:pPr marL="228600" lvl="1" indent="-228600" algn="l" defTabSz="889000">
            <a:lnSpc>
              <a:spcPct val="90000"/>
            </a:lnSpc>
            <a:spcBef>
              <a:spcPct val="0"/>
            </a:spcBef>
            <a:spcAft>
              <a:spcPct val="15000"/>
            </a:spcAft>
            <a:buChar char="•"/>
          </a:pPr>
          <a:r>
            <a:rPr lang="en-US" sz="2000" kern="1200" dirty="0"/>
            <a:t>Ideal for data that is stored at least 30 days</a:t>
          </a:r>
        </a:p>
      </dsp:txBody>
      <dsp:txXfrm>
        <a:off x="1941512" y="1118619"/>
        <a:ext cx="7559996" cy="930600"/>
      </dsp:txXfrm>
    </dsp:sp>
    <dsp:sp modelId="{5EA04DFA-DEA3-4BCC-AC98-7CBE5A623593}">
      <dsp:nvSpPr>
        <dsp:cNvPr id="0" name=""/>
        <dsp:cNvSpPr/>
      </dsp:nvSpPr>
      <dsp:spPr>
        <a:xfrm>
          <a:off x="25032" y="2361851"/>
          <a:ext cx="1554934" cy="93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b="1" kern="1200" dirty="0"/>
            <a:t>Archive</a:t>
          </a:r>
        </a:p>
      </dsp:txBody>
      <dsp:txXfrm>
        <a:off x="25032" y="2361851"/>
        <a:ext cx="1554934" cy="930600"/>
      </dsp:txXfrm>
    </dsp:sp>
    <dsp:sp modelId="{33152FAF-F7CE-45BC-806F-E0E74BCE6A48}">
      <dsp:nvSpPr>
        <dsp:cNvPr id="0" name=""/>
        <dsp:cNvSpPr/>
      </dsp:nvSpPr>
      <dsp:spPr>
        <a:xfrm>
          <a:off x="1503770" y="2242240"/>
          <a:ext cx="213669" cy="1169820"/>
        </a:xfrm>
        <a:prstGeom prst="leftBrace">
          <a:avLst>
            <a:gd name="adj1" fmla="val 35000"/>
            <a:gd name="adj2" fmla="val 50000"/>
          </a:avLst>
        </a:prstGeom>
        <a:noFill/>
        <a:ln w="12700" cap="flat"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7168C5E0-2909-4D84-BE8F-390D44079679}">
      <dsp:nvSpPr>
        <dsp:cNvPr id="0" name=""/>
        <dsp:cNvSpPr/>
      </dsp:nvSpPr>
      <dsp:spPr>
        <a:xfrm>
          <a:off x="1922842" y="2218419"/>
          <a:ext cx="7559996" cy="1217462"/>
        </a:xfrm>
        <a:prstGeom prst="rect">
          <a:avLst/>
        </a:prstGeom>
        <a:solidFill>
          <a:srgbClr val="00188F"/>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00" tIns="36000" rIns="36000" bIns="360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Used for data that must be retained but is rarely accessed</a:t>
          </a:r>
        </a:p>
        <a:p>
          <a:pPr marL="228600" lvl="1" indent="-228600" algn="l" defTabSz="889000">
            <a:lnSpc>
              <a:spcPct val="90000"/>
            </a:lnSpc>
            <a:spcBef>
              <a:spcPct val="0"/>
            </a:spcBef>
            <a:spcAft>
              <a:spcPct val="15000"/>
            </a:spcAft>
            <a:buChar char="•"/>
          </a:pPr>
          <a:r>
            <a:rPr lang="en-US" sz="2000" kern="1200" dirty="0"/>
            <a:t>Data stored at this tier must be flexible for hours-based latency</a:t>
          </a:r>
        </a:p>
        <a:p>
          <a:pPr marL="228600" lvl="1" indent="-228600" algn="l" defTabSz="889000">
            <a:lnSpc>
              <a:spcPct val="90000"/>
            </a:lnSpc>
            <a:spcBef>
              <a:spcPct val="0"/>
            </a:spcBef>
            <a:spcAft>
              <a:spcPct val="15000"/>
            </a:spcAft>
            <a:buChar char="•"/>
          </a:pPr>
          <a:r>
            <a:rPr lang="en-US" sz="2000" kern="1200" dirty="0"/>
            <a:t>Ideal for data that is stored at least 180 days</a:t>
          </a:r>
        </a:p>
      </dsp:txBody>
      <dsp:txXfrm>
        <a:off x="1922842" y="2218419"/>
        <a:ext cx="7559996" cy="121746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9/11/2020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ocs.microsoft.com/en-us/azure/storage/common/storage-dotnet-shared-access-signature-part-1?toc=%2fazure%2fstorage%2fblobs%2ftoc.json"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a:t>
            </a:fld>
            <a:endParaRPr lang="en-US" dirty="0"/>
          </a:p>
        </p:txBody>
      </p:sp>
    </p:spTree>
    <p:extLst>
      <p:ext uri="{BB962C8B-B14F-4D97-AF65-F5344CB8AC3E}">
        <p14:creationId xmlns:p14="http://schemas.microsoft.com/office/powerpoint/2010/main" val="41409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148103682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Would you directly assign or dynamically assign membership?</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131</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132</a:t>
            </a:fld>
            <a:endParaRPr lang="en-US" dirty="0"/>
          </a:p>
        </p:txBody>
      </p:sp>
    </p:spTree>
    <p:extLst>
      <p:ext uri="{BB962C8B-B14F-4D97-AF65-F5344CB8AC3E}">
        <p14:creationId xmlns:p14="http://schemas.microsoft.com/office/powerpoint/2010/main" val="102376157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134</a:t>
            </a:fld>
            <a:endParaRPr lang="en-US"/>
          </a:p>
        </p:txBody>
      </p:sp>
    </p:spTree>
    <p:extLst>
      <p:ext uri="{BB962C8B-B14F-4D97-AF65-F5344CB8AC3E}">
        <p14:creationId xmlns:p14="http://schemas.microsoft.com/office/powerpoint/2010/main" val="273392549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136</a:t>
            </a:fld>
            <a:endParaRPr lang="en-US"/>
          </a:p>
        </p:txBody>
      </p:sp>
    </p:spTree>
    <p:extLst>
      <p:ext uri="{BB962C8B-B14F-4D97-AF65-F5344CB8AC3E}">
        <p14:creationId xmlns:p14="http://schemas.microsoft.com/office/powerpoint/2010/main" val="141035199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Policy Documentation - https://docs.microsoft.com/azure/azure-policy/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9/11/2020 5:34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137</a:t>
            </a:fld>
            <a:endParaRPr lang="en-US" dirty="0"/>
          </a:p>
        </p:txBody>
      </p:sp>
    </p:spTree>
    <p:extLst>
      <p:ext uri="{BB962C8B-B14F-4D97-AF65-F5344CB8AC3E}">
        <p14:creationId xmlns:p14="http://schemas.microsoft.com/office/powerpoint/2010/main" val="423623163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next four topics step you through creating an Azure policy. </a:t>
            </a:r>
          </a:p>
          <a:p>
            <a:r>
              <a:rPr lang="en-US" sz="882" kern="1200" dirty="0">
                <a:solidFill>
                  <a:schemeClr val="tx1"/>
                </a:solidFill>
                <a:effectLst/>
                <a:latin typeface="Segoe UI Light" pitchFamily="34" charset="0"/>
                <a:ea typeface="+mn-ea"/>
                <a:cs typeface="+mn-cs"/>
              </a:rPr>
              <a:t>✔ Even if you have only a few Policy Definitions, we recommend creating an Initiative Definition.</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138</a:t>
            </a:fld>
            <a:endParaRPr lang="en-US" dirty="0"/>
          </a:p>
        </p:txBody>
      </p:sp>
    </p:spTree>
    <p:extLst>
      <p:ext uri="{BB962C8B-B14F-4D97-AF65-F5344CB8AC3E}">
        <p14:creationId xmlns:p14="http://schemas.microsoft.com/office/powerpoint/2010/main" val="18635539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 Policy Definitions have a specific JSON format.  As an Azure Administrator you will not need to create files in this format, but you may want to take a look so you are familiar.  Review the available definitions in the portal and in GitHub. </a:t>
            </a:r>
          </a:p>
          <a:p>
            <a:r>
              <a:rPr lang="en-US" sz="882" kern="1200" dirty="0">
                <a:solidFill>
                  <a:schemeClr val="tx1"/>
                </a:solidFill>
                <a:effectLst/>
                <a:latin typeface="Segoe UI Light" pitchFamily="34" charset="0"/>
                <a:ea typeface="+mn-ea"/>
                <a:cs typeface="+mn-cs"/>
              </a:rPr>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139</a:t>
            </a:fld>
            <a:endParaRPr lang="en-US" dirty="0"/>
          </a:p>
        </p:txBody>
      </p:sp>
    </p:spTree>
    <p:extLst>
      <p:ext uri="{BB962C8B-B14F-4D97-AF65-F5344CB8AC3E}">
        <p14:creationId xmlns:p14="http://schemas.microsoft.com/office/powerpoint/2010/main" val="278988247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how this will require some planning to organize your policies?</a:t>
            </a:r>
          </a:p>
          <a:p>
            <a:r>
              <a:rPr lang="en-US" sz="882" kern="1200" dirty="0">
                <a:solidFill>
                  <a:schemeClr val="tx1"/>
                </a:solidFill>
                <a:effectLst/>
                <a:latin typeface="Segoe UI Light" pitchFamily="34" charset="0"/>
                <a:ea typeface="+mn-ea"/>
                <a:cs typeface="+mn-cs"/>
              </a:rPr>
              <a:t>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9/11/2020 5:34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140</a:t>
            </a:fld>
            <a:endParaRPr lang="en-US" dirty="0"/>
          </a:p>
        </p:txBody>
      </p:sp>
    </p:spTree>
    <p:extLst>
      <p:ext uri="{BB962C8B-B14F-4D97-AF65-F5344CB8AC3E}">
        <p14:creationId xmlns:p14="http://schemas.microsoft.com/office/powerpoint/2010/main" val="20761019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Currently, an Initiative Definition can have up to 100 policies.  </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141</a:t>
            </a:fld>
            <a:endParaRPr lang="en-US" dirty="0"/>
          </a:p>
        </p:txBody>
      </p:sp>
    </p:spTree>
    <p:extLst>
      <p:ext uri="{BB962C8B-B14F-4D97-AF65-F5344CB8AC3E}">
        <p14:creationId xmlns:p14="http://schemas.microsoft.com/office/powerpoint/2010/main" val="23399116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Policy evaluation happens about once an hour, which means that if you make changes to your policy definition and create a policy assignment then it will be re-evaluated over your resources within the hour.</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142</a:t>
            </a:fld>
            <a:endParaRPr lang="en-US" dirty="0"/>
          </a:p>
        </p:txBody>
      </p:sp>
    </p:spTree>
    <p:extLst>
      <p:ext uri="{BB962C8B-B14F-4D97-AF65-F5344CB8AC3E}">
        <p14:creationId xmlns:p14="http://schemas.microsoft.com/office/powerpoint/2010/main" val="169568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are some of the reasons your organization might choose Azure Backup?</a:t>
            </a:r>
          </a:p>
          <a:p>
            <a:r>
              <a:rPr lang="en-US" dirty="0"/>
              <a:t> </a:t>
            </a:r>
          </a:p>
          <a:p>
            <a:r>
              <a:rPr lang="en-US" dirty="0"/>
              <a:t>For more information, you can see: </a:t>
            </a:r>
          </a:p>
          <a:p>
            <a:r>
              <a:rPr lang="en-US" dirty="0"/>
              <a:t>Why use Azure Backup? - https://docs.microsoft.com/en-us/azure/backup/backup-introduction-to-azure-backup#why-use-azure-backup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8628421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143</a:t>
            </a:fld>
            <a:endParaRPr lang="en-US"/>
          </a:p>
        </p:txBody>
      </p:sp>
    </p:spTree>
    <p:extLst>
      <p:ext uri="{BB962C8B-B14F-4D97-AF65-F5344CB8AC3E}">
        <p14:creationId xmlns:p14="http://schemas.microsoft.com/office/powerpoint/2010/main" val="379137444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144</a:t>
            </a:fld>
            <a:endParaRPr lang="en-US"/>
          </a:p>
        </p:txBody>
      </p:sp>
    </p:spTree>
    <p:extLst>
      <p:ext uri="{BB962C8B-B14F-4D97-AF65-F5344CB8AC3E}">
        <p14:creationId xmlns:p14="http://schemas.microsoft.com/office/powerpoint/2010/main" val="33727287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9/11/2020 5:34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146</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 you have time go through the Module Review questions in the student materials.</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147</a:t>
            </a:fld>
            <a:endParaRPr lang="en-US"/>
          </a:p>
        </p:txBody>
      </p:sp>
    </p:spTree>
    <p:extLst>
      <p:ext uri="{BB962C8B-B14F-4D97-AF65-F5344CB8AC3E}">
        <p14:creationId xmlns:p14="http://schemas.microsoft.com/office/powerpoint/2010/main" val="899605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the choices when you select Azure or On-Premises and want to backup files and folders.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Within an Azure subscription, you can create up to 25 Recovery Services vaults per region.</a:t>
            </a:r>
          </a:p>
          <a:p>
            <a:r>
              <a:rPr lang="en-US" sz="1200" b="0" i="0" u="none" strike="noStrike" kern="1200" dirty="0">
                <a:solidFill>
                  <a:schemeClr val="tx1"/>
                </a:solidFill>
                <a:effectLst/>
                <a:latin typeface="+mn-lt"/>
                <a:ea typeface="+mn-ea"/>
                <a:cs typeface="+mn-cs"/>
              </a:rPr>
              <a:t>✔️ Notice your backup choices for virtual machines. This will be covered in another lesson.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67603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467453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213430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concentrate on replication within Azure and not migration scenarios from on-premises.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9/11/2020 2:54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816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Have you tried any of these backup methods? Do you have a backup plan?</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9/11/2020 2:54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25170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choices when you select Azure or On-Premises and want to backup virtual machines.</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3674134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Plan your VM backup infrastructure in Azure - https://docs.microsoft.com/en-us/azure/backup/backup-azure-vms-introduction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9/11/2020 2:54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45312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9/11/2020 2:54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9/11/2020 2:54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103783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 and Manage Storage lab for this module has setup time. If you are going to do the lab, consider completing Exercise 0: Prepare the lab environment before starting the lecture. </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9/11/2020 5:30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50122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Storage - </a:t>
            </a:r>
            <a:r>
              <a:rPr lang="en-US" sz="882" u="sng" kern="1200" dirty="0">
                <a:solidFill>
                  <a:schemeClr val="tx1"/>
                </a:solidFill>
                <a:effectLst/>
                <a:latin typeface="Segoe UI Light" pitchFamily="34" charset="0"/>
                <a:ea typeface="+mn-ea"/>
                <a:cs typeface="+mn-cs"/>
              </a:rPr>
              <a:t>https://azure.microsoft.com/en-us/services/storage/</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Blobs and Files each have a lesson. This is the only time Tables and Queues are discussed. </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650320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Endpoints are covered in more detail in the Virtual Networking lesson. </a:t>
            </a:r>
          </a:p>
          <a:p>
            <a:r>
              <a:rPr lang="en-US" dirty="0"/>
              <a:t>✔️A Blob storage account only exposes the Blob service endpoint. And, you can also configure a custom domain name to use with your storage account.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980318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45552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a:t>
            </a:fld>
            <a:endParaRPr lang="en-US" dirty="0"/>
          </a:p>
        </p:txBody>
      </p:sp>
    </p:spTree>
    <p:extLst>
      <p:ext uri="{BB962C8B-B14F-4D97-AF65-F5344CB8AC3E}">
        <p14:creationId xmlns:p14="http://schemas.microsoft.com/office/powerpoint/2010/main" val="2326139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3292008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dirty="0"/>
          </a:p>
        </p:txBody>
      </p:sp>
    </p:spTree>
    <p:extLst>
      <p:ext uri="{BB962C8B-B14F-4D97-AF65-F5344CB8AC3E}">
        <p14:creationId xmlns:p14="http://schemas.microsoft.com/office/powerpoint/2010/main" val="3360860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9/11/2020 5:37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also create the Blob container with PowerShell using the New-AzureStorageContainer command.</a:t>
            </a:r>
          </a:p>
          <a:p>
            <a:r>
              <a:rPr lang="en-US" dirty="0"/>
              <a:t> </a:t>
            </a:r>
          </a:p>
          <a:p>
            <a:r>
              <a:rPr lang="en-US" dirty="0"/>
              <a:t>✔️ Have you thought about how you will organize your containers?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Storage offers different storage tiers, which allow you to store Blob object data in the most cost-effective manner. The available tiers include: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Hot storage</a:t>
            </a:r>
            <a:r>
              <a:rPr lang="en-US" sz="882" b="0" i="0" kern="1200" dirty="0">
                <a:solidFill>
                  <a:schemeClr val="tx1"/>
                </a:solidFill>
                <a:effectLst/>
                <a:latin typeface="Segoe UI Light" pitchFamily="34" charset="0"/>
                <a:ea typeface="+mn-ea"/>
                <a:cs typeface="+mn-cs"/>
              </a:rPr>
              <a:t>: is optimized for storing data that is accessed frequently.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Cool storage</a:t>
            </a:r>
            <a:r>
              <a:rPr lang="en-US" sz="882" b="0" i="0" kern="1200" dirty="0">
                <a:solidFill>
                  <a:schemeClr val="tx1"/>
                </a:solidFill>
                <a:effectLst/>
                <a:latin typeface="Segoe UI Light" pitchFamily="34" charset="0"/>
                <a:ea typeface="+mn-ea"/>
                <a:cs typeface="+mn-cs"/>
              </a:rPr>
              <a:t> is optimized for storing data that is infrequently accessed and stored for at least 30 days.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Archive storage</a:t>
            </a:r>
            <a:r>
              <a:rPr lang="en-US" sz="882" b="0" i="0" kern="1200" dirty="0">
                <a:solidFill>
                  <a:schemeClr val="tx1"/>
                </a:solidFill>
                <a:effectLst/>
                <a:latin typeface="Segoe UI Light" pitchFamily="34" charset="0"/>
                <a:ea typeface="+mn-ea"/>
                <a:cs typeface="+mn-cs"/>
              </a:rPr>
              <a:t> is optimized for storing data that is rarely accessed and stored for at least 180 days with flexible latency requirements (on the order of hours).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following considerations accompany the different storage tiers: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Archive storage tier is only available at the blob level and not at the storage account level.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Data in the Cool storage tier can tolerate slightly lower availability, but still requires high durability and similar time-to-access and throughput characteristics as Hot data. For Cool data, a slightly lower availability SLA and higher access costs compared to Hot data are acceptable tradeoffs for lower storage costs.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Archive storage is offline and offers the lowest storage costs but also the highest access costs.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Only the Hot and Cool storage tiers can be set at the account level. Currently the Archive tier cannot be set at the account level.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Hot, Cool, and Archive tiers can be set at the object level.</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9/11/2020 5:39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556291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Once the blob has been created, its type cannot be changed.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SAS is covered in more detail in the last lesson. </a:t>
            </a:r>
          </a:p>
        </p:txBody>
      </p:sp>
      <p:sp>
        <p:nvSpPr>
          <p:cNvPr id="4" name="Slide Number Placeholder 3"/>
          <p:cNvSpPr>
            <a:spLocks noGrp="1"/>
          </p:cNvSpPr>
          <p:nvPr>
            <p:ph type="sldNum" sz="quarter" idx="5"/>
          </p:nvPr>
        </p:nvSpPr>
        <p:spPr/>
        <p:txBody>
          <a:bodyPr/>
          <a:lstStyle/>
          <a:p>
            <a:fld id="{8507DC7E-BC41-4478-BA30-CBCC3A644F0A}" type="slidenum">
              <a:rPr lang="en-US" smtClean="0"/>
              <a:t>51</a:t>
            </a:fld>
            <a:endParaRPr lang="en-US" dirty="0"/>
          </a:p>
        </p:txBody>
      </p:sp>
    </p:spTree>
    <p:extLst>
      <p:ext uri="{BB962C8B-B14F-4D97-AF65-F5344CB8AC3E}">
        <p14:creationId xmlns:p14="http://schemas.microsoft.com/office/powerpoint/2010/main" val="2979863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53</a:t>
            </a:fld>
            <a:endParaRPr lang="en-US" dirty="0"/>
          </a:p>
        </p:txBody>
      </p:sp>
    </p:spTree>
    <p:extLst>
      <p:ext uri="{BB962C8B-B14F-4D97-AF65-F5344CB8AC3E}">
        <p14:creationId xmlns:p14="http://schemas.microsoft.com/office/powerpoint/2010/main" val="194180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455043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55</a:t>
            </a:fld>
            <a:endParaRPr lang="en-US" dirty="0"/>
          </a:p>
        </p:txBody>
      </p:sp>
    </p:spTree>
    <p:extLst>
      <p:ext uri="{BB962C8B-B14F-4D97-AF65-F5344CB8AC3E}">
        <p14:creationId xmlns:p14="http://schemas.microsoft.com/office/powerpoint/2010/main" val="4126457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of the usage cases for file shares are you most interested in?</a:t>
            </a:r>
          </a:p>
          <a:p>
            <a:endParaRPr lang="en-US" dirty="0"/>
          </a:p>
          <a:p>
            <a:r>
              <a:rPr lang="en-US" dirty="0"/>
              <a:t>For more information, you can see: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What is Azure Files?- [https://docs.microsoft.com/en-us/azure/storage/files/storage-files-introduction](https://docs.microsoft.com/en-us/azure/storage/files/storage-files-introduction)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9/11/2020 5:30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8727072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Storage account has been redacted.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3442431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 </a:t>
            </a:r>
          </a:p>
          <a:p>
            <a:r>
              <a:rPr lang="en-US" dirty="0"/>
              <a:t>Use Azure Files with Linux - https://docs.microsoft.com/en-us/azure/storage/files/storage-how-to-use-files-linux </a:t>
            </a:r>
          </a:p>
          <a:p>
            <a:r>
              <a:rPr lang="en-US" dirty="0"/>
              <a:t> </a:t>
            </a:r>
          </a:p>
          <a:p>
            <a:r>
              <a:rPr lang="en-US" dirty="0"/>
              <a:t>Create a persistent mount point for the Azure file share with /etc/fstab - https://docs.microsoft.com/en-us/azure/storage/files/storage-how-to-use-files-linux#create-a-persistent-mount-point-for-the-azure-file-share-with-etcfstab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0887068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Because Azure storage doesn’t support HTTPs for custom domain names, this option is not applied using a custom domain name.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950042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63</a:t>
            </a:fld>
            <a:endParaRPr lang="en-US" dirty="0"/>
          </a:p>
        </p:txBody>
      </p:sp>
    </p:spTree>
    <p:extLst>
      <p:ext uri="{BB962C8B-B14F-4D97-AF65-F5344CB8AC3E}">
        <p14:creationId xmlns:p14="http://schemas.microsoft.com/office/powerpoint/2010/main" val="2835578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65</a:t>
            </a:fld>
            <a:endParaRPr lang="en-US" dirty="0"/>
          </a:p>
        </p:txBody>
      </p:sp>
    </p:spTree>
    <p:extLst>
      <p:ext uri="{BB962C8B-B14F-4D97-AF65-F5344CB8AC3E}">
        <p14:creationId xmlns:p14="http://schemas.microsoft.com/office/powerpoint/2010/main" val="13091683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What is a shared access signature? - https://docs.microsoft.com/en-us/azure/storage/common/storage-dotnet-shared-access-signature-part-1?toc=%2fazure%2fstorage%2fblobs%2ftoc.json#what-is-a-shared-access-signature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49753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more information, you can see:</a:t>
            </a:r>
          </a:p>
          <a:p>
            <a:r>
              <a:rPr lang="en-US" sz="1200" b="0" i="0" u="none" strike="noStrike" kern="1200" dirty="0">
                <a:solidFill>
                  <a:schemeClr val="tx1"/>
                </a:solidFill>
                <a:effectLst/>
                <a:latin typeface="+mn-lt"/>
                <a:ea typeface="+mn-ea"/>
                <a:cs typeface="+mn-cs"/>
              </a:rPr>
              <a:t>Shared access signature parameters - </a:t>
            </a:r>
            <a:r>
              <a:rPr lang="en-US" sz="1200" b="0" i="0" u="none" strike="noStrike" kern="1200" dirty="0">
                <a:solidFill>
                  <a:schemeClr val="tx1"/>
                </a:solidFill>
                <a:effectLst/>
                <a:latin typeface="+mn-lt"/>
                <a:ea typeface="+mn-ea"/>
                <a:cs typeface="+mn-cs"/>
                <a:hlinkClick r:id="rId3"/>
              </a:rPr>
              <a:t>https://docs.microsoft.com/en-us/azure/storage/common/storage-dotnet-shared-access-signature-part-1?toc=%2fazure%2fstorage%2fblobs%2ftoc.json#shared-access-signature-parameters</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69</a:t>
            </a:fld>
            <a:endParaRPr lang="en-US" dirty="0"/>
          </a:p>
        </p:txBody>
      </p:sp>
    </p:spTree>
    <p:extLst>
      <p:ext uri="{BB962C8B-B14F-4D97-AF65-F5344CB8AC3E}">
        <p14:creationId xmlns:p14="http://schemas.microsoft.com/office/powerpoint/2010/main" val="11091507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SSE is enabled for all new and existing storage accounts and cannot be disabled. Because your data is secured by default, you don't need to modify your code or applications.</a:t>
            </a:r>
            <a:endParaRPr lang="en-US" i="0" dirty="0"/>
          </a:p>
        </p:txBody>
      </p:sp>
      <p:sp>
        <p:nvSpPr>
          <p:cNvPr id="4" name="Slide Number Placeholder 3"/>
          <p:cNvSpPr>
            <a:spLocks noGrp="1"/>
          </p:cNvSpPr>
          <p:nvPr>
            <p:ph type="sldNum" sz="quarter" idx="5"/>
          </p:nvPr>
        </p:nvSpPr>
        <p:spPr/>
        <p:txBody>
          <a:bodyPr/>
          <a:lstStyle/>
          <a:p>
            <a:fld id="{8507DC7E-BC41-4478-BA30-CBCC3A644F0A}" type="slidenum">
              <a:rPr lang="en-US" smtClean="0"/>
              <a:t>70</a:t>
            </a:fld>
            <a:endParaRPr lang="en-US" dirty="0"/>
          </a:p>
        </p:txBody>
      </p:sp>
    </p:spTree>
    <p:extLst>
      <p:ext uri="{BB962C8B-B14F-4D97-AF65-F5344CB8AC3E}">
        <p14:creationId xmlns:p14="http://schemas.microsoft.com/office/powerpoint/2010/main" val="29769474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To use customer-managed keys with SSE, you can either create a new key vault and key or you can use an existing key vault and key. The storage account and the key vault must be in the same region, but they can be in different subscriptions.</a:t>
            </a: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71</a:t>
            </a:fld>
            <a:endParaRPr lang="en-US" dirty="0"/>
          </a:p>
        </p:txBody>
      </p:sp>
    </p:spTree>
    <p:extLst>
      <p:ext uri="{BB962C8B-B14F-4D97-AF65-F5344CB8AC3E}">
        <p14:creationId xmlns:p14="http://schemas.microsoft.com/office/powerpoint/2010/main" val="505707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73</a:t>
            </a:fld>
            <a:endParaRPr lang="en-US" dirty="0"/>
          </a:p>
        </p:txBody>
      </p:sp>
    </p:spTree>
    <p:extLst>
      <p:ext uri="{BB962C8B-B14F-4D97-AF65-F5344CB8AC3E}">
        <p14:creationId xmlns:p14="http://schemas.microsoft.com/office/powerpoint/2010/main" val="1299294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topics in the Data Service module, Import and Export Service lesson, that discuss </a:t>
            </a:r>
            <a:r>
              <a:rPr lang="en-US" dirty="0" err="1"/>
              <a:t>AzCopy</a:t>
            </a:r>
            <a:r>
              <a:rPr lang="en-US" dirty="0"/>
              <a:t>. That tool is used in the lab, if you want to review </a:t>
            </a:r>
            <a:r>
              <a:rPr lang="en-US"/>
              <a:t>the syntax.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9/11/2020 5:30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76</a:t>
            </a:fld>
            <a:endParaRPr lang="en-US" dirty="0"/>
          </a:p>
        </p:txBody>
      </p:sp>
    </p:spTree>
    <p:extLst>
      <p:ext uri="{BB962C8B-B14F-4D97-AF65-F5344CB8AC3E}">
        <p14:creationId xmlns:p14="http://schemas.microsoft.com/office/powerpoint/2010/main" val="17483992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78</a:t>
            </a:fld>
            <a:endParaRPr lang="en-US"/>
          </a:p>
        </p:txBody>
      </p:sp>
    </p:spTree>
    <p:extLst>
      <p:ext uri="{BB962C8B-B14F-4D97-AF65-F5344CB8AC3E}">
        <p14:creationId xmlns:p14="http://schemas.microsoft.com/office/powerpoint/2010/main" val="14928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ZRS for scenarios that require strong consistency, strong durability, and high availability even if an outage or natural disaster renders a zonal data center unavailable.</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794976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At the time of this writing Azure File Sync is in preview. Be sure to consult the documentation for any new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16120262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Continue to the next topic for an explanation of how files are synchronized.</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34742417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module lab is on File Sync.</a:t>
            </a:r>
          </a:p>
          <a:p>
            <a:endParaRPr lang="en-US" dirty="0"/>
          </a:p>
          <a:p>
            <a:r>
              <a:rPr lang="en-US" dirty="0"/>
              <a:t>✔ Regardless of whether cloud tiering is enabled, your Azure file share always has a complete copy of the data in the sync group. </a:t>
            </a:r>
          </a:p>
          <a:p>
            <a:endParaRPr lang="en-US" dirty="0"/>
          </a:p>
          <a:p>
            <a:r>
              <a:rPr lang="en-US" dirty="0"/>
              <a:t>✔ Azure File Sync moves file data and metadata exclusively over HTTPS and requires port 443 to be open outbound. Based on policies in your datacenter, branch or region, further restricting traffic over port 443 to specific domains may be desired or required.</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31840433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461134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A single job can include up to 10 disks. You can create jobs directly from the Azure portal. You can also accomplish this programmatically by using Azure Storage Import/Export REST API.</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756908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import job - https://docs.microsoft.com/en-us/azure/storage/common/storage-import-export-service#inside-an-import-job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30026208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export job - https://docs.microsoft.com/en-us/azure/storage/common/storage-import-export-service#inside-an-export-job</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7072043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9/12/2020 11:27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90</a:t>
            </a:fld>
            <a:endParaRPr lang="en-US" dirty="0"/>
          </a:p>
        </p:txBody>
      </p:sp>
    </p:spTree>
    <p:extLst>
      <p:ext uri="{BB962C8B-B14F-4D97-AF65-F5344CB8AC3E}">
        <p14:creationId xmlns:p14="http://schemas.microsoft.com/office/powerpoint/2010/main" val="2061679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91</a:t>
            </a:fld>
            <a:endParaRPr lang="en-US"/>
          </a:p>
        </p:txBody>
      </p:sp>
    </p:spTree>
    <p:extLst>
      <p:ext uri="{BB962C8B-B14F-4D97-AF65-F5344CB8AC3E}">
        <p14:creationId xmlns:p14="http://schemas.microsoft.com/office/powerpoint/2010/main" val="24641726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93</a:t>
            </a:fld>
            <a:endParaRPr lang="en-US"/>
          </a:p>
        </p:txBody>
      </p:sp>
    </p:spTree>
    <p:extLst>
      <p:ext uri="{BB962C8B-B14F-4D97-AF65-F5344CB8AC3E}">
        <p14:creationId xmlns:p14="http://schemas.microsoft.com/office/powerpoint/2010/main" val="3380952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enable RA-GRS and your primary endpoint for the Blob service is myaccount.blob.core.windows.net, then your secondary endpoint is myaccount-secondary.blob.core.windows.net. The access keys for your storage account are the same for both the primary and secondary endpoints.</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350535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Data Box Products - https://azure.microsoft.com/en-us/services/storage/databox/ </a:t>
            </a:r>
          </a:p>
          <a:p>
            <a:r>
              <a:rPr lang="en-US" dirty="0"/>
              <a:t>Azure Data Box - https://docs.microsoft.com/en-us/azure/databox-family/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94</a:t>
            </a:fld>
            <a:endParaRPr lang="en-US"/>
          </a:p>
        </p:txBody>
      </p:sp>
    </p:spTree>
    <p:extLst>
      <p:ext uri="{BB962C8B-B14F-4D97-AF65-F5344CB8AC3E}">
        <p14:creationId xmlns:p14="http://schemas.microsoft.com/office/powerpoint/2010/main" val="36806163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95</a:t>
            </a:fld>
            <a:endParaRPr lang="en-US" dirty="0"/>
          </a:p>
        </p:txBody>
      </p:sp>
    </p:spTree>
    <p:extLst>
      <p:ext uri="{BB962C8B-B14F-4D97-AF65-F5344CB8AC3E}">
        <p14:creationId xmlns:p14="http://schemas.microsoft.com/office/powerpoint/2010/main" val="384401702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96</a:t>
            </a:fld>
            <a:endParaRPr lang="en-US" dirty="0"/>
          </a:p>
        </p:txBody>
      </p:sp>
    </p:spTree>
    <p:extLst>
      <p:ext uri="{BB962C8B-B14F-4D97-AF65-F5344CB8AC3E}">
        <p14:creationId xmlns:p14="http://schemas.microsoft.com/office/powerpoint/2010/main" val="25537065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Once your data is uploaded to Azure, the disks on the device are wiped clean, in accordance with NIST 800-88r1 standards.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97</a:t>
            </a:fld>
            <a:endParaRPr lang="en-US" dirty="0"/>
          </a:p>
        </p:txBody>
      </p:sp>
    </p:spTree>
    <p:extLst>
      <p:ext uri="{BB962C8B-B14F-4D97-AF65-F5344CB8AC3E}">
        <p14:creationId xmlns:p14="http://schemas.microsoft.com/office/powerpoint/2010/main" val="14152876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98</a:t>
            </a:fld>
            <a:endParaRPr lang="en-US" dirty="0"/>
          </a:p>
        </p:txBody>
      </p:sp>
    </p:spTree>
    <p:extLst>
      <p:ext uri="{BB962C8B-B14F-4D97-AF65-F5344CB8AC3E}">
        <p14:creationId xmlns:p14="http://schemas.microsoft.com/office/powerpoint/2010/main" val="21697602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99</a:t>
            </a:fld>
            <a:endParaRPr lang="en-US" dirty="0"/>
          </a:p>
        </p:txBody>
      </p:sp>
    </p:spTree>
    <p:extLst>
      <p:ext uri="{BB962C8B-B14F-4D97-AF65-F5344CB8AC3E}">
        <p14:creationId xmlns:p14="http://schemas.microsoft.com/office/powerpoint/2010/main" val="38885599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100</a:t>
            </a:fld>
            <a:endParaRPr lang="en-US" dirty="0"/>
          </a:p>
        </p:txBody>
      </p:sp>
    </p:spTree>
    <p:extLst>
      <p:ext uri="{BB962C8B-B14F-4D97-AF65-F5344CB8AC3E}">
        <p14:creationId xmlns:p14="http://schemas.microsoft.com/office/powerpoint/2010/main" val="33216567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Tutorial: Prepare to deploy Azure Data Box Edge - https://docs.microsoft.com/en-us/azure/databox-online/data-box-edge-deploy-prep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101</a:t>
            </a:fld>
            <a:endParaRPr lang="en-US" dirty="0"/>
          </a:p>
        </p:txBody>
      </p:sp>
    </p:spTree>
    <p:extLst>
      <p:ext uri="{BB962C8B-B14F-4D97-AF65-F5344CB8AC3E}">
        <p14:creationId xmlns:p14="http://schemas.microsoft.com/office/powerpoint/2010/main" val="37624255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9/12/2020 11:27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103</a:t>
            </a:fld>
            <a:endParaRPr lang="en-US" dirty="0"/>
          </a:p>
        </p:txBody>
      </p:sp>
    </p:spTree>
    <p:extLst>
      <p:ext uri="{BB962C8B-B14F-4D97-AF65-F5344CB8AC3E}">
        <p14:creationId xmlns:p14="http://schemas.microsoft.com/office/powerpoint/2010/main" val="35536828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104</a:t>
            </a:fld>
            <a:endParaRPr lang="en-US"/>
          </a:p>
        </p:txBody>
      </p:sp>
    </p:spTree>
    <p:extLst>
      <p:ext uri="{BB962C8B-B14F-4D97-AF65-F5344CB8AC3E}">
        <p14:creationId xmlns:p14="http://schemas.microsoft.com/office/powerpoint/2010/main" val="33375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is in preview – Oct 2019. </a:t>
            </a:r>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28059261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9/11/2020 5:34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108</a:t>
            </a:fld>
            <a:endParaRPr lang="en-US"/>
          </a:p>
        </p:txBody>
      </p:sp>
    </p:spTree>
    <p:extLst>
      <p:ext uri="{BB962C8B-B14F-4D97-AF65-F5344CB8AC3E}">
        <p14:creationId xmlns:p14="http://schemas.microsoft.com/office/powerpoint/2010/main" val="29354635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Do you know how many subscriptions your organization has? Do you know how resources are organized into resource groups?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111</a:t>
            </a:fld>
            <a:endParaRPr lang="en-US" dirty="0"/>
          </a:p>
        </p:txBody>
      </p:sp>
    </p:spTree>
    <p:extLst>
      <p:ext uri="{BB962C8B-B14F-4D97-AF65-F5344CB8AC3E}">
        <p14:creationId xmlns:p14="http://schemas.microsoft.com/office/powerpoint/2010/main" val="35493436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subscription model are you most interested in? </a:t>
            </a:r>
          </a:p>
          <a:p>
            <a:endParaRPr lang="en-US" dirty="0"/>
          </a:p>
          <a:p>
            <a:r>
              <a:rPr lang="en-US" dirty="0"/>
              <a:t>For more information, you can see:</a:t>
            </a:r>
          </a:p>
          <a:p>
            <a:r>
              <a:rPr lang="en-US" dirty="0"/>
              <a:t>Solution providers - https://www.microsoft.com/en-us/solution-providers/home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112</a:t>
            </a:fld>
            <a:endParaRPr lang="en-US" dirty="0"/>
          </a:p>
        </p:txBody>
      </p:sp>
    </p:spTree>
    <p:extLst>
      <p:ext uri="{BB962C8B-B14F-4D97-AF65-F5344CB8AC3E}">
        <p14:creationId xmlns:p14="http://schemas.microsoft.com/office/powerpoint/2010/main" val="16838652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Credit card information is used for identity verification only. You won’t be charged for any services until you upgrade.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9/11/2020 5:34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113</a:t>
            </a:fld>
            <a:endParaRPr lang="en-US" dirty="0"/>
          </a:p>
        </p:txBody>
      </p:sp>
    </p:spTree>
    <p:extLst>
      <p:ext uri="{BB962C8B-B14F-4D97-AF65-F5344CB8AC3E}">
        <p14:creationId xmlns:p14="http://schemas.microsoft.com/office/powerpoint/2010/main" val="32706107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Account Administrators using a Microsoft account must log in every 2 years (or more frequently) to keep the account active. Inactive accounts are cancelled, and the related subscriptions removed. There are no login requirements if using a work or school account.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114</a:t>
            </a:fld>
            <a:endParaRPr lang="en-US" dirty="0"/>
          </a:p>
        </p:txBody>
      </p:sp>
    </p:spTree>
    <p:extLst>
      <p:ext uri="{BB962C8B-B14F-4D97-AF65-F5344CB8AC3E}">
        <p14:creationId xmlns:p14="http://schemas.microsoft.com/office/powerpoint/2010/main" val="3573380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If you must create a lot of tags you will want to do that programmatically. You can use PowerShell or the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116</a:t>
            </a:fld>
            <a:endParaRPr lang="en-US" dirty="0"/>
          </a:p>
        </p:txBody>
      </p:sp>
    </p:spTree>
    <p:extLst>
      <p:ext uri="{BB962C8B-B14F-4D97-AF65-F5344CB8AC3E}">
        <p14:creationId xmlns:p14="http://schemas.microsoft.com/office/powerpoint/2010/main" val="39252566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119</a:t>
            </a:fld>
            <a:endParaRPr lang="en-US"/>
          </a:p>
        </p:txBody>
      </p:sp>
    </p:spTree>
    <p:extLst>
      <p:ext uri="{BB962C8B-B14F-4D97-AF65-F5344CB8AC3E}">
        <p14:creationId xmlns:p14="http://schemas.microsoft.com/office/powerpoint/2010/main" val="27063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613928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Users and groups are sourced from Azure Active Directory, which is commonly populated with credentials from on-premises directories, such as Active Directory. Note that RBAC access that you grant at parent scopes is inherited at child scopes.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120</a:t>
            </a:fld>
            <a:endParaRPr lang="en-US" dirty="0"/>
          </a:p>
        </p:txBody>
      </p:sp>
    </p:spTree>
    <p:extLst>
      <p:ext uri="{BB962C8B-B14F-4D97-AF65-F5344CB8AC3E}">
        <p14:creationId xmlns:p14="http://schemas.microsoft.com/office/powerpoint/2010/main" val="153189130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121</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122</a:t>
            </a:fld>
            <a:endParaRPr lang="en-US" dirty="0"/>
          </a:p>
        </p:txBody>
      </p:sp>
    </p:spTree>
    <p:extLst>
      <p:ext uri="{BB962C8B-B14F-4D97-AF65-F5344CB8AC3E}">
        <p14:creationId xmlns:p14="http://schemas.microsoft.com/office/powerpoint/2010/main" val="35572416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123</a:t>
            </a:fld>
            <a:endParaRPr lang="en-US" dirty="0"/>
          </a:p>
        </p:txBody>
      </p:sp>
    </p:spTree>
    <p:extLst>
      <p:ext uri="{BB962C8B-B14F-4D97-AF65-F5344CB8AC3E}">
        <p14:creationId xmlns:p14="http://schemas.microsoft.com/office/powerpoint/2010/main" val="189503218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Built-in roles in Azure - https://docs.microsoft.com/en-us/azure/role-based-access-control/built-in-roles</a:t>
            </a:r>
          </a:p>
          <a:p>
            <a:r>
              <a:rPr lang="en-US" sz="882" kern="1200" dirty="0">
                <a:solidFill>
                  <a:schemeClr val="tx1"/>
                </a:solidFill>
                <a:effectLst/>
                <a:latin typeface="Segoe UI Light" pitchFamily="34" charset="0"/>
                <a:ea typeface="+mn-ea"/>
                <a:cs typeface="+mn-cs"/>
              </a:rPr>
              <a:t>Create custom roles for Azure Role-Based Access Control - https://docs.microsoft.com/en-us/azure/active-directory/role-based-access-control-custom-roles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124</a:t>
            </a:fld>
            <a:endParaRPr lang="en-US" dirty="0"/>
          </a:p>
        </p:txBody>
      </p:sp>
    </p:spTree>
    <p:extLst>
      <p:ext uri="{BB962C8B-B14F-4D97-AF65-F5344CB8AC3E}">
        <p14:creationId xmlns:p14="http://schemas.microsoft.com/office/powerpoint/2010/main" val="21751663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125</a:t>
            </a:fld>
            <a:endParaRPr lang="en-US" dirty="0"/>
          </a:p>
        </p:txBody>
      </p:sp>
    </p:spTree>
    <p:extLst>
      <p:ext uri="{BB962C8B-B14F-4D97-AF65-F5344CB8AC3E}">
        <p14:creationId xmlns:p14="http://schemas.microsoft.com/office/powerpoint/2010/main" val="344649759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127</a:t>
            </a:fld>
            <a:endParaRPr lang="en-US"/>
          </a:p>
        </p:txBody>
      </p:sp>
    </p:spTree>
    <p:extLst>
      <p:ext uri="{BB962C8B-B14F-4D97-AF65-F5344CB8AC3E}">
        <p14:creationId xmlns:p14="http://schemas.microsoft.com/office/powerpoint/2010/main" val="12838792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128</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Users can also be added to Azure AD through </a:t>
            </a:r>
            <a:r>
              <a:rPr lang="en-US" sz="882" b="1" kern="1200" dirty="0">
                <a:solidFill>
                  <a:schemeClr val="tx1"/>
                </a:solidFill>
                <a:effectLst/>
                <a:latin typeface="Segoe UI Light" pitchFamily="34" charset="0"/>
                <a:ea typeface="+mn-ea"/>
                <a:cs typeface="+mn-cs"/>
              </a:rPr>
              <a:t>Office 365 Admin Center,</a:t>
            </a:r>
            <a:r>
              <a:rPr lang="en-US" sz="882" kern="1200" dirty="0">
                <a:solidFill>
                  <a:schemeClr val="tx1"/>
                </a:solidFill>
                <a:effectLst/>
                <a:latin typeface="Segoe UI Light" pitchFamily="34" charset="0"/>
                <a:ea typeface="+mn-ea"/>
                <a:cs typeface="+mn-cs"/>
              </a:rPr>
              <a:t> </a:t>
            </a:r>
            <a:r>
              <a:rPr lang="en-US" sz="882" b="1" kern="1200" dirty="0">
                <a:solidFill>
                  <a:schemeClr val="tx1"/>
                </a:solidFill>
                <a:effectLst/>
                <a:latin typeface="Segoe UI Light" pitchFamily="34" charset="0"/>
                <a:ea typeface="+mn-ea"/>
                <a:cs typeface="+mn-cs"/>
              </a:rPr>
              <a:t>Microsoft Intune admin console</a:t>
            </a:r>
            <a:r>
              <a:rPr lang="en-US" sz="882" kern="1200" dirty="0">
                <a:solidFill>
                  <a:schemeClr val="tx1"/>
                </a:solidFill>
                <a:effectLst/>
                <a:latin typeface="Segoe UI Light" pitchFamily="34" charset="0"/>
                <a:ea typeface="+mn-ea"/>
                <a:cs typeface="+mn-cs"/>
              </a:rPr>
              <a:t>, and the </a:t>
            </a:r>
            <a:r>
              <a:rPr lang="en-US" sz="882" b="1" kern="1200" dirty="0">
                <a:solidFill>
                  <a:schemeClr val="tx1"/>
                </a:solidFill>
                <a:effectLst/>
                <a:latin typeface="Segoe UI Light" pitchFamily="34" charset="0"/>
                <a:ea typeface="+mn-ea"/>
                <a:cs typeface="+mn-cs"/>
              </a:rPr>
              <a:t>CLI</a:t>
            </a:r>
            <a:r>
              <a:rPr lang="en-US" sz="882" kern="1200" dirty="0">
                <a:solidFill>
                  <a:schemeClr val="tx1"/>
                </a:solidFill>
                <a:effectLst/>
                <a:latin typeface="Segoe UI Light" pitchFamily="34" charset="0"/>
                <a:ea typeface="+mn-ea"/>
                <a:cs typeface="+mn-cs"/>
              </a:rPr>
              <a:t>. Which of the options mentioned in this topic do you prefer?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129</a:t>
            </a:fld>
            <a:endParaRPr lang="en-US" dirty="0"/>
          </a:p>
        </p:txBody>
      </p:sp>
    </p:spTree>
    <p:extLst>
      <p:ext uri="{BB962C8B-B14F-4D97-AF65-F5344CB8AC3E}">
        <p14:creationId xmlns:p14="http://schemas.microsoft.com/office/powerpoint/2010/main" val="31567004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r>
              <a:rPr lang="en-US" sz="882" kern="1200" dirty="0">
                <a:solidFill>
                  <a:schemeClr val="tx1"/>
                </a:solidFill>
                <a:effectLst/>
                <a:latin typeface="Segoe UI Light" pitchFamily="34" charset="0"/>
                <a:ea typeface="+mn-ea"/>
                <a:cs typeface="+mn-cs"/>
              </a:rPr>
              <a:t>New-ADUser - https://docs.microsoft.com/en-us/powershell/module/azuread/new-azureaduser?view=azureadps-2.0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9/11/2020 5:34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130</a:t>
            </a:fld>
            <a:endParaRPr lang="en-US" dirty="0"/>
          </a:p>
        </p:txBody>
      </p:sp>
    </p:spTree>
    <p:extLst>
      <p:ext uri="{BB962C8B-B14F-4D97-AF65-F5344CB8AC3E}">
        <p14:creationId xmlns:p14="http://schemas.microsoft.com/office/powerpoint/2010/main" val="1355914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55399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63676241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804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04525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04292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08772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29710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67901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141931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82928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980880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22504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987898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emf"/><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0.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hyperlink" Target="https://microsoft.sharepoint.com/teams/DevOps75/Shared%20Documents/General/JTA%20Azure%20DevOps%20Summary.docx?web=1" TargetMode="External"/><Relationship Id="rId2" Type="http://schemas.openxmlformats.org/officeDocument/2006/relationships/notesSlide" Target="../notesSlides/notesSlide101.xml"/><Relationship Id="rId1" Type="http://schemas.openxmlformats.org/officeDocument/2006/relationships/slideLayout" Target="../slideLayouts/slideLayout6.xml"/><Relationship Id="rId4" Type="http://schemas.openxmlformats.org/officeDocument/2006/relationships/image" Target="../media/image64.emf"/></Relationships>
</file>

<file path=ppt/slides/_rels/slide1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8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31.xml"/></Relationships>
</file>

<file path=ppt/slides/_rels/slide8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6.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621" y="1883221"/>
            <a:ext cx="5754624" cy="861774"/>
          </a:xfrm>
        </p:spPr>
        <p:txBody>
          <a:bodyPr/>
          <a:lstStyle/>
          <a:p>
            <a:r>
              <a:rPr lang="en-US" sz="3000" dirty="0"/>
              <a:t>Azure - Day 2</a:t>
            </a:r>
            <a:br>
              <a:rPr lang="en-US" sz="3000" dirty="0"/>
            </a:br>
            <a:r>
              <a:rPr lang="en-US" sz="2400" dirty="0"/>
              <a:t>Epam DevOps School</a:t>
            </a:r>
          </a:p>
        </p:txBody>
      </p:sp>
      <p:sp>
        <p:nvSpPr>
          <p:cNvPr id="5" name="Text Placeholder 4"/>
          <p:cNvSpPr>
            <a:spLocks noGrp="1"/>
          </p:cNvSpPr>
          <p:nvPr>
            <p:ph type="body" sz="quarter" idx="11"/>
          </p:nvPr>
        </p:nvSpPr>
        <p:spPr>
          <a:xfrm>
            <a:off x="577525" y="3081016"/>
            <a:ext cx="5754624" cy="1940867"/>
          </a:xfrm>
        </p:spPr>
        <p:txBody>
          <a:bodyPr/>
          <a:lstStyle/>
          <a:p>
            <a:pPr marL="0" marR="0">
              <a:spcBef>
                <a:spcPts val="0"/>
              </a:spcBef>
              <a:spcAft>
                <a:spcPts val="0"/>
              </a:spcAft>
            </a:pPr>
            <a:r>
              <a:rPr lang="en-US" sz="2000" dirty="0">
                <a:effectLst/>
                <a:latin typeface="Calibri" panose="020F0502020204030204" pitchFamily="34" charset="0"/>
              </a:rPr>
              <a:t>Data protection</a:t>
            </a:r>
          </a:p>
          <a:p>
            <a:pPr marL="0" marR="0">
              <a:spcBef>
                <a:spcPts val="0"/>
              </a:spcBef>
              <a:spcAft>
                <a:spcPts val="0"/>
              </a:spcAft>
            </a:pPr>
            <a:r>
              <a:rPr lang="en-US" sz="2000" dirty="0">
                <a:effectLst/>
                <a:latin typeface="Calibri" panose="020F0502020204030204" pitchFamily="34" charset="0"/>
              </a:rPr>
              <a:t>Azure Storage</a:t>
            </a:r>
          </a:p>
          <a:p>
            <a:pPr marL="0" marR="0">
              <a:spcBef>
                <a:spcPts val="0"/>
              </a:spcBef>
              <a:spcAft>
                <a:spcPts val="0"/>
              </a:spcAft>
            </a:pPr>
            <a:r>
              <a:rPr lang="en-US" sz="2000" dirty="0">
                <a:latin typeface="Calibri" panose="020F0502020204030204" pitchFamily="34" charset="0"/>
              </a:rPr>
              <a:t>Governance</a:t>
            </a:r>
            <a:endParaRPr lang="en-US" sz="2000" dirty="0">
              <a:effectLst/>
              <a:latin typeface="Calibri" panose="020F0502020204030204" pitchFamily="34" charset="0"/>
            </a:endParaRPr>
          </a:p>
        </p:txBody>
      </p:sp>
      <p:sp>
        <p:nvSpPr>
          <p:cNvPr id="6" name="TextBox 5">
            <a:extLst>
              <a:ext uri="{FF2B5EF4-FFF2-40B4-BE49-F238E27FC236}">
                <a16:creationId xmlns:a16="http://schemas.microsoft.com/office/drawing/2014/main" id="{16AD212A-E369-CB46-BE9C-0744152A0BAF}"/>
              </a:ext>
            </a:extLst>
          </p:cNvPr>
          <p:cNvSpPr txBox="1"/>
          <p:nvPr/>
        </p:nvSpPr>
        <p:spPr>
          <a:xfrm>
            <a:off x="577525" y="6490022"/>
            <a:ext cx="3229583" cy="235898"/>
          </a:xfrm>
          <a:prstGeom prst="rect">
            <a:avLst/>
          </a:prstGeom>
          <a:noFill/>
        </p:spPr>
        <p:txBody>
          <a:bodyPr wrap="square" rtlCol="0">
            <a:spAutoFit/>
          </a:bodyPr>
          <a:lstStyle/>
          <a:p>
            <a:pPr defTabSz="914377">
              <a:defRPr/>
            </a:pPr>
            <a:r>
              <a:rPr lang="en-US" sz="933" dirty="0">
                <a:solidFill>
                  <a:schemeClr val="bg1"/>
                </a:solidFill>
                <a:latin typeface="+mj-lt"/>
              </a:rPr>
              <a:t>CONFIDENTIAL  |  © 2020 EPAM Systems, Inc.</a:t>
            </a:r>
            <a:endParaRPr lang="en-US" sz="933"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Comparing Replication Strategies</a:t>
            </a:r>
          </a:p>
        </p:txBody>
      </p:sp>
      <p:graphicFrame>
        <p:nvGraphicFramePr>
          <p:cNvPr id="4" name="Table 3">
            <a:extLst>
              <a:ext uri="{FF2B5EF4-FFF2-40B4-BE49-F238E27FC236}">
                <a16:creationId xmlns:a16="http://schemas.microsoft.com/office/drawing/2014/main" id="{7939CF22-2D5A-480C-8D17-1383AAD2FC03}"/>
              </a:ext>
            </a:extLst>
          </p:cNvPr>
          <p:cNvGraphicFramePr>
            <a:graphicFrameLocks noGrp="1"/>
          </p:cNvGraphicFramePr>
          <p:nvPr>
            <p:extLst>
              <p:ext uri="{D42A27DB-BD31-4B8C-83A1-F6EECF244321}">
                <p14:modId xmlns:p14="http://schemas.microsoft.com/office/powerpoint/2010/main" val="1178668264"/>
              </p:ext>
            </p:extLst>
          </p:nvPr>
        </p:nvGraphicFramePr>
        <p:xfrm>
          <a:off x="604196" y="1250765"/>
          <a:ext cx="11005192" cy="5018274"/>
        </p:xfrm>
        <a:graphic>
          <a:graphicData uri="http://schemas.openxmlformats.org/drawingml/2006/table">
            <a:tbl>
              <a:tblPr firstRow="1" firstCol="1" bandRow="1">
                <a:tableStyleId>{5C22544A-7EE6-4342-B048-85BDC9FD1C3A}</a:tableStyleId>
              </a:tblPr>
              <a:tblGrid>
                <a:gridCol w="4318000">
                  <a:extLst>
                    <a:ext uri="{9D8B030D-6E8A-4147-A177-3AD203B41FA5}">
                      <a16:colId xmlns:a16="http://schemas.microsoft.com/office/drawing/2014/main" val="2144672916"/>
                    </a:ext>
                  </a:extLst>
                </a:gridCol>
                <a:gridCol w="1702340">
                  <a:extLst>
                    <a:ext uri="{9D8B030D-6E8A-4147-A177-3AD203B41FA5}">
                      <a16:colId xmlns:a16="http://schemas.microsoft.com/office/drawing/2014/main" val="3305447151"/>
                    </a:ext>
                  </a:extLst>
                </a:gridCol>
                <a:gridCol w="1468877">
                  <a:extLst>
                    <a:ext uri="{9D8B030D-6E8A-4147-A177-3AD203B41FA5}">
                      <a16:colId xmlns:a16="http://schemas.microsoft.com/office/drawing/2014/main" val="3169663095"/>
                    </a:ext>
                  </a:extLst>
                </a:gridCol>
                <a:gridCol w="1750978">
                  <a:extLst>
                    <a:ext uri="{9D8B030D-6E8A-4147-A177-3AD203B41FA5}">
                      <a16:colId xmlns:a16="http://schemas.microsoft.com/office/drawing/2014/main" val="1735161963"/>
                    </a:ext>
                  </a:extLst>
                </a:gridCol>
                <a:gridCol w="1764997">
                  <a:extLst>
                    <a:ext uri="{9D8B030D-6E8A-4147-A177-3AD203B41FA5}">
                      <a16:colId xmlns:a16="http://schemas.microsoft.com/office/drawing/2014/main" val="1972989554"/>
                    </a:ext>
                  </a:extLst>
                </a:gridCol>
              </a:tblGrid>
              <a:tr h="440924">
                <a:tc>
                  <a:txBody>
                    <a:bodyPr/>
                    <a:lstStyle/>
                    <a:p>
                      <a:pPr marL="0" marR="0">
                        <a:lnSpc>
                          <a:spcPct val="107000"/>
                        </a:lnSpc>
                        <a:spcBef>
                          <a:spcPts val="0"/>
                        </a:spcBef>
                        <a:spcAft>
                          <a:spcPts val="0"/>
                        </a:spcAft>
                      </a:pPr>
                      <a:r>
                        <a:rPr lang="en-US" sz="1800" b="0" dirty="0">
                          <a:effectLst/>
                        </a:rPr>
                        <a:t>Replication Option</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LRS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ZRS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7000"/>
                        </a:lnSpc>
                        <a:spcBef>
                          <a:spcPts val="0"/>
                        </a:spcBef>
                        <a:spcAft>
                          <a:spcPts val="0"/>
                        </a:spcAft>
                        <a:buClrTx/>
                        <a:buSzTx/>
                        <a:buFontTx/>
                        <a:buNone/>
                        <a:tabLst/>
                        <a:defRPr/>
                      </a:pPr>
                      <a:r>
                        <a:rPr lang="en-US" sz="1800" b="0" dirty="0">
                          <a:effectLst/>
                        </a:rPr>
                        <a:t>GRS/RA-GRS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kern="1200" dirty="0">
                          <a:solidFill>
                            <a:schemeClr val="lt1"/>
                          </a:solidFill>
                          <a:effectLst/>
                          <a:latin typeface="+mn-lt"/>
                          <a:ea typeface="+mn-ea"/>
                          <a:cs typeface="+mn-cs"/>
                        </a:rPr>
                        <a:t>GZRS/RA-GZRS</a:t>
                      </a: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6756897"/>
                  </a:ext>
                </a:extLst>
              </a:tr>
              <a:tr h="740524">
                <a:tc>
                  <a:txBody>
                    <a:bodyPr/>
                    <a:lstStyle/>
                    <a:p>
                      <a:pPr marL="0" marR="0">
                        <a:lnSpc>
                          <a:spcPct val="107000"/>
                        </a:lnSpc>
                        <a:spcBef>
                          <a:spcPts val="0"/>
                        </a:spcBef>
                        <a:spcAft>
                          <a:spcPts val="0"/>
                        </a:spcAft>
                      </a:pPr>
                      <a:r>
                        <a:rPr lang="en-US" sz="1800" b="0" dirty="0">
                          <a:effectLst/>
                        </a:rPr>
                        <a:t>Node unavailability within a data center</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3948507"/>
                  </a:ext>
                </a:extLst>
              </a:tr>
              <a:tr h="1051129">
                <a:tc>
                  <a:txBody>
                    <a:bodyPr/>
                    <a:lstStyle/>
                    <a:p>
                      <a:pPr marL="0" marR="0">
                        <a:lnSpc>
                          <a:spcPct val="107000"/>
                        </a:lnSpc>
                        <a:spcBef>
                          <a:spcPts val="0"/>
                        </a:spcBef>
                        <a:spcAft>
                          <a:spcPts val="0"/>
                        </a:spcAft>
                      </a:pPr>
                      <a:r>
                        <a:rPr lang="en-US" sz="1800" b="0" dirty="0">
                          <a:effectLst/>
                        </a:rPr>
                        <a:t>An entire data center (zonal or non-zonal) becomes unavailable</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No</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290947"/>
                  </a:ext>
                </a:extLst>
              </a:tr>
              <a:tr h="359981">
                <a:tc>
                  <a:txBody>
                    <a:bodyPr/>
                    <a:lstStyle/>
                    <a:p>
                      <a:pPr marL="0" marR="0">
                        <a:lnSpc>
                          <a:spcPct val="107000"/>
                        </a:lnSpc>
                        <a:spcBef>
                          <a:spcPts val="0"/>
                        </a:spcBef>
                        <a:spcAft>
                          <a:spcPts val="0"/>
                        </a:spcAft>
                      </a:pPr>
                      <a:r>
                        <a:rPr lang="en-US" sz="1800" b="0" dirty="0">
                          <a:effectLst/>
                        </a:rPr>
                        <a:t>A region-wide outage</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No</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No</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887293"/>
                  </a:ext>
                </a:extLst>
              </a:tr>
              <a:tr h="1304650">
                <a:tc>
                  <a:txBody>
                    <a:bodyPr/>
                    <a:lstStyle/>
                    <a:p>
                      <a:pPr marL="0" marR="0">
                        <a:lnSpc>
                          <a:spcPct val="107000"/>
                        </a:lnSpc>
                        <a:spcBef>
                          <a:spcPts val="0"/>
                        </a:spcBef>
                        <a:spcAft>
                          <a:spcPts val="0"/>
                        </a:spcAft>
                      </a:pPr>
                      <a:r>
                        <a:rPr lang="en-US" sz="1800" b="0" dirty="0">
                          <a:effectLst/>
                        </a:rPr>
                        <a:t>Read access to your data (in a remote, geo-replicated region) for region-wide unavailability</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No</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No</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 </a:t>
                      </a:r>
                    </a:p>
                    <a:p>
                      <a:pPr marL="0" marR="0" algn="ctr">
                        <a:lnSpc>
                          <a:spcPct val="107000"/>
                        </a:lnSpc>
                        <a:spcBef>
                          <a:spcPts val="0"/>
                        </a:spcBef>
                        <a:spcAft>
                          <a:spcPts val="0"/>
                        </a:spcAft>
                      </a:pPr>
                      <a:r>
                        <a:rPr lang="en-US" sz="1800" b="0" dirty="0">
                          <a:effectLst/>
                        </a:rPr>
                        <a:t>(with RA-GRS)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Yes </a:t>
                      </a:r>
                    </a:p>
                    <a:p>
                      <a:pPr marL="0" marR="0" algn="ctr">
                        <a:lnSpc>
                          <a:spcPct val="107000"/>
                        </a:lnSpc>
                        <a:spcBef>
                          <a:spcPts val="0"/>
                        </a:spcBef>
                        <a:spcAft>
                          <a:spcPts val="0"/>
                        </a:spcAft>
                      </a:pPr>
                      <a:r>
                        <a:rPr lang="en-US" sz="1800" b="0" dirty="0">
                          <a:effectLst/>
                        </a:rPr>
                        <a:t>(with RA-GZRS)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6029950"/>
                  </a:ext>
                </a:extLst>
              </a:tr>
              <a:tr h="1121066">
                <a:tc>
                  <a:txBody>
                    <a:bodyPr/>
                    <a:lstStyle/>
                    <a:p>
                      <a:pPr marL="0" marR="0">
                        <a:lnSpc>
                          <a:spcPct val="107000"/>
                        </a:lnSpc>
                        <a:spcBef>
                          <a:spcPts val="0"/>
                        </a:spcBef>
                        <a:spcAft>
                          <a:spcPts val="0"/>
                        </a:spcAft>
                      </a:pPr>
                      <a:r>
                        <a:rPr lang="en-US" sz="1800" b="0" dirty="0">
                          <a:effectLst/>
                        </a:rPr>
                        <a:t>Available in storage account types</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GPv1, GPv2, Blob</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GPv2</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GPv1, GPv2, Blob</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b="0" dirty="0">
                          <a:effectLst/>
                        </a:rPr>
                        <a:t>GPv1, GPv2, Blob</a:t>
                      </a:r>
                      <a:endParaRPr lang="en-US" sz="18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2259671"/>
                  </a:ext>
                </a:extLst>
              </a:tr>
            </a:tbl>
          </a:graphicData>
        </a:graphic>
      </p:graphicFrame>
    </p:spTree>
    <p:extLst>
      <p:ext uri="{BB962C8B-B14F-4D97-AF65-F5344CB8AC3E}">
        <p14:creationId xmlns:p14="http://schemas.microsoft.com/office/powerpoint/2010/main" val="230866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BF3-17A4-4528-A9B6-705205DDFECA}"/>
              </a:ext>
            </a:extLst>
          </p:cNvPr>
          <p:cNvSpPr>
            <a:spLocks noGrp="1"/>
          </p:cNvSpPr>
          <p:nvPr>
            <p:ph type="title"/>
          </p:nvPr>
        </p:nvSpPr>
        <p:spPr/>
        <p:txBody>
          <a:bodyPr/>
          <a:lstStyle/>
          <a:p>
            <a:r>
              <a:rPr lang="en-US" dirty="0"/>
              <a:t>Online: Data Box Edge</a:t>
            </a:r>
          </a:p>
        </p:txBody>
      </p:sp>
      <p:sp>
        <p:nvSpPr>
          <p:cNvPr id="9" name="Rectangle 8">
            <a:extLst>
              <a:ext uri="{FF2B5EF4-FFF2-40B4-BE49-F238E27FC236}">
                <a16:creationId xmlns:a16="http://schemas.microsoft.com/office/drawing/2014/main" id="{36BC082C-03FC-4BC9-85C0-3F8181D5F8E1}"/>
              </a:ext>
            </a:extLst>
          </p:cNvPr>
          <p:cNvSpPr/>
          <p:nvPr/>
        </p:nvSpPr>
        <p:spPr bwMode="auto">
          <a:xfrm>
            <a:off x="6748273" y="2936874"/>
            <a:ext cx="4037872" cy="28942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Edge</a:t>
            </a:r>
            <a:endParaRPr lang="en-US" sz="2000" dirty="0">
              <a:gradFill>
                <a:gsLst>
                  <a:gs pos="2917">
                    <a:schemeClr val="tx1"/>
                  </a:gs>
                  <a:gs pos="30000">
                    <a:schemeClr val="tx1"/>
                  </a:gs>
                </a:gsLst>
                <a:lin ang="5400000" scaled="0"/>
              </a:gradFill>
            </a:endParaRP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Manages uploads to Azure and can pre-process data prior to upload</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Local cache capacity: ~12 TB</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Includes Data Box Gateway and Azure IoT Edge</a:t>
            </a:r>
          </a:p>
        </p:txBody>
      </p:sp>
      <p:pic>
        <p:nvPicPr>
          <p:cNvPr id="4" name="Picture 3" descr="Data Box Edge appliance">
            <a:extLst>
              <a:ext uri="{FF2B5EF4-FFF2-40B4-BE49-F238E27FC236}">
                <a16:creationId xmlns:a16="http://schemas.microsoft.com/office/drawing/2014/main" id="{92963DDC-C2DF-423F-858F-526FF2716B06}"/>
              </a:ext>
            </a:extLst>
          </p:cNvPr>
          <p:cNvPicPr>
            <a:picLocks noChangeAspect="1"/>
          </p:cNvPicPr>
          <p:nvPr/>
        </p:nvPicPr>
        <p:blipFill>
          <a:blip r:embed="rId3"/>
          <a:stretch>
            <a:fillRect/>
          </a:stretch>
        </p:blipFill>
        <p:spPr>
          <a:xfrm>
            <a:off x="7080701" y="1157011"/>
            <a:ext cx="3307879" cy="1641314"/>
          </a:xfrm>
          <a:prstGeom prst="rect">
            <a:avLst/>
          </a:prstGeom>
        </p:spPr>
      </p:pic>
      <p:sp>
        <p:nvSpPr>
          <p:cNvPr id="7" name="Text Placeholder 4">
            <a:extLst>
              <a:ext uri="{FF2B5EF4-FFF2-40B4-BE49-F238E27FC236}">
                <a16:creationId xmlns:a16="http://schemas.microsoft.com/office/drawing/2014/main" id="{AE4FFC00-491E-4149-A6B5-1A9EA7EB2922}"/>
              </a:ext>
            </a:extLst>
          </p:cNvPr>
          <p:cNvSpPr txBox="1">
            <a:spLocks/>
          </p:cNvSpPr>
          <p:nvPr/>
        </p:nvSpPr>
        <p:spPr>
          <a:xfrm>
            <a:off x="584200" y="1437481"/>
            <a:ext cx="5405120" cy="507215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Use cases:</a:t>
            </a:r>
          </a:p>
          <a:p>
            <a:pPr lvl="1"/>
            <a:r>
              <a:rPr lang="en-US" sz="2400" dirty="0"/>
              <a:t>Pre-process data</a:t>
            </a:r>
          </a:p>
          <a:p>
            <a:pPr lvl="1"/>
            <a:r>
              <a:rPr lang="en-US" sz="2400" dirty="0"/>
              <a:t>Inference Azure Machine Learning</a:t>
            </a:r>
          </a:p>
          <a:p>
            <a:pPr lvl="1"/>
            <a:r>
              <a:rPr lang="en-US" sz="2400" dirty="0"/>
              <a:t>Transfer data over the network</a:t>
            </a:r>
          </a:p>
          <a:p>
            <a:r>
              <a:rPr lang="en-US" dirty="0"/>
              <a:t>Benefits:</a:t>
            </a:r>
          </a:p>
          <a:p>
            <a:pPr lvl="1"/>
            <a:r>
              <a:rPr lang="en-US" sz="2400" dirty="0"/>
              <a:t>Easy data transfer</a:t>
            </a:r>
          </a:p>
          <a:p>
            <a:pPr lvl="1"/>
            <a:r>
              <a:rPr lang="en-US" sz="2400" dirty="0"/>
              <a:t>High speed performance</a:t>
            </a:r>
          </a:p>
          <a:p>
            <a:pPr lvl="1"/>
            <a:r>
              <a:rPr lang="en-US" sz="2400" dirty="0"/>
              <a:t>Fast access</a:t>
            </a:r>
          </a:p>
          <a:p>
            <a:pPr lvl="1"/>
            <a:r>
              <a:rPr lang="en-US" sz="2400" dirty="0"/>
              <a:t>Limited bandwidth usage</a:t>
            </a:r>
          </a:p>
          <a:p>
            <a:pPr lvl="1"/>
            <a:r>
              <a:rPr lang="en-US" sz="2400" dirty="0"/>
              <a:t>Transform data</a:t>
            </a:r>
          </a:p>
          <a:p>
            <a:endParaRPr lang="en-US" dirty="0"/>
          </a:p>
        </p:txBody>
      </p:sp>
    </p:spTree>
    <p:extLst>
      <p:ext uri="{BB962C8B-B14F-4D97-AF65-F5344CB8AC3E}">
        <p14:creationId xmlns:p14="http://schemas.microsoft.com/office/powerpoint/2010/main" val="550859228"/>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639E-C6FA-434E-B15C-52D500D37340}"/>
              </a:ext>
            </a:extLst>
          </p:cNvPr>
          <p:cNvSpPr>
            <a:spLocks noGrp="1"/>
          </p:cNvSpPr>
          <p:nvPr>
            <p:ph type="title"/>
          </p:nvPr>
        </p:nvSpPr>
        <p:spPr>
          <a:xfrm>
            <a:off x="588263" y="457200"/>
            <a:ext cx="11018520" cy="553998"/>
          </a:xfrm>
        </p:spPr>
        <p:txBody>
          <a:bodyPr>
            <a:normAutofit/>
          </a:bodyPr>
          <a:lstStyle/>
          <a:p>
            <a:r>
              <a:rPr lang="en-US" b="1" dirty="0"/>
              <a:t>Online: Implementation Workflow</a:t>
            </a:r>
            <a:endParaRPr lang="en-US" dirty="0"/>
          </a:p>
        </p:txBody>
      </p:sp>
      <p:sp>
        <p:nvSpPr>
          <p:cNvPr id="3" name="Text Placeholder 2">
            <a:extLst>
              <a:ext uri="{FF2B5EF4-FFF2-40B4-BE49-F238E27FC236}">
                <a16:creationId xmlns:a16="http://schemas.microsoft.com/office/drawing/2014/main" id="{AB9883BD-0942-4A55-90CC-9CD6E8149B5C}"/>
              </a:ext>
            </a:extLst>
          </p:cNvPr>
          <p:cNvSpPr>
            <a:spLocks noGrp="1"/>
          </p:cNvSpPr>
          <p:nvPr>
            <p:ph type="body" sz="quarter" idx="10"/>
          </p:nvPr>
        </p:nvSpPr>
        <p:spPr>
          <a:xfrm>
            <a:off x="584696" y="2907457"/>
            <a:ext cx="11018520" cy="3545586"/>
          </a:xfrm>
        </p:spPr>
        <p:txBody>
          <a:bodyPr/>
          <a:lstStyle/>
          <a:p>
            <a:pPr marL="284163" lvl="0" indent="-284163">
              <a:buAutoNum type="arabicPeriod"/>
            </a:pPr>
            <a:r>
              <a:rPr lang="en-US" sz="2400" b="1" dirty="0"/>
              <a:t>Prepare</a:t>
            </a:r>
            <a:r>
              <a:rPr lang="en-US" sz="2400" dirty="0"/>
              <a:t>. Checking prerequisites, creating a new Data Box Gateway in the portal, downloading the virtual device image for Hyper-V or VMware, and obtaining the activation key.</a:t>
            </a:r>
          </a:p>
          <a:p>
            <a:pPr marL="284163" lvl="0" indent="-284163">
              <a:buAutoNum type="arabicPeriod"/>
            </a:pPr>
            <a:r>
              <a:rPr lang="en-US" sz="2400" b="1" dirty="0"/>
              <a:t>Provision</a:t>
            </a:r>
            <a:r>
              <a:rPr lang="en-US" sz="2400" dirty="0"/>
              <a:t>. Verify requirements, provision the device, start the device, and get the IP address.</a:t>
            </a:r>
          </a:p>
          <a:p>
            <a:pPr marL="284163" lvl="0" indent="-284163">
              <a:buAutoNum type="arabicPeriod"/>
            </a:pPr>
            <a:r>
              <a:rPr lang="en-US" sz="2400" b="1" dirty="0"/>
              <a:t>Connect, setup, and activate</a:t>
            </a:r>
            <a:r>
              <a:rPr lang="en-US" sz="2400" dirty="0"/>
              <a:t>. Connect to the local web UI setup page. Provide the device name and activation key. </a:t>
            </a:r>
          </a:p>
          <a:p>
            <a:pPr marL="284163" lvl="0" indent="-284163">
              <a:buAutoNum type="arabicPeriod"/>
            </a:pPr>
            <a:r>
              <a:rPr lang="en-US" sz="2400" b="1" dirty="0"/>
              <a:t>Add, connect to the share</a:t>
            </a:r>
            <a:r>
              <a:rPr lang="en-US" sz="2400" dirty="0"/>
              <a:t>. Once your SMB or NFS share is created you can connect and begin transferring data.</a:t>
            </a:r>
            <a:endParaRPr lang="en-US" dirty="0"/>
          </a:p>
        </p:txBody>
      </p:sp>
      <p:pic>
        <p:nvPicPr>
          <p:cNvPr id="4" name="Picture 3" descr="Flowchart with four steps. 1. Prepare. 2. Provision. 3. Connect, setup, and activate. 5. Add, connect to share. ">
            <a:extLst>
              <a:ext uri="{FF2B5EF4-FFF2-40B4-BE49-F238E27FC236}">
                <a16:creationId xmlns:a16="http://schemas.microsoft.com/office/drawing/2014/main" id="{82DD1F1C-6B8F-4AB1-9ACD-94CB9D1F117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26382" y="947547"/>
            <a:ext cx="7975662" cy="1896138"/>
          </a:xfrm>
          <a:prstGeom prst="rect">
            <a:avLst/>
          </a:prstGeom>
          <a:noFill/>
        </p:spPr>
      </p:pic>
    </p:spTree>
    <p:extLst>
      <p:ext uri="{BB962C8B-B14F-4D97-AF65-F5344CB8AC3E}">
        <p14:creationId xmlns:p14="http://schemas.microsoft.com/office/powerpoint/2010/main" val="2893541514"/>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120454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a:t>
            </a:r>
            <a:r>
              <a:rPr lang="en-US" b="1" dirty="0"/>
              <a:t>Implementing File Sync</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850559"/>
          </a:xfrm>
        </p:spPr>
        <p:txBody>
          <a:bodyPr/>
          <a:lstStyle/>
          <a:p>
            <a:r>
              <a:rPr lang="en-US" dirty="0" err="1"/>
              <a:t>Adatum</a:t>
            </a:r>
            <a:r>
              <a:rPr lang="en-US" dirty="0"/>
              <a:t> Corporation is implementing Azure File Sync as an efficient method to replicate its on-premises data to Azure file shares. </a:t>
            </a:r>
          </a:p>
          <a:p>
            <a:pPr marL="685800" lvl="1" indent="-457200">
              <a:buFont typeface="Arial" panose="020B0604020202020204" pitchFamily="34" charset="0"/>
              <a:buChar char="•"/>
            </a:pPr>
            <a:r>
              <a:rPr lang="en-US" sz="2400" b="1" dirty="0"/>
              <a:t>Exercise 0. </a:t>
            </a:r>
            <a:r>
              <a:rPr lang="en-US" sz="2400" dirty="0"/>
              <a:t>Prepare the lab environment</a:t>
            </a:r>
          </a:p>
          <a:p>
            <a:pPr marL="685800" lvl="1" indent="-457200">
              <a:buFont typeface="Arial" panose="020B0604020202020204" pitchFamily="34" charset="0"/>
              <a:buChar char="•"/>
            </a:pPr>
            <a:r>
              <a:rPr lang="en-US" sz="2400" b="1" dirty="0"/>
              <a:t>Exercise 1</a:t>
            </a:r>
            <a:r>
              <a:rPr lang="en-US" sz="2400" dirty="0"/>
              <a:t>. </a:t>
            </a:r>
            <a:r>
              <a:rPr lang="fr-FR" sz="2400" dirty="0" err="1"/>
              <a:t>Prepare</a:t>
            </a:r>
            <a:r>
              <a:rPr lang="fr-FR" sz="2400" dirty="0"/>
              <a:t> Azure File Sync infrastructure</a:t>
            </a:r>
            <a:endParaRPr lang="en-US" sz="2400" dirty="0"/>
          </a:p>
          <a:p>
            <a:pPr marL="685800" lvl="1" indent="-457200">
              <a:buFont typeface="Arial" panose="020B0604020202020204" pitchFamily="34" charset="0"/>
              <a:buChar char="•"/>
            </a:pPr>
            <a:r>
              <a:rPr lang="en-US" sz="2400" b="1" dirty="0"/>
              <a:t>Exercise 2. </a:t>
            </a:r>
            <a:r>
              <a:rPr lang="fr-FR" sz="2400" dirty="0" err="1"/>
              <a:t>Implement</a:t>
            </a:r>
            <a:r>
              <a:rPr lang="fr-FR" sz="2400" dirty="0"/>
              <a:t> Azure File Sync</a:t>
            </a: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lvl="1"/>
            <a:r>
              <a:rPr lang="en-US" sz="2400" dirty="0"/>
              <a:t>Lab time: 60 minutes</a:t>
            </a:r>
          </a:p>
          <a:p>
            <a:pPr lvl="1"/>
            <a:endParaRPr lang="en-US" sz="2400" dirty="0"/>
          </a:p>
        </p:txBody>
      </p:sp>
    </p:spTree>
    <p:extLst>
      <p:ext uri="{BB962C8B-B14F-4D97-AF65-F5344CB8AC3E}">
        <p14:creationId xmlns:p14="http://schemas.microsoft.com/office/powerpoint/2010/main" val="3553016499"/>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a:t>Module Review Questions</a:t>
            </a:r>
            <a:endParaRPr lang="en-US" dirty="0"/>
          </a:p>
        </p:txBody>
      </p:sp>
    </p:spTree>
    <p:extLst>
      <p:ext uri="{BB962C8B-B14F-4D97-AF65-F5344CB8AC3E}">
        <p14:creationId xmlns:p14="http://schemas.microsoft.com/office/powerpoint/2010/main" val="37295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AZ-103T00A</a:t>
            </a:r>
            <a:br>
              <a:rPr lang="en-US" dirty="0"/>
            </a:br>
            <a:r>
              <a:rPr lang="en-US" dirty="0"/>
              <a:t>Module 11: </a:t>
            </a:r>
            <a:br>
              <a:rPr lang="en-US" dirty="0"/>
            </a:br>
            <a:r>
              <a:rPr lang="en-US" dirty="0"/>
              <a:t>Governance </a:t>
            </a:r>
            <a:br>
              <a:rPr lang="en-US" dirty="0"/>
            </a:br>
            <a:r>
              <a:rPr lang="en-US" dirty="0"/>
              <a:t>and Compliance</a:t>
            </a:r>
          </a:p>
        </p:txBody>
      </p:sp>
    </p:spTree>
    <p:extLst>
      <p:ext uri="{BB962C8B-B14F-4D97-AF65-F5344CB8AC3E}">
        <p14:creationId xmlns:p14="http://schemas.microsoft.com/office/powerpoint/2010/main" val="311859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p:txBody>
          <a:bodyPr/>
          <a:lstStyle/>
          <a:p>
            <a:r>
              <a:rPr lang="en-US" dirty="0"/>
              <a:t>Subscriptions and Accounts</a:t>
            </a:r>
          </a:p>
          <a:p>
            <a:r>
              <a:rPr lang="en-US" dirty="0"/>
              <a:t>Role-based Access Control (RBAC)</a:t>
            </a:r>
          </a:p>
          <a:p>
            <a:r>
              <a:rPr lang="en-US" dirty="0"/>
              <a:t>Users and Groups</a:t>
            </a:r>
          </a:p>
          <a:p>
            <a:r>
              <a:rPr lang="en-US" dirty="0"/>
              <a:t>Azure Policy</a:t>
            </a:r>
          </a:p>
          <a:p>
            <a:r>
              <a:rPr lang="en-US" dirty="0"/>
              <a:t>Lab and Review Questions</a:t>
            </a:r>
          </a:p>
        </p:txBody>
      </p:sp>
    </p:spTree>
    <p:extLst>
      <p:ext uri="{BB962C8B-B14F-4D97-AF65-F5344CB8AC3E}">
        <p14:creationId xmlns:p14="http://schemas.microsoft.com/office/powerpoint/2010/main" val="532585946"/>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Subscriptions and Accounts</a:t>
            </a:r>
          </a:p>
        </p:txBody>
      </p:sp>
    </p:spTree>
    <p:extLst>
      <p:ext uri="{BB962C8B-B14F-4D97-AF65-F5344CB8AC3E}">
        <p14:creationId xmlns:p14="http://schemas.microsoft.com/office/powerpoint/2010/main" val="401187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Subscriptions and Accounts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4567404"/>
          </a:xfrm>
        </p:spPr>
        <p:txBody>
          <a:bodyPr/>
          <a:lstStyle/>
          <a:p>
            <a:r>
              <a:rPr lang="en-US" dirty="0"/>
              <a:t>Management Group</a:t>
            </a:r>
          </a:p>
          <a:p>
            <a:r>
              <a:rPr lang="en-US" dirty="0"/>
              <a:t>Creating Management Groups</a:t>
            </a:r>
          </a:p>
          <a:p>
            <a:r>
              <a:rPr lang="en-US" dirty="0"/>
              <a:t>Azure Subscriptions</a:t>
            </a:r>
          </a:p>
          <a:p>
            <a:r>
              <a:rPr lang="en-US" dirty="0"/>
              <a:t>Getting a Subscription</a:t>
            </a:r>
          </a:p>
          <a:p>
            <a:r>
              <a:rPr lang="en-US" dirty="0"/>
              <a:t>Subscription Usage</a:t>
            </a:r>
          </a:p>
          <a:p>
            <a:r>
              <a:rPr lang="en-US" dirty="0"/>
              <a:t>Subscription User Types</a:t>
            </a:r>
          </a:p>
          <a:p>
            <a:r>
              <a:rPr lang="en-US" dirty="0"/>
              <a:t>Check Resource Limits</a:t>
            </a:r>
          </a:p>
          <a:p>
            <a:r>
              <a:rPr lang="en-US" dirty="0"/>
              <a:t>Resource Tags</a:t>
            </a:r>
          </a:p>
          <a:p>
            <a:r>
              <a:rPr lang="en-US" dirty="0"/>
              <a:t>Billing</a:t>
            </a:r>
          </a:p>
        </p:txBody>
      </p:sp>
    </p:spTree>
    <p:extLst>
      <p:ext uri="{BB962C8B-B14F-4D97-AF65-F5344CB8AC3E}">
        <p14:creationId xmlns:p14="http://schemas.microsoft.com/office/powerpoint/2010/main" val="4253795811"/>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type="body" sz="quarter" idx="10"/>
          </p:nvPr>
        </p:nvSpPr>
        <p:spPr>
          <a:xfrm>
            <a:off x="584200" y="1435497"/>
            <a:ext cx="5434763" cy="5084469"/>
          </a:xfrm>
        </p:spPr>
        <p:txBody>
          <a:bodyPr/>
          <a:lstStyle/>
          <a:p>
            <a:r>
              <a:rPr lang="en-US" dirty="0"/>
              <a:t>Provides a level of scope above subscriptions</a:t>
            </a:r>
          </a:p>
          <a:p>
            <a:pPr lvl="0"/>
            <a:r>
              <a:rPr lang="en-US" dirty="0"/>
              <a:t>Organizational alignment for your Azure subscriptions through</a:t>
            </a:r>
            <a:br>
              <a:rPr lang="en-US" dirty="0"/>
            </a:br>
            <a:r>
              <a:rPr lang="en-US" dirty="0"/>
              <a:t>custom hierarchies and grouping</a:t>
            </a:r>
          </a:p>
          <a:p>
            <a:pPr lvl="0"/>
            <a:r>
              <a:rPr lang="en-US" dirty="0"/>
              <a:t>Targeting of policies and spend budgets across subscriptions and inheritance down the hierarchies</a:t>
            </a:r>
          </a:p>
          <a:p>
            <a:pPr lvl="0"/>
            <a:r>
              <a:rPr lang="en-US" dirty="0"/>
              <a:t>Compliance and cost reporting by organization (business/teams)</a:t>
            </a:r>
          </a:p>
          <a:p>
            <a:endParaRPr lang="en-US" dirty="0"/>
          </a:p>
        </p:txBody>
      </p:sp>
      <p:pic>
        <p:nvPicPr>
          <p:cNvPr id="5" name="Picture 4" descr="Diagram showing how Azure management groups are used to organize subscriptions in a hierarchy of unified policy and access management. A single top-level management, or root group (Contoso) and every directory below is folded into it.">
            <a:extLst>
              <a:ext uri="{FF2B5EF4-FFF2-40B4-BE49-F238E27FC236}">
                <a16:creationId xmlns:a16="http://schemas.microsoft.com/office/drawing/2014/main" id="{C44A0752-9D0B-4F8F-8454-629D63F0AA82}"/>
              </a:ext>
            </a:extLst>
          </p:cNvPr>
          <p:cNvPicPr/>
          <p:nvPr/>
        </p:nvPicPr>
        <p:blipFill>
          <a:blip r:embed="rId3"/>
          <a:stretch>
            <a:fillRect/>
          </a:stretch>
        </p:blipFill>
        <p:spPr>
          <a:xfrm>
            <a:off x="6096000" y="1435497"/>
            <a:ext cx="5936790" cy="4171731"/>
          </a:xfrm>
          <a:prstGeom prst="rect">
            <a:avLst/>
          </a:prstGeom>
        </p:spPr>
      </p:pic>
    </p:spTree>
    <p:extLst>
      <p:ext uri="{BB962C8B-B14F-4D97-AF65-F5344CB8AC3E}">
        <p14:creationId xmlns:p14="http://schemas.microsoft.com/office/powerpoint/2010/main" val="320376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File and Folder Backups</a:t>
            </a:r>
          </a:p>
        </p:txBody>
      </p:sp>
    </p:spTree>
    <p:extLst>
      <p:ext uri="{BB962C8B-B14F-4D97-AF65-F5344CB8AC3E}">
        <p14:creationId xmlns:p14="http://schemas.microsoft.com/office/powerpoint/2010/main" val="257291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CFDE-D29C-4447-9B69-3449608B24C8}"/>
              </a:ext>
            </a:extLst>
          </p:cNvPr>
          <p:cNvSpPr>
            <a:spLocks noGrp="1"/>
          </p:cNvSpPr>
          <p:nvPr>
            <p:ph type="title"/>
          </p:nvPr>
        </p:nvSpPr>
        <p:spPr/>
        <p:txBody>
          <a:bodyPr/>
          <a:lstStyle/>
          <a:p>
            <a:r>
              <a:rPr lang="en-US" dirty="0"/>
              <a:t>Creating Management Groups</a:t>
            </a:r>
          </a:p>
        </p:txBody>
      </p:sp>
      <p:sp>
        <p:nvSpPr>
          <p:cNvPr id="3" name="Text Placeholder 2">
            <a:extLst>
              <a:ext uri="{FF2B5EF4-FFF2-40B4-BE49-F238E27FC236}">
                <a16:creationId xmlns:a16="http://schemas.microsoft.com/office/drawing/2014/main" id="{01CF0762-9974-4B0B-8E9A-EF639B276D58}"/>
              </a:ext>
            </a:extLst>
          </p:cNvPr>
          <p:cNvSpPr>
            <a:spLocks noGrp="1"/>
          </p:cNvSpPr>
          <p:nvPr>
            <p:ph type="body" sz="quarter" idx="10"/>
          </p:nvPr>
        </p:nvSpPr>
        <p:spPr>
          <a:xfrm>
            <a:off x="550747" y="4404732"/>
            <a:ext cx="11018520" cy="1809726"/>
          </a:xfrm>
        </p:spPr>
        <p:txBody>
          <a:bodyPr/>
          <a:lstStyle/>
          <a:p>
            <a:r>
              <a:rPr lang="en-US" dirty="0"/>
              <a:t>The </a:t>
            </a:r>
            <a:r>
              <a:rPr lang="en-US" b="1" dirty="0"/>
              <a:t>Management Group ID</a:t>
            </a:r>
            <a:r>
              <a:rPr lang="en-US" dirty="0"/>
              <a:t> is the directory unique identifier that is used to submit commands on this management group</a:t>
            </a:r>
          </a:p>
          <a:p>
            <a:r>
              <a:rPr lang="en-US" dirty="0"/>
              <a:t>The </a:t>
            </a:r>
            <a:r>
              <a:rPr lang="en-US" b="1" dirty="0"/>
              <a:t>Display Name</a:t>
            </a:r>
            <a:r>
              <a:rPr lang="en-US" dirty="0"/>
              <a:t> field is the name that is displayed within the Azure portal</a:t>
            </a:r>
          </a:p>
        </p:txBody>
      </p:sp>
      <p:pic>
        <p:nvPicPr>
          <p:cNvPr id="6" name="Picture 5" descr="Screenshot of the add management group page. ">
            <a:extLst>
              <a:ext uri="{FF2B5EF4-FFF2-40B4-BE49-F238E27FC236}">
                <a16:creationId xmlns:a16="http://schemas.microsoft.com/office/drawing/2014/main" id="{C12141C2-0101-4577-851A-79F406EB933C}"/>
              </a:ext>
            </a:extLst>
          </p:cNvPr>
          <p:cNvPicPr>
            <a:picLocks noChangeAspect="1"/>
          </p:cNvPicPr>
          <p:nvPr/>
        </p:nvPicPr>
        <p:blipFill>
          <a:blip r:embed="rId2"/>
          <a:stretch>
            <a:fillRect/>
          </a:stretch>
        </p:blipFill>
        <p:spPr>
          <a:xfrm>
            <a:off x="5972280" y="1549742"/>
            <a:ext cx="4685625" cy="2420367"/>
          </a:xfrm>
          <a:prstGeom prst="rect">
            <a:avLst/>
          </a:prstGeom>
          <a:ln>
            <a:solidFill>
              <a:schemeClr val="tx1"/>
            </a:solidFill>
          </a:ln>
        </p:spPr>
      </p:pic>
      <p:pic>
        <p:nvPicPr>
          <p:cNvPr id="7" name="Picture 6" descr="Screenshot of the New management group button. ">
            <a:extLst>
              <a:ext uri="{FF2B5EF4-FFF2-40B4-BE49-F238E27FC236}">
                <a16:creationId xmlns:a16="http://schemas.microsoft.com/office/drawing/2014/main" id="{D5302184-89E0-4B7A-B0FE-AEB6167B1B3F}"/>
              </a:ext>
            </a:extLst>
          </p:cNvPr>
          <p:cNvPicPr>
            <a:picLocks noChangeAspect="1"/>
          </p:cNvPicPr>
          <p:nvPr/>
        </p:nvPicPr>
        <p:blipFill>
          <a:blip r:embed="rId3"/>
          <a:stretch>
            <a:fillRect/>
          </a:stretch>
        </p:blipFill>
        <p:spPr>
          <a:xfrm>
            <a:off x="1195270" y="1313636"/>
            <a:ext cx="4248150" cy="2847975"/>
          </a:xfrm>
          <a:prstGeom prst="rect">
            <a:avLst/>
          </a:prstGeom>
          <a:noFill/>
          <a:ln>
            <a:solidFill>
              <a:schemeClr val="tx1"/>
            </a:solidFill>
          </a:ln>
        </p:spPr>
      </p:pic>
    </p:spTree>
    <p:extLst>
      <p:ext uri="{BB962C8B-B14F-4D97-AF65-F5344CB8AC3E}">
        <p14:creationId xmlns:p14="http://schemas.microsoft.com/office/powerpoint/2010/main" val="1521664520"/>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Subscriptions</a:t>
            </a:r>
          </a:p>
        </p:txBody>
      </p:sp>
      <p:sp>
        <p:nvSpPr>
          <p:cNvPr id="6" name="Text Placeholder 5"/>
          <p:cNvSpPr>
            <a:spLocks noGrp="1"/>
          </p:cNvSpPr>
          <p:nvPr>
            <p:ph type="body" sz="quarter" idx="10"/>
          </p:nvPr>
        </p:nvSpPr>
        <p:spPr>
          <a:xfrm>
            <a:off x="584200" y="1435497"/>
            <a:ext cx="5948485" cy="4998291"/>
          </a:xfrm>
        </p:spPr>
        <p:txBody>
          <a:bodyPr/>
          <a:lstStyle/>
          <a:p>
            <a:r>
              <a:rPr lang="en-US" dirty="0"/>
              <a:t>A subscription is a logical unit of Azure services that is linked to an Azure account</a:t>
            </a:r>
          </a:p>
          <a:p>
            <a:r>
              <a:rPr lang="en-US" dirty="0"/>
              <a:t>Subscriptions help you organize access to cloud service resources</a:t>
            </a:r>
          </a:p>
          <a:p>
            <a:r>
              <a:rPr lang="en-US" dirty="0"/>
              <a:t>Subscriptions have accounts </a:t>
            </a:r>
          </a:p>
          <a:p>
            <a:r>
              <a:rPr lang="en-US" dirty="0"/>
              <a:t>An Azure account is simply an identity in Azure Active Directory (Azure AD) or in a directory that is trusted by Azure AD, such as a work or school organization</a:t>
            </a:r>
          </a:p>
        </p:txBody>
      </p:sp>
      <p:grpSp>
        <p:nvGrpSpPr>
          <p:cNvPr id="24" name="Group 23" descr="Diagram showing Azure Active Directory connected to Azure resource groups using authentication and authorization. ">
            <a:extLst>
              <a:ext uri="{FF2B5EF4-FFF2-40B4-BE49-F238E27FC236}">
                <a16:creationId xmlns:a16="http://schemas.microsoft.com/office/drawing/2014/main" id="{72FFA1E8-3B72-4BFE-BD59-7215345CFE72}"/>
              </a:ext>
            </a:extLst>
          </p:cNvPr>
          <p:cNvGrpSpPr/>
          <p:nvPr/>
        </p:nvGrpSpPr>
        <p:grpSpPr>
          <a:xfrm>
            <a:off x="7700001" y="1266320"/>
            <a:ext cx="3712185" cy="4823253"/>
            <a:chOff x="7700002" y="921937"/>
            <a:chExt cx="3146432" cy="4823253"/>
          </a:xfrm>
        </p:grpSpPr>
        <p:grpSp>
          <p:nvGrpSpPr>
            <p:cNvPr id="19" name="Group 18">
              <a:extLst>
                <a:ext uri="{FF2B5EF4-FFF2-40B4-BE49-F238E27FC236}">
                  <a16:creationId xmlns:a16="http://schemas.microsoft.com/office/drawing/2014/main" id="{465286C6-A99B-4C66-BA1A-AAF521AB19BD}"/>
                </a:ext>
              </a:extLst>
            </p:cNvPr>
            <p:cNvGrpSpPr/>
            <p:nvPr/>
          </p:nvGrpSpPr>
          <p:grpSpPr>
            <a:xfrm>
              <a:off x="7700002" y="921937"/>
              <a:ext cx="2697480" cy="1812298"/>
              <a:chOff x="7119709" y="3533252"/>
              <a:chExt cx="2697480" cy="1812298"/>
            </a:xfrm>
          </p:grpSpPr>
          <p:sp>
            <p:nvSpPr>
              <p:cNvPr id="9" name="Isosceles Triangle 8">
                <a:extLst>
                  <a:ext uri="{FF2B5EF4-FFF2-40B4-BE49-F238E27FC236}">
                    <a16:creationId xmlns:a16="http://schemas.microsoft.com/office/drawing/2014/main" id="{AB08E954-0657-40B5-9C27-564872947CDD}"/>
                  </a:ext>
                </a:extLst>
              </p:cNvPr>
              <p:cNvSpPr/>
              <p:nvPr/>
            </p:nvSpPr>
            <p:spPr>
              <a:xfrm>
                <a:off x="7119709" y="3533252"/>
                <a:ext cx="2697480" cy="1435608"/>
              </a:xfrm>
              <a:prstGeom prst="triangle">
                <a:avLst>
                  <a:gd name="adj" fmla="val 48983"/>
                </a:avLst>
              </a:prstGeom>
              <a:solidFill>
                <a:srgbClr val="5B9BD5">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3" name="TextBox 12">
                <a:extLst>
                  <a:ext uri="{FF2B5EF4-FFF2-40B4-BE49-F238E27FC236}">
                    <a16:creationId xmlns:a16="http://schemas.microsoft.com/office/drawing/2014/main" id="{1E3E9F1C-2D60-4D18-B7A6-9C9AC359C9F5}"/>
                  </a:ext>
                </a:extLst>
              </p:cNvPr>
              <p:cNvSpPr txBox="1"/>
              <p:nvPr/>
            </p:nvSpPr>
            <p:spPr>
              <a:xfrm>
                <a:off x="7529678" y="4013640"/>
                <a:ext cx="1874519" cy="92333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Users,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groups, and service principles</a:t>
                </a:r>
              </a:p>
            </p:txBody>
          </p:sp>
          <p:sp>
            <p:nvSpPr>
              <p:cNvPr id="14" name="Rectangle 13">
                <a:extLst>
                  <a:ext uri="{FF2B5EF4-FFF2-40B4-BE49-F238E27FC236}">
                    <a16:creationId xmlns:a16="http://schemas.microsoft.com/office/drawing/2014/main" id="{2F68C383-0251-428C-B6B9-769CB1790944}"/>
                  </a:ext>
                </a:extLst>
              </p:cNvPr>
              <p:cNvSpPr/>
              <p:nvPr/>
            </p:nvSpPr>
            <p:spPr>
              <a:xfrm>
                <a:off x="7281013" y="4976218"/>
                <a:ext cx="239360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Active Directory</a:t>
                </a:r>
              </a:p>
            </p:txBody>
          </p:sp>
        </p:grpSp>
        <p:sp>
          <p:nvSpPr>
            <p:cNvPr id="16" name="Rectangle 15">
              <a:extLst>
                <a:ext uri="{FF2B5EF4-FFF2-40B4-BE49-F238E27FC236}">
                  <a16:creationId xmlns:a16="http://schemas.microsoft.com/office/drawing/2014/main" id="{C10B22A8-5CEC-4132-B11D-97A991956C7B}"/>
                </a:ext>
              </a:extLst>
            </p:cNvPr>
            <p:cNvSpPr/>
            <p:nvPr/>
          </p:nvSpPr>
          <p:spPr>
            <a:xfrm>
              <a:off x="9094030" y="2979778"/>
              <a:ext cx="1752404" cy="646331"/>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Authentication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&amp; Authorization</a:t>
              </a:r>
            </a:p>
          </p:txBody>
        </p:sp>
        <p:sp>
          <p:nvSpPr>
            <p:cNvPr id="10" name="Rectangle: Rounded Corners 9">
              <a:extLst>
                <a:ext uri="{FF2B5EF4-FFF2-40B4-BE49-F238E27FC236}">
                  <a16:creationId xmlns:a16="http://schemas.microsoft.com/office/drawing/2014/main" id="{AE23B7BC-EAC2-41CF-AF05-C3F45D3FF90F}"/>
                </a:ext>
              </a:extLst>
            </p:cNvPr>
            <p:cNvSpPr/>
            <p:nvPr/>
          </p:nvSpPr>
          <p:spPr>
            <a:xfrm>
              <a:off x="8019684" y="40456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1" name="Rectangle: Rounded Corners 10">
              <a:extLst>
                <a:ext uri="{FF2B5EF4-FFF2-40B4-BE49-F238E27FC236}">
                  <a16:creationId xmlns:a16="http://schemas.microsoft.com/office/drawing/2014/main" id="{FEA2264F-7739-4A14-B2B8-2AED1D2FCE39}"/>
                </a:ext>
              </a:extLst>
            </p:cNvPr>
            <p:cNvSpPr/>
            <p:nvPr/>
          </p:nvSpPr>
          <p:spPr>
            <a:xfrm>
              <a:off x="8172084" y="41980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Semilight" panose="020B0402040204020203" pitchFamily="34" charset="0"/>
                <a:cs typeface="Segoe UI Semilight" panose="020B0402040204020203" pitchFamily="34" charset="0"/>
              </a:endParaRPr>
            </a:p>
          </p:txBody>
        </p:sp>
        <p:sp>
          <p:nvSpPr>
            <p:cNvPr id="12" name="Rectangle: Rounded Corners 11">
              <a:extLst>
                <a:ext uri="{FF2B5EF4-FFF2-40B4-BE49-F238E27FC236}">
                  <a16:creationId xmlns:a16="http://schemas.microsoft.com/office/drawing/2014/main" id="{2EC2A102-FFEA-468F-836F-085A077073B5}"/>
                </a:ext>
              </a:extLst>
            </p:cNvPr>
            <p:cNvSpPr/>
            <p:nvPr/>
          </p:nvSpPr>
          <p:spPr>
            <a:xfrm>
              <a:off x="8324484" y="4350468"/>
              <a:ext cx="1865376" cy="1014984"/>
            </a:xfrm>
            <a:prstGeom prst="roundRect">
              <a:avLst/>
            </a:prstGeom>
            <a:solidFill>
              <a:srgbClr val="70AD47">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resources in resource groups</a:t>
              </a:r>
            </a:p>
          </p:txBody>
        </p:sp>
        <p:sp>
          <p:nvSpPr>
            <p:cNvPr id="15" name="Rectangle 14">
              <a:extLst>
                <a:ext uri="{FF2B5EF4-FFF2-40B4-BE49-F238E27FC236}">
                  <a16:creationId xmlns:a16="http://schemas.microsoft.com/office/drawing/2014/main" id="{4C43827F-D380-4A5D-8BFA-1BE3E9072D5B}"/>
                </a:ext>
              </a:extLst>
            </p:cNvPr>
            <p:cNvSpPr/>
            <p:nvPr/>
          </p:nvSpPr>
          <p:spPr>
            <a:xfrm>
              <a:off x="8113932" y="5375858"/>
              <a:ext cx="227818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Semilight" panose="020B0402040204020203" pitchFamily="34" charset="0"/>
                  <a:cs typeface="Segoe UI Semilight" panose="020B0402040204020203" pitchFamily="34" charset="0"/>
                </a:rPr>
                <a:t>Azure Subscription(s)</a:t>
              </a:r>
            </a:p>
          </p:txBody>
        </p:sp>
        <p:cxnSp>
          <p:nvCxnSpPr>
            <p:cNvPr id="18" name="Straight Arrow Connector 17">
              <a:extLst>
                <a:ext uri="{FF2B5EF4-FFF2-40B4-BE49-F238E27FC236}">
                  <a16:creationId xmlns:a16="http://schemas.microsoft.com/office/drawing/2014/main" id="{A5FE0657-F67F-48BA-ACFF-D4FA814BDB19}"/>
                </a:ext>
              </a:extLst>
            </p:cNvPr>
            <p:cNvCxnSpPr>
              <a:cxnSpLocks/>
              <a:endCxn id="14" idx="2"/>
            </p:cNvCxnSpPr>
            <p:nvPr/>
          </p:nvCxnSpPr>
          <p:spPr>
            <a:xfrm flipV="1">
              <a:off x="9058108" y="2734235"/>
              <a:ext cx="0" cy="1195927"/>
            </a:xfrm>
            <a:prstGeom prst="straightConnector1">
              <a:avLst/>
            </a:prstGeom>
            <a:noFill/>
            <a:ln w="28575" cap="flat" cmpd="sng" algn="ctr">
              <a:solidFill>
                <a:sysClr val="windowText" lastClr="000000"/>
              </a:solidFill>
              <a:prstDash val="solid"/>
              <a:miter lim="800000"/>
              <a:headEnd type="triangle"/>
              <a:tailEnd type="triangle"/>
            </a:ln>
            <a:effectLst/>
          </p:spPr>
        </p:cxnSp>
      </p:grpSp>
    </p:spTree>
    <p:extLst>
      <p:ext uri="{BB962C8B-B14F-4D97-AF65-F5344CB8AC3E}">
        <p14:creationId xmlns:p14="http://schemas.microsoft.com/office/powerpoint/2010/main" val="155693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Getting a Subscription</a:t>
            </a:r>
          </a:p>
        </p:txBody>
      </p:sp>
      <p:sp>
        <p:nvSpPr>
          <p:cNvPr id="6" name="Text Placeholder 5"/>
          <p:cNvSpPr>
            <a:spLocks noGrp="1"/>
          </p:cNvSpPr>
          <p:nvPr>
            <p:ph type="body" sz="quarter" idx="10"/>
          </p:nvPr>
        </p:nvSpPr>
        <p:spPr>
          <a:xfrm>
            <a:off x="584200" y="1435497"/>
            <a:ext cx="5948485" cy="4567404"/>
          </a:xfrm>
        </p:spPr>
        <p:txBody>
          <a:bodyPr/>
          <a:lstStyle/>
          <a:p>
            <a:r>
              <a:rPr lang="en-US" b="1" dirty="0"/>
              <a:t>Enterprise Agreement </a:t>
            </a:r>
            <a:r>
              <a:rPr lang="en-US" dirty="0"/>
              <a:t>customers make an upfront monetary commitment and consume services throughout the year</a:t>
            </a:r>
          </a:p>
          <a:p>
            <a:r>
              <a:rPr lang="en-US" b="1" dirty="0"/>
              <a:t>Resellers</a:t>
            </a:r>
            <a:r>
              <a:rPr lang="en-US" dirty="0"/>
              <a:t> provide a simple, flexible way to purchase cloud services</a:t>
            </a:r>
          </a:p>
          <a:p>
            <a:r>
              <a:rPr lang="en-US" b="1" dirty="0"/>
              <a:t>Partners </a:t>
            </a:r>
            <a:r>
              <a:rPr lang="en-US" dirty="0"/>
              <a:t>can design and implement your Azure cloud solution</a:t>
            </a:r>
          </a:p>
          <a:p>
            <a:r>
              <a:rPr lang="en-US" b="1" dirty="0"/>
              <a:t>Personal free account </a:t>
            </a:r>
            <a:r>
              <a:rPr lang="en-US" dirty="0"/>
              <a:t>-start right away</a:t>
            </a:r>
          </a:p>
        </p:txBody>
      </p:sp>
      <p:pic>
        <p:nvPicPr>
          <p:cNvPr id="2" name="Picture 1" descr="Four images representing the four areas on the slide. Decorative. ">
            <a:extLst>
              <a:ext uri="{FF2B5EF4-FFF2-40B4-BE49-F238E27FC236}">
                <a16:creationId xmlns:a16="http://schemas.microsoft.com/office/drawing/2014/main" id="{C54E5324-11EC-47E5-9ECE-B4C6E81B3D01}"/>
              </a:ext>
            </a:extLst>
          </p:cNvPr>
          <p:cNvPicPr>
            <a:picLocks noChangeAspect="1"/>
          </p:cNvPicPr>
          <p:nvPr/>
        </p:nvPicPr>
        <p:blipFill>
          <a:blip r:embed="rId3"/>
          <a:stretch>
            <a:fillRect/>
          </a:stretch>
        </p:blipFill>
        <p:spPr>
          <a:xfrm>
            <a:off x="6827550" y="1137473"/>
            <a:ext cx="4596782" cy="4304149"/>
          </a:xfrm>
          <a:prstGeom prst="rect">
            <a:avLst/>
          </a:prstGeom>
        </p:spPr>
      </p:pic>
    </p:spTree>
    <p:extLst>
      <p:ext uri="{BB962C8B-B14F-4D97-AF65-F5344CB8AC3E}">
        <p14:creationId xmlns:p14="http://schemas.microsoft.com/office/powerpoint/2010/main" val="27734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50B8-9CB3-466F-8195-21E6F4ADECFF}"/>
              </a:ext>
            </a:extLst>
          </p:cNvPr>
          <p:cNvSpPr>
            <a:spLocks noGrp="1"/>
          </p:cNvSpPr>
          <p:nvPr>
            <p:ph type="title"/>
          </p:nvPr>
        </p:nvSpPr>
        <p:spPr/>
        <p:txBody>
          <a:bodyPr/>
          <a:lstStyle/>
          <a:p>
            <a:r>
              <a:rPr lang="en-US" dirty="0"/>
              <a:t>Subscription Usage</a:t>
            </a:r>
          </a:p>
        </p:txBody>
      </p:sp>
      <p:graphicFrame>
        <p:nvGraphicFramePr>
          <p:cNvPr id="5" name="Table 4">
            <a:extLst>
              <a:ext uri="{FF2B5EF4-FFF2-40B4-BE49-F238E27FC236}">
                <a16:creationId xmlns:a16="http://schemas.microsoft.com/office/drawing/2014/main" id="{7E0A2B37-C2CF-47B4-8811-5C06E7CD89FD}"/>
              </a:ext>
            </a:extLst>
          </p:cNvPr>
          <p:cNvGraphicFramePr>
            <a:graphicFrameLocks noGrp="1"/>
          </p:cNvGraphicFramePr>
          <p:nvPr/>
        </p:nvGraphicFramePr>
        <p:xfrm>
          <a:off x="595085" y="1432186"/>
          <a:ext cx="10623042" cy="4678680"/>
        </p:xfrm>
        <a:graphic>
          <a:graphicData uri="http://schemas.openxmlformats.org/drawingml/2006/table">
            <a:tbl>
              <a:tblPr firstRow="1" bandRow="1">
                <a:tableStyleId>{5C22544A-7EE6-4342-B048-85BDC9FD1C3A}</a:tableStyleId>
              </a:tblPr>
              <a:tblGrid>
                <a:gridCol w="1969695">
                  <a:extLst>
                    <a:ext uri="{9D8B030D-6E8A-4147-A177-3AD203B41FA5}">
                      <a16:colId xmlns:a16="http://schemas.microsoft.com/office/drawing/2014/main" val="1244596785"/>
                    </a:ext>
                  </a:extLst>
                </a:gridCol>
                <a:gridCol w="8653347">
                  <a:extLst>
                    <a:ext uri="{9D8B030D-6E8A-4147-A177-3AD203B41FA5}">
                      <a16:colId xmlns:a16="http://schemas.microsoft.com/office/drawing/2014/main" val="1144169494"/>
                    </a:ext>
                  </a:extLst>
                </a:gridCol>
              </a:tblGrid>
              <a:tr h="511064">
                <a:tc>
                  <a:txBody>
                    <a:bodyPr/>
                    <a:lstStyle/>
                    <a:p>
                      <a:pPr algn="ctr"/>
                      <a:r>
                        <a:rPr lang="en-US" sz="2000" dirty="0"/>
                        <a:t>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1041904">
                <a:tc>
                  <a:txBody>
                    <a:bodyPr/>
                    <a:lstStyle/>
                    <a:p>
                      <a:r>
                        <a:rPr lang="en-US" sz="2000" dirty="0"/>
                        <a:t>Free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a $200 credit for the first 30 days, free limited access for 12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1041904">
                <a:tc>
                  <a:txBody>
                    <a:bodyPr/>
                    <a:lstStyle/>
                    <a:p>
                      <a:r>
                        <a:rPr lang="en-US" sz="2000" dirty="0"/>
                        <a:t>Pay-As-You-Go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Charges you monthly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1041904">
                <a:tc>
                  <a:txBody>
                    <a:bodyPr/>
                    <a:lstStyle/>
                    <a:p>
                      <a:r>
                        <a:rPr lang="en-US" sz="2000" dirty="0"/>
                        <a:t>Enterprise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One agreement, with discounts for new licenses and Software Assurance -  targeted at enterprise-scale organizations.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r h="1041904">
                <a:tc>
                  <a:txBody>
                    <a:bodyPr/>
                    <a:lstStyle/>
                    <a:p>
                      <a:r>
                        <a:rPr lang="en-US" sz="2000" dirty="0"/>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Includes $100 for 12 months – must verify student access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421379"/>
                  </a:ext>
                </a:extLst>
              </a:tr>
            </a:tbl>
          </a:graphicData>
        </a:graphic>
      </p:graphicFrame>
    </p:spTree>
    <p:extLst>
      <p:ext uri="{BB962C8B-B14F-4D97-AF65-F5344CB8AC3E}">
        <p14:creationId xmlns:p14="http://schemas.microsoft.com/office/powerpoint/2010/main" val="535203732"/>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Subscription User Types</a:t>
            </a:r>
          </a:p>
        </p:txBody>
      </p:sp>
      <p:graphicFrame>
        <p:nvGraphicFramePr>
          <p:cNvPr id="5" name="Table 4">
            <a:extLst>
              <a:ext uri="{FF2B5EF4-FFF2-40B4-BE49-F238E27FC236}">
                <a16:creationId xmlns:a16="http://schemas.microsoft.com/office/drawing/2014/main" id="{DD6DB910-A45F-4BDE-AA4A-AAF52A9CB67C}"/>
              </a:ext>
            </a:extLst>
          </p:cNvPr>
          <p:cNvGraphicFramePr>
            <a:graphicFrameLocks noGrp="1"/>
          </p:cNvGraphicFramePr>
          <p:nvPr/>
        </p:nvGraphicFramePr>
        <p:xfrm>
          <a:off x="595085" y="1432186"/>
          <a:ext cx="10969386" cy="4066318"/>
        </p:xfrm>
        <a:graphic>
          <a:graphicData uri="http://schemas.openxmlformats.org/drawingml/2006/table">
            <a:tbl>
              <a:tblPr firstRow="1" bandRow="1">
                <a:tableStyleId>{5C22544A-7EE6-4342-B048-85BDC9FD1C3A}</a:tableStyleId>
              </a:tblPr>
              <a:tblGrid>
                <a:gridCol w="2958877">
                  <a:extLst>
                    <a:ext uri="{9D8B030D-6E8A-4147-A177-3AD203B41FA5}">
                      <a16:colId xmlns:a16="http://schemas.microsoft.com/office/drawing/2014/main" val="1244596785"/>
                    </a:ext>
                  </a:extLst>
                </a:gridCol>
                <a:gridCol w="2238823">
                  <a:extLst>
                    <a:ext uri="{9D8B030D-6E8A-4147-A177-3AD203B41FA5}">
                      <a16:colId xmlns:a16="http://schemas.microsoft.com/office/drawing/2014/main" val="1087951837"/>
                    </a:ext>
                  </a:extLst>
                </a:gridCol>
                <a:gridCol w="5771686">
                  <a:extLst>
                    <a:ext uri="{9D8B030D-6E8A-4147-A177-3AD203B41FA5}">
                      <a16:colId xmlns:a16="http://schemas.microsoft.com/office/drawing/2014/main" val="1144169494"/>
                    </a:ext>
                  </a:extLst>
                </a:gridCol>
              </a:tblGrid>
              <a:tr h="571426">
                <a:tc>
                  <a:txBody>
                    <a:bodyPr/>
                    <a:lstStyle/>
                    <a:p>
                      <a:pPr algn="ctr"/>
                      <a:r>
                        <a:rPr lang="en-US" sz="2000" dirty="0"/>
                        <a:t>Administrative Role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422487"/>
                  </a:ext>
                </a:extLst>
              </a:tr>
              <a:tr h="1164964">
                <a:tc>
                  <a:txBody>
                    <a:bodyPr/>
                    <a:lstStyle/>
                    <a:p>
                      <a:r>
                        <a:rPr lang="en-US" sz="2000" dirty="0"/>
                        <a:t>Account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Account 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718024"/>
                  </a:ext>
                </a:extLst>
              </a:tr>
              <a:tr h="1164964">
                <a:tc>
                  <a:txBody>
                    <a:bodyPr/>
                    <a:lstStyle/>
                    <a:p>
                      <a:r>
                        <a:rPr lang="en-US" sz="2000" dirty="0"/>
                        <a:t>Service 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 per Azure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Authorized to access the Azure Management Portal for all subscriptions in the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5247879"/>
                  </a:ext>
                </a:extLst>
              </a:tr>
              <a:tr h="1164964">
                <a:tc>
                  <a:txBody>
                    <a:bodyPr/>
                    <a:lstStyle/>
                    <a:p>
                      <a:r>
                        <a:rPr lang="en-US" sz="2000" dirty="0"/>
                        <a:t>Co-administrator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200 per subscription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Same as the Service Administrator but can’t change the association of subscriptions to Azure directories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6433382"/>
                  </a:ext>
                </a:extLst>
              </a:tr>
            </a:tbl>
          </a:graphicData>
        </a:graphic>
      </p:graphicFrame>
    </p:spTree>
    <p:extLst>
      <p:ext uri="{BB962C8B-B14F-4D97-AF65-F5344CB8AC3E}">
        <p14:creationId xmlns:p14="http://schemas.microsoft.com/office/powerpoint/2010/main" val="43983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Check Resource Limits</a:t>
            </a:r>
          </a:p>
        </p:txBody>
      </p:sp>
      <p:sp>
        <p:nvSpPr>
          <p:cNvPr id="6" name="Text Placeholder 5"/>
          <p:cNvSpPr>
            <a:spLocks noGrp="1"/>
          </p:cNvSpPr>
          <p:nvPr>
            <p:ph type="body" sz="quarter" idx="10"/>
          </p:nvPr>
        </p:nvSpPr>
        <p:spPr>
          <a:xfrm>
            <a:off x="584200" y="4340724"/>
            <a:ext cx="11018520" cy="1465016"/>
          </a:xfrm>
        </p:spPr>
        <p:txBody>
          <a:bodyPr/>
          <a:lstStyle/>
          <a:p>
            <a:r>
              <a:rPr lang="en-US" dirty="0"/>
              <a:t>All resources have a maximum limit listed in Azure limits</a:t>
            </a:r>
          </a:p>
          <a:p>
            <a:r>
              <a:rPr lang="en-US" dirty="0"/>
              <a:t>Helpful to track current usage, and plan for future use</a:t>
            </a:r>
          </a:p>
          <a:p>
            <a:r>
              <a:rPr lang="en-US" dirty="0"/>
              <a:t>You can request an increase</a:t>
            </a:r>
          </a:p>
        </p:txBody>
      </p:sp>
      <p:pic>
        <p:nvPicPr>
          <p:cNvPr id="4" name="Picture 3"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0217EE4-57F8-4240-B215-0BA6B516CE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20465" cy="2234375"/>
          </a:xfrm>
          <a:prstGeom prst="rect">
            <a:avLst/>
          </a:prstGeom>
          <a:noFill/>
          <a:ln>
            <a:solidFill>
              <a:schemeClr val="tx1"/>
            </a:solidFill>
          </a:ln>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Resource Tags</a:t>
            </a:r>
          </a:p>
        </p:txBody>
      </p:sp>
      <p:sp>
        <p:nvSpPr>
          <p:cNvPr id="6" name="Text Placeholder 5"/>
          <p:cNvSpPr>
            <a:spLocks noGrp="1"/>
          </p:cNvSpPr>
          <p:nvPr>
            <p:ph type="body" sz="quarter" idx="10"/>
          </p:nvPr>
        </p:nvSpPr>
        <p:spPr>
          <a:xfrm>
            <a:off x="584200" y="4293223"/>
            <a:ext cx="11018520" cy="1465016"/>
          </a:xfrm>
        </p:spPr>
        <p:txBody>
          <a:bodyPr/>
          <a:lstStyle/>
          <a:p>
            <a:r>
              <a:rPr lang="en-US" dirty="0"/>
              <a:t>Tags logically organize your resources</a:t>
            </a:r>
          </a:p>
          <a:p>
            <a:r>
              <a:rPr lang="en-US" dirty="0"/>
              <a:t>Tags consist of a name and value</a:t>
            </a:r>
          </a:p>
          <a:p>
            <a:r>
              <a:rPr lang="en-US" dirty="0"/>
              <a:t>Useful especially in billing</a:t>
            </a:r>
          </a:p>
        </p:txBody>
      </p:sp>
      <p:pic>
        <p:nvPicPr>
          <p:cNvPr id="5" name="Picture 4" descr="Screenshot of the CSV file for service usage. It shows 2 entries for virtual machines with the fields usage consumption by unit (Hours), instance id and the associated tags.">
            <a:extLst>
              <a:ext uri="{FF2B5EF4-FFF2-40B4-BE49-F238E27FC236}">
                <a16:creationId xmlns:a16="http://schemas.microsoft.com/office/drawing/2014/main" id="{A88DE444-BB45-4063-BCF8-9553C2DE6E1B}"/>
              </a:ext>
            </a:extLst>
          </p:cNvPr>
          <p:cNvPicPr/>
          <p:nvPr/>
        </p:nvPicPr>
        <p:blipFill>
          <a:blip r:embed="rId3"/>
          <a:stretch>
            <a:fillRect/>
          </a:stretch>
        </p:blipFill>
        <p:spPr>
          <a:xfrm>
            <a:off x="584199" y="1435100"/>
            <a:ext cx="11148889" cy="2471882"/>
          </a:xfrm>
          <a:prstGeom prst="rect">
            <a:avLst/>
          </a:prstGeom>
          <a:ln>
            <a:solidFill>
              <a:schemeClr val="tx1"/>
            </a:solidFill>
          </a:ln>
        </p:spPr>
      </p:pic>
    </p:spTree>
    <p:extLst>
      <p:ext uri="{BB962C8B-B14F-4D97-AF65-F5344CB8AC3E}">
        <p14:creationId xmlns:p14="http://schemas.microsoft.com/office/powerpoint/2010/main" val="251166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93AA-4DA8-4B19-9E38-18F12BE14C8A}"/>
              </a:ext>
            </a:extLst>
          </p:cNvPr>
          <p:cNvSpPr>
            <a:spLocks noGrp="1"/>
          </p:cNvSpPr>
          <p:nvPr>
            <p:ph type="title"/>
          </p:nvPr>
        </p:nvSpPr>
        <p:spPr/>
        <p:txBody>
          <a:bodyPr/>
          <a:lstStyle/>
          <a:p>
            <a:r>
              <a:rPr lang="en-US" dirty="0"/>
              <a:t>Billing</a:t>
            </a:r>
          </a:p>
        </p:txBody>
      </p:sp>
      <p:sp>
        <p:nvSpPr>
          <p:cNvPr id="3" name="Text Placeholder 2">
            <a:extLst>
              <a:ext uri="{FF2B5EF4-FFF2-40B4-BE49-F238E27FC236}">
                <a16:creationId xmlns:a16="http://schemas.microsoft.com/office/drawing/2014/main" id="{FBDC0826-31A4-428E-936A-04976BF88A28}"/>
              </a:ext>
            </a:extLst>
          </p:cNvPr>
          <p:cNvSpPr>
            <a:spLocks noGrp="1"/>
          </p:cNvSpPr>
          <p:nvPr>
            <p:ph type="body" sz="quarter" idx="10"/>
          </p:nvPr>
        </p:nvSpPr>
        <p:spPr>
          <a:xfrm>
            <a:off x="584200" y="1435497"/>
            <a:ext cx="11018520" cy="3447098"/>
          </a:xfrm>
        </p:spPr>
        <p:txBody>
          <a:bodyPr/>
          <a:lstStyle/>
          <a:p>
            <a:r>
              <a:rPr lang="en-US" dirty="0"/>
              <a:t>Pricing Calculator – estimate expenditures in all areas of Azure</a:t>
            </a:r>
          </a:p>
          <a:p>
            <a:r>
              <a:rPr lang="en-US" dirty="0"/>
              <a:t>Billing Alert Service - monitor and manage billing activity </a:t>
            </a:r>
          </a:p>
          <a:p>
            <a:r>
              <a:rPr lang="en-US" dirty="0"/>
              <a:t>Create and Manage a Budget - plan for and drive organizational accountability</a:t>
            </a:r>
          </a:p>
          <a:p>
            <a:r>
              <a:rPr lang="en-US" dirty="0"/>
              <a:t>Azure Reservations - helps you save money by pre-paying for services</a:t>
            </a:r>
          </a:p>
          <a:p>
            <a:endParaRPr lang="en-US" dirty="0"/>
          </a:p>
          <a:p>
            <a:endParaRPr lang="en-US" dirty="0"/>
          </a:p>
        </p:txBody>
      </p:sp>
    </p:spTree>
    <p:extLst>
      <p:ext uri="{BB962C8B-B14F-4D97-AF65-F5344CB8AC3E}">
        <p14:creationId xmlns:p14="http://schemas.microsoft.com/office/powerpoint/2010/main" val="3257352775"/>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Role-based Access Control</a:t>
            </a:r>
          </a:p>
        </p:txBody>
      </p:sp>
    </p:spTree>
    <p:extLst>
      <p:ext uri="{BB962C8B-B14F-4D97-AF65-F5344CB8AC3E}">
        <p14:creationId xmlns:p14="http://schemas.microsoft.com/office/powerpoint/2010/main" val="239653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Role-based Access Control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3016210"/>
          </a:xfrm>
        </p:spPr>
        <p:txBody>
          <a:bodyPr/>
          <a:lstStyle/>
          <a:p>
            <a:r>
              <a:rPr lang="en-US" dirty="0"/>
              <a:t>RBAC Concepts</a:t>
            </a:r>
          </a:p>
          <a:p>
            <a:r>
              <a:rPr lang="en-US" dirty="0"/>
              <a:t>RBAC Roles</a:t>
            </a:r>
          </a:p>
          <a:p>
            <a:r>
              <a:rPr lang="en-US" dirty="0"/>
              <a:t>Administrator Permissions</a:t>
            </a:r>
          </a:p>
          <a:p>
            <a:r>
              <a:rPr lang="en-US" dirty="0"/>
              <a:t>Role Assignment</a:t>
            </a:r>
          </a:p>
          <a:p>
            <a:r>
              <a:rPr lang="en-US" dirty="0"/>
              <a:t>Role Definitions</a:t>
            </a:r>
          </a:p>
          <a:p>
            <a:r>
              <a:rPr lang="en-US" dirty="0"/>
              <a:t>Demonstration - RBAC</a:t>
            </a:r>
          </a:p>
        </p:txBody>
      </p:sp>
    </p:spTree>
    <p:extLst>
      <p:ext uri="{BB962C8B-B14F-4D97-AF65-F5344CB8AC3E}">
        <p14:creationId xmlns:p14="http://schemas.microsoft.com/office/powerpoint/2010/main" val="1281686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p:txBody>
          <a:bodyPr/>
          <a:lstStyle/>
          <a:p>
            <a:r>
              <a:rPr lang="en-US" dirty="0"/>
              <a:t>File and Folder Backups Overview</a:t>
            </a:r>
          </a:p>
        </p:txBody>
      </p:sp>
      <p:sp>
        <p:nvSpPr>
          <p:cNvPr id="3" name="Text Placeholder 2">
            <a:extLst>
              <a:ext uri="{FF2B5EF4-FFF2-40B4-BE49-F238E27FC236}">
                <a16:creationId xmlns:a16="http://schemas.microsoft.com/office/drawing/2014/main" id="{35CC926E-2930-40A8-A755-88FDF76C5222}"/>
              </a:ext>
            </a:extLst>
          </p:cNvPr>
          <p:cNvSpPr>
            <a:spLocks noGrp="1"/>
          </p:cNvSpPr>
          <p:nvPr>
            <p:ph type="body" sz="quarter" idx="10"/>
          </p:nvPr>
        </p:nvSpPr>
        <p:spPr>
          <a:xfrm>
            <a:off x="584200" y="1435497"/>
            <a:ext cx="11018520" cy="3016210"/>
          </a:xfrm>
        </p:spPr>
        <p:txBody>
          <a:bodyPr/>
          <a:lstStyle/>
          <a:p>
            <a:r>
              <a:rPr lang="en-US" dirty="0"/>
              <a:t>Azure Backup</a:t>
            </a:r>
          </a:p>
          <a:p>
            <a:r>
              <a:rPr lang="en-US" dirty="0"/>
              <a:t>Recovery Service Vault Backup Options</a:t>
            </a:r>
          </a:p>
          <a:p>
            <a:r>
              <a:rPr lang="en-US" dirty="0"/>
              <a:t>Demonstration – Backup Azure File Shares</a:t>
            </a:r>
          </a:p>
          <a:p>
            <a:r>
              <a:rPr lang="en-US" dirty="0"/>
              <a:t>Implementing On-Premises File and Folder Backups</a:t>
            </a:r>
          </a:p>
          <a:p>
            <a:r>
              <a:rPr lang="en-US" dirty="0"/>
              <a:t>Microsoft Azure Recovery Services (MARS) Agent</a:t>
            </a:r>
          </a:p>
          <a:p>
            <a:r>
              <a:rPr lang="en-US" dirty="0"/>
              <a:t>Demonstration – Backup Files and Folders</a:t>
            </a:r>
          </a:p>
        </p:txBody>
      </p:sp>
    </p:spTree>
    <p:extLst>
      <p:ext uri="{BB962C8B-B14F-4D97-AF65-F5344CB8AC3E}">
        <p14:creationId xmlns:p14="http://schemas.microsoft.com/office/powerpoint/2010/main" val="3461121355"/>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RBAC Concepts</a:t>
            </a:r>
          </a:p>
        </p:txBody>
      </p:sp>
      <p:sp>
        <p:nvSpPr>
          <p:cNvPr id="6" name="Text Placeholder 5"/>
          <p:cNvSpPr>
            <a:spLocks noGrp="1"/>
          </p:cNvSpPr>
          <p:nvPr>
            <p:ph type="body" sz="quarter" idx="10"/>
          </p:nvPr>
        </p:nvSpPr>
        <p:spPr>
          <a:xfrm>
            <a:off x="584200" y="4530729"/>
            <a:ext cx="11018520" cy="1465016"/>
          </a:xfrm>
        </p:spPr>
        <p:txBody>
          <a:bodyPr/>
          <a:lstStyle/>
          <a:p>
            <a:pPr marL="514350" indent="-514350">
              <a:buFont typeface="+mj-lt"/>
              <a:buAutoNum type="arabicPeriod"/>
            </a:pPr>
            <a:r>
              <a:rPr lang="en-US" dirty="0"/>
              <a:t>Define what actions are allowed and/or denied</a:t>
            </a:r>
          </a:p>
          <a:p>
            <a:pPr marL="514350" indent="-514350">
              <a:buFont typeface="+mj-lt"/>
              <a:buAutoNum type="arabicPeriod"/>
            </a:pPr>
            <a:r>
              <a:rPr lang="en-US" dirty="0"/>
              <a:t>Associate the role with a user, group or service principal</a:t>
            </a:r>
          </a:p>
          <a:p>
            <a:pPr marL="514350" indent="-514350">
              <a:buFont typeface="+mj-lt"/>
              <a:buAutoNum type="arabicPeriod"/>
            </a:pPr>
            <a:r>
              <a:rPr lang="en-US" dirty="0"/>
              <a:t>Scope to a subscription, a resource group, or specific resources</a:t>
            </a:r>
          </a:p>
        </p:txBody>
      </p:sp>
      <p:pic>
        <p:nvPicPr>
          <p:cNvPr id="7" name="Picture 6" descr="Architectural diagram showing how role-based access control works across subscription, resource groups and resources. The Azure subscription is shown with 2 resource groups containing resources. On the right side are set of roles (owner, contributor, and reader) with an arrow going downwards showing that access to resources is inherited all the way down from the subscription level.">
            <a:extLst>
              <a:ext uri="{FF2B5EF4-FFF2-40B4-BE49-F238E27FC236}">
                <a16:creationId xmlns:a16="http://schemas.microsoft.com/office/drawing/2014/main" id="{0630154E-3886-4300-9AF3-F5AC769E745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84200" y="1435099"/>
            <a:ext cx="9842062" cy="2911269"/>
          </a:xfrm>
          <a:prstGeom prst="rect">
            <a:avLst/>
          </a:prstGeom>
          <a:ln>
            <a:solidFill>
              <a:schemeClr val="tx1"/>
            </a:solidFill>
          </a:ln>
        </p:spPr>
      </p:pic>
    </p:spTree>
    <p:extLst>
      <p:ext uri="{BB962C8B-B14F-4D97-AF65-F5344CB8AC3E}">
        <p14:creationId xmlns:p14="http://schemas.microsoft.com/office/powerpoint/2010/main" val="18996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RBAC Roles</a:t>
            </a:r>
          </a:p>
        </p:txBody>
      </p:sp>
      <p:pic>
        <p:nvPicPr>
          <p:cNvPr id="6" name="Picture 5" descr="Screenshot of the Add Access Control (IAM) page in the Azure Portal. Two users are shown: Owner and Virtual Machine Contributor. ">
            <a:extLst>
              <a:ext uri="{FF2B5EF4-FFF2-40B4-BE49-F238E27FC236}">
                <a16:creationId xmlns:a16="http://schemas.microsoft.com/office/drawing/2014/main" id="{0C933A9C-38FF-47FE-9104-83EC8D6097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91717" cy="2887518"/>
          </a:xfrm>
          <a:prstGeom prst="rect">
            <a:avLst/>
          </a:prstGeom>
          <a:noFill/>
          <a:ln>
            <a:solidFill>
              <a:schemeClr val="tx1"/>
            </a:solidFill>
          </a:ln>
        </p:spPr>
      </p:pic>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84200" y="4530729"/>
            <a:ext cx="11018520" cy="1465016"/>
          </a:xfrm>
        </p:spPr>
        <p:txBody>
          <a:bodyPr/>
          <a:lstStyle/>
          <a:p>
            <a:r>
              <a:rPr lang="en-US" dirty="0"/>
              <a:t>Owner can manage everything, including access</a:t>
            </a:r>
          </a:p>
          <a:p>
            <a:r>
              <a:rPr lang="en-US" dirty="0"/>
              <a:t>Contributors can manage everything except access</a:t>
            </a:r>
          </a:p>
          <a:p>
            <a:r>
              <a:rPr lang="en-US" dirty="0"/>
              <a:t>Readers can view everything but can't make changes</a:t>
            </a:r>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dirty="0"/>
              <a:t>Administrator Permissions</a:t>
            </a:r>
          </a:p>
        </p:txBody>
      </p:sp>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84200" y="4530729"/>
            <a:ext cx="11018520" cy="1465016"/>
          </a:xfrm>
        </p:spPr>
        <p:txBody>
          <a:bodyPr/>
          <a:lstStyle/>
          <a:p>
            <a:r>
              <a:rPr lang="en-US" dirty="0"/>
              <a:t>Designate separate administrators for different functions</a:t>
            </a:r>
          </a:p>
          <a:p>
            <a:r>
              <a:rPr lang="en-US" dirty="0"/>
              <a:t>Global administrators can access all administrative features</a:t>
            </a:r>
          </a:p>
          <a:p>
            <a:r>
              <a:rPr lang="en-US" dirty="0"/>
              <a:t>Global administrators can assign other administrators</a:t>
            </a:r>
          </a:p>
        </p:txBody>
      </p:sp>
      <p:pic>
        <p:nvPicPr>
          <p:cNvPr id="5" name="Picture 4" descr="Screenshot of the Azure Active Directory Roles and administrators page. In this example, the &quot;Your Role&quot; for the directory is highlighted signifying that for this subscription &quot;Your Role&quot; includes the Global administrator and 1 other role. The other role is highlighted: Application administrator.">
            <a:extLst>
              <a:ext uri="{FF2B5EF4-FFF2-40B4-BE49-F238E27FC236}">
                <a16:creationId xmlns:a16="http://schemas.microsoft.com/office/drawing/2014/main" id="{7FE02C47-488D-41CE-B4ED-32B91A38B38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200" y="1435100"/>
            <a:ext cx="10103592" cy="2887518"/>
          </a:xfrm>
          <a:prstGeom prst="rect">
            <a:avLst/>
          </a:prstGeom>
          <a:noFill/>
          <a:ln>
            <a:solidFill>
              <a:schemeClr val="tx1"/>
            </a:solidFill>
          </a:ln>
        </p:spPr>
      </p:pic>
    </p:spTree>
    <p:extLst>
      <p:ext uri="{BB962C8B-B14F-4D97-AF65-F5344CB8AC3E}">
        <p14:creationId xmlns:p14="http://schemas.microsoft.com/office/powerpoint/2010/main" val="3087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Assignment</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6561796"/>
          </a:xfrm>
        </p:spPr>
        <p:txBody>
          <a:bodyPr/>
          <a:lstStyle/>
          <a:p>
            <a:pPr marL="284163" indent="-284163">
              <a:buFont typeface="Arial" panose="020B0604020202020204" pitchFamily="34" charset="0"/>
              <a:buChar char="•"/>
            </a:pPr>
            <a:r>
              <a:rPr lang="en-US" dirty="0"/>
              <a:t>Users</a:t>
            </a:r>
          </a:p>
          <a:p>
            <a:pPr marL="685800" lvl="1" indent="-457200">
              <a:buFont typeface="Arial" panose="020B0604020202020204" pitchFamily="34" charset="0"/>
              <a:buChar char="•"/>
            </a:pPr>
            <a:r>
              <a:rPr lang="en-US" sz="2400" dirty="0"/>
              <a:t>Assigned to organizational users in the AD associated with the subscription</a:t>
            </a:r>
          </a:p>
          <a:p>
            <a:pPr marL="685800" lvl="1" indent="-457200">
              <a:buFont typeface="Arial" panose="020B0604020202020204" pitchFamily="34" charset="0"/>
              <a:buChar char="•"/>
            </a:pPr>
            <a:r>
              <a:rPr lang="en-US" sz="2400" dirty="0"/>
              <a:t>Or, external Microsoft accounts in the same directory</a:t>
            </a:r>
          </a:p>
          <a:p>
            <a:pPr marL="284163" indent="-284163">
              <a:buFont typeface="Arial" panose="020B0604020202020204" pitchFamily="34" charset="0"/>
              <a:buChar char="•"/>
            </a:pPr>
            <a:r>
              <a:rPr lang="en-US" dirty="0"/>
              <a:t>Groups</a:t>
            </a:r>
          </a:p>
          <a:p>
            <a:pPr marL="685800" lvl="1" indent="-457200">
              <a:buFont typeface="Arial" panose="020B0604020202020204" pitchFamily="34" charset="0"/>
              <a:buChar char="•"/>
            </a:pPr>
            <a:r>
              <a:rPr lang="en-US" sz="2400" dirty="0"/>
              <a:t>Assigned to Azure AD security groups</a:t>
            </a:r>
          </a:p>
          <a:p>
            <a:pPr marL="685800" lvl="1" indent="-457200">
              <a:buFont typeface="Arial" panose="020B0604020202020204" pitchFamily="34" charset="0"/>
              <a:buChar char="•"/>
            </a:pPr>
            <a:r>
              <a:rPr lang="en-US" sz="2400" dirty="0"/>
              <a:t>Best practice: manage access through groups, adding roles, and assigning users</a:t>
            </a:r>
          </a:p>
          <a:p>
            <a:pPr marL="284163" indent="-284163">
              <a:buFont typeface="Arial" panose="020B0604020202020204" pitchFamily="34" charset="0"/>
              <a:buChar char="•"/>
            </a:pPr>
            <a:r>
              <a:rPr lang="en-US" dirty="0"/>
              <a:t>Service Principals</a:t>
            </a:r>
          </a:p>
          <a:p>
            <a:pPr marL="685800" lvl="1" indent="-457200">
              <a:buFont typeface="Arial" panose="020B0604020202020204" pitchFamily="34" charset="0"/>
              <a:buChar char="•"/>
            </a:pPr>
            <a:r>
              <a:rPr lang="en-US" sz="2400" dirty="0"/>
              <a:t>Service identities represented as service principals in the directory</a:t>
            </a:r>
          </a:p>
          <a:p>
            <a:pPr marL="685800" lvl="1" indent="-457200">
              <a:buFont typeface="Arial" panose="020B0604020202020204" pitchFamily="34" charset="0"/>
              <a:buChar char="•"/>
            </a:pPr>
            <a:r>
              <a:rPr lang="en-US" sz="2400" dirty="0"/>
              <a:t>Authenticate with Azure AD and securely communicate with one another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153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Definitions</a:t>
            </a:r>
          </a:p>
        </p:txBody>
      </p:sp>
      <p:sp>
        <p:nvSpPr>
          <p:cNvPr id="7" name="Text Placeholder 5">
            <a:extLst>
              <a:ext uri="{FF2B5EF4-FFF2-40B4-BE49-F238E27FC236}">
                <a16:creationId xmlns:a16="http://schemas.microsoft.com/office/drawing/2014/main" id="{72DE4147-5B22-419A-BF51-E562C5482ECF}"/>
              </a:ext>
            </a:extLst>
          </p:cNvPr>
          <p:cNvSpPr>
            <a:spLocks noGrp="1"/>
          </p:cNvSpPr>
          <p:nvPr>
            <p:ph type="body" sz="quarter" idx="10"/>
          </p:nvPr>
        </p:nvSpPr>
        <p:spPr>
          <a:xfrm>
            <a:off x="590868" y="3942382"/>
            <a:ext cx="11018520" cy="2523768"/>
          </a:xfrm>
        </p:spPr>
        <p:txBody>
          <a:bodyPr/>
          <a:lstStyle/>
          <a:p>
            <a:pPr marL="0" indent="0">
              <a:buNone/>
            </a:pPr>
            <a:r>
              <a:rPr lang="en-US" sz="2000" dirty="0">
                <a:latin typeface="Consolas" panose="020B0609020204030204" pitchFamily="49" charset="0"/>
              </a:rPr>
              <a:t>Name			: </a:t>
            </a:r>
            <a:r>
              <a:rPr lang="en-US" sz="2000" b="1" dirty="0">
                <a:latin typeface="Consolas" panose="020B0609020204030204" pitchFamily="49" charset="0"/>
              </a:rPr>
              <a:t>Owner</a:t>
            </a:r>
          </a:p>
          <a:p>
            <a:pPr marL="0" indent="0">
              <a:buNone/>
            </a:pPr>
            <a:r>
              <a:rPr lang="en-US" sz="2000" dirty="0">
                <a:latin typeface="Consolas" panose="020B0609020204030204" pitchFamily="49" charset="0"/>
              </a:rPr>
              <a:t>ID			: 8e3af657-a8ff-443c-a75c-2fe8c4bcb65</a:t>
            </a:r>
          </a:p>
          <a:p>
            <a:pPr marL="0" indent="0">
              <a:buNone/>
            </a:pPr>
            <a:r>
              <a:rPr lang="en-US" sz="2000" dirty="0">
                <a:latin typeface="Consolas" panose="020B0609020204030204" pitchFamily="49" charset="0"/>
              </a:rPr>
              <a:t>IsCustom		: False</a:t>
            </a:r>
          </a:p>
          <a:p>
            <a:pPr marL="0" indent="0">
              <a:buNone/>
            </a:pPr>
            <a:r>
              <a:rPr lang="en-US" sz="2000" dirty="0">
                <a:latin typeface="Consolas" panose="020B0609020204030204" pitchFamily="49" charset="0"/>
              </a:rPr>
              <a:t>Description		: Manage everything, including access to resources</a:t>
            </a:r>
          </a:p>
          <a:p>
            <a:pPr marL="0" indent="0">
              <a:buNone/>
            </a:pPr>
            <a:r>
              <a:rPr lang="en-US" sz="2000" dirty="0">
                <a:latin typeface="Consolas" panose="020B0609020204030204" pitchFamily="49" charset="0"/>
              </a:rPr>
              <a:t>Actions		: {*}</a:t>
            </a:r>
          </a:p>
          <a:p>
            <a:pPr marL="0" indent="0">
              <a:buNone/>
            </a:pPr>
            <a:r>
              <a:rPr lang="en-US" sz="2000" dirty="0">
                <a:latin typeface="Consolas" panose="020B0609020204030204" pitchFamily="49" charset="0"/>
              </a:rPr>
              <a:t>NotActions		: {}</a:t>
            </a:r>
          </a:p>
          <a:p>
            <a:pPr marL="0" indent="0">
              <a:buNone/>
            </a:pPr>
            <a:r>
              <a:rPr lang="en-US" sz="2000" dirty="0">
                <a:latin typeface="Consolas" panose="020B0609020204030204" pitchFamily="49" charset="0"/>
              </a:rPr>
              <a:t>AssignableScopes	: {/}</a:t>
            </a:r>
          </a:p>
        </p:txBody>
      </p:sp>
      <p:graphicFrame>
        <p:nvGraphicFramePr>
          <p:cNvPr id="2" name="Table 1">
            <a:extLst>
              <a:ext uri="{FF2B5EF4-FFF2-40B4-BE49-F238E27FC236}">
                <a16:creationId xmlns:a16="http://schemas.microsoft.com/office/drawing/2014/main" id="{1FB77A4E-32C3-4C02-8970-6B36970AEBB1}"/>
              </a:ext>
            </a:extLst>
          </p:cNvPr>
          <p:cNvGraphicFramePr>
            <a:graphicFrameLocks noGrp="1"/>
          </p:cNvGraphicFramePr>
          <p:nvPr/>
        </p:nvGraphicFramePr>
        <p:xfrm>
          <a:off x="584200" y="1436688"/>
          <a:ext cx="10908650" cy="2186940"/>
        </p:xfrm>
        <a:graphic>
          <a:graphicData uri="http://schemas.openxmlformats.org/drawingml/2006/table">
            <a:tbl>
              <a:tblPr firstRow="1" firstCol="1" bandRow="1">
                <a:tableStyleId>{5C22544A-7EE6-4342-B048-85BDC9FD1C3A}</a:tableStyleId>
              </a:tblPr>
              <a:tblGrid>
                <a:gridCol w="4337279">
                  <a:extLst>
                    <a:ext uri="{9D8B030D-6E8A-4147-A177-3AD203B41FA5}">
                      <a16:colId xmlns:a16="http://schemas.microsoft.com/office/drawing/2014/main" val="235435445"/>
                    </a:ext>
                  </a:extLst>
                </a:gridCol>
                <a:gridCol w="1271949">
                  <a:extLst>
                    <a:ext uri="{9D8B030D-6E8A-4147-A177-3AD203B41FA5}">
                      <a16:colId xmlns:a16="http://schemas.microsoft.com/office/drawing/2014/main" val="3271702961"/>
                    </a:ext>
                  </a:extLst>
                </a:gridCol>
                <a:gridCol w="5299422">
                  <a:extLst>
                    <a:ext uri="{9D8B030D-6E8A-4147-A177-3AD203B41FA5}">
                      <a16:colId xmlns:a16="http://schemas.microsoft.com/office/drawing/2014/main" val="1042998214"/>
                    </a:ext>
                  </a:extLst>
                </a:gridCol>
              </a:tblGrid>
              <a:tr h="27743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Built-in Role</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Action</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NotActions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146525569"/>
                  </a:ext>
                </a:extLst>
              </a:tr>
              <a:tr h="27743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Owner (allow all 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 </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104119979"/>
                  </a:ext>
                </a:extLst>
              </a:tr>
              <a:tr h="1059108">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Contributor (allow all actions except writing or deleting role assignment)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Microsoft.Authorization/*/Delete,</a:t>
                      </a:r>
                      <a:br>
                        <a:rPr lang="en-US" sz="2000" dirty="0">
                          <a:effectLst/>
                          <a:latin typeface="Segoe UI Semilight" panose="020B0402040204020203" pitchFamily="34" charset="0"/>
                          <a:cs typeface="Segoe UI Semilight" panose="020B0402040204020203" pitchFamily="34" charset="0"/>
                        </a:rPr>
                      </a:br>
                      <a:r>
                        <a:rPr lang="en-US" sz="2000" dirty="0">
                          <a:effectLst/>
                          <a:latin typeface="Segoe UI Semilight" panose="020B0402040204020203" pitchFamily="34" charset="0"/>
                          <a:cs typeface="Segoe UI Semilight" panose="020B0402040204020203" pitchFamily="34" charset="0"/>
                        </a:rPr>
                        <a:t>Microsoft.Authorization/*/Write,</a:t>
                      </a:r>
                    </a:p>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Microsoft.Authorization/elevateAccess/Action</a:t>
                      </a:r>
                      <a:br>
                        <a:rPr lang="en-US" sz="2000" dirty="0">
                          <a:effectLst/>
                          <a:latin typeface="Segoe UI Semilight" panose="020B0402040204020203" pitchFamily="34" charset="0"/>
                          <a:cs typeface="Segoe UI Semilight" panose="020B0402040204020203" pitchFamily="34" charset="0"/>
                        </a:rPr>
                      </a:b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704584623"/>
                  </a:ext>
                </a:extLst>
              </a:tr>
              <a:tr h="278301">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Reader (allow all read actions)</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*/read</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tc>
                  <a:txBody>
                    <a:bodyPr/>
                    <a:lstStyle/>
                    <a:p>
                      <a:pPr marL="0" marR="0" fontAlgn="base">
                        <a:lnSpc>
                          <a:spcPct val="107000"/>
                        </a:lnSpc>
                        <a:spcBef>
                          <a:spcPts val="0"/>
                        </a:spcBef>
                        <a:spcAft>
                          <a:spcPts val="0"/>
                        </a:spcAft>
                      </a:pPr>
                      <a:r>
                        <a:rPr lang="en-US" sz="2000" dirty="0">
                          <a:effectLst/>
                          <a:latin typeface="Segoe UI Semilight" panose="020B0402040204020203" pitchFamily="34" charset="0"/>
                          <a:cs typeface="Segoe UI Semilight" panose="020B0402040204020203" pitchFamily="34" charset="0"/>
                        </a:rPr>
                        <a:t> </a:t>
                      </a:r>
                      <a:endParaRPr lang="en-US" sz="200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tc>
                <a:extLst>
                  <a:ext uri="{0D108BD9-81ED-4DB2-BD59-A6C34878D82A}">
                    <a16:rowId xmlns:a16="http://schemas.microsoft.com/office/drawing/2014/main" val="2534558099"/>
                  </a:ext>
                </a:extLst>
              </a:tr>
            </a:tbl>
          </a:graphicData>
        </a:graphic>
      </p:graphicFrame>
    </p:spTree>
    <p:extLst>
      <p:ext uri="{BB962C8B-B14F-4D97-AF65-F5344CB8AC3E}">
        <p14:creationId xmlns:p14="http://schemas.microsoft.com/office/powerpoint/2010/main" val="322765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Demonstration - RBAC</a:t>
            </a:r>
          </a:p>
        </p:txBody>
      </p:sp>
      <p:sp>
        <p:nvSpPr>
          <p:cNvPr id="2" name="Text Placeholder 1">
            <a:extLst>
              <a:ext uri="{FF2B5EF4-FFF2-40B4-BE49-F238E27FC236}">
                <a16:creationId xmlns:a16="http://schemas.microsoft.com/office/drawing/2014/main" id="{E8EC1430-519B-49AE-9775-F86B0FD493AE}"/>
              </a:ext>
            </a:extLst>
          </p:cNvPr>
          <p:cNvSpPr>
            <a:spLocks noGrp="1"/>
          </p:cNvSpPr>
          <p:nvPr>
            <p:ph type="body" sz="quarter" idx="10"/>
          </p:nvPr>
        </p:nvSpPr>
        <p:spPr/>
        <p:txBody>
          <a:bodyPr/>
          <a:lstStyle/>
          <a:p>
            <a:r>
              <a:rPr lang="en-US" dirty="0"/>
              <a:t>Locate the Access Control blade</a:t>
            </a:r>
          </a:p>
          <a:p>
            <a:r>
              <a:rPr lang="en-US" dirty="0"/>
              <a:t>Review role permissions</a:t>
            </a:r>
          </a:p>
          <a:p>
            <a:r>
              <a:rPr lang="en-US" dirty="0"/>
              <a:t>Add a role assignment</a:t>
            </a:r>
          </a:p>
          <a:p>
            <a:r>
              <a:rPr lang="en-US" dirty="0"/>
              <a:t>Explore PowerShell commands</a:t>
            </a:r>
          </a:p>
          <a:p>
            <a:endParaRPr lang="en-US" dirty="0"/>
          </a:p>
        </p:txBody>
      </p:sp>
    </p:spTree>
    <p:extLst>
      <p:ext uri="{BB962C8B-B14F-4D97-AF65-F5344CB8AC3E}">
        <p14:creationId xmlns:p14="http://schemas.microsoft.com/office/powerpoint/2010/main" val="40928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Users and Groups</a:t>
            </a:r>
          </a:p>
        </p:txBody>
      </p:sp>
    </p:spTree>
    <p:extLst>
      <p:ext uri="{BB962C8B-B14F-4D97-AF65-F5344CB8AC3E}">
        <p14:creationId xmlns:p14="http://schemas.microsoft.com/office/powerpoint/2010/main" val="125484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3533275"/>
          </a:xfrm>
        </p:spPr>
        <p:txBody>
          <a:bodyPr/>
          <a:lstStyle/>
          <a:p>
            <a:r>
              <a:rPr lang="en-US" dirty="0"/>
              <a:t>User Accounts</a:t>
            </a:r>
          </a:p>
          <a:p>
            <a:r>
              <a:rPr lang="en-US" dirty="0"/>
              <a:t>Adding User Accounts</a:t>
            </a:r>
          </a:p>
          <a:p>
            <a:r>
              <a:rPr lang="en-US" dirty="0"/>
              <a:t>Bulk User Accounts</a:t>
            </a:r>
          </a:p>
          <a:p>
            <a:r>
              <a:rPr lang="en-US" dirty="0"/>
              <a:t>Group Accounts</a:t>
            </a:r>
          </a:p>
          <a:p>
            <a:r>
              <a:rPr lang="en-US" dirty="0"/>
              <a:t>Adding Group Members</a:t>
            </a:r>
          </a:p>
          <a:p>
            <a:r>
              <a:rPr lang="en-US" dirty="0"/>
              <a:t>Adding a Group Owner</a:t>
            </a:r>
          </a:p>
          <a:p>
            <a:r>
              <a:rPr lang="en-US" dirty="0"/>
              <a:t>Demonstration – Users and Groups</a:t>
            </a:r>
          </a:p>
        </p:txBody>
      </p:sp>
    </p:spTree>
    <p:extLst>
      <p:ext uri="{BB962C8B-B14F-4D97-AF65-F5344CB8AC3E}">
        <p14:creationId xmlns:p14="http://schemas.microsoft.com/office/powerpoint/2010/main" val="3341374712"/>
      </p:ext>
    </p:extLst>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 user account</a:t>
            </a:r>
          </a:p>
          <a:p>
            <a:r>
              <a:rPr lang="en-US" dirty="0"/>
              <a:t>The account is used for authentication and authorization</a:t>
            </a:r>
          </a:p>
          <a:p>
            <a:r>
              <a:rPr lang="en-US" dirty="0"/>
              <a:t>Identity Sources: Cloud, Directory-synchronized, and Guest </a:t>
            </a:r>
          </a:p>
        </p:txBody>
      </p:sp>
      <p:pic>
        <p:nvPicPr>
          <p:cNvPr id="5" name="Picture 4" descr="Screenshot of the All Users page. Several users are shown. The User Type and Source information is highlighted. ">
            <a:extLst>
              <a:ext uri="{FF2B5EF4-FFF2-40B4-BE49-F238E27FC236}">
                <a16:creationId xmlns:a16="http://schemas.microsoft.com/office/drawing/2014/main" id="{A6DD5C87-FF96-4EF6-BB5E-475269991C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199" y="1435100"/>
            <a:ext cx="10091717" cy="2828142"/>
          </a:xfrm>
          <a:prstGeom prst="rect">
            <a:avLst/>
          </a:prstGeom>
          <a:noFill/>
          <a:ln>
            <a:solidFill>
              <a:schemeClr val="tx1"/>
            </a:solidFill>
          </a:ln>
        </p:spPr>
      </p:pic>
    </p:spTree>
    <p:extLst>
      <p:ext uri="{BB962C8B-B14F-4D97-AF65-F5344CB8AC3E}">
        <p14:creationId xmlns:p14="http://schemas.microsoft.com/office/powerpoint/2010/main" val="346706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User Accounts</a:t>
            </a:r>
          </a:p>
        </p:txBody>
      </p:sp>
      <p:sp>
        <p:nvSpPr>
          <p:cNvPr id="6" name="Text Placeholder 5"/>
          <p:cNvSpPr>
            <a:spLocks noGrp="1"/>
          </p:cNvSpPr>
          <p:nvPr>
            <p:ph type="body" sz="quarter" idx="10"/>
          </p:nvPr>
        </p:nvSpPr>
        <p:spPr>
          <a:xfrm>
            <a:off x="584200" y="1435497"/>
            <a:ext cx="6708422" cy="4493538"/>
          </a:xfrm>
        </p:spPr>
        <p:txBody>
          <a:bodyPr/>
          <a:lstStyle/>
          <a:p>
            <a:pPr marL="0" indent="0">
              <a:buNone/>
            </a:pPr>
            <a:r>
              <a:rPr lang="en-US" sz="2000" dirty="0">
                <a:latin typeface="Consolas" panose="020B0609020204030204" pitchFamily="49" charset="0"/>
              </a:rPr>
              <a:t># Create a password object</a:t>
            </a:r>
          </a:p>
          <a:p>
            <a:pPr marL="0" indent="0">
              <a:buNone/>
            </a:pPr>
            <a:r>
              <a:rPr lang="en-US" sz="2000" dirty="0">
                <a:latin typeface="Consolas" panose="020B0609020204030204" pitchFamily="49" charset="0"/>
              </a:rPr>
              <a:t>$PasswordProfile = New-Object -TypeName Microsoft.Open.AzureAD.Model.PasswordProfile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Assign the password</a:t>
            </a:r>
          </a:p>
          <a:p>
            <a:pPr marL="0" indent="0">
              <a:buNone/>
            </a:pPr>
            <a:r>
              <a:rPr lang="en-US" sz="2000" dirty="0">
                <a:latin typeface="Consolas" panose="020B0609020204030204" pitchFamily="49" charset="0"/>
              </a:rPr>
              <a:t>$PasswordProfile.Password = "&lt;Password&gt;“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Create the new user</a:t>
            </a:r>
          </a:p>
          <a:p>
            <a:pPr marL="0" indent="0">
              <a:buNone/>
            </a:pPr>
            <a:r>
              <a:rPr lang="en-US" sz="2000" b="1" dirty="0">
                <a:latin typeface="Consolas" panose="020B0609020204030204" pitchFamily="49" charset="0"/>
              </a:rPr>
              <a:t>New-AzureADUser</a:t>
            </a:r>
            <a:r>
              <a:rPr lang="en-US" sz="2000" dirty="0">
                <a:latin typeface="Consolas" panose="020B0609020204030204" pitchFamily="49" charset="0"/>
              </a:rPr>
              <a:t> -AccountEnabled $True -DisplayName "Abby Brown" -</a:t>
            </a:r>
            <a:r>
              <a:rPr lang="en-US" sz="2000" dirty="0" err="1">
                <a:latin typeface="Consolas" panose="020B0609020204030204" pitchFamily="49" charset="0"/>
              </a:rPr>
              <a:t>PasswordProfile</a:t>
            </a:r>
            <a:r>
              <a:rPr lang="en-US" sz="2000" dirty="0">
                <a:latin typeface="Consolas" panose="020B0609020204030204" pitchFamily="49" charset="0"/>
              </a:rPr>
              <a:t> $PasswordProfile -MailNickName "AbbyB" -UserPrincipalName </a:t>
            </a:r>
            <a:r>
              <a:rPr lang="en-US" sz="2000" u="sng" dirty="0">
                <a:latin typeface="Consolas" panose="020B0609020204030204" pitchFamily="49" charset="0"/>
              </a:rPr>
              <a:t>AbbyB@contoso.com</a:t>
            </a: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p:txBody>
      </p:sp>
      <p:pic>
        <p:nvPicPr>
          <p:cNvPr id="2" name="Picture 1" descr="Screenshot of the User page for adding users accounts and the Profile settings.">
            <a:extLst>
              <a:ext uri="{FF2B5EF4-FFF2-40B4-BE49-F238E27FC236}">
                <a16:creationId xmlns:a16="http://schemas.microsoft.com/office/drawing/2014/main" id="{74B1004B-C8EE-4BE3-B65D-823A2FD9CEC3}"/>
              </a:ext>
            </a:extLst>
          </p:cNvPr>
          <p:cNvPicPr>
            <a:picLocks noChangeAspect="1"/>
          </p:cNvPicPr>
          <p:nvPr/>
        </p:nvPicPr>
        <p:blipFill>
          <a:blip r:embed="rId3"/>
          <a:stretch>
            <a:fillRect/>
          </a:stretch>
        </p:blipFill>
        <p:spPr>
          <a:xfrm>
            <a:off x="6993313" y="1354666"/>
            <a:ext cx="4895054" cy="3916322"/>
          </a:xfrm>
          <a:prstGeom prst="rect">
            <a:avLst/>
          </a:prstGeom>
        </p:spPr>
      </p:pic>
    </p:spTree>
    <p:extLst>
      <p:ext uri="{BB962C8B-B14F-4D97-AF65-F5344CB8AC3E}">
        <p14:creationId xmlns:p14="http://schemas.microsoft.com/office/powerpoint/2010/main" val="269011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Backup</a:t>
            </a:r>
          </a:p>
        </p:txBody>
      </p:sp>
      <p:sp>
        <p:nvSpPr>
          <p:cNvPr id="6" name="Text Placeholder 5"/>
          <p:cNvSpPr>
            <a:spLocks noGrp="1"/>
          </p:cNvSpPr>
          <p:nvPr>
            <p:ph type="body" sz="quarter" idx="10"/>
          </p:nvPr>
        </p:nvSpPr>
        <p:spPr>
          <a:xfrm>
            <a:off x="584200" y="1435100"/>
            <a:ext cx="11018520" cy="3964162"/>
          </a:xfrm>
        </p:spPr>
        <p:txBody>
          <a:bodyPr/>
          <a:lstStyle/>
          <a:p>
            <a:r>
              <a:rPr lang="en-US" dirty="0"/>
              <a:t>Azure-based service used to back up and restore data in </a:t>
            </a:r>
            <a:br>
              <a:rPr lang="en-US" dirty="0"/>
            </a:br>
            <a:r>
              <a:rPr lang="en-US" dirty="0"/>
              <a:t>Microsoft cloud</a:t>
            </a:r>
          </a:p>
          <a:p>
            <a:r>
              <a:rPr lang="en-US" dirty="0"/>
              <a:t>Automatic Storage Management</a:t>
            </a:r>
          </a:p>
          <a:p>
            <a:r>
              <a:rPr lang="en-US" dirty="0"/>
              <a:t>Multiple storage options</a:t>
            </a:r>
          </a:p>
          <a:p>
            <a:r>
              <a:rPr lang="en-US" dirty="0"/>
              <a:t>Unlimited data transfer</a:t>
            </a:r>
          </a:p>
          <a:p>
            <a:r>
              <a:rPr lang="en-US" dirty="0"/>
              <a:t>Data encryption</a:t>
            </a:r>
          </a:p>
          <a:p>
            <a:r>
              <a:rPr lang="en-US" dirty="0"/>
              <a:t>Application consistent backup</a:t>
            </a:r>
          </a:p>
          <a:p>
            <a:r>
              <a:rPr lang="en-US" dirty="0"/>
              <a:t>Long-term retention</a:t>
            </a:r>
          </a:p>
        </p:txBody>
      </p:sp>
    </p:spTree>
    <p:extLst>
      <p:ext uri="{BB962C8B-B14F-4D97-AF65-F5344CB8AC3E}">
        <p14:creationId xmlns:p14="http://schemas.microsoft.com/office/powerpoint/2010/main" val="122750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Bulk User Accounts</a:t>
            </a:r>
          </a:p>
        </p:txBody>
      </p:sp>
      <p:sp>
        <p:nvSpPr>
          <p:cNvPr id="6" name="Text Placeholder 5"/>
          <p:cNvSpPr>
            <a:spLocks noGrp="1"/>
          </p:cNvSpPr>
          <p:nvPr>
            <p:ph type="body" sz="quarter" idx="10"/>
          </p:nvPr>
        </p:nvSpPr>
        <p:spPr>
          <a:xfrm>
            <a:off x="584200" y="3687581"/>
            <a:ext cx="11018520" cy="2585323"/>
          </a:xfrm>
        </p:spPr>
        <p:txBody>
          <a:bodyPr/>
          <a:lstStyle/>
          <a:p>
            <a:pPr marL="514350" lvl="0" indent="-514350">
              <a:buFont typeface="+mj-lt"/>
              <a:buAutoNum type="arabicPeriod"/>
            </a:pPr>
            <a:r>
              <a:rPr lang="en-US" sz="2400" dirty="0"/>
              <a:t>Use </a:t>
            </a:r>
            <a:r>
              <a:rPr lang="en-US" sz="2400" b="1" dirty="0"/>
              <a:t>Connect-AzureAD</a:t>
            </a:r>
            <a:r>
              <a:rPr lang="en-US" sz="2400" dirty="0"/>
              <a:t> to create a PowerShell connection to your directory </a:t>
            </a:r>
          </a:p>
          <a:p>
            <a:pPr marL="514350" lvl="0" indent="-514350">
              <a:buFont typeface="+mj-lt"/>
              <a:buAutoNum type="arabicPeriod"/>
            </a:pPr>
            <a:r>
              <a:rPr lang="en-US" sz="2400" dirty="0"/>
              <a:t>Create a new Password Profile for the new users </a:t>
            </a:r>
          </a:p>
          <a:p>
            <a:pPr marL="514350" lvl="0" indent="-514350">
              <a:buFont typeface="+mj-lt"/>
              <a:buAutoNum type="arabicPeriod"/>
            </a:pPr>
            <a:r>
              <a:rPr lang="en-US" sz="2400" dirty="0"/>
              <a:t>Use </a:t>
            </a:r>
            <a:r>
              <a:rPr lang="en-US" sz="2400" b="1" dirty="0"/>
              <a:t>Import-CSV</a:t>
            </a:r>
            <a:r>
              <a:rPr lang="en-US" sz="2400" dirty="0"/>
              <a:t> to import the csv file</a:t>
            </a:r>
          </a:p>
          <a:p>
            <a:pPr marL="514350" lvl="0" indent="-514350">
              <a:buFont typeface="+mj-lt"/>
              <a:buAutoNum type="arabicPeriod"/>
            </a:pPr>
            <a:r>
              <a:rPr lang="en-US" sz="2400" dirty="0"/>
              <a:t>Loop through the users in the file constructing the user parameters</a:t>
            </a:r>
          </a:p>
          <a:p>
            <a:pPr marL="514350" lvl="0" indent="-514350">
              <a:buFont typeface="+mj-lt"/>
              <a:buAutoNum type="arabicPeriod"/>
            </a:pPr>
            <a:r>
              <a:rPr lang="en-US" sz="2400" dirty="0"/>
              <a:t>Use </a:t>
            </a:r>
            <a:r>
              <a:rPr lang="en-US" sz="2400" b="1" dirty="0"/>
              <a:t>New-</a:t>
            </a:r>
            <a:r>
              <a:rPr lang="en-US" sz="2400" b="1" dirty="0" err="1"/>
              <a:t>AzADUser</a:t>
            </a:r>
            <a:r>
              <a:rPr lang="en-US" sz="2400" dirty="0"/>
              <a:t> to create each user </a:t>
            </a:r>
          </a:p>
          <a:p>
            <a:pPr marL="514350" lvl="0" indent="-514350">
              <a:buFont typeface="+mj-lt"/>
              <a:buAutoNum type="arabicPeriod"/>
            </a:pPr>
            <a:r>
              <a:rPr lang="en-US" sz="2400" dirty="0"/>
              <a:t>Be sure to enable each account </a:t>
            </a:r>
          </a:p>
        </p:txBody>
      </p:sp>
      <p:pic>
        <p:nvPicPr>
          <p:cNvPr id="2" name="Picture 1" descr="A CSV file is shown being processed by New-ADUser and writing to Azure AD.">
            <a:extLst>
              <a:ext uri="{FF2B5EF4-FFF2-40B4-BE49-F238E27FC236}">
                <a16:creationId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Tree>
    <p:extLst>
      <p:ext uri="{BB962C8B-B14F-4D97-AF65-F5344CB8AC3E}">
        <p14:creationId xmlns:p14="http://schemas.microsoft.com/office/powerpoint/2010/main" val="244867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5429179"/>
          </a:xfrm>
        </p:spPr>
        <p:txBody>
          <a:bodyPr/>
          <a:lstStyle/>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Distribution groups</a:t>
            </a:r>
          </a:p>
          <a:p>
            <a:pPr marL="457200" indent="-457200">
              <a:buFont typeface="Arial" panose="020B0604020202020204" pitchFamily="34" charset="0"/>
              <a:buChar char="•"/>
            </a:pPr>
            <a:r>
              <a:rPr lang="en-US" dirty="0"/>
              <a:t>Directly assigned</a:t>
            </a:r>
          </a:p>
          <a:p>
            <a:pPr marL="457200" indent="-457200">
              <a:buFont typeface="Arial" panose="020B0604020202020204" pitchFamily="34" charset="0"/>
              <a:buChar char="•"/>
            </a:pPr>
            <a:r>
              <a:rPr lang="en-US" dirty="0"/>
              <a:t>Dynamically assigned</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b="1" dirty="0"/>
              <a:t>New-</a:t>
            </a:r>
            <a:r>
              <a:rPr lang="en-US" b="1" dirty="0" err="1"/>
              <a:t>AzADGroup</a:t>
            </a:r>
            <a:r>
              <a:rPr lang="en-US" dirty="0"/>
              <a:t> -Description "Marketing" -DisplayName "Marketing" -MailEnabled $false -SecurityEnabled $true -MailNickName "Marketing"</a:t>
            </a:r>
          </a:p>
          <a:p>
            <a:pPr marL="457200" indent="-457200">
              <a:buFont typeface="Arial" panose="020B0604020202020204" pitchFamily="34" charset="0"/>
              <a:buChar char="•"/>
            </a:pPr>
            <a:endParaRPr lang="en-US" dirty="0"/>
          </a:p>
        </p:txBody>
      </p:sp>
      <p:pic>
        <p:nvPicPr>
          <p:cNvPr id="7" name="Picture 6" descr="Screenshot of the Users and Groups - All Groups page in the Azure Portal. All Groups is highlighted and three groups are shown: Group1, Group2, and Group3. The Group Type for each group is Security and the Membership Type is Assigned. ">
            <a:extLst>
              <a:ext uri="{FF2B5EF4-FFF2-40B4-BE49-F238E27FC236}">
                <a16:creationId xmlns:a16="http://schemas.microsoft.com/office/drawing/2014/main" id="{357E83DA-4AA3-4452-A627-4811BFCE1E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948855" y="1435100"/>
            <a:ext cx="5290013" cy="3053773"/>
          </a:xfrm>
          <a:prstGeom prst="rect">
            <a:avLst/>
          </a:prstGeom>
          <a:noFill/>
          <a:ln>
            <a:solidFill>
              <a:schemeClr val="tx1"/>
            </a:solidFill>
          </a:ln>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Group Members</a:t>
            </a:r>
          </a:p>
        </p:txBody>
      </p:sp>
      <p:sp>
        <p:nvSpPr>
          <p:cNvPr id="2" name="Text Placeholder 1">
            <a:extLst>
              <a:ext uri="{FF2B5EF4-FFF2-40B4-BE49-F238E27FC236}">
                <a16:creationId xmlns:a16="http://schemas.microsoft.com/office/drawing/2014/main" id="{DEF80E42-0F73-47AD-BD6A-7A62744B8EC8}"/>
              </a:ext>
            </a:extLst>
          </p:cNvPr>
          <p:cNvSpPr>
            <a:spLocks noGrp="1"/>
          </p:cNvSpPr>
          <p:nvPr>
            <p:ph type="body" sz="quarter" idx="10"/>
          </p:nvPr>
        </p:nvSpPr>
        <p:spPr>
          <a:xfrm>
            <a:off x="606777" y="1322607"/>
            <a:ext cx="6651978" cy="5010602"/>
          </a:xfrm>
        </p:spPr>
        <p:txBody>
          <a:bodyPr/>
          <a:lstStyle/>
          <a:p>
            <a:pPr marL="0" indent="0">
              <a:buNone/>
            </a:pPr>
            <a:r>
              <a:rPr lang="en-US" sz="2200" dirty="0">
                <a:latin typeface="Consolas" panose="020B0609020204030204" pitchFamily="49" charset="0"/>
              </a:rPr>
              <a:t># Create a new group </a:t>
            </a:r>
          </a:p>
          <a:p>
            <a:pPr marL="0" indent="0">
              <a:buNone/>
            </a:pPr>
            <a:r>
              <a:rPr lang="en-US" sz="2200" b="1" dirty="0">
                <a:latin typeface="Consolas" panose="020B0609020204030204" pitchFamily="49" charset="0"/>
              </a:rPr>
              <a:t>New-AzADGroup</a:t>
            </a:r>
            <a:r>
              <a:rPr lang="en-US" sz="2200" dirty="0">
                <a:latin typeface="Consolas" panose="020B0609020204030204" pitchFamily="49" charset="0"/>
              </a:rPr>
              <a:t> -DisplayName Developers -MailNickname Developers</a:t>
            </a:r>
          </a:p>
          <a:p>
            <a:pPr marL="0" indent="0">
              <a:buNone/>
            </a:pPr>
            <a:r>
              <a:rPr lang="en-US" sz="2200" dirty="0">
                <a:latin typeface="Consolas" panose="020B0609020204030204" pitchFamily="49" charset="0"/>
              </a:rPr>
              <a:t># Retrieve the group ObjectId </a:t>
            </a:r>
          </a:p>
          <a:p>
            <a:pPr marL="0" indent="0">
              <a:buNone/>
            </a:pPr>
            <a:r>
              <a:rPr lang="en-US" sz="2200" b="1" dirty="0">
                <a:latin typeface="Consolas" panose="020B0609020204030204" pitchFamily="49" charset="0"/>
              </a:rPr>
              <a:t>Get-</a:t>
            </a:r>
            <a:r>
              <a:rPr lang="en-US" sz="2200" b="1" dirty="0" err="1">
                <a:latin typeface="Consolas" panose="020B0609020204030204" pitchFamily="49" charset="0"/>
              </a:rPr>
              <a:t>AzADGroup</a:t>
            </a:r>
            <a:r>
              <a:rPr lang="en-US" sz="2200" b="1" dirty="0">
                <a:latin typeface="Consolas" panose="020B0609020204030204" pitchFamily="49" charset="0"/>
              </a:rPr>
              <a:t> </a:t>
            </a:r>
            <a:r>
              <a:rPr lang="en-US" sz="2200" dirty="0">
                <a:latin typeface="Consolas" panose="020B0609020204030204" pitchFamily="49" charset="0"/>
              </a:rPr>
              <a:t>–DisplayName Developers</a:t>
            </a:r>
          </a:p>
          <a:p>
            <a:pPr marL="0" indent="0">
              <a:buNone/>
            </a:pPr>
            <a:r>
              <a:rPr lang="en-US" sz="2200" dirty="0">
                <a:latin typeface="Consolas" panose="020B0609020204030204" pitchFamily="49" charset="0"/>
              </a:rPr>
              <a:t># Retrieve the new member ObjectId </a:t>
            </a:r>
          </a:p>
          <a:p>
            <a:pPr marL="0" indent="0">
              <a:buNone/>
            </a:pPr>
            <a:r>
              <a:rPr lang="en-US" sz="2200" b="1" dirty="0">
                <a:latin typeface="Consolas" panose="020B0609020204030204" pitchFamily="49" charset="0"/>
              </a:rPr>
              <a:t>Get-</a:t>
            </a:r>
            <a:r>
              <a:rPr lang="en-US" sz="2200" b="1" dirty="0" err="1">
                <a:latin typeface="Consolas" panose="020B0609020204030204" pitchFamily="49" charset="0"/>
              </a:rPr>
              <a:t>AzADUser</a:t>
            </a:r>
            <a:r>
              <a:rPr lang="en-US" sz="2200" b="1" dirty="0">
                <a:latin typeface="Consolas" panose="020B0609020204030204" pitchFamily="49" charset="0"/>
              </a:rPr>
              <a:t> </a:t>
            </a:r>
            <a:r>
              <a:rPr lang="en-US" sz="2200" dirty="0">
                <a:latin typeface="Consolas" panose="020B0609020204030204" pitchFamily="49" charset="0"/>
              </a:rPr>
              <a:t>–DisplayName “Chris Green”</a:t>
            </a:r>
          </a:p>
          <a:p>
            <a:pPr marL="0" indent="0">
              <a:buNone/>
            </a:pPr>
            <a:r>
              <a:rPr lang="en-US" sz="2200" dirty="0">
                <a:latin typeface="Consolas" panose="020B0609020204030204" pitchFamily="49" charset="0"/>
              </a:rPr>
              <a:t># Add the user to the group</a:t>
            </a:r>
          </a:p>
          <a:p>
            <a:pPr marL="0" indent="0">
              <a:buNone/>
            </a:pPr>
            <a:r>
              <a:rPr lang="en-US" sz="2200" b="1" dirty="0">
                <a:latin typeface="Consolas" panose="020B0609020204030204" pitchFamily="49" charset="0"/>
              </a:rPr>
              <a:t>Add-</a:t>
            </a:r>
            <a:r>
              <a:rPr lang="en-US" sz="2200" b="1" dirty="0" err="1">
                <a:latin typeface="Consolas" panose="020B0609020204030204" pitchFamily="49" charset="0"/>
              </a:rPr>
              <a:t>AzADGroupMember</a:t>
            </a:r>
            <a:r>
              <a:rPr lang="en-US" sz="2200" dirty="0">
                <a:latin typeface="Consolas" panose="020B0609020204030204" pitchFamily="49" charset="0"/>
              </a:rPr>
              <a:t> -ObjectId &lt;group ObjectId&gt; -RefObjectId &lt;user ObjectId&gt;</a:t>
            </a:r>
          </a:p>
          <a:p>
            <a:pPr marL="0" indent="0">
              <a:buNone/>
            </a:pPr>
            <a:r>
              <a:rPr lang="en-US" sz="2200" dirty="0">
                <a:latin typeface="Consolas" panose="020B0609020204030204" pitchFamily="49" charset="0"/>
              </a:rPr>
              <a:t># Verify the members of the group</a:t>
            </a:r>
          </a:p>
          <a:p>
            <a:pPr marL="0" indent="0">
              <a:buNone/>
            </a:pPr>
            <a:r>
              <a:rPr lang="en-US" sz="2200" b="1" dirty="0">
                <a:latin typeface="Consolas" panose="020B0609020204030204" pitchFamily="49" charset="0"/>
              </a:rPr>
              <a:t>Get-AzADGroupMember</a:t>
            </a:r>
            <a:r>
              <a:rPr lang="en-US" sz="2200" dirty="0">
                <a:latin typeface="Consolas" panose="020B0609020204030204" pitchFamily="49" charset="0"/>
              </a:rPr>
              <a:t> -GroupObjectId &lt;group ObjectId&gt;</a:t>
            </a:r>
          </a:p>
        </p:txBody>
      </p:sp>
      <p:pic>
        <p:nvPicPr>
          <p:cNvPr id="4" name="Picture 3" descr="Screenshot Add members page. &#10;">
            <a:hlinkClick r:id="rId3"/>
            <a:extLst>
              <a:ext uri="{FF2B5EF4-FFF2-40B4-BE49-F238E27FC236}">
                <a16:creationId xmlns:a16="http://schemas.microsoft.com/office/drawing/2014/main" id="{9DF1D76D-6FB8-4B65-8BF6-2175A281D9F8}"/>
              </a:ext>
            </a:extLst>
          </p:cNvPr>
          <p:cNvPicPr>
            <a:picLocks noChangeAspect="1"/>
          </p:cNvPicPr>
          <p:nvPr/>
        </p:nvPicPr>
        <p:blipFill>
          <a:blip r:embed="rId4"/>
          <a:stretch>
            <a:fillRect/>
          </a:stretch>
        </p:blipFill>
        <p:spPr>
          <a:xfrm>
            <a:off x="7349067" y="1952979"/>
            <a:ext cx="4491417" cy="2923078"/>
          </a:xfrm>
          <a:prstGeom prst="rect">
            <a:avLst/>
          </a:prstGeom>
          <a:ln>
            <a:solidFill>
              <a:schemeClr val="tx1"/>
            </a:solidFill>
          </a:ln>
        </p:spPr>
      </p:pic>
    </p:spTree>
    <p:extLst>
      <p:ext uri="{BB962C8B-B14F-4D97-AF65-F5344CB8AC3E}">
        <p14:creationId xmlns:p14="http://schemas.microsoft.com/office/powerpoint/2010/main" val="324531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29C8-49B5-466F-9206-19C7E85212ED}"/>
              </a:ext>
            </a:extLst>
          </p:cNvPr>
          <p:cNvSpPr>
            <a:spLocks noGrp="1"/>
          </p:cNvSpPr>
          <p:nvPr>
            <p:ph type="title"/>
          </p:nvPr>
        </p:nvSpPr>
        <p:spPr/>
        <p:txBody>
          <a:bodyPr/>
          <a:lstStyle/>
          <a:p>
            <a:r>
              <a:rPr lang="en-US" dirty="0"/>
              <a:t>Adding a Group Owner</a:t>
            </a:r>
          </a:p>
        </p:txBody>
      </p:sp>
      <p:sp>
        <p:nvSpPr>
          <p:cNvPr id="3" name="Text Placeholder 2">
            <a:extLst>
              <a:ext uri="{FF2B5EF4-FFF2-40B4-BE49-F238E27FC236}">
                <a16:creationId xmlns:a16="http://schemas.microsoft.com/office/drawing/2014/main" id="{611F2DDC-49D6-443C-A866-4C6B1BC98A06}"/>
              </a:ext>
            </a:extLst>
          </p:cNvPr>
          <p:cNvSpPr>
            <a:spLocks noGrp="1"/>
          </p:cNvSpPr>
          <p:nvPr>
            <p:ph type="body" sz="quarter" idx="10"/>
          </p:nvPr>
        </p:nvSpPr>
        <p:spPr>
          <a:xfrm>
            <a:off x="584199" y="1435497"/>
            <a:ext cx="6861630" cy="3841052"/>
          </a:xfrm>
        </p:spPr>
        <p:txBody>
          <a:bodyPr/>
          <a:lstStyle/>
          <a:p>
            <a:pPr marL="0" indent="0">
              <a:buNone/>
            </a:pPr>
            <a:r>
              <a:rPr lang="en-US" sz="2400" dirty="0">
                <a:latin typeface="Consolas" panose="020B0609020204030204" pitchFamily="49" charset="0"/>
              </a:rPr>
              <a:t># Get the group ObjectId</a:t>
            </a:r>
          </a:p>
          <a:p>
            <a:pPr marL="0" indent="0">
              <a:buNone/>
            </a:pPr>
            <a:r>
              <a:rPr lang="en-US" sz="2400" b="1" dirty="0">
                <a:latin typeface="Consolas" panose="020B0609020204030204" pitchFamily="49" charset="0"/>
              </a:rPr>
              <a:t>Get-AzADGroup</a:t>
            </a:r>
            <a:r>
              <a:rPr lang="en-US" sz="2400" dirty="0">
                <a:latin typeface="Consolas" panose="020B0609020204030204" pitchFamily="49" charset="0"/>
              </a:rPr>
              <a:t> </a:t>
            </a:r>
          </a:p>
          <a:p>
            <a:pPr marL="0" indent="0">
              <a:buNone/>
            </a:pPr>
            <a:r>
              <a:rPr lang="en-US" sz="2400" dirty="0">
                <a:latin typeface="Consolas" panose="020B0609020204030204" pitchFamily="49" charset="0"/>
              </a:rPr>
              <a:t># Get the owner (user) RefObjectId </a:t>
            </a:r>
          </a:p>
          <a:p>
            <a:pPr marL="0" indent="0">
              <a:buNone/>
            </a:pPr>
            <a:r>
              <a:rPr lang="en-US" sz="2400" b="1" dirty="0">
                <a:latin typeface="Consolas" panose="020B0609020204030204" pitchFamily="49" charset="0"/>
              </a:rPr>
              <a:t>Get-AzADUser </a:t>
            </a:r>
          </a:p>
          <a:p>
            <a:pPr marL="0" indent="0">
              <a:buNone/>
            </a:pPr>
            <a:r>
              <a:rPr lang="en-US" sz="2400" dirty="0">
                <a:latin typeface="Consolas" panose="020B0609020204030204" pitchFamily="49" charset="0"/>
              </a:rPr>
              <a:t># Add the user as a group owner </a:t>
            </a:r>
          </a:p>
          <a:p>
            <a:pPr marL="0" indent="0">
              <a:buNone/>
            </a:pPr>
            <a:r>
              <a:rPr lang="en-US" sz="2400" b="1" dirty="0">
                <a:latin typeface="Consolas" panose="020B0609020204030204" pitchFamily="49" charset="0"/>
              </a:rPr>
              <a:t>Add-</a:t>
            </a:r>
            <a:r>
              <a:rPr lang="en-US" sz="2400" b="1" dirty="0" err="1">
                <a:latin typeface="Consolas" panose="020B0609020204030204" pitchFamily="49" charset="0"/>
              </a:rPr>
              <a:t>AzADGroupOwner</a:t>
            </a:r>
            <a:r>
              <a:rPr lang="en-US" sz="2400" dirty="0">
                <a:latin typeface="Consolas" panose="020B0609020204030204" pitchFamily="49" charset="0"/>
              </a:rPr>
              <a:t> -ObjectId &lt;group ID&gt; -RefObjectId &lt;user ID&gt; </a:t>
            </a:r>
          </a:p>
          <a:p>
            <a:pPr marL="0" indent="0">
              <a:buNone/>
            </a:pPr>
            <a:r>
              <a:rPr lang="en-US" sz="2400" dirty="0">
                <a:latin typeface="Consolas" panose="020B0609020204030204" pitchFamily="49" charset="0"/>
              </a:rPr>
              <a:t># Verify group ownership</a:t>
            </a:r>
          </a:p>
          <a:p>
            <a:pPr marL="0" indent="0">
              <a:buNone/>
            </a:pPr>
            <a:r>
              <a:rPr lang="en-US" sz="2400" b="1" dirty="0">
                <a:latin typeface="Consolas" panose="020B0609020204030204" pitchFamily="49" charset="0"/>
              </a:rPr>
              <a:t>Get-</a:t>
            </a:r>
            <a:r>
              <a:rPr lang="en-US" sz="2400" b="1" dirty="0" err="1">
                <a:latin typeface="Consolas" panose="020B0609020204030204" pitchFamily="49" charset="0"/>
              </a:rPr>
              <a:t>AzADGroupOwner</a:t>
            </a:r>
            <a:r>
              <a:rPr lang="en-US" sz="2400" dirty="0">
                <a:latin typeface="Consolas" panose="020B0609020204030204" pitchFamily="49" charset="0"/>
              </a:rPr>
              <a:t> -ObjectId &lt;group ID&gt;</a:t>
            </a:r>
          </a:p>
        </p:txBody>
      </p:sp>
      <p:pic>
        <p:nvPicPr>
          <p:cNvPr id="5" name="Picture 4" descr="Screenshot of the Add owner page in the Azure portal.">
            <a:extLst>
              <a:ext uri="{FF2B5EF4-FFF2-40B4-BE49-F238E27FC236}">
                <a16:creationId xmlns:a16="http://schemas.microsoft.com/office/drawing/2014/main" id="{74E933F1-1804-4F3E-B9EF-7DE6A6AA203B}"/>
              </a:ext>
            </a:extLst>
          </p:cNvPr>
          <p:cNvPicPr>
            <a:picLocks noChangeAspect="1"/>
          </p:cNvPicPr>
          <p:nvPr/>
        </p:nvPicPr>
        <p:blipFill>
          <a:blip r:embed="rId2"/>
          <a:stretch>
            <a:fillRect/>
          </a:stretch>
        </p:blipFill>
        <p:spPr>
          <a:xfrm>
            <a:off x="7344229" y="1445501"/>
            <a:ext cx="4420054" cy="3137160"/>
          </a:xfrm>
          <a:prstGeom prst="rect">
            <a:avLst/>
          </a:prstGeom>
          <a:ln>
            <a:solidFill>
              <a:schemeClr val="tx1"/>
            </a:solidFill>
          </a:ln>
        </p:spPr>
      </p:pic>
    </p:spTree>
    <p:extLst>
      <p:ext uri="{BB962C8B-B14F-4D97-AF65-F5344CB8AC3E}">
        <p14:creationId xmlns:p14="http://schemas.microsoft.com/office/powerpoint/2010/main" val="1911047933"/>
      </p:ext>
    </p:extLst>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3" name="Text Placeholder 2">
            <a:extLst>
              <a:ext uri="{FF2B5EF4-FFF2-40B4-BE49-F238E27FC236}">
                <a16:creationId xmlns:a16="http://schemas.microsoft.com/office/drawing/2014/main" id="{17CAFD0A-A31F-4B5C-A9E4-356B4DFC20B6}"/>
              </a:ext>
            </a:extLst>
          </p:cNvPr>
          <p:cNvSpPr>
            <a:spLocks noGrp="1"/>
          </p:cNvSpPr>
          <p:nvPr>
            <p:ph type="body" sz="quarter" idx="10"/>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p:txBody>
      </p:sp>
    </p:spTree>
    <p:extLst>
      <p:ext uri="{BB962C8B-B14F-4D97-AF65-F5344CB8AC3E}">
        <p14:creationId xmlns:p14="http://schemas.microsoft.com/office/powerpoint/2010/main" val="1275311081"/>
      </p:ext>
    </p:extLst>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Policy</a:t>
            </a:r>
          </a:p>
        </p:txBody>
      </p:sp>
    </p:spTree>
    <p:extLst>
      <p:ext uri="{BB962C8B-B14F-4D97-AF65-F5344CB8AC3E}">
        <p14:creationId xmlns:p14="http://schemas.microsoft.com/office/powerpoint/2010/main" val="20002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Azure Policy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3533275"/>
          </a:xfrm>
        </p:spPr>
        <p:txBody>
          <a:bodyPr/>
          <a:lstStyle/>
          <a:p>
            <a:r>
              <a:rPr lang="en-US" dirty="0"/>
              <a:t>Azure Policy</a:t>
            </a:r>
          </a:p>
          <a:p>
            <a:r>
              <a:rPr lang="en-US" dirty="0"/>
              <a:t>Implementing Azure Policy</a:t>
            </a:r>
          </a:p>
          <a:p>
            <a:r>
              <a:rPr lang="en-US" dirty="0"/>
              <a:t>Policy Definitions</a:t>
            </a:r>
          </a:p>
          <a:p>
            <a:r>
              <a:rPr lang="en-US" dirty="0"/>
              <a:t>Create Initiative Definitions</a:t>
            </a:r>
          </a:p>
          <a:p>
            <a:r>
              <a:rPr lang="en-US" dirty="0"/>
              <a:t>Scope the Initiative Definition</a:t>
            </a:r>
          </a:p>
          <a:p>
            <a:r>
              <a:rPr lang="en-US" dirty="0"/>
              <a:t>Determine Compliance</a:t>
            </a:r>
          </a:p>
          <a:p>
            <a:r>
              <a:rPr lang="en-US" dirty="0"/>
              <a:t>Demonstration – Azure Policy</a:t>
            </a:r>
          </a:p>
        </p:txBody>
      </p:sp>
    </p:spTree>
    <p:extLst>
      <p:ext uri="{BB962C8B-B14F-4D97-AF65-F5344CB8AC3E}">
        <p14:creationId xmlns:p14="http://schemas.microsoft.com/office/powerpoint/2010/main" val="1718279649"/>
      </p:ext>
    </p:extLst>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584200" y="1435497"/>
            <a:ext cx="11018520" cy="3742563"/>
          </a:xfrm>
        </p:spPr>
        <p:txBody>
          <a:bodyPr/>
          <a:lstStyle/>
          <a:p>
            <a:r>
              <a:rPr lang="en-US" dirty="0"/>
              <a:t>Azure Policy is a service in Azure that you use to create, assign and, manage policies</a:t>
            </a:r>
          </a:p>
          <a:p>
            <a:r>
              <a:rPr lang="en-US" dirty="0"/>
              <a:t>Azure Policy runs evaluations and scans for non-compliant resources</a:t>
            </a:r>
          </a:p>
          <a:p>
            <a:r>
              <a:rPr lang="en-US" dirty="0"/>
              <a:t>Advantages:</a:t>
            </a:r>
          </a:p>
          <a:p>
            <a:pPr lvl="1"/>
            <a:r>
              <a:rPr lang="en-US" sz="2400" dirty="0"/>
              <a:t>Enforcement and compliance</a:t>
            </a:r>
          </a:p>
          <a:p>
            <a:pPr lvl="1"/>
            <a:r>
              <a:rPr lang="en-US" sz="2400" dirty="0"/>
              <a:t>Apply policies at scale</a:t>
            </a:r>
          </a:p>
          <a:p>
            <a:pPr lvl="1"/>
            <a:r>
              <a:rPr lang="en-US" sz="2400" dirty="0"/>
              <a:t>Remediation</a:t>
            </a:r>
          </a:p>
          <a:p>
            <a:endParaRPr lang="en-US" dirty="0"/>
          </a:p>
        </p:txBody>
      </p:sp>
    </p:spTree>
    <p:extLst>
      <p:ext uri="{BB962C8B-B14F-4D97-AF65-F5344CB8AC3E}">
        <p14:creationId xmlns:p14="http://schemas.microsoft.com/office/powerpoint/2010/main" val="183497865"/>
      </p:ext>
    </p:extLst>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Azure Policy</a:t>
            </a:r>
          </a:p>
        </p:txBody>
      </p:sp>
      <p:sp>
        <p:nvSpPr>
          <p:cNvPr id="6" name="Text Placeholder 5"/>
          <p:cNvSpPr>
            <a:spLocks noGrp="1"/>
          </p:cNvSpPr>
          <p:nvPr>
            <p:ph type="body" sz="quarter" idx="10"/>
          </p:nvPr>
        </p:nvSpPr>
        <p:spPr>
          <a:xfrm>
            <a:off x="584200" y="4340724"/>
            <a:ext cx="11018520" cy="2499146"/>
          </a:xfrm>
        </p:spPr>
        <p:txBody>
          <a:bodyPr/>
          <a:lstStyle/>
          <a:p>
            <a:pPr marL="514350" indent="-514350">
              <a:buFont typeface="+mj-lt"/>
              <a:buAutoNum type="arabicPeriod"/>
            </a:pPr>
            <a:r>
              <a:rPr lang="en-US" dirty="0"/>
              <a:t>Browse Policy Definitions</a:t>
            </a:r>
          </a:p>
          <a:p>
            <a:pPr marL="514350" indent="-514350">
              <a:buFont typeface="+mj-lt"/>
              <a:buAutoNum type="arabicPeriod"/>
            </a:pPr>
            <a:r>
              <a:rPr lang="en-US" dirty="0"/>
              <a:t>Create Initiative Definitions</a:t>
            </a:r>
          </a:p>
          <a:p>
            <a:pPr marL="514350" indent="-514350">
              <a:buFont typeface="+mj-lt"/>
              <a:buAutoNum type="arabicPeriod"/>
            </a:pPr>
            <a:r>
              <a:rPr lang="en-US" dirty="0"/>
              <a:t>Scope the Initiative Definition</a:t>
            </a:r>
          </a:p>
          <a:p>
            <a:pPr marL="514350" indent="-514350">
              <a:buFont typeface="+mj-lt"/>
              <a:buAutoNum type="arabicPeriod"/>
            </a:pPr>
            <a:r>
              <a:rPr lang="en-US" dirty="0"/>
              <a:t>View Policy evaluation results</a:t>
            </a:r>
          </a:p>
          <a:p>
            <a:endParaRPr lang="en-US" dirty="0"/>
          </a:p>
        </p:txBody>
      </p:sp>
      <p:pic>
        <p:nvPicPr>
          <p:cNvPr id="5" name="Picture 4" descr="Diagram of implementing Azure policies. From left to right shows creating an Initiative Definition to group policy definitions which are then applied against resources for compliance purposes.">
            <a:extLst>
              <a:ext uri="{FF2B5EF4-FFF2-40B4-BE49-F238E27FC236}">
                <a16:creationId xmlns:a16="http://schemas.microsoft.com/office/drawing/2014/main" id="{68E46143-8BA2-4742-8E47-1957E4D8AE8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200" y="1435100"/>
            <a:ext cx="10079842" cy="2875643"/>
          </a:xfrm>
          <a:prstGeom prst="rect">
            <a:avLst/>
          </a:prstGeom>
          <a:noFill/>
        </p:spPr>
      </p:pic>
    </p:spTree>
    <p:extLst>
      <p:ext uri="{BB962C8B-B14F-4D97-AF65-F5344CB8AC3E}">
        <p14:creationId xmlns:p14="http://schemas.microsoft.com/office/powerpoint/2010/main" val="371749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Policy Definitions</a:t>
            </a:r>
          </a:p>
        </p:txBody>
      </p:sp>
      <p:sp>
        <p:nvSpPr>
          <p:cNvPr id="6" name="Text Placeholder 5"/>
          <p:cNvSpPr>
            <a:spLocks noGrp="1"/>
          </p:cNvSpPr>
          <p:nvPr>
            <p:ph type="body" sz="quarter" idx="10"/>
          </p:nvPr>
        </p:nvSpPr>
        <p:spPr>
          <a:xfrm>
            <a:off x="556768" y="1569087"/>
            <a:ext cx="6255512" cy="3360920"/>
          </a:xfrm>
        </p:spPr>
        <p:txBody>
          <a:bodyPr/>
          <a:lstStyle/>
          <a:p>
            <a:r>
              <a:rPr lang="en-US" dirty="0"/>
              <a:t>Many policy definitions are available</a:t>
            </a:r>
          </a:p>
          <a:p>
            <a:r>
              <a:rPr lang="en-US" dirty="0"/>
              <a:t>You can import policies from GitHub</a:t>
            </a:r>
          </a:p>
          <a:p>
            <a:r>
              <a:rPr lang="en-US" dirty="0"/>
              <a:t>Policy Definitions have a specific JSON format </a:t>
            </a:r>
          </a:p>
          <a:p>
            <a:r>
              <a:rPr lang="en-US" dirty="0"/>
              <a:t>You can create custom policy definitions</a:t>
            </a:r>
          </a:p>
          <a:p>
            <a:endParaRPr lang="en-US" dirty="0"/>
          </a:p>
        </p:txBody>
      </p:sp>
      <p:pic>
        <p:nvPicPr>
          <p:cNvPr id="2" name="Picture 1" descr="Screenshot of the Policy definition page. the import sample policy definition from GitHub link is highlighted. ">
            <a:extLst>
              <a:ext uri="{FF2B5EF4-FFF2-40B4-BE49-F238E27FC236}">
                <a16:creationId xmlns:a16="http://schemas.microsoft.com/office/drawing/2014/main" id="{864AEFA9-8CE8-4D44-87D8-347C7743CFD1}"/>
              </a:ext>
            </a:extLst>
          </p:cNvPr>
          <p:cNvPicPr>
            <a:picLocks noChangeAspect="1"/>
          </p:cNvPicPr>
          <p:nvPr/>
        </p:nvPicPr>
        <p:blipFill>
          <a:blip r:embed="rId3"/>
          <a:stretch>
            <a:fillRect/>
          </a:stretch>
        </p:blipFill>
        <p:spPr>
          <a:xfrm>
            <a:off x="7623238" y="1735645"/>
            <a:ext cx="3419475" cy="3514725"/>
          </a:xfrm>
          <a:prstGeom prst="rect">
            <a:avLst/>
          </a:prstGeom>
        </p:spPr>
      </p:pic>
    </p:spTree>
    <p:extLst>
      <p:ext uri="{BB962C8B-B14F-4D97-AF65-F5344CB8AC3E}">
        <p14:creationId xmlns:p14="http://schemas.microsoft.com/office/powerpoint/2010/main" val="218182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Recovery Services Vault Backup Options</a:t>
            </a:r>
          </a:p>
        </p:txBody>
      </p:sp>
      <p:sp>
        <p:nvSpPr>
          <p:cNvPr id="4" name="Text Placeholder 3">
            <a:extLst>
              <a:ext uri="{FF2B5EF4-FFF2-40B4-BE49-F238E27FC236}">
                <a16:creationId xmlns:a16="http://schemas.microsoft.com/office/drawing/2014/main" id="{CF87C2DA-78C2-444F-B47A-FD0AD9D6DC6D}"/>
              </a:ext>
            </a:extLst>
          </p:cNvPr>
          <p:cNvSpPr>
            <a:spLocks noGrp="1"/>
          </p:cNvSpPr>
          <p:nvPr>
            <p:ph type="body" sz="quarter" idx="10"/>
          </p:nvPr>
        </p:nvSpPr>
        <p:spPr>
          <a:xfrm>
            <a:off x="584200" y="1437481"/>
            <a:ext cx="5212080" cy="430887"/>
          </a:xfrm>
        </p:spPr>
        <p:txBody>
          <a:bodyPr/>
          <a:lstStyle/>
          <a:p>
            <a:r>
              <a:rPr lang="en-US" dirty="0"/>
              <a:t>Azure Workloads</a:t>
            </a:r>
          </a:p>
        </p:txBody>
      </p:sp>
      <p:sp>
        <p:nvSpPr>
          <p:cNvPr id="7" name="Text Placeholder 6">
            <a:extLst>
              <a:ext uri="{FF2B5EF4-FFF2-40B4-BE49-F238E27FC236}">
                <a16:creationId xmlns:a16="http://schemas.microsoft.com/office/drawing/2014/main" id="{02801A57-25AE-4121-B2F6-32E362E4B528}"/>
              </a:ext>
            </a:extLst>
          </p:cNvPr>
          <p:cNvSpPr>
            <a:spLocks noGrp="1"/>
          </p:cNvSpPr>
          <p:nvPr>
            <p:ph type="body" sz="quarter" idx="11"/>
          </p:nvPr>
        </p:nvSpPr>
        <p:spPr>
          <a:xfrm>
            <a:off x="5128042" y="1382617"/>
            <a:ext cx="5212080" cy="430887"/>
          </a:xfrm>
        </p:spPr>
        <p:txBody>
          <a:bodyPr/>
          <a:lstStyle/>
          <a:p>
            <a:r>
              <a:rPr lang="en-US" dirty="0"/>
              <a:t>On-Premises workloads</a:t>
            </a:r>
          </a:p>
        </p:txBody>
      </p:sp>
      <p:pic>
        <p:nvPicPr>
          <p:cNvPr id="8" name="Picture 7" descr="Screenshot of the recovery services vault configuration page. The workload is running on Azure. Azure FileShare is selected as the backup. ">
            <a:extLst>
              <a:ext uri="{FF2B5EF4-FFF2-40B4-BE49-F238E27FC236}">
                <a16:creationId xmlns:a16="http://schemas.microsoft.com/office/drawing/2014/main" id="{F4BC8EBE-F7D0-49B8-8A07-D6EE53690D3C}"/>
              </a:ext>
            </a:extLst>
          </p:cNvPr>
          <p:cNvPicPr>
            <a:picLocks noChangeAspect="1"/>
          </p:cNvPicPr>
          <p:nvPr/>
        </p:nvPicPr>
        <p:blipFill>
          <a:blip r:embed="rId3"/>
          <a:stretch>
            <a:fillRect/>
          </a:stretch>
        </p:blipFill>
        <p:spPr>
          <a:xfrm>
            <a:off x="833247" y="2057019"/>
            <a:ext cx="2990850" cy="3219450"/>
          </a:xfrm>
          <a:prstGeom prst="rect">
            <a:avLst/>
          </a:prstGeom>
          <a:ln>
            <a:solidFill>
              <a:schemeClr val="tx1"/>
            </a:solidFill>
          </a:ln>
        </p:spPr>
      </p:pic>
      <p:pic>
        <p:nvPicPr>
          <p:cNvPr id="10" name="Picture 9" descr="Screenshot of the Recovery Services vault. The workload is running on-premises. File and Folders is selected as the backup. ">
            <a:extLst>
              <a:ext uri="{FF2B5EF4-FFF2-40B4-BE49-F238E27FC236}">
                <a16:creationId xmlns:a16="http://schemas.microsoft.com/office/drawing/2014/main" id="{A775974F-919E-4AB8-911C-3A39A66629A4}"/>
              </a:ext>
            </a:extLst>
          </p:cNvPr>
          <p:cNvPicPr>
            <a:picLocks noChangeAspect="1"/>
          </p:cNvPicPr>
          <p:nvPr/>
        </p:nvPicPr>
        <p:blipFill>
          <a:blip r:embed="rId4"/>
          <a:stretch>
            <a:fillRect/>
          </a:stretch>
        </p:blipFill>
        <p:spPr>
          <a:xfrm>
            <a:off x="5446204" y="1993201"/>
            <a:ext cx="3000375" cy="4352925"/>
          </a:xfrm>
          <a:prstGeom prst="rect">
            <a:avLst/>
          </a:prstGeom>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2D1CF0-95BA-44EB-9EE8-1B4E09105856}"/>
              </a:ext>
            </a:extLst>
          </p:cNvPr>
          <p:cNvSpPr>
            <a:spLocks noGrp="1"/>
          </p:cNvSpPr>
          <p:nvPr>
            <p:ph type="title"/>
          </p:nvPr>
        </p:nvSpPr>
        <p:spPr/>
        <p:txBody>
          <a:bodyPr/>
          <a:lstStyle/>
          <a:p>
            <a:r>
              <a:rPr lang="en-US" dirty="0"/>
              <a:t>Create Initiative Definitions</a:t>
            </a:r>
          </a:p>
        </p:txBody>
      </p:sp>
      <p:sp>
        <p:nvSpPr>
          <p:cNvPr id="4" name="Text Placeholder 3">
            <a:extLst>
              <a:ext uri="{FF2B5EF4-FFF2-40B4-BE49-F238E27FC236}">
                <a16:creationId xmlns:a16="http://schemas.microsoft.com/office/drawing/2014/main" id="{39B805FD-56F5-4BE9-82B8-BC2227C3436C}"/>
              </a:ext>
            </a:extLst>
          </p:cNvPr>
          <p:cNvSpPr>
            <a:spLocks noGrp="1"/>
          </p:cNvSpPr>
          <p:nvPr>
            <p:ph type="body" sz="quarter" idx="10"/>
          </p:nvPr>
        </p:nvSpPr>
        <p:spPr>
          <a:xfrm>
            <a:off x="584200" y="1435497"/>
            <a:ext cx="11018520" cy="3385542"/>
          </a:xfrm>
        </p:spPr>
        <p:txBody>
          <a:bodyPr/>
          <a:lstStyle/>
          <a:p>
            <a:r>
              <a:rPr lang="en-US" dirty="0"/>
              <a:t>Group policy definitions</a:t>
            </a:r>
          </a:p>
          <a:p>
            <a:r>
              <a:rPr lang="en-US" dirty="0"/>
              <a:t>Include one or more policies</a:t>
            </a:r>
          </a:p>
          <a:p>
            <a:r>
              <a:rPr lang="en-US" dirty="0"/>
              <a:t>Requires planning</a:t>
            </a:r>
          </a:p>
          <a:p>
            <a:pPr marL="228600" lvl="1" indent="0">
              <a:buNone/>
            </a:pPr>
            <a:endParaRPr lang="en-US" dirty="0"/>
          </a:p>
          <a:p>
            <a:pPr marL="0" indent="0">
              <a:buNone/>
            </a:pPr>
            <a:endParaRPr lang="en-US" dirty="0"/>
          </a:p>
          <a:p>
            <a:endParaRPr lang="en-US" dirty="0"/>
          </a:p>
          <a:p>
            <a:endParaRPr lang="en-US" dirty="0"/>
          </a:p>
        </p:txBody>
      </p:sp>
      <p:pic>
        <p:nvPicPr>
          <p:cNvPr id="6" name="Picture 5" descr="Screenshot of the New Initiative definition page. Options shown for Definition location, Name, and Category. POLICIES AND PARAMETERS is highlighted with examples of policies that be used to create Initiative definitions.">
            <a:extLst>
              <a:ext uri="{FF2B5EF4-FFF2-40B4-BE49-F238E27FC236}">
                <a16:creationId xmlns:a16="http://schemas.microsoft.com/office/drawing/2014/main" id="{D19B2852-028B-48E3-8579-5DB9BB8206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1564" y="1435100"/>
            <a:ext cx="5726183" cy="4312557"/>
          </a:xfrm>
          <a:prstGeom prst="rect">
            <a:avLst/>
          </a:prstGeom>
          <a:noFill/>
          <a:ln>
            <a:solidFill>
              <a:schemeClr val="tx1"/>
            </a:solidFill>
          </a:ln>
        </p:spPr>
      </p:pic>
    </p:spTree>
    <p:extLst>
      <p:ext uri="{BB962C8B-B14F-4D97-AF65-F5344CB8AC3E}">
        <p14:creationId xmlns:p14="http://schemas.microsoft.com/office/powerpoint/2010/main" val="439930262"/>
      </p:ext>
    </p:extLst>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Scope the Initiative Definition</a:t>
            </a:r>
          </a:p>
        </p:txBody>
      </p:sp>
      <p:sp>
        <p:nvSpPr>
          <p:cNvPr id="6" name="Text Placeholder 5"/>
          <p:cNvSpPr>
            <a:spLocks noGrp="1"/>
          </p:cNvSpPr>
          <p:nvPr>
            <p:ph type="body" sz="quarter" idx="10"/>
          </p:nvPr>
        </p:nvSpPr>
        <p:spPr>
          <a:xfrm>
            <a:off x="584200" y="4524498"/>
            <a:ext cx="11018520" cy="2499146"/>
          </a:xfrm>
        </p:spPr>
        <p:txBody>
          <a:bodyPr/>
          <a:lstStyle/>
          <a:p>
            <a:r>
              <a:rPr lang="en-US" dirty="0"/>
              <a:t>Assign the definition to a scope</a:t>
            </a:r>
          </a:p>
          <a:p>
            <a:r>
              <a:rPr lang="en-US" dirty="0"/>
              <a:t>The scope enforces the policy</a:t>
            </a:r>
          </a:p>
          <a:p>
            <a:r>
              <a:rPr lang="en-US" dirty="0"/>
              <a:t>Select the subscription, and optionally the resource group</a:t>
            </a:r>
          </a:p>
          <a:p>
            <a:pPr marL="0" indent="0">
              <a:buNone/>
            </a:pPr>
            <a:endParaRPr lang="en-US" dirty="0"/>
          </a:p>
          <a:p>
            <a:endParaRPr lang="en-US" dirty="0"/>
          </a:p>
        </p:txBody>
      </p:sp>
      <p:pic>
        <p:nvPicPr>
          <p:cNvPr id="7" name="Picture 6" descr="Screenshot of the Definitions page for assigning an Initiative Definition to resources or groups or resources.">
            <a:extLst>
              <a:ext uri="{FF2B5EF4-FFF2-40B4-BE49-F238E27FC236}">
                <a16:creationId xmlns:a16="http://schemas.microsoft.com/office/drawing/2014/main" id="{2F9E952C-35FE-43FB-92D9-5E679C4CB58C}"/>
              </a:ext>
            </a:extLst>
          </p:cNvPr>
          <p:cNvPicPr/>
          <p:nvPr/>
        </p:nvPicPr>
        <p:blipFill>
          <a:blip r:embed="rId3"/>
          <a:stretch>
            <a:fillRect/>
          </a:stretch>
        </p:blipFill>
        <p:spPr>
          <a:xfrm>
            <a:off x="584200" y="1435100"/>
            <a:ext cx="10103592" cy="2875643"/>
          </a:xfrm>
          <a:prstGeom prst="rect">
            <a:avLst/>
          </a:prstGeom>
          <a:ln>
            <a:solidFill>
              <a:schemeClr val="tx1"/>
            </a:solidFill>
          </a:ln>
        </p:spPr>
      </p:pic>
    </p:spTree>
    <p:extLst>
      <p:ext uri="{BB962C8B-B14F-4D97-AF65-F5344CB8AC3E}">
        <p14:creationId xmlns:p14="http://schemas.microsoft.com/office/powerpoint/2010/main" val="274016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Determine Compliance</a:t>
            </a:r>
          </a:p>
        </p:txBody>
      </p:sp>
      <p:sp>
        <p:nvSpPr>
          <p:cNvPr id="6" name="Text Placeholder 5"/>
          <p:cNvSpPr>
            <a:spLocks noGrp="1"/>
          </p:cNvSpPr>
          <p:nvPr>
            <p:ph type="body" sz="quarter" idx="10"/>
          </p:nvPr>
        </p:nvSpPr>
        <p:spPr>
          <a:xfrm>
            <a:off x="584200" y="4524498"/>
            <a:ext cx="11018520" cy="1982081"/>
          </a:xfrm>
        </p:spPr>
        <p:txBody>
          <a:bodyPr/>
          <a:lstStyle/>
          <a:p>
            <a:r>
              <a:rPr lang="en-US" dirty="0"/>
              <a:t>Non-compliant initiatives</a:t>
            </a:r>
          </a:p>
          <a:p>
            <a:r>
              <a:rPr lang="en-US" dirty="0"/>
              <a:t>Non-compliant policies</a:t>
            </a:r>
          </a:p>
          <a:p>
            <a:r>
              <a:rPr lang="en-US" dirty="0"/>
              <a:t>Non-compliant resources</a:t>
            </a:r>
          </a:p>
          <a:p>
            <a:endParaRPr lang="en-US" dirty="0"/>
          </a:p>
        </p:txBody>
      </p:sp>
      <p:pic>
        <p:nvPicPr>
          <p:cNvPr id="5" name="Picture 4" descr="Screenshot of the Compliance blade. The Audit VM policy is selected. There are choices for non-compliant initiatives, non-compliant policies, and non-compliant resources.">
            <a:extLst>
              <a:ext uri="{FF2B5EF4-FFF2-40B4-BE49-F238E27FC236}">
                <a16:creationId xmlns:a16="http://schemas.microsoft.com/office/drawing/2014/main" id="{CD59E657-F681-403D-A041-AB53C7DE6CA5}"/>
              </a:ext>
            </a:extLst>
          </p:cNvPr>
          <p:cNvPicPr/>
          <p:nvPr/>
        </p:nvPicPr>
        <p:blipFill>
          <a:blip r:embed="rId3"/>
          <a:stretch>
            <a:fillRect/>
          </a:stretch>
        </p:blipFill>
        <p:spPr>
          <a:xfrm>
            <a:off x="584199" y="1435099"/>
            <a:ext cx="10091717" cy="2911269"/>
          </a:xfrm>
          <a:prstGeom prst="rect">
            <a:avLst/>
          </a:prstGeom>
          <a:ln>
            <a:solidFill>
              <a:schemeClr val="tx1"/>
            </a:solidFill>
          </a:ln>
        </p:spPr>
      </p:pic>
    </p:spTree>
    <p:extLst>
      <p:ext uri="{BB962C8B-B14F-4D97-AF65-F5344CB8AC3E}">
        <p14:creationId xmlns:p14="http://schemas.microsoft.com/office/powerpoint/2010/main" val="378995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465-720B-4261-972B-C0E07DBE9939}"/>
              </a:ext>
            </a:extLst>
          </p:cNvPr>
          <p:cNvSpPr>
            <a:spLocks noGrp="1"/>
          </p:cNvSpPr>
          <p:nvPr>
            <p:ph type="title"/>
          </p:nvPr>
        </p:nvSpPr>
        <p:spPr/>
        <p:txBody>
          <a:bodyPr/>
          <a:lstStyle/>
          <a:p>
            <a:r>
              <a:rPr lang="en-US" dirty="0"/>
              <a:t>Demonstration – Azure Policy</a:t>
            </a:r>
          </a:p>
        </p:txBody>
      </p:sp>
      <p:sp>
        <p:nvSpPr>
          <p:cNvPr id="3" name="Text Placeholder 2">
            <a:extLst>
              <a:ext uri="{FF2B5EF4-FFF2-40B4-BE49-F238E27FC236}">
                <a16:creationId xmlns:a16="http://schemas.microsoft.com/office/drawing/2014/main" id="{35E13483-A30D-4384-88F2-DAED411634F1}"/>
              </a:ext>
            </a:extLst>
          </p:cNvPr>
          <p:cNvSpPr>
            <a:spLocks noGrp="1"/>
          </p:cNvSpPr>
          <p:nvPr>
            <p:ph type="body" sz="quarter" idx="10"/>
          </p:nvPr>
        </p:nvSpPr>
        <p:spPr/>
        <p:txBody>
          <a:bodyPr/>
          <a:lstStyle/>
          <a:p>
            <a:r>
              <a:rPr lang="en-US" dirty="0"/>
              <a:t>Assign a policy</a:t>
            </a:r>
          </a:p>
          <a:p>
            <a:r>
              <a:rPr lang="en-US" dirty="0"/>
              <a:t>Create and assign an initiative definition</a:t>
            </a:r>
          </a:p>
          <a:p>
            <a:r>
              <a:rPr lang="en-US" dirty="0"/>
              <a:t>Check for compliance</a:t>
            </a:r>
          </a:p>
        </p:txBody>
      </p:sp>
    </p:spTree>
    <p:extLst>
      <p:ext uri="{BB962C8B-B14F-4D97-AF65-F5344CB8AC3E}">
        <p14:creationId xmlns:p14="http://schemas.microsoft.com/office/powerpoint/2010/main" val="1890784261"/>
      </p:ext>
    </p:extLst>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05: Lab and Review Questions</a:t>
            </a:r>
          </a:p>
        </p:txBody>
      </p:sp>
    </p:spTree>
    <p:extLst>
      <p:ext uri="{BB962C8B-B14F-4D97-AF65-F5344CB8AC3E}">
        <p14:creationId xmlns:p14="http://schemas.microsoft.com/office/powerpoint/2010/main" val="676352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79CC4B-46EB-4234-BBB4-71E18A3DBEBB}"/>
              </a:ext>
            </a:extLst>
          </p:cNvPr>
          <p:cNvSpPr>
            <a:spLocks noGrp="1"/>
          </p:cNvSpPr>
          <p:nvPr>
            <p:ph type="title"/>
          </p:nvPr>
        </p:nvSpPr>
        <p:spPr/>
        <p:txBody>
          <a:bodyPr/>
          <a:lstStyle/>
          <a:p>
            <a:r>
              <a:rPr lang="en-US" dirty="0"/>
              <a:t>Lab – Role-Based Access Control</a:t>
            </a:r>
          </a:p>
        </p:txBody>
      </p:sp>
      <p:sp>
        <p:nvSpPr>
          <p:cNvPr id="4" name="Text Placeholder 3">
            <a:extLst>
              <a:ext uri="{FF2B5EF4-FFF2-40B4-BE49-F238E27FC236}">
                <a16:creationId xmlns:a16="http://schemas.microsoft.com/office/drawing/2014/main" id="{79F01450-2423-47AE-A0C8-AB3153CCA6C6}"/>
              </a:ext>
            </a:extLst>
          </p:cNvPr>
          <p:cNvSpPr>
            <a:spLocks noGrp="1"/>
          </p:cNvSpPr>
          <p:nvPr>
            <p:ph type="body" sz="quarter" idx="10"/>
          </p:nvPr>
        </p:nvSpPr>
        <p:spPr>
          <a:xfrm>
            <a:off x="584200" y="1435497"/>
            <a:ext cx="11018520" cy="4505849"/>
          </a:xfrm>
        </p:spPr>
        <p:txBody>
          <a:bodyPr/>
          <a:lstStyle/>
          <a:p>
            <a:r>
              <a:rPr lang="en-US" sz="2400" dirty="0" err="1"/>
              <a:t>Adatum</a:t>
            </a:r>
            <a:r>
              <a:rPr lang="en-US" sz="2400" dirty="0"/>
              <a:t> Corporation wants to use Azure Role Based Access Control and Azure Policy to control provisioning and management of their Azure resources. It also wants to be able to automate and track provisioning and management tasks.</a:t>
            </a:r>
          </a:p>
          <a:p>
            <a:pPr marL="515938" lvl="1" indent="-287338">
              <a:buFont typeface="Arial" panose="020B0604020202020204" pitchFamily="34" charset="0"/>
              <a:buChar char="•"/>
            </a:pPr>
            <a:r>
              <a:rPr lang="en-US" sz="2400" b="1" dirty="0"/>
              <a:t>Exercise 1. </a:t>
            </a:r>
            <a:r>
              <a:rPr lang="en-US" sz="2400" dirty="0"/>
              <a:t>Configure delegation of provisioning and management of Azure resources by using built-in Role-Based Access Control (RBAC) roles and built-in Azure policies.</a:t>
            </a:r>
          </a:p>
          <a:p>
            <a:pPr marL="515938" lvl="1" indent="-287338">
              <a:buFont typeface="Arial" panose="020B0604020202020204" pitchFamily="34" charset="0"/>
              <a:buChar char="•"/>
            </a:pPr>
            <a:r>
              <a:rPr lang="en-US" sz="2400" b="1" dirty="0"/>
              <a:t>Exercise 2</a:t>
            </a:r>
            <a:r>
              <a:rPr lang="en-US" sz="2400" dirty="0"/>
              <a:t>. Verify delegation by provisioning Azure resources as a delegated admin and auditing provisioning events.</a:t>
            </a:r>
          </a:p>
          <a:p>
            <a:pPr lvl="1"/>
            <a:endParaRPr lang="en-US" sz="2400" dirty="0"/>
          </a:p>
          <a:p>
            <a:pPr lvl="1"/>
            <a:endParaRPr lang="en-US" sz="2400" dirty="0"/>
          </a:p>
          <a:p>
            <a:r>
              <a:rPr lang="en-US" dirty="0"/>
              <a:t>Lab time: 60 minutes</a:t>
            </a:r>
          </a:p>
        </p:txBody>
      </p:sp>
    </p:spTree>
    <p:extLst>
      <p:ext uri="{BB962C8B-B14F-4D97-AF65-F5344CB8AC3E}">
        <p14:creationId xmlns:p14="http://schemas.microsoft.com/office/powerpoint/2010/main" val="3702219335"/>
      </p:ext>
    </p:extLst>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Governance and Compliance</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284250"/>
          </a:xfrm>
        </p:spPr>
        <p:txBody>
          <a:bodyPr/>
          <a:lstStyle/>
          <a:p>
            <a:r>
              <a:rPr lang="en-US" sz="2400" dirty="0" err="1"/>
              <a:t>Adatum</a:t>
            </a:r>
            <a:r>
              <a:rPr lang="en-US" sz="2400" dirty="0"/>
              <a:t> Corporation wants to use Azure policies and initiatives in order to enforce resource tagging in its Azure subscription. Once the environment is compliant, </a:t>
            </a:r>
            <a:r>
              <a:rPr lang="en-US" sz="2400" dirty="0" err="1"/>
              <a:t>Adatum</a:t>
            </a:r>
            <a:r>
              <a:rPr lang="en-US" sz="2400" dirty="0"/>
              <a:t> wants to prevent unintended changes by implementing resource locks.</a:t>
            </a:r>
          </a:p>
          <a:p>
            <a:pPr marL="515938" lvl="1" indent="-287338">
              <a:buFont typeface="Arial" panose="020B0604020202020204" pitchFamily="34" charset="0"/>
              <a:buChar char="•"/>
            </a:pPr>
            <a:r>
              <a:rPr lang="en-US" sz="2400" b="1" dirty="0"/>
              <a:t>Exercise 1. </a:t>
            </a:r>
            <a:r>
              <a:rPr lang="en-US" sz="2400" dirty="0"/>
              <a:t>Implement Azure tags by using Azure policies and initiatives</a:t>
            </a:r>
          </a:p>
          <a:p>
            <a:pPr marL="515938" lvl="1" indent="-287338">
              <a:buFont typeface="Arial" panose="020B0604020202020204" pitchFamily="34" charset="0"/>
              <a:buChar char="•"/>
            </a:pPr>
            <a:r>
              <a:rPr lang="en-US" sz="2400" b="1" dirty="0"/>
              <a:t>Exercise 2</a:t>
            </a:r>
            <a:r>
              <a:rPr lang="en-US" sz="2400" dirty="0"/>
              <a:t>. Implement Azure resource locks</a:t>
            </a:r>
          </a:p>
          <a:p>
            <a:pPr lvl="1"/>
            <a:endParaRPr lang="en-US" sz="2400" dirty="0"/>
          </a:p>
          <a:p>
            <a:pPr lvl="1"/>
            <a:endParaRPr lang="en-US" sz="2400" dirty="0"/>
          </a:p>
          <a:p>
            <a:pPr lvl="1"/>
            <a:endParaRPr lang="en-US" sz="2400" dirty="0"/>
          </a:p>
          <a:p>
            <a:pPr lvl="1"/>
            <a:endParaRPr lang="en-US" sz="2400" dirty="0"/>
          </a:p>
          <a:p>
            <a:r>
              <a:rPr lang="en-US" dirty="0"/>
              <a:t>Lab time: 60 minutes</a:t>
            </a:r>
          </a:p>
        </p:txBody>
      </p:sp>
    </p:spTree>
    <p:extLst>
      <p:ext uri="{BB962C8B-B14F-4D97-AF65-F5344CB8AC3E}">
        <p14:creationId xmlns:p14="http://schemas.microsoft.com/office/powerpoint/2010/main" val="282328867"/>
      </p:ext>
    </p:extLst>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a:t>Module Review Questions</a:t>
            </a:r>
            <a:endParaRPr lang="en-US" dirty="0"/>
          </a:p>
        </p:txBody>
      </p:sp>
    </p:spTree>
    <p:extLst>
      <p:ext uri="{BB962C8B-B14F-4D97-AF65-F5344CB8AC3E}">
        <p14:creationId xmlns:p14="http://schemas.microsoft.com/office/powerpoint/2010/main" val="6428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AA92-0A65-4CA5-94E3-663221A99A43}"/>
              </a:ext>
            </a:extLst>
          </p:cNvPr>
          <p:cNvSpPr>
            <a:spLocks noGrp="1"/>
          </p:cNvSpPr>
          <p:nvPr>
            <p:ph type="title"/>
          </p:nvPr>
        </p:nvSpPr>
        <p:spPr/>
        <p:txBody>
          <a:bodyPr/>
          <a:lstStyle/>
          <a:p>
            <a:r>
              <a:rPr lang="en-US" dirty="0"/>
              <a:t>Demonstration – Backup Azure File Shares</a:t>
            </a:r>
          </a:p>
        </p:txBody>
      </p:sp>
      <p:sp>
        <p:nvSpPr>
          <p:cNvPr id="3" name="Text Placeholder 2">
            <a:extLst>
              <a:ext uri="{FF2B5EF4-FFF2-40B4-BE49-F238E27FC236}">
                <a16:creationId xmlns:a16="http://schemas.microsoft.com/office/drawing/2014/main" id="{854DE644-9B6D-4A3D-83A3-82416ECAAE14}"/>
              </a:ext>
            </a:extLst>
          </p:cNvPr>
          <p:cNvSpPr>
            <a:spLocks noGrp="1"/>
          </p:cNvSpPr>
          <p:nvPr>
            <p:ph type="body" sz="quarter" idx="10"/>
          </p:nvPr>
        </p:nvSpPr>
        <p:spPr>
          <a:xfrm>
            <a:off x="584200" y="1437481"/>
            <a:ext cx="5212080" cy="1600438"/>
          </a:xfrm>
        </p:spPr>
        <p:txBody>
          <a:bodyPr/>
          <a:lstStyle/>
          <a:p>
            <a:r>
              <a:rPr lang="en-US" dirty="0"/>
              <a:t>Create a Recovery Services vault</a:t>
            </a:r>
          </a:p>
          <a:p>
            <a:r>
              <a:rPr lang="en-US" dirty="0"/>
              <a:t>Configure the vault</a:t>
            </a:r>
          </a:p>
          <a:p>
            <a:r>
              <a:rPr lang="en-US" dirty="0"/>
              <a:t>Explore monitoring information</a:t>
            </a:r>
          </a:p>
        </p:txBody>
      </p:sp>
    </p:spTree>
    <p:extLst>
      <p:ext uri="{BB962C8B-B14F-4D97-AF65-F5344CB8AC3E}">
        <p14:creationId xmlns:p14="http://schemas.microsoft.com/office/powerpoint/2010/main" val="184848862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2DD4-486A-4777-967F-6E5A31A76F93}"/>
              </a:ext>
            </a:extLst>
          </p:cNvPr>
          <p:cNvSpPr>
            <a:spLocks noGrp="1"/>
          </p:cNvSpPr>
          <p:nvPr>
            <p:ph type="title"/>
          </p:nvPr>
        </p:nvSpPr>
        <p:spPr/>
        <p:txBody>
          <a:bodyPr/>
          <a:lstStyle/>
          <a:p>
            <a:r>
              <a:rPr lang="en-US" dirty="0"/>
              <a:t>Implementing On-Premises File and Folder Backup</a:t>
            </a:r>
          </a:p>
        </p:txBody>
      </p:sp>
      <p:sp>
        <p:nvSpPr>
          <p:cNvPr id="3" name="Text Placeholder 2">
            <a:extLst>
              <a:ext uri="{FF2B5EF4-FFF2-40B4-BE49-F238E27FC236}">
                <a16:creationId xmlns:a16="http://schemas.microsoft.com/office/drawing/2014/main" id="{A842E70F-BBC8-4DFD-9FF2-EFF54EFA67D2}"/>
              </a:ext>
            </a:extLst>
          </p:cNvPr>
          <p:cNvSpPr>
            <a:spLocks noGrp="1"/>
          </p:cNvSpPr>
          <p:nvPr>
            <p:ph type="body" sz="quarter" idx="10"/>
          </p:nvPr>
        </p:nvSpPr>
        <p:spPr>
          <a:xfrm>
            <a:off x="465328" y="2141569"/>
            <a:ext cx="5633720" cy="3046988"/>
          </a:xfrm>
        </p:spPr>
        <p:txBody>
          <a:bodyPr/>
          <a:lstStyle/>
          <a:p>
            <a:pPr marL="347663" indent="-347663">
              <a:buFont typeface="+mj-lt"/>
              <a:buAutoNum type="arabicPeriod"/>
            </a:pPr>
            <a:r>
              <a:rPr lang="en-US" dirty="0"/>
              <a:t>Create the recovery services vault</a:t>
            </a:r>
          </a:p>
          <a:p>
            <a:pPr marL="347663" indent="-347663">
              <a:buFont typeface="+mj-lt"/>
              <a:buAutoNum type="arabicPeriod"/>
            </a:pPr>
            <a:r>
              <a:rPr lang="en-US" dirty="0"/>
              <a:t>Download the agent and credential file</a:t>
            </a:r>
          </a:p>
          <a:p>
            <a:pPr marL="347663" indent="-347663">
              <a:buFont typeface="+mj-lt"/>
              <a:buAutoNum type="arabicPeriod"/>
            </a:pPr>
            <a:r>
              <a:rPr lang="en-US" dirty="0"/>
              <a:t>Install and register agent</a:t>
            </a:r>
          </a:p>
          <a:p>
            <a:pPr marL="347663" indent="-347663">
              <a:buFont typeface="+mj-lt"/>
              <a:buAutoNum type="arabicPeriod"/>
            </a:pPr>
            <a:r>
              <a:rPr lang="en-US" dirty="0"/>
              <a:t>Configure the backup</a:t>
            </a:r>
          </a:p>
        </p:txBody>
      </p:sp>
      <p:pic>
        <p:nvPicPr>
          <p:cNvPr id="4" name="Picture 3" descr="Flowchart of the steps on the slide. ">
            <a:extLst>
              <a:ext uri="{FF2B5EF4-FFF2-40B4-BE49-F238E27FC236}">
                <a16:creationId xmlns:a16="http://schemas.microsoft.com/office/drawing/2014/main" id="{DB88A3BD-A137-455F-BD6F-4458BDD43E39}"/>
              </a:ext>
            </a:extLst>
          </p:cNvPr>
          <p:cNvPicPr>
            <a:picLocks noChangeAspect="1"/>
          </p:cNvPicPr>
          <p:nvPr/>
        </p:nvPicPr>
        <p:blipFill>
          <a:blip r:embed="rId2"/>
          <a:stretch>
            <a:fillRect/>
          </a:stretch>
        </p:blipFill>
        <p:spPr>
          <a:xfrm>
            <a:off x="6650368" y="1424597"/>
            <a:ext cx="4495651" cy="4657734"/>
          </a:xfrm>
          <a:prstGeom prst="rect">
            <a:avLst/>
          </a:prstGeom>
        </p:spPr>
      </p:pic>
    </p:spTree>
    <p:extLst>
      <p:ext uri="{BB962C8B-B14F-4D97-AF65-F5344CB8AC3E}">
        <p14:creationId xmlns:p14="http://schemas.microsoft.com/office/powerpoint/2010/main" val="39667830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MARS Agent</a:t>
            </a:r>
          </a:p>
        </p:txBody>
      </p:sp>
      <p:sp>
        <p:nvSpPr>
          <p:cNvPr id="3" name="Text Placeholder 2">
            <a:extLst>
              <a:ext uri="{FF2B5EF4-FFF2-40B4-BE49-F238E27FC236}">
                <a16:creationId xmlns:a16="http://schemas.microsoft.com/office/drawing/2014/main" id="{56F13489-518B-413D-9332-1D75D12A1F00}"/>
              </a:ext>
            </a:extLst>
          </p:cNvPr>
          <p:cNvSpPr>
            <a:spLocks noGrp="1"/>
          </p:cNvSpPr>
          <p:nvPr>
            <p:ph type="body" sz="quarter" idx="10"/>
          </p:nvPr>
        </p:nvSpPr>
        <p:spPr>
          <a:xfrm>
            <a:off x="476350" y="4373461"/>
            <a:ext cx="11018520" cy="2068259"/>
          </a:xfrm>
        </p:spPr>
        <p:txBody>
          <a:bodyPr/>
          <a:lstStyle/>
          <a:p>
            <a:r>
              <a:rPr lang="en-US" sz="2400" dirty="0"/>
              <a:t>Backup or recover files and folders on physical or virtual Windows OS (VMs can be on-premises or in Azure)</a:t>
            </a:r>
          </a:p>
          <a:p>
            <a:r>
              <a:rPr lang="en-US" sz="2400" dirty="0"/>
              <a:t>No separate backup server required</a:t>
            </a:r>
          </a:p>
          <a:p>
            <a:r>
              <a:rPr lang="en-US" sz="2400" dirty="0"/>
              <a:t>Not application aware; file, folder, and volume-level restore only</a:t>
            </a:r>
          </a:p>
          <a:p>
            <a:r>
              <a:rPr lang="en-US" sz="2400" dirty="0"/>
              <a:t>No support for Linux</a:t>
            </a:r>
          </a:p>
        </p:txBody>
      </p:sp>
      <p:pic>
        <p:nvPicPr>
          <p:cNvPr id="5" name="Picture 4" descr="Screenshot of the MARS agent dashboard. Several completed backup jobs are shown. ">
            <a:extLst>
              <a:ext uri="{FF2B5EF4-FFF2-40B4-BE49-F238E27FC236}">
                <a16:creationId xmlns:a16="http://schemas.microsoft.com/office/drawing/2014/main" id="{14EEFCAF-EAD3-451A-A004-FAB6504AA8F2}"/>
              </a:ext>
            </a:extLst>
          </p:cNvPr>
          <p:cNvPicPr>
            <a:picLocks noChangeAspect="1"/>
          </p:cNvPicPr>
          <p:nvPr/>
        </p:nvPicPr>
        <p:blipFill>
          <a:blip r:embed="rId3"/>
          <a:stretch>
            <a:fillRect/>
          </a:stretch>
        </p:blipFill>
        <p:spPr>
          <a:xfrm>
            <a:off x="2135952" y="1266469"/>
            <a:ext cx="7429500" cy="2884916"/>
          </a:xfrm>
          <a:prstGeom prst="rect">
            <a:avLst/>
          </a:prstGeom>
          <a:ln>
            <a:solidFill>
              <a:schemeClr val="tx1"/>
            </a:solidFill>
          </a:ln>
        </p:spPr>
      </p:pic>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318C-D460-4281-8715-EEEC41CC4311}"/>
              </a:ext>
            </a:extLst>
          </p:cNvPr>
          <p:cNvSpPr>
            <a:spLocks noGrp="1"/>
          </p:cNvSpPr>
          <p:nvPr>
            <p:ph type="title"/>
          </p:nvPr>
        </p:nvSpPr>
        <p:spPr/>
        <p:txBody>
          <a:bodyPr/>
          <a:lstStyle/>
          <a:p>
            <a:r>
              <a:rPr lang="en-US" dirty="0"/>
              <a:t>Demonstration – Backup Files and Folders</a:t>
            </a:r>
          </a:p>
        </p:txBody>
      </p:sp>
      <p:sp>
        <p:nvSpPr>
          <p:cNvPr id="3" name="Text Placeholder 2">
            <a:extLst>
              <a:ext uri="{FF2B5EF4-FFF2-40B4-BE49-F238E27FC236}">
                <a16:creationId xmlns:a16="http://schemas.microsoft.com/office/drawing/2014/main" id="{8A3EF1C5-1FD1-41B5-815E-30227CD352A8}"/>
              </a:ext>
            </a:extLst>
          </p:cNvPr>
          <p:cNvSpPr>
            <a:spLocks noGrp="1"/>
          </p:cNvSpPr>
          <p:nvPr>
            <p:ph type="body" sz="quarter" idx="10"/>
          </p:nvPr>
        </p:nvSpPr>
        <p:spPr>
          <a:xfrm>
            <a:off x="584200" y="1435497"/>
            <a:ext cx="11018520" cy="4050340"/>
          </a:xfrm>
        </p:spPr>
        <p:txBody>
          <a:bodyPr/>
          <a:lstStyle/>
          <a:p>
            <a:r>
              <a:rPr lang="en-US" dirty="0"/>
              <a:t>Create a Recovery Services vault</a:t>
            </a:r>
          </a:p>
          <a:p>
            <a:r>
              <a:rPr lang="en-US" dirty="0"/>
              <a:t>Configure the vault</a:t>
            </a:r>
          </a:p>
          <a:p>
            <a:r>
              <a:rPr lang="en-US" dirty="0"/>
              <a:t>Install and register the agent</a:t>
            </a:r>
          </a:p>
          <a:p>
            <a:r>
              <a:rPr lang="en-US" dirty="0"/>
              <a:t>Create the backup policy</a:t>
            </a:r>
          </a:p>
          <a:p>
            <a:r>
              <a:rPr lang="en-US" dirty="0"/>
              <a:t>Backup files and folders</a:t>
            </a:r>
          </a:p>
          <a:p>
            <a:r>
              <a:rPr lang="en-US" dirty="0"/>
              <a:t>Explore the recover settings</a:t>
            </a:r>
          </a:p>
          <a:p>
            <a:r>
              <a:rPr lang="en-US" dirty="0"/>
              <a:t>Explore the backup properties</a:t>
            </a:r>
          </a:p>
          <a:p>
            <a:r>
              <a:rPr lang="en-US" dirty="0"/>
              <a:t>Delete your backup schedule</a:t>
            </a:r>
          </a:p>
        </p:txBody>
      </p:sp>
    </p:spTree>
    <p:extLst>
      <p:ext uri="{BB962C8B-B14F-4D97-AF65-F5344CB8AC3E}">
        <p14:creationId xmlns:p14="http://schemas.microsoft.com/office/powerpoint/2010/main" val="23903031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Backups</a:t>
            </a:r>
          </a:p>
        </p:txBody>
      </p:sp>
    </p:spTree>
    <p:extLst>
      <p:ext uri="{BB962C8B-B14F-4D97-AF65-F5344CB8AC3E}">
        <p14:creationId xmlns:p14="http://schemas.microsoft.com/office/powerpoint/2010/main" val="228663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AZ-103T00A</a:t>
            </a:r>
            <a:br>
              <a:rPr lang="en-US" dirty="0"/>
            </a:br>
            <a:r>
              <a:rPr lang="en-US" dirty="0"/>
              <a:t>Module 07: </a:t>
            </a:r>
            <a:br>
              <a:rPr lang="en-US" dirty="0"/>
            </a:br>
            <a:r>
              <a:rPr lang="en-US" dirty="0"/>
              <a:t>Data Protection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22BA-A9AE-4921-BAF7-F996DC95545B}"/>
              </a:ext>
            </a:extLst>
          </p:cNvPr>
          <p:cNvSpPr>
            <a:spLocks noGrp="1"/>
          </p:cNvSpPr>
          <p:nvPr>
            <p:ph type="title"/>
          </p:nvPr>
        </p:nvSpPr>
        <p:spPr/>
        <p:txBody>
          <a:bodyPr/>
          <a:lstStyle/>
          <a:p>
            <a:r>
              <a:rPr lang="en-US" dirty="0"/>
              <a:t>Virtual Machine Backups Overview</a:t>
            </a:r>
          </a:p>
        </p:txBody>
      </p:sp>
      <p:sp>
        <p:nvSpPr>
          <p:cNvPr id="3" name="Text Placeholder 2">
            <a:extLst>
              <a:ext uri="{FF2B5EF4-FFF2-40B4-BE49-F238E27FC236}">
                <a16:creationId xmlns:a16="http://schemas.microsoft.com/office/drawing/2014/main" id="{ABCCA18C-8D1C-4F0C-A05B-370FC969BBAD}"/>
              </a:ext>
            </a:extLst>
          </p:cNvPr>
          <p:cNvSpPr>
            <a:spLocks noGrp="1"/>
          </p:cNvSpPr>
          <p:nvPr>
            <p:ph type="body" sz="quarter" idx="10"/>
          </p:nvPr>
        </p:nvSpPr>
        <p:spPr>
          <a:xfrm>
            <a:off x="584200" y="1435497"/>
            <a:ext cx="11018520" cy="4567404"/>
          </a:xfrm>
        </p:spPr>
        <p:txBody>
          <a:bodyPr/>
          <a:lstStyle/>
          <a:p>
            <a:r>
              <a:rPr lang="en-US" dirty="0"/>
              <a:t>Azure Site Recovery (ASR) Scenarios</a:t>
            </a:r>
          </a:p>
          <a:p>
            <a:r>
              <a:rPr lang="en-US" dirty="0"/>
              <a:t>Virtual Machine Data Protection</a:t>
            </a:r>
          </a:p>
          <a:p>
            <a:r>
              <a:rPr lang="en-US" dirty="0"/>
              <a:t>Workload Protection Needs</a:t>
            </a:r>
          </a:p>
          <a:p>
            <a:r>
              <a:rPr lang="en-US" dirty="0"/>
              <a:t>Azure to Azure Architecture</a:t>
            </a:r>
          </a:p>
          <a:p>
            <a:r>
              <a:rPr lang="en-US" dirty="0"/>
              <a:t>Recovery Services Vault VM Backup Options</a:t>
            </a:r>
          </a:p>
          <a:p>
            <a:r>
              <a:rPr lang="en-US" dirty="0"/>
              <a:t>Implementing VM Backups</a:t>
            </a:r>
          </a:p>
          <a:p>
            <a:r>
              <a:rPr lang="en-US" dirty="0"/>
              <a:t>Implementing VM Restore</a:t>
            </a:r>
          </a:p>
          <a:p>
            <a:r>
              <a:rPr lang="en-US" dirty="0"/>
              <a:t>Azure Backup Server</a:t>
            </a:r>
          </a:p>
          <a:p>
            <a:r>
              <a:rPr lang="en-US" dirty="0"/>
              <a:t>Backup Component Comparison</a:t>
            </a:r>
          </a:p>
        </p:txBody>
      </p:sp>
    </p:spTree>
    <p:extLst>
      <p:ext uri="{BB962C8B-B14F-4D97-AF65-F5344CB8AC3E}">
        <p14:creationId xmlns:p14="http://schemas.microsoft.com/office/powerpoint/2010/main" val="31276643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Site Recovery (ASR) Scenarios</a:t>
            </a:r>
          </a:p>
        </p:txBody>
      </p:sp>
      <p:sp>
        <p:nvSpPr>
          <p:cNvPr id="6" name="Text Placeholder 5"/>
          <p:cNvSpPr>
            <a:spLocks noGrp="1"/>
          </p:cNvSpPr>
          <p:nvPr>
            <p:ph type="body" sz="quarter" idx="10"/>
          </p:nvPr>
        </p:nvSpPr>
        <p:spPr>
          <a:xfrm>
            <a:off x="579119" y="1642449"/>
            <a:ext cx="5254753" cy="3841052"/>
          </a:xfrm>
        </p:spPr>
        <p:txBody>
          <a:bodyPr/>
          <a:lstStyle/>
          <a:p>
            <a:r>
              <a:rPr lang="en-US" sz="2400" dirty="0"/>
              <a:t>Replicate Azure VMs from one Azure region to another</a:t>
            </a:r>
          </a:p>
          <a:p>
            <a:r>
              <a:rPr lang="en-US" sz="2400" dirty="0"/>
              <a:t>Replicate on-premises VMware VMs, Hyper-V VMs, physical servers (Windows and Linux), Azure Stack VMs to Azure</a:t>
            </a:r>
          </a:p>
          <a:p>
            <a:r>
              <a:rPr lang="en-US" sz="2400" dirty="0"/>
              <a:t>Replicate on-premises VMware VMs, Hyper-V VMs managed by System Center VMM, and physical servers to a secondary site</a:t>
            </a:r>
          </a:p>
        </p:txBody>
      </p:sp>
      <p:pic>
        <p:nvPicPr>
          <p:cNvPr id="3" name="Picture 2" descr="Backups from Hyper-V, VMWare, Windows, and Linux systems. ">
            <a:extLst>
              <a:ext uri="{FF2B5EF4-FFF2-40B4-BE49-F238E27FC236}">
                <a16:creationId xmlns:a16="http://schemas.microsoft.com/office/drawing/2014/main" id="{A8FB9542-7C9C-49F9-AC9E-03385C126988}"/>
              </a:ext>
            </a:extLst>
          </p:cNvPr>
          <p:cNvPicPr>
            <a:picLocks noChangeAspect="1"/>
          </p:cNvPicPr>
          <p:nvPr/>
        </p:nvPicPr>
        <p:blipFill>
          <a:blip r:embed="rId3"/>
          <a:stretch>
            <a:fillRect/>
          </a:stretch>
        </p:blipFill>
        <p:spPr>
          <a:xfrm>
            <a:off x="6159655" y="2148840"/>
            <a:ext cx="5361996" cy="2438495"/>
          </a:xfrm>
          <a:prstGeom prst="rect">
            <a:avLst/>
          </a:prstGeom>
        </p:spPr>
      </p:pic>
    </p:spTree>
    <p:extLst>
      <p:ext uri="{BB962C8B-B14F-4D97-AF65-F5344CB8AC3E}">
        <p14:creationId xmlns:p14="http://schemas.microsoft.com/office/powerpoint/2010/main" val="90530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Data Protection</a:t>
            </a:r>
          </a:p>
        </p:txBody>
      </p:sp>
      <p:sp>
        <p:nvSpPr>
          <p:cNvPr id="3" name="Text Placeholder 2">
            <a:extLst>
              <a:ext uri="{FF2B5EF4-FFF2-40B4-BE49-F238E27FC236}">
                <a16:creationId xmlns:a16="http://schemas.microsoft.com/office/drawing/2014/main" id="{74F7EDF1-3804-439E-8BEA-B8D79A7EC90F}"/>
              </a:ext>
            </a:extLst>
          </p:cNvPr>
          <p:cNvSpPr>
            <a:spLocks noGrp="1"/>
          </p:cNvSpPr>
          <p:nvPr>
            <p:ph type="body" sz="quarter" idx="10"/>
          </p:nvPr>
        </p:nvSpPr>
        <p:spPr>
          <a:xfrm>
            <a:off x="584200" y="3511360"/>
            <a:ext cx="11018520" cy="2757678"/>
          </a:xfrm>
        </p:spPr>
        <p:txBody>
          <a:bodyPr/>
          <a:lstStyle/>
          <a:p>
            <a:r>
              <a:rPr lang="en-US" dirty="0"/>
              <a:t>Managed snapshots provide a quick and simple option for backing up VMs that use Managed Disks</a:t>
            </a:r>
          </a:p>
          <a:p>
            <a:r>
              <a:rPr lang="en-US" dirty="0"/>
              <a:t>Azure Backup supports application-consistent backups for both Windows and Linux VMs</a:t>
            </a:r>
          </a:p>
          <a:p>
            <a:r>
              <a:rPr lang="en-US" dirty="0"/>
              <a:t>Azure Site Recovery protects your VMs from a major disaster scenario when a whole region experiences an outage</a:t>
            </a:r>
          </a:p>
        </p:txBody>
      </p:sp>
      <p:pic>
        <p:nvPicPr>
          <p:cNvPr id="5" name="Picture 4" descr="Three textboxes: Snapshots, Azure Backup, and Azure Site Recovery. ">
            <a:extLst>
              <a:ext uri="{FF2B5EF4-FFF2-40B4-BE49-F238E27FC236}">
                <a16:creationId xmlns:a16="http://schemas.microsoft.com/office/drawing/2014/main" id="{06FD2F77-53B7-4308-80B9-3FC42499B77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82964" y="1702766"/>
            <a:ext cx="9227791" cy="1117025"/>
          </a:xfrm>
          <a:prstGeom prst="rect">
            <a:avLst/>
          </a:prstGeom>
          <a:noFill/>
        </p:spPr>
      </p:pic>
    </p:spTree>
    <p:extLst>
      <p:ext uri="{BB962C8B-B14F-4D97-AF65-F5344CB8AC3E}">
        <p14:creationId xmlns:p14="http://schemas.microsoft.com/office/powerpoint/2010/main" val="209776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Workload Protection Needs</a:t>
            </a:r>
          </a:p>
        </p:txBody>
      </p:sp>
      <p:sp>
        <p:nvSpPr>
          <p:cNvPr id="2" name="Text Placeholder 1">
            <a:extLst>
              <a:ext uri="{FF2B5EF4-FFF2-40B4-BE49-F238E27FC236}">
                <a16:creationId xmlns:a16="http://schemas.microsoft.com/office/drawing/2014/main" id="{E763D307-63B2-452B-AB2C-4DF73FA59D20}"/>
              </a:ext>
            </a:extLst>
          </p:cNvPr>
          <p:cNvSpPr>
            <a:spLocks noGrp="1"/>
          </p:cNvSpPr>
          <p:nvPr>
            <p:ph type="body" sz="quarter" idx="10"/>
          </p:nvPr>
        </p:nvSpPr>
        <p:spPr>
          <a:xfrm>
            <a:off x="550017" y="1264582"/>
            <a:ext cx="5529236" cy="4665893"/>
          </a:xfrm>
        </p:spPr>
        <p:txBody>
          <a:bodyPr/>
          <a:lstStyle/>
          <a:p>
            <a:r>
              <a:rPr lang="en-US" dirty="0"/>
              <a:t>Many backup options are available</a:t>
            </a:r>
          </a:p>
          <a:p>
            <a:r>
              <a:rPr lang="en-US" dirty="0"/>
              <a:t>How the workload is being protected today?</a:t>
            </a:r>
          </a:p>
          <a:p>
            <a:r>
              <a:rPr lang="en-US" dirty="0"/>
              <a:t>How often is the workload is backed up?</a:t>
            </a:r>
          </a:p>
          <a:p>
            <a:r>
              <a:rPr lang="en-US" dirty="0"/>
              <a:t>What types of backups are being done?</a:t>
            </a:r>
          </a:p>
          <a:p>
            <a:r>
              <a:rPr lang="en-US" dirty="0"/>
              <a:t>Is disaster recovery protection in place?</a:t>
            </a:r>
          </a:p>
          <a:p>
            <a:endParaRPr lang="en-US" sz="2400" dirty="0">
              <a:latin typeface="Segoe UI Semilight" panose="020B0402040204020203" pitchFamily="34" charset="0"/>
              <a:cs typeface="Segoe UI Semilight" panose="020B0402040204020203" pitchFamily="34" charset="0"/>
            </a:endParaRPr>
          </a:p>
        </p:txBody>
      </p:sp>
      <p:pic>
        <p:nvPicPr>
          <p:cNvPr id="5" name="Picture 4" descr="Screenshot of Azure Marketplace. Shows different Backup services options available.">
            <a:extLst>
              <a:ext uri="{FF2B5EF4-FFF2-40B4-BE49-F238E27FC236}">
                <a16:creationId xmlns:a16="http://schemas.microsoft.com/office/drawing/2014/main" id="{621D5AC3-D5E4-4469-A2D4-F28151739A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170063" y="1235132"/>
            <a:ext cx="5606041" cy="4738377"/>
          </a:xfrm>
          <a:prstGeom prst="rect">
            <a:avLst/>
          </a:prstGeom>
        </p:spPr>
      </p:pic>
    </p:spTree>
    <p:extLst>
      <p:ext uri="{BB962C8B-B14F-4D97-AF65-F5344CB8AC3E}">
        <p14:creationId xmlns:p14="http://schemas.microsoft.com/office/powerpoint/2010/main" val="28528963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37B9-7968-419C-A543-99FA6AD106A2}"/>
              </a:ext>
            </a:extLst>
          </p:cNvPr>
          <p:cNvSpPr>
            <a:spLocks noGrp="1"/>
          </p:cNvSpPr>
          <p:nvPr>
            <p:ph type="title"/>
          </p:nvPr>
        </p:nvSpPr>
        <p:spPr/>
        <p:txBody>
          <a:bodyPr/>
          <a:lstStyle/>
          <a:p>
            <a:r>
              <a:rPr lang="en-US" dirty="0"/>
              <a:t>Recovery Services Vault VM Backup Options</a:t>
            </a:r>
          </a:p>
        </p:txBody>
      </p:sp>
      <p:sp>
        <p:nvSpPr>
          <p:cNvPr id="4" name="Text Placeholder 3">
            <a:extLst>
              <a:ext uri="{FF2B5EF4-FFF2-40B4-BE49-F238E27FC236}">
                <a16:creationId xmlns:a16="http://schemas.microsoft.com/office/drawing/2014/main" id="{120252DF-5237-455B-88E8-63A3BDA16C50}"/>
              </a:ext>
            </a:extLst>
          </p:cNvPr>
          <p:cNvSpPr>
            <a:spLocks noGrp="1"/>
          </p:cNvSpPr>
          <p:nvPr>
            <p:ph type="body" sz="quarter" idx="10"/>
          </p:nvPr>
        </p:nvSpPr>
        <p:spPr>
          <a:xfrm>
            <a:off x="1648754" y="1476944"/>
            <a:ext cx="5212080" cy="430887"/>
          </a:xfrm>
        </p:spPr>
        <p:txBody>
          <a:bodyPr/>
          <a:lstStyle/>
          <a:p>
            <a:r>
              <a:rPr lang="en-US" dirty="0"/>
              <a:t>Azure Workloads</a:t>
            </a:r>
          </a:p>
        </p:txBody>
      </p:sp>
      <p:sp>
        <p:nvSpPr>
          <p:cNvPr id="5" name="Text Placeholder 4">
            <a:extLst>
              <a:ext uri="{FF2B5EF4-FFF2-40B4-BE49-F238E27FC236}">
                <a16:creationId xmlns:a16="http://schemas.microsoft.com/office/drawing/2014/main" id="{65F20C2E-8A5A-4AA6-B03F-C6CBB60C526E}"/>
              </a:ext>
            </a:extLst>
          </p:cNvPr>
          <p:cNvSpPr>
            <a:spLocks noGrp="1"/>
          </p:cNvSpPr>
          <p:nvPr>
            <p:ph type="body" sz="quarter" idx="11"/>
          </p:nvPr>
        </p:nvSpPr>
        <p:spPr>
          <a:xfrm>
            <a:off x="6389914" y="1437481"/>
            <a:ext cx="5212080" cy="430887"/>
          </a:xfrm>
        </p:spPr>
        <p:txBody>
          <a:bodyPr/>
          <a:lstStyle/>
          <a:p>
            <a:r>
              <a:rPr lang="en-US" dirty="0"/>
              <a:t>On-Premises Workloads</a:t>
            </a:r>
          </a:p>
        </p:txBody>
      </p:sp>
      <p:pic>
        <p:nvPicPr>
          <p:cNvPr id="6" name="Picture 5" descr="Screenshot of Azure backup options including virtual machines. ">
            <a:extLst>
              <a:ext uri="{FF2B5EF4-FFF2-40B4-BE49-F238E27FC236}">
                <a16:creationId xmlns:a16="http://schemas.microsoft.com/office/drawing/2014/main" id="{21D08F0A-2650-4306-B3D6-B5B3E0D1362B}"/>
              </a:ext>
            </a:extLst>
          </p:cNvPr>
          <p:cNvPicPr>
            <a:picLocks noChangeAspect="1"/>
          </p:cNvPicPr>
          <p:nvPr/>
        </p:nvPicPr>
        <p:blipFill>
          <a:blip r:embed="rId3"/>
          <a:stretch>
            <a:fillRect/>
          </a:stretch>
        </p:blipFill>
        <p:spPr>
          <a:xfrm>
            <a:off x="1922375" y="2230784"/>
            <a:ext cx="2905125" cy="3133725"/>
          </a:xfrm>
          <a:prstGeom prst="rect">
            <a:avLst/>
          </a:prstGeom>
          <a:ln>
            <a:solidFill>
              <a:schemeClr val="tx1"/>
            </a:solidFill>
          </a:ln>
        </p:spPr>
      </p:pic>
      <p:pic>
        <p:nvPicPr>
          <p:cNvPr id="7" name="Picture 6" descr="Screenshot on-premises VM backup options including Hyper-V, VMware, System State, and Bare Metal Recovery.">
            <a:extLst>
              <a:ext uri="{FF2B5EF4-FFF2-40B4-BE49-F238E27FC236}">
                <a16:creationId xmlns:a16="http://schemas.microsoft.com/office/drawing/2014/main" id="{400A0BEC-C477-443C-BA19-E0E813E1C084}"/>
              </a:ext>
            </a:extLst>
          </p:cNvPr>
          <p:cNvPicPr>
            <a:picLocks noChangeAspect="1"/>
          </p:cNvPicPr>
          <p:nvPr/>
        </p:nvPicPr>
        <p:blipFill>
          <a:blip r:embed="rId4"/>
          <a:stretch>
            <a:fillRect/>
          </a:stretch>
        </p:blipFill>
        <p:spPr>
          <a:xfrm>
            <a:off x="6693027" y="2026539"/>
            <a:ext cx="2609850" cy="4286250"/>
          </a:xfrm>
          <a:prstGeom prst="rect">
            <a:avLst/>
          </a:prstGeom>
          <a:ln>
            <a:solidFill>
              <a:schemeClr val="tx1"/>
            </a:solidFill>
          </a:ln>
        </p:spPr>
      </p:pic>
      <p:sp>
        <p:nvSpPr>
          <p:cNvPr id="8" name="Rectangle 7">
            <a:extLst>
              <a:ext uri="{FF2B5EF4-FFF2-40B4-BE49-F238E27FC236}">
                <a16:creationId xmlns:a16="http://schemas.microsoft.com/office/drawing/2014/main" id="{766E5467-A5EF-4BA2-B42E-6C87DFD94CCD}"/>
              </a:ext>
            </a:extLst>
          </p:cNvPr>
          <p:cNvSpPr/>
          <p:nvPr/>
        </p:nvSpPr>
        <p:spPr>
          <a:xfrm>
            <a:off x="449179" y="5734598"/>
            <a:ext cx="6096000" cy="830997"/>
          </a:xfrm>
          <a:prstGeom prst="rect">
            <a:avLst/>
          </a:prstGeom>
        </p:spPr>
        <p:txBody>
          <a:bodyPr>
            <a:spAutoFit/>
          </a:bodyPr>
          <a:lstStyle/>
          <a:p>
            <a:r>
              <a:rPr lang="en-US" sz="2400" dirty="0">
                <a:solidFill>
                  <a:srgbClr val="00B050"/>
                </a:solidFill>
                <a:latin typeface="Segoe UI VSS (Regular)"/>
              </a:rPr>
              <a:t>✔️</a:t>
            </a:r>
            <a:r>
              <a:rPr lang="en-US" sz="2400" dirty="0">
                <a:latin typeface="Segoe UI VSS (Regular)"/>
              </a:rPr>
              <a:t> Multiple servers can be protected using the same Recovery Services vault </a:t>
            </a:r>
            <a:endParaRPr lang="en-US" sz="2400" dirty="0"/>
          </a:p>
        </p:txBody>
      </p:sp>
    </p:spTree>
    <p:extLst>
      <p:ext uri="{BB962C8B-B14F-4D97-AF65-F5344CB8AC3E}">
        <p14:creationId xmlns:p14="http://schemas.microsoft.com/office/powerpoint/2010/main" val="18613384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VM Backups</a:t>
            </a:r>
          </a:p>
        </p:txBody>
      </p:sp>
      <p:sp>
        <p:nvSpPr>
          <p:cNvPr id="3" name="Text Placeholder 2">
            <a:extLst>
              <a:ext uri="{FF2B5EF4-FFF2-40B4-BE49-F238E27FC236}">
                <a16:creationId xmlns:a16="http://schemas.microsoft.com/office/drawing/2014/main" id="{156D8572-7B18-497A-93CA-53DFD97B920E}"/>
              </a:ext>
            </a:extLst>
          </p:cNvPr>
          <p:cNvSpPr>
            <a:spLocks noGrp="1"/>
          </p:cNvSpPr>
          <p:nvPr>
            <p:ph type="body" sz="quarter" idx="10"/>
          </p:nvPr>
        </p:nvSpPr>
        <p:spPr>
          <a:xfrm>
            <a:off x="584200" y="3458607"/>
            <a:ext cx="11018520" cy="2733056"/>
          </a:xfrm>
        </p:spPr>
        <p:txBody>
          <a:bodyPr/>
          <a:lstStyle/>
          <a:p>
            <a:pPr marL="457200" lvl="0" indent="-457200">
              <a:buFont typeface="+mj-lt"/>
              <a:buAutoNum type="arabicPeriod"/>
            </a:pPr>
            <a:r>
              <a:rPr lang="en-US" sz="2400" dirty="0"/>
              <a:t>Use a Recovery Services vault in the region where you want to store the data To backup your files and folders. Also determine how you want your storage replicated.</a:t>
            </a:r>
          </a:p>
          <a:p>
            <a:pPr marL="457200" lvl="0" indent="-457200">
              <a:buFont typeface="+mj-lt"/>
              <a:buAutoNum type="arabicPeriod"/>
            </a:pPr>
            <a:r>
              <a:rPr lang="en-US" sz="2400" dirty="0"/>
              <a:t>Take snapshots (recovery points) of your data at defined intervals. These snapshots are stored in recovery services vaults. </a:t>
            </a:r>
          </a:p>
          <a:p>
            <a:pPr marL="457200" lvl="0" indent="-457200">
              <a:buFont typeface="+mj-lt"/>
              <a:buAutoNum type="arabicPeriod"/>
            </a:pPr>
            <a:r>
              <a:rPr lang="en-US" sz="2400" dirty="0"/>
              <a:t>For the Backup extension to work, the Azure VM Agent must be installed on the Azure virtual machine. </a:t>
            </a:r>
          </a:p>
        </p:txBody>
      </p:sp>
      <p:pic>
        <p:nvPicPr>
          <p:cNvPr id="4" name="Picture 3" descr="Flowchart of the steps described in the text: create a recovery services vault, use the portal to define the backup, and backup the virtual machine. ">
            <a:extLst>
              <a:ext uri="{FF2B5EF4-FFF2-40B4-BE49-F238E27FC236}">
                <a16:creationId xmlns:a16="http://schemas.microsoft.com/office/drawing/2014/main" id="{BACA762A-26C0-48DE-A6A0-A6E1666E14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6030" y="1040130"/>
            <a:ext cx="6983730" cy="2290452"/>
          </a:xfrm>
          <a:prstGeom prst="rect">
            <a:avLst/>
          </a:prstGeom>
          <a:noFill/>
          <a:ln>
            <a:noFill/>
          </a:ln>
        </p:spPr>
      </p:pic>
    </p:spTree>
    <p:extLst>
      <p:ext uri="{BB962C8B-B14F-4D97-AF65-F5344CB8AC3E}">
        <p14:creationId xmlns:p14="http://schemas.microsoft.com/office/powerpoint/2010/main" val="64371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VM Restore</a:t>
            </a:r>
          </a:p>
        </p:txBody>
      </p:sp>
      <p:sp>
        <p:nvSpPr>
          <p:cNvPr id="3" name="Text Placeholder 2">
            <a:extLst>
              <a:ext uri="{FF2B5EF4-FFF2-40B4-BE49-F238E27FC236}">
                <a16:creationId xmlns:a16="http://schemas.microsoft.com/office/drawing/2014/main" id="{41CD8460-C17E-4815-BD43-C8C60E6C1AA2}"/>
              </a:ext>
            </a:extLst>
          </p:cNvPr>
          <p:cNvSpPr>
            <a:spLocks noGrp="1"/>
          </p:cNvSpPr>
          <p:nvPr>
            <p:ph type="body" sz="quarter" idx="10"/>
          </p:nvPr>
        </p:nvSpPr>
        <p:spPr>
          <a:xfrm>
            <a:off x="584200" y="1435497"/>
            <a:ext cx="6079490" cy="4050340"/>
          </a:xfrm>
        </p:spPr>
        <p:txBody>
          <a:bodyPr/>
          <a:lstStyle/>
          <a:p>
            <a:r>
              <a:rPr lang="en-US" dirty="0"/>
              <a:t>Once you trigger the restore operation, the Backup service creates a job for tracking the restore operation</a:t>
            </a:r>
          </a:p>
          <a:p>
            <a:r>
              <a:rPr lang="en-US" dirty="0"/>
              <a:t>The Backup service also creates and temporarily displays notifications, so you monitor how the backup is proceeding</a:t>
            </a:r>
          </a:p>
          <a:p>
            <a:endParaRPr lang="en-US" dirty="0"/>
          </a:p>
        </p:txBody>
      </p:sp>
      <p:pic>
        <p:nvPicPr>
          <p:cNvPr id="7" name="Picture 6" descr="Screenshot of the recovery services vault. Highlighted is a backup item for an Azure virtual machine.">
            <a:extLst>
              <a:ext uri="{FF2B5EF4-FFF2-40B4-BE49-F238E27FC236}">
                <a16:creationId xmlns:a16="http://schemas.microsoft.com/office/drawing/2014/main" id="{080A1690-F8C5-4B25-A7B4-4CE3F3D4D8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1203" y="1435100"/>
            <a:ext cx="4818185" cy="3841580"/>
          </a:xfrm>
          <a:prstGeom prst="rect">
            <a:avLst/>
          </a:prstGeom>
          <a:noFill/>
          <a:ln>
            <a:solidFill>
              <a:schemeClr val="tx1"/>
            </a:solidFill>
          </a:ln>
        </p:spPr>
      </p:pic>
    </p:spTree>
    <p:extLst>
      <p:ext uri="{BB962C8B-B14F-4D97-AF65-F5344CB8AC3E}">
        <p14:creationId xmlns:p14="http://schemas.microsoft.com/office/powerpoint/2010/main" val="9454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FCB5-EC37-4F38-B1A0-1D321EA38E48}"/>
              </a:ext>
            </a:extLst>
          </p:cNvPr>
          <p:cNvSpPr>
            <a:spLocks noGrp="1"/>
          </p:cNvSpPr>
          <p:nvPr>
            <p:ph type="title"/>
          </p:nvPr>
        </p:nvSpPr>
        <p:spPr/>
        <p:txBody>
          <a:bodyPr/>
          <a:lstStyle/>
          <a:p>
            <a:r>
              <a:rPr lang="en-US" dirty="0"/>
              <a:t>Azure Backup Server</a:t>
            </a:r>
          </a:p>
        </p:txBody>
      </p:sp>
      <p:sp>
        <p:nvSpPr>
          <p:cNvPr id="3" name="Text Placeholder 2">
            <a:extLst>
              <a:ext uri="{FF2B5EF4-FFF2-40B4-BE49-F238E27FC236}">
                <a16:creationId xmlns:a16="http://schemas.microsoft.com/office/drawing/2014/main" id="{39306CA9-D730-4004-9787-6D76F92BE74E}"/>
              </a:ext>
            </a:extLst>
          </p:cNvPr>
          <p:cNvSpPr>
            <a:spLocks noGrp="1"/>
          </p:cNvSpPr>
          <p:nvPr>
            <p:ph type="body" sz="quarter" idx="10"/>
          </p:nvPr>
        </p:nvSpPr>
        <p:spPr>
          <a:xfrm>
            <a:off x="574152" y="3173863"/>
            <a:ext cx="11018520" cy="2843855"/>
          </a:xfrm>
        </p:spPr>
        <p:txBody>
          <a:bodyPr/>
          <a:lstStyle/>
          <a:p>
            <a:r>
              <a:rPr lang="en-US" dirty="0"/>
              <a:t>App-aware backups, file/folder/volume backups, and machine state backups (bare-metal, system state)</a:t>
            </a:r>
          </a:p>
          <a:p>
            <a:r>
              <a:rPr lang="en-US" dirty="0"/>
              <a:t>Each machine runs the DPM/MABS protection agent, and the MARS agent runs on the MABS/DPM </a:t>
            </a:r>
          </a:p>
          <a:p>
            <a:r>
              <a:rPr lang="en-US" dirty="0"/>
              <a:t>Flexibility and granular scheduling options</a:t>
            </a:r>
          </a:p>
          <a:p>
            <a:r>
              <a:rPr lang="en-US" dirty="0"/>
              <a:t>Manage backups for multiple machines in a protection group</a:t>
            </a:r>
          </a:p>
        </p:txBody>
      </p:sp>
      <p:grpSp>
        <p:nvGrpSpPr>
          <p:cNvPr id="18" name="Group 17" descr="Specialized Workloads, Virtual Machines,&#10;Files/Folders/Volumes are shown going to disk. The disk using System Center DPM or Azure Backup Server to store data in Azure. &#10;">
            <a:extLst>
              <a:ext uri="{FF2B5EF4-FFF2-40B4-BE49-F238E27FC236}">
                <a16:creationId xmlns:a16="http://schemas.microsoft.com/office/drawing/2014/main" id="{D1E9CA2E-5C92-4711-988D-1063674DDDD8}"/>
              </a:ext>
            </a:extLst>
          </p:cNvPr>
          <p:cNvGrpSpPr/>
          <p:nvPr/>
        </p:nvGrpSpPr>
        <p:grpSpPr>
          <a:xfrm>
            <a:off x="1227540" y="1555522"/>
            <a:ext cx="9373473" cy="1137436"/>
            <a:chOff x="1227540" y="1555522"/>
            <a:chExt cx="9373473" cy="1053428"/>
          </a:xfrm>
        </p:grpSpPr>
        <p:sp>
          <p:nvSpPr>
            <p:cNvPr id="5" name="Rectangle 4">
              <a:extLst>
                <a:ext uri="{FF2B5EF4-FFF2-40B4-BE49-F238E27FC236}">
                  <a16:creationId xmlns:a16="http://schemas.microsoft.com/office/drawing/2014/main" id="{96497A3E-BA74-42F7-A4C2-C702CA310DF3}"/>
                </a:ext>
              </a:extLst>
            </p:cNvPr>
            <p:cNvSpPr/>
            <p:nvPr/>
          </p:nvSpPr>
          <p:spPr>
            <a:xfrm>
              <a:off x="1227540" y="1573563"/>
              <a:ext cx="3053144" cy="1026162"/>
            </a:xfrm>
            <a:prstGeom prst="rect">
              <a:avLst/>
            </a:prstGeom>
          </p:spPr>
          <p:txBody>
            <a:bodyPr wrap="none">
              <a:spAutoFit/>
            </a:bodyPr>
            <a:lstStyle/>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Specialized Workloads</a:t>
              </a:r>
            </a:p>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Virtual Machines</a:t>
              </a:r>
            </a:p>
            <a:p>
              <a:pPr algn="ctr" defTabSz="932472" fontAlgn="base">
                <a:spcBef>
                  <a:spcPct val="0"/>
                </a:spcBef>
                <a:spcAft>
                  <a:spcPct val="0"/>
                </a:spcAft>
              </a:pPr>
              <a:r>
                <a:rPr lang="en-US" sz="2200" dirty="0">
                  <a:latin typeface="+mj-lt"/>
                  <a:ea typeface="Verdana" panose="020B0604030504040204" pitchFamily="34" charset="0"/>
                  <a:cs typeface="Segoe UI" pitchFamily="34" charset="0"/>
                </a:rPr>
                <a:t>Files/Folders/Volumes</a:t>
              </a:r>
            </a:p>
          </p:txBody>
        </p:sp>
        <p:pic>
          <p:nvPicPr>
            <p:cNvPr id="6" name="Picture 5">
              <a:extLst>
                <a:ext uri="{FF2B5EF4-FFF2-40B4-BE49-F238E27FC236}">
                  <a16:creationId xmlns:a16="http://schemas.microsoft.com/office/drawing/2014/main" id="{6A2D95FE-7F62-4774-840B-9547B1844C75}"/>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783015" y="1555522"/>
              <a:ext cx="868313" cy="1053428"/>
            </a:xfrm>
            <a:prstGeom prst="rect">
              <a:avLst/>
            </a:prstGeom>
          </p:spPr>
        </p:pic>
        <p:sp>
          <p:nvSpPr>
            <p:cNvPr id="7" name="Rectangle 6">
              <a:extLst>
                <a:ext uri="{FF2B5EF4-FFF2-40B4-BE49-F238E27FC236}">
                  <a16:creationId xmlns:a16="http://schemas.microsoft.com/office/drawing/2014/main" id="{8CADF7F8-EBA2-47AD-AC1E-FB94038D2E8E}"/>
                </a:ext>
              </a:extLst>
            </p:cNvPr>
            <p:cNvSpPr/>
            <p:nvPr/>
          </p:nvSpPr>
          <p:spPr>
            <a:xfrm>
              <a:off x="5707333" y="1712594"/>
              <a:ext cx="3212739" cy="783874"/>
            </a:xfrm>
            <a:prstGeom prst="rect">
              <a:avLst/>
            </a:prstGeom>
          </p:spPr>
          <p:txBody>
            <a:bodyPr wrap="none">
              <a:spAutoFit/>
            </a:bodyPr>
            <a:lstStyle/>
            <a:p>
              <a:pPr algn="ctr" defTabSz="932472" fontAlgn="base">
                <a:spcAft>
                  <a:spcPts val="600"/>
                </a:spcAft>
              </a:pPr>
              <a:r>
                <a:rPr lang="en-US" sz="2200" dirty="0">
                  <a:latin typeface="+mj-lt"/>
                  <a:ea typeface="Verdana" panose="020B0604030504040204" pitchFamily="34" charset="0"/>
                  <a:cs typeface="Segoe UI" pitchFamily="34" charset="0"/>
                </a:rPr>
                <a:t>System Center DPM</a:t>
              </a:r>
            </a:p>
            <a:p>
              <a:pPr algn="ctr" defTabSz="932472" fontAlgn="base">
                <a:spcAft>
                  <a:spcPts val="600"/>
                </a:spcAft>
              </a:pPr>
              <a:r>
                <a:rPr lang="en-US" sz="2200" dirty="0">
                  <a:latin typeface="+mj-lt"/>
                  <a:ea typeface="Verdana" panose="020B0604030504040204" pitchFamily="34" charset="0"/>
                  <a:cs typeface="Segoe UI" pitchFamily="34" charset="0"/>
                </a:rPr>
                <a:t>Or Azure Backup Server</a:t>
              </a:r>
            </a:p>
          </p:txBody>
        </p:sp>
        <p:sp>
          <p:nvSpPr>
            <p:cNvPr id="8" name="Cloud 7">
              <a:extLst>
                <a:ext uri="{FF2B5EF4-FFF2-40B4-BE49-F238E27FC236}">
                  <a16:creationId xmlns:a16="http://schemas.microsoft.com/office/drawing/2014/main" id="{0D752EB9-9F45-4591-A859-6414C65AC780}"/>
                </a:ext>
              </a:extLst>
            </p:cNvPr>
            <p:cNvSpPr/>
            <p:nvPr/>
          </p:nvSpPr>
          <p:spPr>
            <a:xfrm>
              <a:off x="8901280" y="1585177"/>
              <a:ext cx="1699733" cy="9884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latin typeface="+mj-lt"/>
                </a:rPr>
                <a:t>Azure</a:t>
              </a:r>
            </a:p>
          </p:txBody>
        </p:sp>
        <p:cxnSp>
          <p:nvCxnSpPr>
            <p:cNvPr id="9" name="Connector: Elbow 8">
              <a:extLst>
                <a:ext uri="{FF2B5EF4-FFF2-40B4-BE49-F238E27FC236}">
                  <a16:creationId xmlns:a16="http://schemas.microsoft.com/office/drawing/2014/main" id="{2D6A7DFB-58B5-4588-A346-F829F9ECC053}"/>
                </a:ext>
              </a:extLst>
            </p:cNvPr>
            <p:cNvCxnSpPr>
              <a:cxnSpLocks/>
              <a:stCxn id="5" idx="3"/>
              <a:endCxn id="6" idx="1"/>
            </p:cNvCxnSpPr>
            <p:nvPr/>
          </p:nvCxnSpPr>
          <p:spPr>
            <a:xfrm flipV="1">
              <a:off x="4280684" y="2082236"/>
              <a:ext cx="502331" cy="4408"/>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70C5E355-D3A2-440D-82E6-1449CB5FC6A8}"/>
                </a:ext>
              </a:extLst>
            </p:cNvPr>
            <p:cNvCxnSpPr>
              <a:cxnSpLocks/>
              <a:stCxn id="6" idx="3"/>
              <a:endCxn id="8" idx="2"/>
            </p:cNvCxnSpPr>
            <p:nvPr/>
          </p:nvCxnSpPr>
          <p:spPr>
            <a:xfrm flipV="1">
              <a:off x="5651328" y="2079396"/>
              <a:ext cx="3255224" cy="2840"/>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35334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DD8D-F14F-4ECF-97AD-E3DB7A446F78}"/>
              </a:ext>
            </a:extLst>
          </p:cNvPr>
          <p:cNvSpPr>
            <a:spLocks noGrp="1"/>
          </p:cNvSpPr>
          <p:nvPr>
            <p:ph type="title"/>
          </p:nvPr>
        </p:nvSpPr>
        <p:spPr/>
        <p:txBody>
          <a:bodyPr/>
          <a:lstStyle/>
          <a:p>
            <a:r>
              <a:rPr lang="en-US" dirty="0"/>
              <a:t>Backup Component Comparison</a:t>
            </a:r>
          </a:p>
        </p:txBody>
      </p:sp>
      <p:graphicFrame>
        <p:nvGraphicFramePr>
          <p:cNvPr id="6" name="Table 5">
            <a:extLst>
              <a:ext uri="{FF2B5EF4-FFF2-40B4-BE49-F238E27FC236}">
                <a16:creationId xmlns:a16="http://schemas.microsoft.com/office/drawing/2014/main" id="{0B9CE051-9CE0-461A-AE76-C1C367230FF4}"/>
              </a:ext>
            </a:extLst>
          </p:cNvPr>
          <p:cNvGraphicFramePr>
            <a:graphicFrameLocks noGrp="1"/>
          </p:cNvGraphicFramePr>
          <p:nvPr>
            <p:extLst>
              <p:ext uri="{D42A27DB-BD31-4B8C-83A1-F6EECF244321}">
                <p14:modId xmlns:p14="http://schemas.microsoft.com/office/powerpoint/2010/main" val="3009657872"/>
              </p:ext>
            </p:extLst>
          </p:nvPr>
        </p:nvGraphicFramePr>
        <p:xfrm>
          <a:off x="673241" y="1125417"/>
          <a:ext cx="11093380" cy="5007248"/>
        </p:xfrm>
        <a:graphic>
          <a:graphicData uri="http://schemas.openxmlformats.org/drawingml/2006/table">
            <a:tbl>
              <a:tblPr firstRow="1">
                <a:tableStyleId>{E8B1032C-EA38-4F05-BA0D-38AFFFC7BED3}</a:tableStyleId>
              </a:tblPr>
              <a:tblGrid>
                <a:gridCol w="1929282">
                  <a:extLst>
                    <a:ext uri="{9D8B030D-6E8A-4147-A177-3AD203B41FA5}">
                      <a16:colId xmlns:a16="http://schemas.microsoft.com/office/drawing/2014/main" val="432228811"/>
                    </a:ext>
                  </a:extLst>
                </a:gridCol>
                <a:gridCol w="2508070">
                  <a:extLst>
                    <a:ext uri="{9D8B030D-6E8A-4147-A177-3AD203B41FA5}">
                      <a16:colId xmlns:a16="http://schemas.microsoft.com/office/drawing/2014/main" val="75774198"/>
                    </a:ext>
                  </a:extLst>
                </a:gridCol>
                <a:gridCol w="2218676">
                  <a:extLst>
                    <a:ext uri="{9D8B030D-6E8A-4147-A177-3AD203B41FA5}">
                      <a16:colId xmlns:a16="http://schemas.microsoft.com/office/drawing/2014/main" val="2296394419"/>
                    </a:ext>
                  </a:extLst>
                </a:gridCol>
                <a:gridCol w="1995601">
                  <a:extLst>
                    <a:ext uri="{9D8B030D-6E8A-4147-A177-3AD203B41FA5}">
                      <a16:colId xmlns:a16="http://schemas.microsoft.com/office/drawing/2014/main" val="3872385710"/>
                    </a:ext>
                  </a:extLst>
                </a:gridCol>
                <a:gridCol w="2441751">
                  <a:extLst>
                    <a:ext uri="{9D8B030D-6E8A-4147-A177-3AD203B41FA5}">
                      <a16:colId xmlns:a16="http://schemas.microsoft.com/office/drawing/2014/main" val="8381727"/>
                    </a:ext>
                  </a:extLst>
                </a:gridCol>
              </a:tblGrid>
              <a:tr h="549323">
                <a:tc>
                  <a:txBody>
                    <a:bodyPr/>
                    <a:lstStyle/>
                    <a:p>
                      <a:pPr algn="ctr"/>
                      <a:r>
                        <a:rPr lang="en-US" sz="1800" dirty="0">
                          <a:solidFill>
                            <a:schemeClr val="bg1"/>
                          </a:solidFill>
                          <a:effectLst/>
                        </a:rPr>
                        <a:t>Component</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Benefits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Limits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Protects</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algn="ctr"/>
                      <a:r>
                        <a:rPr lang="en-US" sz="1800" dirty="0">
                          <a:solidFill>
                            <a:schemeClr val="bg1"/>
                          </a:solidFill>
                          <a:effectLst/>
                        </a:rPr>
                        <a:t>Backup Storage</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extLst>
                  <a:ext uri="{0D108BD9-81ED-4DB2-BD59-A6C34878D82A}">
                    <a16:rowId xmlns:a16="http://schemas.microsoft.com/office/drawing/2014/main" val="2757862615"/>
                  </a:ext>
                </a:extLst>
              </a:tr>
              <a:tr h="1413470">
                <a:tc>
                  <a:txBody>
                    <a:bodyPr/>
                    <a:lstStyle/>
                    <a:p>
                      <a:r>
                        <a:rPr lang="en-US" sz="1800" dirty="0">
                          <a:solidFill>
                            <a:schemeClr val="bg1"/>
                          </a:solidFill>
                          <a:effectLst/>
                        </a:rPr>
                        <a:t>Azure Backup (MARS) agent</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231775" indent="-171450">
                        <a:buFont typeface="Arial" panose="020B0604020202020204" pitchFamily="34" charset="0"/>
                        <a:buChar char="•"/>
                      </a:pPr>
                      <a:r>
                        <a:rPr lang="en-US" sz="1600" dirty="0">
                          <a:effectLst/>
                        </a:rPr>
                        <a:t>Backup files and folders on physical or virtual Windows OS</a:t>
                      </a:r>
                    </a:p>
                    <a:p>
                      <a:pPr marL="231775" indent="-171450">
                        <a:buFont typeface="Arial" panose="020B0604020202020204" pitchFamily="34" charset="0"/>
                        <a:buChar char="•"/>
                      </a:pPr>
                      <a:r>
                        <a:rPr lang="en-US" sz="1600" dirty="0">
                          <a:effectLst/>
                        </a:rPr>
                        <a:t>No separate backup server required.</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Backup 3x per day</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Not application aware</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File, folder, and volume-level restore only</a:t>
                      </a:r>
                    </a:p>
                    <a:p>
                      <a:pPr marL="231775" indent="-171450" algn="l" defTabSz="932742" rtl="0" eaLnBrk="1" latinLnBrk="0" hangingPunct="1">
                        <a:buFont typeface="Arial" panose="020B0604020202020204" pitchFamily="34" charset="0"/>
                        <a:buChar char="•"/>
                      </a:pPr>
                      <a:r>
                        <a:rPr lang="en-US" sz="1600" kern="1200" dirty="0">
                          <a:solidFill>
                            <a:schemeClr val="tx1"/>
                          </a:solidFill>
                          <a:effectLst/>
                          <a:latin typeface="+mn-lt"/>
                          <a:ea typeface="+mn-ea"/>
                          <a:cs typeface="+mn-cs"/>
                        </a:rPr>
                        <a:t>No support for Linux</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Files </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Folders</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dirty="0">
                          <a:effectLst/>
                        </a:rPr>
                        <a:t>Recovery services vault</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0730330"/>
                  </a:ext>
                </a:extLst>
              </a:tr>
              <a:tr h="2709689">
                <a:tc>
                  <a:txBody>
                    <a:bodyPr/>
                    <a:lstStyle/>
                    <a:p>
                      <a:r>
                        <a:rPr lang="en-US" sz="1800" dirty="0">
                          <a:solidFill>
                            <a:schemeClr val="bg1"/>
                          </a:solidFill>
                          <a:effectLst/>
                        </a:rPr>
                        <a:t>Azure Backup Server</a:t>
                      </a:r>
                      <a:endParaRPr lang="en-US" sz="1800" dirty="0">
                        <a:solidFill>
                          <a:schemeClr val="bg1"/>
                        </a:solidFill>
                        <a:effectLst/>
                        <a:latin typeface="+mj-lt"/>
                      </a:endParaRPr>
                    </a:p>
                  </a:txBody>
                  <a:tcPr marL="25848" marR="25848" marT="20678" marB="2067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231775" indent="-171450">
                        <a:buFont typeface="Arial" panose="020B0604020202020204" pitchFamily="34" charset="0"/>
                        <a:buChar char="•"/>
                      </a:pPr>
                      <a:r>
                        <a:rPr lang="en-US" sz="1600" dirty="0">
                          <a:effectLst/>
                        </a:rPr>
                        <a:t>App aware </a:t>
                      </a:r>
                      <a:r>
                        <a:rPr lang="en-US" sz="1600" kern="1200" dirty="0">
                          <a:solidFill>
                            <a:schemeClr val="tx1"/>
                          </a:solidFill>
                          <a:effectLst/>
                          <a:latin typeface="+mn-lt"/>
                          <a:ea typeface="+mn-ea"/>
                          <a:cs typeface="+mn-cs"/>
                        </a:rPr>
                        <a:t>snapshots</a:t>
                      </a:r>
                      <a:endParaRPr lang="en-US" sz="1600" dirty="0">
                        <a:effectLst/>
                      </a:endParaRPr>
                    </a:p>
                    <a:p>
                      <a:pPr marL="231775" indent="-171450">
                        <a:buFont typeface="Arial" panose="020B0604020202020204" pitchFamily="34" charset="0"/>
                        <a:buChar char="•"/>
                      </a:pPr>
                      <a:r>
                        <a:rPr lang="en-US" sz="1600" dirty="0">
                          <a:effectLst/>
                        </a:rPr>
                        <a:t>Full flex for when to backups</a:t>
                      </a:r>
                    </a:p>
                    <a:p>
                      <a:pPr marL="231775" indent="-171450">
                        <a:buFont typeface="Arial" panose="020B0604020202020204" pitchFamily="34" charset="0"/>
                        <a:buChar char="•"/>
                      </a:pPr>
                      <a:r>
                        <a:rPr lang="en-US" sz="1600" dirty="0">
                          <a:effectLst/>
                        </a:rPr>
                        <a:t>Recovery granularity</a:t>
                      </a:r>
                    </a:p>
                    <a:p>
                      <a:pPr marL="231775" indent="-171450">
                        <a:buFont typeface="Arial" panose="020B0604020202020204" pitchFamily="34" charset="0"/>
                        <a:buChar char="•"/>
                      </a:pPr>
                      <a:r>
                        <a:rPr lang="en-US" sz="1600" dirty="0">
                          <a:effectLst/>
                        </a:rPr>
                        <a:t>Linux support on Hyper-V and VMware VMs</a:t>
                      </a:r>
                    </a:p>
                    <a:p>
                      <a:pPr marL="231775" indent="-171450">
                        <a:buFont typeface="Arial" panose="020B0604020202020204" pitchFamily="34" charset="0"/>
                        <a:buChar char="•"/>
                      </a:pPr>
                      <a:r>
                        <a:rPr lang="en-US" sz="1600" dirty="0">
                          <a:effectLst/>
                        </a:rPr>
                        <a:t>Backup and restore VMware VMs</a:t>
                      </a:r>
                    </a:p>
                    <a:p>
                      <a:pPr marL="231775" indent="-171450">
                        <a:buFont typeface="Arial" panose="020B0604020202020204" pitchFamily="34" charset="0"/>
                        <a:buChar char="•"/>
                      </a:pPr>
                      <a:r>
                        <a:rPr lang="en-US" sz="1600" dirty="0">
                          <a:effectLst/>
                        </a:rPr>
                        <a:t>Doesn't require a System Center license</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71450">
                        <a:buFont typeface="Arial" panose="020B0604020202020204" pitchFamily="34" charset="0"/>
                        <a:buChar char="•"/>
                      </a:pPr>
                      <a:r>
                        <a:rPr lang="en-US" sz="1600" dirty="0">
                          <a:effectLst/>
                        </a:rPr>
                        <a:t>Cannot backup Oracle workloads</a:t>
                      </a:r>
                    </a:p>
                    <a:p>
                      <a:pPr marL="231775" indent="-171450">
                        <a:buFont typeface="Arial" panose="020B0604020202020204" pitchFamily="34" charset="0"/>
                        <a:buChar char="•"/>
                      </a:pPr>
                      <a:r>
                        <a:rPr lang="en-US" sz="1600" dirty="0">
                          <a:effectLst/>
                        </a:rPr>
                        <a:t>Always requires live Azure subscription</a:t>
                      </a:r>
                    </a:p>
                    <a:p>
                      <a:pPr marL="231775" indent="-171450">
                        <a:buFont typeface="Arial" panose="020B0604020202020204" pitchFamily="34" charset="0"/>
                        <a:buChar char="•"/>
                      </a:pPr>
                      <a:r>
                        <a:rPr lang="en-US" sz="1600" dirty="0">
                          <a:effectLst/>
                        </a:rPr>
                        <a:t>No support for tape backup</a:t>
                      </a:r>
                      <a:endParaRPr lang="en-US" sz="1600" dirty="0">
                        <a:effectLst/>
                        <a:latin typeface="+mj-lt"/>
                      </a:endParaRP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Files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Folders,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Volumes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VMs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Applications</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Workloads</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31775" indent="-120650">
                        <a:buFont typeface="Arial" panose="020B0604020202020204" pitchFamily="34" charset="0"/>
                        <a:buChar char="•"/>
                      </a:pPr>
                      <a:r>
                        <a:rPr lang="en-US" sz="1600" kern="1200" dirty="0">
                          <a:solidFill>
                            <a:schemeClr val="tx1"/>
                          </a:solidFill>
                          <a:effectLst/>
                          <a:latin typeface="+mn-lt"/>
                          <a:ea typeface="+mn-ea"/>
                          <a:cs typeface="+mn-cs"/>
                        </a:rPr>
                        <a:t>Recovery services vault</a:t>
                      </a:r>
                    </a:p>
                    <a:p>
                      <a:pPr marL="231775" indent="-120650">
                        <a:buFont typeface="Arial" panose="020B0604020202020204" pitchFamily="34" charset="0"/>
                        <a:buChar char="•"/>
                      </a:pPr>
                      <a:r>
                        <a:rPr lang="en-US" sz="1600" kern="1200" dirty="0">
                          <a:solidFill>
                            <a:schemeClr val="tx1"/>
                          </a:solidFill>
                          <a:effectLst/>
                          <a:latin typeface="+mn-lt"/>
                          <a:ea typeface="+mn-ea"/>
                          <a:cs typeface="+mn-cs"/>
                        </a:rPr>
                        <a:t>Locally attached disk</a:t>
                      </a:r>
                    </a:p>
                  </a:txBody>
                  <a:tcPr marL="25848" marR="25848" marT="20678" marB="206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439897"/>
                  </a:ext>
                </a:extLst>
              </a:tr>
            </a:tbl>
          </a:graphicData>
        </a:graphic>
      </p:graphicFrame>
    </p:spTree>
    <p:extLst>
      <p:ext uri="{BB962C8B-B14F-4D97-AF65-F5344CB8AC3E}">
        <p14:creationId xmlns:p14="http://schemas.microsoft.com/office/powerpoint/2010/main" val="260304494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35CC926E-2930-40A8-A755-88FDF76C5222}"/>
              </a:ext>
            </a:extLst>
          </p:cNvPr>
          <p:cNvSpPr>
            <a:spLocks noGrp="1"/>
          </p:cNvSpPr>
          <p:nvPr>
            <p:ph type="body" sz="quarter" idx="10"/>
          </p:nvPr>
        </p:nvSpPr>
        <p:spPr>
          <a:xfrm>
            <a:off x="584200" y="1435497"/>
            <a:ext cx="11018520" cy="2499146"/>
          </a:xfrm>
        </p:spPr>
        <p:txBody>
          <a:bodyPr/>
          <a:lstStyle/>
          <a:p>
            <a:r>
              <a:rPr lang="en-US" dirty="0"/>
              <a:t>Data Replication</a:t>
            </a:r>
          </a:p>
          <a:p>
            <a:r>
              <a:rPr lang="en-US" dirty="0"/>
              <a:t>File and Folder Backups</a:t>
            </a:r>
          </a:p>
          <a:p>
            <a:r>
              <a:rPr lang="en-US" dirty="0"/>
              <a:t>Virtual Machine Backups</a:t>
            </a:r>
          </a:p>
          <a:p>
            <a:r>
              <a:rPr lang="en-US" dirty="0"/>
              <a:t>Lab and Review Questions</a:t>
            </a:r>
          </a:p>
          <a:p>
            <a:endParaRPr lang="en-US" dirty="0"/>
          </a:p>
        </p:txBody>
      </p:sp>
    </p:spTree>
    <p:extLst>
      <p:ext uri="{BB962C8B-B14F-4D97-AF65-F5344CB8AC3E}">
        <p14:creationId xmlns:p14="http://schemas.microsoft.com/office/powerpoint/2010/main" val="186078848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a:xfrm>
            <a:off x="588263" y="457200"/>
            <a:ext cx="11018520" cy="553998"/>
          </a:xfrm>
        </p:spPr>
        <p:txBody>
          <a:bodyPr/>
          <a:lstStyle/>
          <a:p>
            <a:r>
              <a:rPr lang="en-US" dirty="0"/>
              <a:t>Lab – </a:t>
            </a:r>
            <a:r>
              <a:rPr lang="en-US" b="1" dirty="0"/>
              <a:t>Azure Site Recovery Between Regions</a:t>
            </a:r>
            <a:endParaRPr lang="en-US" dirty="0"/>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825937"/>
          </a:xfrm>
        </p:spPr>
        <p:txBody>
          <a:bodyPr/>
          <a:lstStyle/>
          <a:p>
            <a:pPr marL="0" indent="0">
              <a:buNone/>
            </a:pPr>
            <a:r>
              <a:rPr lang="en-US" dirty="0"/>
              <a:t>Adatum Corporation wants to implement Azure Site Recovery to facilitate migration and protection of Azure VMs between regions.</a:t>
            </a:r>
          </a:p>
          <a:p>
            <a:pPr lvl="1"/>
            <a:r>
              <a:rPr lang="en-US" sz="2800" b="1" dirty="0"/>
              <a:t>Exercise 1: </a:t>
            </a:r>
            <a:r>
              <a:rPr lang="en-US" sz="2800" dirty="0"/>
              <a:t>Implement prerequisites for migration of Azure VMs by using Azure Site Recovery</a:t>
            </a:r>
          </a:p>
          <a:p>
            <a:pPr lvl="1"/>
            <a:r>
              <a:rPr lang="en-US" sz="2800" b="1" dirty="0"/>
              <a:t>Exercise 2: </a:t>
            </a:r>
            <a:r>
              <a:rPr lang="en-US" sz="2800" dirty="0"/>
              <a:t>Migrate an Azure VM between Azure regions by using Azure Site Recovery</a:t>
            </a:r>
          </a:p>
          <a:p>
            <a:pPr marL="0" indent="0">
              <a:buNone/>
            </a:pPr>
            <a:endParaRPr lang="en-US" dirty="0"/>
          </a:p>
          <a:p>
            <a:pPr marL="0" indent="0">
              <a:buNone/>
            </a:pPr>
            <a:endParaRPr lang="en-US" dirty="0"/>
          </a:p>
          <a:p>
            <a:pPr marL="0" indent="0">
              <a:buNone/>
            </a:pPr>
            <a:endParaRPr lang="en-US" dirty="0"/>
          </a:p>
          <a:p>
            <a:pPr marL="0" indent="0">
              <a:buNone/>
            </a:pPr>
            <a:r>
              <a:rPr lang="en-US" dirty="0"/>
              <a:t>Lab time: 60 minutes</a:t>
            </a: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AZ-103T00A</a:t>
            </a:r>
            <a:br>
              <a:rPr lang="en-US" dirty="0"/>
            </a:br>
            <a:r>
              <a:rPr lang="en-US" dirty="0"/>
              <a:t>Module 03: </a:t>
            </a:r>
            <a:br>
              <a:rPr lang="en-US" dirty="0"/>
            </a:br>
            <a:r>
              <a:rPr lang="en-US" dirty="0"/>
              <a:t>Azure Storage</a:t>
            </a:r>
          </a:p>
        </p:txBody>
      </p:sp>
    </p:spTree>
    <p:extLst>
      <p:ext uri="{BB962C8B-B14F-4D97-AF65-F5344CB8AC3E}">
        <p14:creationId xmlns:p14="http://schemas.microsoft.com/office/powerpoint/2010/main" val="7219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a:lstStyle/>
          <a:p>
            <a:r>
              <a:rPr lang="en-US" dirty="0"/>
              <a:t>Storage Accounts</a:t>
            </a:r>
          </a:p>
          <a:p>
            <a:r>
              <a:rPr lang="en-US" dirty="0"/>
              <a:t>Blob Storage</a:t>
            </a:r>
          </a:p>
          <a:p>
            <a:r>
              <a:rPr lang="en-US" dirty="0"/>
              <a:t>Azure Files</a:t>
            </a:r>
          </a:p>
          <a:p>
            <a:r>
              <a:rPr lang="en-US" dirty="0"/>
              <a:t>Storage Security</a:t>
            </a:r>
          </a:p>
          <a:p>
            <a:r>
              <a:rPr lang="en-US" dirty="0"/>
              <a:t>Lab and Review Questions</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Storage Accounts</a:t>
            </a:r>
          </a:p>
        </p:txBody>
      </p:sp>
    </p:spTree>
    <p:extLst>
      <p:ext uri="{BB962C8B-B14F-4D97-AF65-F5344CB8AC3E}">
        <p14:creationId xmlns:p14="http://schemas.microsoft.com/office/powerpoint/2010/main" val="102913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Storage Accounts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4050340"/>
          </a:xfrm>
        </p:spPr>
        <p:txBody>
          <a:bodyPr/>
          <a:lstStyle/>
          <a:p>
            <a:r>
              <a:rPr lang="en-US" dirty="0"/>
              <a:t>Azure Storage</a:t>
            </a:r>
          </a:p>
          <a:p>
            <a:r>
              <a:rPr lang="en-US" dirty="0"/>
              <a:t>Azure Storage Services</a:t>
            </a:r>
          </a:p>
          <a:p>
            <a:r>
              <a:rPr lang="en-US" dirty="0"/>
              <a:t>Storage Account Types</a:t>
            </a:r>
          </a:p>
          <a:p>
            <a:r>
              <a:rPr lang="en-US" dirty="0"/>
              <a:t>Accessing Storage</a:t>
            </a:r>
          </a:p>
          <a:p>
            <a:r>
              <a:rPr lang="en-US" dirty="0"/>
              <a:t>Demonstration – Creating Storage Accounts</a:t>
            </a:r>
          </a:p>
          <a:p>
            <a:r>
              <a:rPr lang="en-US" dirty="0"/>
              <a:t>Azure Storage Explorer</a:t>
            </a:r>
          </a:p>
          <a:p>
            <a:r>
              <a:rPr lang="en-US" dirty="0"/>
              <a:t>Storage Explorer Connection Options</a:t>
            </a:r>
          </a:p>
          <a:p>
            <a:r>
              <a:rPr lang="en-US" dirty="0"/>
              <a:t>Demonstration – Storage Explorer</a:t>
            </a: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8263" y="1274559"/>
            <a:ext cx="10862715" cy="5207579"/>
          </a:xfrm>
        </p:spPr>
        <p:txBody>
          <a:bodyPr/>
          <a:lstStyle/>
          <a:p>
            <a:r>
              <a:rPr lang="en-US" dirty="0"/>
              <a:t>A service that you can use to store files, messages, tables, and other types of information</a:t>
            </a:r>
          </a:p>
          <a:p>
            <a:r>
              <a:rPr lang="en-US" dirty="0"/>
              <a:t>Durable, secure, scalable, managed, accessible</a:t>
            </a:r>
          </a:p>
          <a:p>
            <a:r>
              <a:rPr lang="en-US" dirty="0"/>
              <a:t>Manage data with multiple storage accounts</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a:p>
            <a:r>
              <a:rPr lang="en-US" dirty="0"/>
              <a:t>Standard storage backed by magnetic drives (HDD) is lowest cost</a:t>
            </a:r>
          </a:p>
          <a:p>
            <a:r>
              <a:rPr lang="en-US" dirty="0"/>
              <a:t>Premium storage backed by solid state drives (SSD)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t>Azure Storage Services</a:t>
            </a:r>
          </a:p>
        </p:txBody>
      </p:sp>
      <p:sp>
        <p:nvSpPr>
          <p:cNvPr id="3" name="Text Placeholder 2">
            <a:extLst>
              <a:ext uri="{FF2B5EF4-FFF2-40B4-BE49-F238E27FC236}">
                <a16:creationId xmlns:a16="http://schemas.microsoft.com/office/drawing/2014/main" id="{3E8811E9-4783-4FB4-B508-0CE982284783}"/>
              </a:ext>
            </a:extLst>
          </p:cNvPr>
          <p:cNvSpPr>
            <a:spLocks noGrp="1"/>
          </p:cNvSpPr>
          <p:nvPr>
            <p:ph type="body" sz="quarter" idx="10"/>
          </p:nvPr>
        </p:nvSpPr>
        <p:spPr>
          <a:xfrm>
            <a:off x="584200" y="1435497"/>
            <a:ext cx="6136640" cy="4136517"/>
          </a:xfrm>
        </p:spPr>
        <p:txBody>
          <a:bodyPr/>
          <a:lstStyle/>
          <a:p>
            <a:r>
              <a:rPr lang="en-US" b="1" dirty="0"/>
              <a:t>Azure Blobs</a:t>
            </a:r>
            <a:r>
              <a:rPr lang="en-US" dirty="0"/>
              <a:t>: A massively scalable object store for text and binary data</a:t>
            </a:r>
          </a:p>
          <a:p>
            <a:r>
              <a:rPr lang="en-US" b="1" dirty="0"/>
              <a:t>Azure Files</a:t>
            </a:r>
            <a:r>
              <a:rPr lang="en-US" dirty="0"/>
              <a:t>: Managed file shares for cloud or on-premises deployments</a:t>
            </a:r>
          </a:p>
          <a:p>
            <a:r>
              <a:rPr lang="en-US" b="1" dirty="0"/>
              <a:t>Azure Tables</a:t>
            </a:r>
            <a:r>
              <a:rPr lang="en-US" dirty="0"/>
              <a:t>: A NoSQL store for schema less storage of structured data</a:t>
            </a:r>
          </a:p>
          <a:p>
            <a:r>
              <a:rPr lang="en-US" b="1" dirty="0"/>
              <a:t>Azure Queues</a:t>
            </a:r>
            <a:r>
              <a:rPr lang="en-US" dirty="0"/>
              <a:t>: A messaging store for reliable messaging between application components</a:t>
            </a:r>
          </a:p>
        </p:txBody>
      </p:sp>
      <p:pic>
        <p:nvPicPr>
          <p:cNvPr id="4" name="Picture 3" descr="Screenshot with labels for blobs, files, tables, and queues. ">
            <a:extLst>
              <a:ext uri="{FF2B5EF4-FFF2-40B4-BE49-F238E27FC236}">
                <a16:creationId xmlns:a16="http://schemas.microsoft.com/office/drawing/2014/main" id="{502F9A2F-234A-48CB-9266-FD7CE6D9B27F}"/>
              </a:ext>
            </a:extLst>
          </p:cNvPr>
          <p:cNvPicPr>
            <a:picLocks noChangeAspect="1"/>
          </p:cNvPicPr>
          <p:nvPr/>
        </p:nvPicPr>
        <p:blipFill>
          <a:blip r:embed="rId3"/>
          <a:stretch>
            <a:fillRect/>
          </a:stretch>
        </p:blipFill>
        <p:spPr>
          <a:xfrm>
            <a:off x="7516066" y="1144625"/>
            <a:ext cx="3859070" cy="5073295"/>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Storage Account Types</a:t>
            </a:r>
          </a:p>
        </p:txBody>
      </p:sp>
      <p:graphicFrame>
        <p:nvGraphicFramePr>
          <p:cNvPr id="4" name="Table 3">
            <a:extLst>
              <a:ext uri="{FF2B5EF4-FFF2-40B4-BE49-F238E27FC236}">
                <a16:creationId xmlns:a16="http://schemas.microsoft.com/office/drawing/2014/main" id="{C63C61C4-362D-4C4D-BF42-B73F179EB9A3}"/>
              </a:ext>
            </a:extLst>
          </p:cNvPr>
          <p:cNvGraphicFramePr>
            <a:graphicFrameLocks noGrp="1"/>
          </p:cNvGraphicFramePr>
          <p:nvPr/>
        </p:nvGraphicFramePr>
        <p:xfrm>
          <a:off x="588262" y="1468877"/>
          <a:ext cx="11084052" cy="3492590"/>
        </p:xfrm>
        <a:graphic>
          <a:graphicData uri="http://schemas.openxmlformats.org/drawingml/2006/table">
            <a:tbl>
              <a:tblPr firstRow="1">
                <a:tableStyleId>{3C2FFA5D-87B4-456A-9821-1D502468CF0F}</a:tableStyleId>
              </a:tblPr>
              <a:tblGrid>
                <a:gridCol w="2771013">
                  <a:extLst>
                    <a:ext uri="{9D8B030D-6E8A-4147-A177-3AD203B41FA5}">
                      <a16:colId xmlns:a16="http://schemas.microsoft.com/office/drawing/2014/main" val="565760015"/>
                    </a:ext>
                  </a:extLst>
                </a:gridCol>
                <a:gridCol w="2771013">
                  <a:extLst>
                    <a:ext uri="{9D8B030D-6E8A-4147-A177-3AD203B41FA5}">
                      <a16:colId xmlns:a16="http://schemas.microsoft.com/office/drawing/2014/main" val="67243231"/>
                    </a:ext>
                  </a:extLst>
                </a:gridCol>
                <a:gridCol w="2771013">
                  <a:extLst>
                    <a:ext uri="{9D8B030D-6E8A-4147-A177-3AD203B41FA5}">
                      <a16:colId xmlns:a16="http://schemas.microsoft.com/office/drawing/2014/main" val="1279908248"/>
                    </a:ext>
                  </a:extLst>
                </a:gridCol>
                <a:gridCol w="2771013">
                  <a:extLst>
                    <a:ext uri="{9D8B030D-6E8A-4147-A177-3AD203B41FA5}">
                      <a16:colId xmlns:a16="http://schemas.microsoft.com/office/drawing/2014/main" val="927231463"/>
                    </a:ext>
                  </a:extLst>
                </a:gridCol>
              </a:tblGrid>
              <a:tr h="457200">
                <a:tc>
                  <a:txBody>
                    <a:bodyPr/>
                    <a:lstStyle/>
                    <a:p>
                      <a:pPr algn="ctr"/>
                      <a:r>
                        <a:rPr lang="en-US" sz="1800" dirty="0">
                          <a:effectLst/>
                        </a:rPr>
                        <a:t>Storage account type</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services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tiers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Replication options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331877"/>
                  </a:ext>
                </a:extLst>
              </a:tr>
              <a:tr h="457200">
                <a:tc>
                  <a:txBody>
                    <a:bodyPr/>
                    <a:lstStyle/>
                    <a:p>
                      <a:pPr algn="l"/>
                      <a:r>
                        <a:rPr lang="en-US" sz="1800" dirty="0">
                          <a:effectLst/>
                        </a:rPr>
                        <a:t>Blob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a:effectLst/>
                        </a:rPr>
                        <a:t>Standard</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3846976"/>
                  </a:ext>
                </a:extLst>
              </a:tr>
              <a:tr h="636650">
                <a:tc>
                  <a:txBody>
                    <a:bodyPr/>
                    <a:lstStyle/>
                    <a:p>
                      <a:pPr algn="l"/>
                      <a:r>
                        <a:rPr lang="en-US" sz="1800" dirty="0">
                          <a:effectLst/>
                        </a:rPr>
                        <a:t>General-purpose V2</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effectLst/>
                        </a:rPr>
                        <a:t>LRS, GRS, RA-GRS, ZRS, ZGRS (preview), RA-ZGRS (preview)</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1086412"/>
                  </a:ext>
                </a:extLst>
              </a:tr>
              <a:tr h="457200">
                <a:tc>
                  <a:txBody>
                    <a:bodyPr/>
                    <a:lstStyle/>
                    <a:p>
                      <a:pPr algn="l"/>
                      <a:r>
                        <a:rPr lang="en-US" sz="1800">
                          <a:effectLst/>
                        </a:rPr>
                        <a:t>General-purpose V1</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2462376"/>
                  </a:ext>
                </a:extLst>
              </a:tr>
              <a:tr h="457200">
                <a:tc>
                  <a:txBody>
                    <a:bodyPr/>
                    <a:lstStyle/>
                    <a:p>
                      <a:pPr algn="l"/>
                      <a:r>
                        <a:rPr lang="en-US" sz="1800">
                          <a:effectLst/>
                        </a:rPr>
                        <a:t>Block blob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effectLst/>
                        </a:rPr>
                        <a:t>LRS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7334802"/>
                  </a:ext>
                </a:extLst>
              </a:tr>
              <a:tr h="277750">
                <a:tc>
                  <a:txBody>
                    <a:bodyPr/>
                    <a:lstStyle/>
                    <a:p>
                      <a:pPr algn="l"/>
                      <a:r>
                        <a:rPr lang="en-US" sz="1800" dirty="0">
                          <a:effectLst/>
                        </a:rPr>
                        <a:t>File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dirty="0">
                          <a:effectLst/>
                        </a:rPr>
                        <a:t>Files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effectLst/>
                        </a:rPr>
                        <a:t>LRS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9226042"/>
                  </a:ext>
                </a:extLst>
              </a:tr>
            </a:tbl>
          </a:graphicData>
        </a:graphic>
      </p:graphicFrame>
      <p:sp>
        <p:nvSpPr>
          <p:cNvPr id="5" name="Rectangle 4">
            <a:extLst>
              <a:ext uri="{FF2B5EF4-FFF2-40B4-BE49-F238E27FC236}">
                <a16:creationId xmlns:a16="http://schemas.microsoft.com/office/drawing/2014/main" id="{F18C382E-CB68-458E-946E-7E0643308302}"/>
              </a:ext>
            </a:extLst>
          </p:cNvPr>
          <p:cNvSpPr/>
          <p:nvPr/>
        </p:nvSpPr>
        <p:spPr>
          <a:xfrm>
            <a:off x="519684" y="5673181"/>
            <a:ext cx="11152632" cy="369332"/>
          </a:xfrm>
          <a:prstGeom prst="rect">
            <a:avLst/>
          </a:prstGeom>
        </p:spPr>
        <p:txBody>
          <a:bodyPr wrap="square">
            <a:spAutoFit/>
          </a:bodyPr>
          <a:lstStyle/>
          <a:p>
            <a:r>
              <a:rPr lang="en-US" dirty="0">
                <a:solidFill>
                  <a:srgbClr val="92D050"/>
                </a:solidFill>
                <a:latin typeface="+mj-lt"/>
              </a:rPr>
              <a:t>✔️ </a:t>
            </a:r>
            <a:r>
              <a:rPr lang="en-US" dirty="0">
                <a:latin typeface="+mj-lt"/>
              </a:rPr>
              <a:t>All storage accounts are encrypted using Storage Service Encryption (SSE) for data at rest</a:t>
            </a:r>
            <a:endParaRPr lang="en-US" dirty="0">
              <a:gradFill>
                <a:gsLst>
                  <a:gs pos="1250">
                    <a:schemeClr val="tx1"/>
                  </a:gs>
                  <a:gs pos="100000">
                    <a:schemeClr val="tx1"/>
                  </a:gs>
                </a:gsLst>
                <a:lin ang="5400000" scaled="0"/>
              </a:gradFill>
              <a:latin typeface="+mj-lt"/>
              <a:cs typeface="Segoe UI Semilight" panose="020B0402040204020203" pitchFamily="34" charset="0"/>
            </a:endParaRP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Accessing Storage</a:t>
            </a:r>
          </a:p>
        </p:txBody>
      </p:sp>
      <p:sp>
        <p:nvSpPr>
          <p:cNvPr id="6" name="Text Placeholder 5"/>
          <p:cNvSpPr>
            <a:spLocks noGrp="1"/>
          </p:cNvSpPr>
          <p:nvPr>
            <p:ph type="body" sz="quarter" idx="10"/>
          </p:nvPr>
        </p:nvSpPr>
        <p:spPr>
          <a:xfrm>
            <a:off x="588263" y="2371047"/>
            <a:ext cx="10526564" cy="4198072"/>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Blob service</a:t>
            </a:r>
            <a:r>
              <a:rPr lang="en-US" sz="2400" dirty="0"/>
              <a:t>: http://</a:t>
            </a:r>
            <a:r>
              <a:rPr lang="en-US" sz="2400" i="1" dirty="0"/>
              <a:t>mystorageaccount</a:t>
            </a:r>
            <a:r>
              <a:rPr lang="en-US" sz="2400" dirty="0"/>
              <a:t>.blob.core.windows.net</a:t>
            </a:r>
          </a:p>
          <a:p>
            <a:pPr lvl="1"/>
            <a:r>
              <a:rPr lang="en-US" sz="2400" b="1" dirty="0"/>
              <a:t>Table service</a:t>
            </a:r>
            <a:r>
              <a:rPr lang="en-US" sz="2400" dirty="0"/>
              <a:t>: http://</a:t>
            </a:r>
            <a:r>
              <a:rPr lang="en-US" sz="2400" i="1" dirty="0"/>
              <a:t>mystorageaccount</a:t>
            </a:r>
            <a:r>
              <a:rPr lang="en-US" sz="2400" dirty="0"/>
              <a:t>.table.core.windows.net</a:t>
            </a:r>
          </a:p>
          <a:p>
            <a:pPr lvl="1"/>
            <a:r>
              <a:rPr lang="en-US" sz="2400" b="1" dirty="0"/>
              <a:t>Queue service</a:t>
            </a:r>
            <a:r>
              <a:rPr lang="en-US" sz="2400" dirty="0"/>
              <a:t>: http://</a:t>
            </a:r>
            <a:r>
              <a:rPr lang="en-US" sz="2400" i="1" dirty="0"/>
              <a:t>mystorageaccount</a:t>
            </a:r>
            <a:r>
              <a:rPr lang="en-US" sz="2400" dirty="0"/>
              <a:t>.queue.core.windows.net</a:t>
            </a:r>
          </a:p>
          <a:p>
            <a:pPr lvl="1"/>
            <a:r>
              <a:rPr lang="en-US" sz="2400" b="1" dirty="0"/>
              <a:t>File service</a:t>
            </a:r>
            <a:r>
              <a:rPr lang="en-US" sz="2400" dirty="0"/>
              <a:t>: http://</a:t>
            </a:r>
            <a:r>
              <a:rPr lang="en-US" sz="2400" i="1" dirty="0"/>
              <a:t>mystorageaccount</a:t>
            </a:r>
            <a:r>
              <a:rPr lang="en-US" sz="2400" dirty="0"/>
              <a:t>.file.core.windows.net</a:t>
            </a:r>
          </a:p>
          <a:p>
            <a:r>
              <a:rPr lang="en-US" dirty="0"/>
              <a:t>If you prefer you can configure a custom domain name</a:t>
            </a:r>
          </a:p>
          <a:p>
            <a:pPr lvl="1"/>
            <a:endParaRPr lang="en-US" dirty="0"/>
          </a:p>
        </p:txBody>
      </p:sp>
      <p:graphicFrame>
        <p:nvGraphicFramePr>
          <p:cNvPr id="4" name="Table 3">
            <a:extLst>
              <a:ext uri="{FF2B5EF4-FFF2-40B4-BE49-F238E27FC236}">
                <a16:creationId xmlns:a16="http://schemas.microsoft.com/office/drawing/2014/main" id="{2669008F-56F7-46EB-B757-4251F0C1BE41}"/>
              </a:ext>
            </a:extLst>
          </p:cNvPr>
          <p:cNvGraphicFramePr>
            <a:graphicFrameLocks noGrp="1"/>
          </p:cNvGraphicFramePr>
          <p:nvPr/>
        </p:nvGraphicFramePr>
        <p:xfrm>
          <a:off x="585217" y="1328537"/>
          <a:ext cx="10529610" cy="72517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val="2137939042"/>
                    </a:ext>
                  </a:extLst>
                </a:gridCol>
                <a:gridCol w="6457071">
                  <a:extLst>
                    <a:ext uri="{9D8B030D-6E8A-4147-A177-3AD203B41FA5}">
                      <a16:colId xmlns:a16="http://schemas.microsoft.com/office/drawing/2014/main" val="2937731976"/>
                    </a:ext>
                  </a:extLst>
                </a:gridCol>
              </a:tblGrid>
              <a:tr h="143083">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Data Replication </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Creating a Storage Account</a:t>
            </a:r>
          </a:p>
        </p:txBody>
      </p:sp>
      <p:sp>
        <p:nvSpPr>
          <p:cNvPr id="3" name="Text Placeholder 2">
            <a:extLst>
              <a:ext uri="{FF2B5EF4-FFF2-40B4-BE49-F238E27FC236}">
                <a16:creationId xmlns:a16="http://schemas.microsoft.com/office/drawing/2014/main" id="{44F400A7-4B95-4274-8077-5F1F426E4237}"/>
              </a:ext>
            </a:extLst>
          </p:cNvPr>
          <p:cNvSpPr>
            <a:spLocks noGrp="1"/>
          </p:cNvSpPr>
          <p:nvPr>
            <p:ph type="body" sz="quarter" idx="10"/>
          </p:nvPr>
        </p:nvSpPr>
        <p:spPr>
          <a:xfrm>
            <a:off x="584200" y="1435497"/>
            <a:ext cx="11018520" cy="1465016"/>
          </a:xfrm>
        </p:spPr>
        <p:txBody>
          <a:bodyPr/>
          <a:lstStyle/>
          <a:p>
            <a:r>
              <a:rPr lang="en-US" dirty="0"/>
              <a:t>Create a storage account in the portal</a:t>
            </a:r>
          </a:p>
          <a:p>
            <a:r>
              <a:rPr lang="en-US" dirty="0"/>
              <a:t>Create a storage account using PowerShell</a:t>
            </a:r>
          </a:p>
          <a:p>
            <a:r>
              <a:rPr lang="en-US" dirty="0"/>
              <a:t>Create a storage account using CLI</a:t>
            </a:r>
          </a:p>
        </p:txBody>
      </p:sp>
    </p:spTree>
    <p:extLst>
      <p:ext uri="{BB962C8B-B14F-4D97-AF65-F5344CB8AC3E}">
        <p14:creationId xmlns:p14="http://schemas.microsoft.com/office/powerpoint/2010/main" val="115464082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8681" y="1435100"/>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42944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84EB-187C-4D93-990B-AE3D4B6251C0}"/>
              </a:ext>
            </a:extLst>
          </p:cNvPr>
          <p:cNvSpPr>
            <a:spLocks noGrp="1"/>
          </p:cNvSpPr>
          <p:nvPr>
            <p:ph type="title"/>
          </p:nvPr>
        </p:nvSpPr>
        <p:spPr/>
        <p:txBody>
          <a:bodyPr/>
          <a:lstStyle/>
          <a:p>
            <a:r>
              <a:rPr lang="en-US" dirty="0"/>
              <a:t>Storage Explorer Connection Options</a:t>
            </a:r>
          </a:p>
        </p:txBody>
      </p:sp>
      <p:sp>
        <p:nvSpPr>
          <p:cNvPr id="3" name="Text Placeholder 2">
            <a:extLst>
              <a:ext uri="{FF2B5EF4-FFF2-40B4-BE49-F238E27FC236}">
                <a16:creationId xmlns:a16="http://schemas.microsoft.com/office/drawing/2014/main" id="{EDB22CE4-8750-47CE-AF7F-2E299D7AB1D3}"/>
              </a:ext>
            </a:extLst>
          </p:cNvPr>
          <p:cNvSpPr>
            <a:spLocks noGrp="1"/>
          </p:cNvSpPr>
          <p:nvPr>
            <p:ph type="body" sz="quarter" idx="10"/>
          </p:nvPr>
        </p:nvSpPr>
        <p:spPr>
          <a:xfrm>
            <a:off x="584200" y="1435497"/>
            <a:ext cx="5825744" cy="4653582"/>
          </a:xfrm>
        </p:spPr>
        <p:txBody>
          <a:bodyPr/>
          <a:lstStyle/>
          <a:p>
            <a:r>
              <a:rPr lang="en-US" dirty="0"/>
              <a:t>Connect to an Azure subscription</a:t>
            </a:r>
          </a:p>
          <a:p>
            <a:r>
              <a:rPr lang="en-US" dirty="0"/>
              <a:t>Work with local development storage (emulator)</a:t>
            </a:r>
          </a:p>
          <a:p>
            <a:r>
              <a:rPr lang="en-US" dirty="0"/>
              <a:t>Attach to external storage</a:t>
            </a:r>
          </a:p>
          <a:p>
            <a:r>
              <a:rPr lang="en-US" dirty="0"/>
              <a:t>Attach a storage account or storage service by using a shared access signature</a:t>
            </a:r>
          </a:p>
          <a:p>
            <a:r>
              <a:rPr lang="en-US" dirty="0"/>
              <a:t>Connect to an Azure Cosmos DB account by using a connection string</a:t>
            </a:r>
          </a:p>
        </p:txBody>
      </p:sp>
      <p:pic>
        <p:nvPicPr>
          <p:cNvPr id="4" name="Picture 3" descr="Screenshot of the Azure Explorer Manage Accounts page.">
            <a:extLst>
              <a:ext uri="{FF2B5EF4-FFF2-40B4-BE49-F238E27FC236}">
                <a16:creationId xmlns:a16="http://schemas.microsoft.com/office/drawing/2014/main" id="{B8251BE6-A964-4A46-9A2F-8BB10D34A5CF}"/>
              </a:ext>
            </a:extLst>
          </p:cNvPr>
          <p:cNvPicPr>
            <a:picLocks noChangeAspect="1"/>
          </p:cNvPicPr>
          <p:nvPr/>
        </p:nvPicPr>
        <p:blipFill>
          <a:blip r:embed="rId2"/>
          <a:stretch>
            <a:fillRect/>
          </a:stretch>
        </p:blipFill>
        <p:spPr>
          <a:xfrm>
            <a:off x="7117651" y="1708404"/>
            <a:ext cx="4010025" cy="3276600"/>
          </a:xfrm>
          <a:prstGeom prst="rect">
            <a:avLst/>
          </a:prstGeom>
          <a:ln>
            <a:solidFill>
              <a:schemeClr val="tx1"/>
            </a:solidFill>
          </a:ln>
        </p:spPr>
      </p:pic>
    </p:spTree>
    <p:extLst>
      <p:ext uri="{BB962C8B-B14F-4D97-AF65-F5344CB8AC3E}">
        <p14:creationId xmlns:p14="http://schemas.microsoft.com/office/powerpoint/2010/main" val="421266296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a:t>
            </a:r>
          </a:p>
        </p:txBody>
      </p:sp>
      <p:sp>
        <p:nvSpPr>
          <p:cNvPr id="3" name="Text Placeholder 2">
            <a:extLst>
              <a:ext uri="{FF2B5EF4-FFF2-40B4-BE49-F238E27FC236}">
                <a16:creationId xmlns:a16="http://schemas.microsoft.com/office/drawing/2014/main" id="{2E9FF805-DDCC-4CEC-B222-6D76B9EC6EEC}"/>
              </a:ext>
            </a:extLst>
          </p:cNvPr>
          <p:cNvSpPr>
            <a:spLocks noGrp="1"/>
          </p:cNvSpPr>
          <p:nvPr>
            <p:ph type="body" sz="quarter" idx="10"/>
          </p:nvPr>
        </p:nvSpPr>
        <p:spPr>
          <a:xfrm>
            <a:off x="584200" y="1435497"/>
            <a:ext cx="11018520" cy="1465016"/>
          </a:xfrm>
        </p:spPr>
        <p:txBody>
          <a:bodyPr/>
          <a:lstStyle/>
          <a:p>
            <a:r>
              <a:rPr lang="en-US" dirty="0"/>
              <a:t>Download and install Storage Explorer</a:t>
            </a:r>
          </a:p>
          <a:p>
            <a:r>
              <a:rPr lang="en-US" dirty="0"/>
              <a:t>Connect to an Azure subscription</a:t>
            </a:r>
          </a:p>
          <a:p>
            <a:r>
              <a:rPr lang="en-US" dirty="0"/>
              <a:t>Attach an Azure storage account</a:t>
            </a:r>
          </a:p>
        </p:txBody>
      </p:sp>
    </p:spTree>
    <p:extLst>
      <p:ext uri="{BB962C8B-B14F-4D97-AF65-F5344CB8AC3E}">
        <p14:creationId xmlns:p14="http://schemas.microsoft.com/office/powerpoint/2010/main" val="264614239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Blob Storage</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p:txBody>
          <a:bodyPr/>
          <a:lstStyle/>
          <a:p>
            <a:r>
              <a:rPr lang="en-US" dirty="0"/>
              <a:t>Blob Storage Overview</a:t>
            </a:r>
          </a:p>
        </p:txBody>
      </p:sp>
      <p:sp>
        <p:nvSpPr>
          <p:cNvPr id="3" name="Text Placeholder 2">
            <a:extLst>
              <a:ext uri="{FF2B5EF4-FFF2-40B4-BE49-F238E27FC236}">
                <a16:creationId xmlns:a16="http://schemas.microsoft.com/office/drawing/2014/main" id="{ACC0479B-C1B2-4965-A874-1A8E0C51E62F}"/>
              </a:ext>
            </a:extLst>
          </p:cNvPr>
          <p:cNvSpPr>
            <a:spLocks noGrp="1"/>
          </p:cNvSpPr>
          <p:nvPr>
            <p:ph type="body" sz="quarter" idx="10"/>
          </p:nvPr>
        </p:nvSpPr>
        <p:spPr>
          <a:xfrm>
            <a:off x="584200" y="1435497"/>
            <a:ext cx="11018520" cy="3533275"/>
          </a:xfrm>
        </p:spPr>
        <p:txBody>
          <a:bodyPr/>
          <a:lstStyle/>
          <a:p>
            <a:r>
              <a:rPr lang="en-US" dirty="0"/>
              <a:t>Blob Storage</a:t>
            </a:r>
          </a:p>
          <a:p>
            <a:r>
              <a:rPr lang="en-US" dirty="0"/>
              <a:t>Blob Containers</a:t>
            </a:r>
          </a:p>
          <a:p>
            <a:r>
              <a:rPr lang="en-US" dirty="0"/>
              <a:t>Blob Performance Tiers</a:t>
            </a:r>
          </a:p>
          <a:p>
            <a:r>
              <a:rPr lang="en-US" dirty="0"/>
              <a:t>Uploading Blobs</a:t>
            </a:r>
          </a:p>
          <a:p>
            <a:r>
              <a:rPr lang="en-US" dirty="0"/>
              <a:t>Blob Access Policies</a:t>
            </a:r>
          </a:p>
          <a:p>
            <a:r>
              <a:rPr lang="en-US" dirty="0"/>
              <a:t>Blob Storage Pricing</a:t>
            </a:r>
          </a:p>
          <a:p>
            <a:r>
              <a:rPr lang="en-US" dirty="0"/>
              <a:t>Demonstration – Blob Storage</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Storage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4200" y="1435100"/>
            <a:ext cx="7041896" cy="44442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4" name="Picture 3">
            <a:extLst>
              <a:ext uri="{FF2B5EF4-FFF2-40B4-BE49-F238E27FC236}">
                <a16:creationId xmlns:a16="http://schemas.microsoft.com/office/drawing/2014/main" id="{85066DE9-9D9A-41E7-BE59-BC16DE93B40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82459" y="1556575"/>
            <a:ext cx="4286250" cy="1495425"/>
          </a:xfrm>
          <a:prstGeom prst="rect">
            <a:avLst/>
          </a:prstGeom>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Azure Blob storage resource hierarchy</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838840"/>
              <a:ext cx="1794294" cy="710552"/>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Advertisement.png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21253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can have unlimited blobs</a:t>
            </a:r>
          </a:p>
          <a:p>
            <a:pPr lvl="0"/>
            <a:r>
              <a:rPr lang="en-US" b="1" dirty="0"/>
              <a:t>Private blobs </a:t>
            </a:r>
            <a:r>
              <a:rPr lang="en-US" dirty="0"/>
              <a:t>- no anonymous access </a:t>
            </a:r>
          </a:p>
          <a:p>
            <a:pPr lvl="0"/>
            <a:r>
              <a:rPr lang="en-US" b="1" dirty="0"/>
              <a:t>Blob access </a:t>
            </a:r>
            <a:r>
              <a:rPr lang="en-US" dirty="0"/>
              <a:t>- anonymous public read access for blobs only </a:t>
            </a:r>
          </a:p>
          <a:p>
            <a:pPr lvl="0"/>
            <a:r>
              <a:rPr lang="en-US" b="1" dirty="0"/>
              <a:t>Container access </a:t>
            </a:r>
            <a:r>
              <a:rPr lang="en-US" dirty="0"/>
              <a:t>- anonymous public read and list access to the entire container, including the blobs</a:t>
            </a:r>
          </a:p>
        </p:txBody>
      </p:sp>
      <p:pic>
        <p:nvPicPr>
          <p:cNvPr id="7" name="Picture 6" descr="Screenshot of creating a new contain. The name and public access level are shown. The public access level choices are: private, blob, and container. ">
            <a:extLst>
              <a:ext uri="{FF2B5EF4-FFF2-40B4-BE49-F238E27FC236}">
                <a16:creationId xmlns:a16="http://schemas.microsoft.com/office/drawing/2014/main" id="{C475D586-13A4-47DC-BC7C-ECF7EAD1AF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42632" y="1380237"/>
            <a:ext cx="4175316" cy="3575811"/>
          </a:xfrm>
          <a:prstGeom prst="rect">
            <a:avLst/>
          </a:prstGeom>
          <a:noFill/>
          <a:ln>
            <a:solidFill>
              <a:schemeClr val="tx1"/>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Storage tiers">
            <a:extLst>
              <a:ext uri="{FF2B5EF4-FFF2-40B4-BE49-F238E27FC236}">
                <a16:creationId xmlns:a16="http://schemas.microsoft.com/office/drawing/2014/main" id="{D4358740-C9A4-4F73-A4C6-9A9B56FF5EA8}"/>
              </a:ext>
            </a:extLst>
          </p:cNvPr>
          <p:cNvSpPr>
            <a:spLocks noGrp="1"/>
          </p:cNvSpPr>
          <p:nvPr>
            <p:ph type="title"/>
          </p:nvPr>
        </p:nvSpPr>
        <p:spPr>
          <a:xfrm>
            <a:off x="495666" y="311963"/>
            <a:ext cx="11018520" cy="553998"/>
          </a:xfrm>
        </p:spPr>
        <p:txBody>
          <a:bodyPr/>
          <a:lstStyle/>
          <a:p>
            <a:r>
              <a:rPr lang="en-US" dirty="0"/>
              <a:t>Storage tiers</a:t>
            </a:r>
          </a:p>
        </p:txBody>
      </p:sp>
      <p:sp>
        <p:nvSpPr>
          <p:cNvPr id="3" name="Text Placeholder 2">
            <a:extLst>
              <a:ext uri="{FF2B5EF4-FFF2-40B4-BE49-F238E27FC236}">
                <a16:creationId xmlns:a16="http://schemas.microsoft.com/office/drawing/2014/main" id="{EBF3A412-D30E-492D-B8FE-D1A142E6A9D8}"/>
              </a:ext>
            </a:extLst>
          </p:cNvPr>
          <p:cNvSpPr>
            <a:spLocks noGrp="1"/>
          </p:cNvSpPr>
          <p:nvPr>
            <p:ph type="body" sz="quarter" idx="10"/>
          </p:nvPr>
        </p:nvSpPr>
        <p:spPr>
          <a:xfrm>
            <a:off x="586740" y="1238727"/>
            <a:ext cx="11018520" cy="2308324"/>
          </a:xfrm>
        </p:spPr>
        <p:txBody>
          <a:bodyPr/>
          <a:lstStyle/>
          <a:p>
            <a:r>
              <a:rPr lang="en-US" dirty="0">
                <a:latin typeface="+mn-lt"/>
              </a:rPr>
              <a:t>Storage tiers allow you to tune performance and cost to a ratio that is ideal for your solution</a:t>
            </a:r>
          </a:p>
          <a:p>
            <a:r>
              <a:rPr lang="en-US" dirty="0">
                <a:latin typeface="+mn-lt"/>
              </a:rPr>
              <a:t>There are three tiers:</a:t>
            </a:r>
            <a:endParaRPr lang="en-US" sz="1800" dirty="0"/>
          </a:p>
        </p:txBody>
      </p:sp>
      <p:graphicFrame>
        <p:nvGraphicFramePr>
          <p:cNvPr id="4" name="Diagram 3" descr="This diagram illustrates the three tiers of storage (hot, cool &amp; archive) and describes the characteristics of each tier.">
            <a:extLst>
              <a:ext uri="{FF2B5EF4-FFF2-40B4-BE49-F238E27FC236}">
                <a16:creationId xmlns:a16="http://schemas.microsoft.com/office/drawing/2014/main" id="{EC031692-F565-4A2B-9487-A7DD1AE1449A}"/>
              </a:ext>
            </a:extLst>
          </p:cNvPr>
          <p:cNvGraphicFramePr/>
          <p:nvPr/>
        </p:nvGraphicFramePr>
        <p:xfrm>
          <a:off x="604432" y="2814336"/>
          <a:ext cx="10269865" cy="3454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62C9A19D-03CD-4C13-A50E-087EE9497228}"/>
              </a:ext>
            </a:extLst>
          </p:cNvPr>
          <p:cNvSpPr/>
          <p:nvPr/>
        </p:nvSpPr>
        <p:spPr>
          <a:xfrm>
            <a:off x="2178589" y="6315204"/>
            <a:ext cx="11152632"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switch between these access tiers at any time.</a:t>
            </a:r>
          </a:p>
        </p:txBody>
      </p:sp>
    </p:spTree>
    <p:extLst>
      <p:ext uri="{BB962C8B-B14F-4D97-AF65-F5344CB8AC3E}">
        <p14:creationId xmlns:p14="http://schemas.microsoft.com/office/powerpoint/2010/main" val="33844002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4C8A-3E3B-4CEE-8154-8D225F079A57}"/>
              </a:ext>
            </a:extLst>
          </p:cNvPr>
          <p:cNvSpPr>
            <a:spLocks noGrp="1"/>
          </p:cNvSpPr>
          <p:nvPr>
            <p:ph type="title"/>
          </p:nvPr>
        </p:nvSpPr>
        <p:spPr/>
        <p:txBody>
          <a:bodyPr/>
          <a:lstStyle/>
          <a:p>
            <a:r>
              <a:rPr lang="en-US" dirty="0"/>
              <a:t>Data Replication Overview</a:t>
            </a:r>
          </a:p>
        </p:txBody>
      </p:sp>
      <p:sp>
        <p:nvSpPr>
          <p:cNvPr id="3" name="Text Placeholder 2">
            <a:extLst>
              <a:ext uri="{FF2B5EF4-FFF2-40B4-BE49-F238E27FC236}">
                <a16:creationId xmlns:a16="http://schemas.microsoft.com/office/drawing/2014/main" id="{35CC926E-2930-40A8-A755-88FDF76C5222}"/>
              </a:ext>
            </a:extLst>
          </p:cNvPr>
          <p:cNvSpPr>
            <a:spLocks noGrp="1"/>
          </p:cNvSpPr>
          <p:nvPr>
            <p:ph type="body" sz="quarter" idx="10"/>
          </p:nvPr>
        </p:nvSpPr>
        <p:spPr>
          <a:xfrm>
            <a:off x="584200" y="1435497"/>
            <a:ext cx="11018520" cy="2499146"/>
          </a:xfrm>
        </p:spPr>
        <p:txBody>
          <a:bodyPr/>
          <a:lstStyle/>
          <a:p>
            <a:r>
              <a:rPr lang="en-US" dirty="0"/>
              <a:t>Locally-redundant Storage</a:t>
            </a:r>
          </a:p>
          <a:p>
            <a:r>
              <a:rPr lang="en-US" dirty="0"/>
              <a:t>Zone-redundant Storage</a:t>
            </a:r>
          </a:p>
          <a:p>
            <a:r>
              <a:rPr lang="en-US" dirty="0"/>
              <a:t>Geo-redundant Storage</a:t>
            </a:r>
          </a:p>
          <a:p>
            <a:r>
              <a:rPr lang="en-US" dirty="0"/>
              <a:t>Geo-zone-redundant Storage</a:t>
            </a:r>
          </a:p>
          <a:p>
            <a:r>
              <a:rPr lang="en-US" dirty="0"/>
              <a:t>Comparing Replication Strategies</a:t>
            </a:r>
          </a:p>
        </p:txBody>
      </p:sp>
    </p:spTree>
    <p:extLst>
      <p:ext uri="{BB962C8B-B14F-4D97-AF65-F5344CB8AC3E}">
        <p14:creationId xmlns:p14="http://schemas.microsoft.com/office/powerpoint/2010/main" val="150480158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6541429" cy="3705630"/>
          </a:xfrm>
        </p:spPr>
        <p:txBody>
          <a:bodyPr/>
          <a:lstStyle/>
          <a:p>
            <a:r>
              <a:rPr lang="en-US" b="1" dirty="0"/>
              <a:t>Block blobs </a:t>
            </a:r>
            <a:r>
              <a:rPr lang="en-US" dirty="0"/>
              <a:t>(default) - useful for storing text or binary files</a:t>
            </a:r>
          </a:p>
          <a:p>
            <a:r>
              <a:rPr lang="en-US" b="1" dirty="0"/>
              <a:t>Page blobs </a:t>
            </a:r>
            <a:r>
              <a:rPr lang="en-US" dirty="0"/>
              <a:t>- More efficient for frequent read/write operations</a:t>
            </a:r>
          </a:p>
          <a:p>
            <a:r>
              <a:rPr lang="en-US" b="1" dirty="0"/>
              <a:t>Append blobs </a:t>
            </a:r>
            <a:r>
              <a:rPr lang="en-US" dirty="0"/>
              <a:t>- useful for logging scenarios</a:t>
            </a:r>
          </a:p>
          <a:p>
            <a:r>
              <a:rPr lang="en-US" dirty="0"/>
              <a:t>You cannot change a blob type once it has been created</a:t>
            </a:r>
          </a:p>
        </p:txBody>
      </p:sp>
      <p:pic>
        <p:nvPicPr>
          <p:cNvPr id="4" name="Picture 3" descr="Screenshot showing the Upload Blob blade. The Blob type drop-down is highlighted and shows three choices: block blob, page blob, and append blob.">
            <a:extLst>
              <a:ext uri="{FF2B5EF4-FFF2-40B4-BE49-F238E27FC236}">
                <a16:creationId xmlns:a16="http://schemas.microsoft.com/office/drawing/2014/main" id="{E3103264-2FA1-4C34-8715-1FCDB3035A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39871" y="1435099"/>
            <a:ext cx="4160373" cy="3839427"/>
          </a:xfrm>
          <a:prstGeom prst="rect">
            <a:avLst/>
          </a:prstGeom>
          <a:noFill/>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2F4E-7F9E-4238-8857-56135D3F01BE}"/>
              </a:ext>
            </a:extLst>
          </p:cNvPr>
          <p:cNvSpPr>
            <a:spLocks noGrp="1"/>
          </p:cNvSpPr>
          <p:nvPr>
            <p:ph type="title"/>
          </p:nvPr>
        </p:nvSpPr>
        <p:spPr/>
        <p:txBody>
          <a:bodyPr/>
          <a:lstStyle/>
          <a:p>
            <a:r>
              <a:rPr lang="en-US" dirty="0"/>
              <a:t>Blob Access Policies</a:t>
            </a:r>
          </a:p>
        </p:txBody>
      </p:sp>
      <p:sp>
        <p:nvSpPr>
          <p:cNvPr id="3" name="Text Placeholder 2">
            <a:extLst>
              <a:ext uri="{FF2B5EF4-FFF2-40B4-BE49-F238E27FC236}">
                <a16:creationId xmlns:a16="http://schemas.microsoft.com/office/drawing/2014/main" id="{8364DC4D-A877-40DC-8501-420029126857}"/>
              </a:ext>
            </a:extLst>
          </p:cNvPr>
          <p:cNvSpPr>
            <a:spLocks noGrp="1"/>
          </p:cNvSpPr>
          <p:nvPr>
            <p:ph type="body" sz="quarter" idx="10"/>
          </p:nvPr>
        </p:nvSpPr>
        <p:spPr>
          <a:xfrm>
            <a:off x="456183" y="1636664"/>
            <a:ext cx="4741981" cy="4998291"/>
          </a:xfrm>
        </p:spPr>
        <p:txBody>
          <a:bodyPr/>
          <a:lstStyle/>
          <a:p>
            <a:r>
              <a:rPr lang="en-US" dirty="0"/>
              <a:t>Provides an additional level of control over server-side SAS</a:t>
            </a:r>
          </a:p>
          <a:p>
            <a:r>
              <a:rPr lang="en-US" dirty="0"/>
              <a:t>Groups SAS to provide additional restrictions for signatures bound to the policy</a:t>
            </a:r>
          </a:p>
          <a:p>
            <a:r>
              <a:rPr lang="en-US" dirty="0"/>
              <a:t>Supported for Blob containers, File shares, Tables, and Queues</a:t>
            </a:r>
          </a:p>
          <a:p>
            <a:endParaRPr lang="en-US" dirty="0"/>
          </a:p>
        </p:txBody>
      </p:sp>
      <p:pic>
        <p:nvPicPr>
          <p:cNvPr id="6" name="Picture 5" descr="Screenshot of the Blob access policy page. ">
            <a:extLst>
              <a:ext uri="{FF2B5EF4-FFF2-40B4-BE49-F238E27FC236}">
                <a16:creationId xmlns:a16="http://schemas.microsoft.com/office/drawing/2014/main" id="{075A08CA-D90E-494B-9620-44B84461C3B9}"/>
              </a:ext>
            </a:extLst>
          </p:cNvPr>
          <p:cNvPicPr>
            <a:picLocks noChangeAspect="1"/>
          </p:cNvPicPr>
          <p:nvPr/>
        </p:nvPicPr>
        <p:blipFill>
          <a:blip r:embed="rId3"/>
          <a:stretch>
            <a:fillRect/>
          </a:stretch>
        </p:blipFill>
        <p:spPr>
          <a:xfrm>
            <a:off x="5298580" y="1639559"/>
            <a:ext cx="6495238" cy="3723809"/>
          </a:xfrm>
          <a:prstGeom prst="rect">
            <a:avLst/>
          </a:prstGeom>
          <a:ln>
            <a:solidFill>
              <a:schemeClr val="tx1"/>
            </a:solidFill>
          </a:ln>
        </p:spPr>
      </p:pic>
    </p:spTree>
    <p:extLst>
      <p:ext uri="{BB962C8B-B14F-4D97-AF65-F5344CB8AC3E}">
        <p14:creationId xmlns:p14="http://schemas.microsoft.com/office/powerpoint/2010/main" val="233915768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Pricing</a:t>
            </a:r>
          </a:p>
        </p:txBody>
      </p:sp>
      <p:sp>
        <p:nvSpPr>
          <p:cNvPr id="6" name="Text Placeholder 5"/>
          <p:cNvSpPr>
            <a:spLocks noGrp="1"/>
          </p:cNvSpPr>
          <p:nvPr>
            <p:ph type="body" sz="quarter" idx="10"/>
          </p:nvPr>
        </p:nvSpPr>
        <p:spPr>
          <a:xfrm>
            <a:off x="586740" y="1484588"/>
            <a:ext cx="11018520"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GraphicFramePr>
            <a:graphicFrameLocks noChangeAspect="1"/>
          </p:cNvGraphicFramePr>
          <p:nvPr/>
        </p:nvGraphicFramePr>
        <p:xfrm>
          <a:off x="6848855" y="1225296"/>
          <a:ext cx="4650481" cy="3883402"/>
        </p:xfrm>
        <a:graphic>
          <a:graphicData uri="http://schemas.openxmlformats.org/presentationml/2006/ole">
            <mc:AlternateContent xmlns:mc="http://schemas.openxmlformats.org/markup-compatibility/2006">
              <mc:Choice xmlns:v="urn:schemas-microsoft-com:vml" Requires="v">
                <p:oleObj spid="_x0000_s1028" name="Bitmap Image" r:id="rId4" imgW="5495760" imgH="3533760" progId="Paint.Picture">
                  <p:embed/>
                </p:oleObj>
              </mc:Choice>
              <mc:Fallback>
                <p:oleObj name="Bitmap Image" r:id="rId4" imgW="5495760" imgH="3533760" progId="Paint.Picture">
                  <p:embed/>
                  <p:pic>
                    <p:nvPic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PicPr/>
                      <p:nvPr/>
                    </p:nvPicPr>
                    <p:blipFill>
                      <a:blip r:embed="rId5"/>
                      <a:stretch>
                        <a:fillRect/>
                      </a:stretch>
                    </p:blipFill>
                    <p:spPr>
                      <a:xfrm>
                        <a:off x="6848855" y="1225296"/>
                        <a:ext cx="4650481" cy="3883402"/>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sp>
        <p:nvSpPr>
          <p:cNvPr id="3" name="Text Placeholder 2">
            <a:extLst>
              <a:ext uri="{FF2B5EF4-FFF2-40B4-BE49-F238E27FC236}">
                <a16:creationId xmlns:a16="http://schemas.microsoft.com/office/drawing/2014/main" id="{ACF5D1DB-A844-4446-B5D8-FE8689C6A488}"/>
              </a:ext>
            </a:extLst>
          </p:cNvPr>
          <p:cNvSpPr>
            <a:spLocks noGrp="1"/>
          </p:cNvSpPr>
          <p:nvPr>
            <p:ph type="body" sz="quarter" idx="10"/>
          </p:nvPr>
        </p:nvSpPr>
        <p:spPr>
          <a:xfrm>
            <a:off x="584200" y="1435497"/>
            <a:ext cx="11018520" cy="1982081"/>
          </a:xfrm>
        </p:spPr>
        <p:txBody>
          <a:bodyPr/>
          <a:lstStyle/>
          <a:p>
            <a:r>
              <a:rPr lang="en-US" dirty="0"/>
              <a:t>Create a container</a:t>
            </a:r>
          </a:p>
          <a:p>
            <a:r>
              <a:rPr lang="en-US" dirty="0"/>
              <a:t>Upload a block blob</a:t>
            </a:r>
          </a:p>
          <a:p>
            <a:r>
              <a:rPr lang="en-US" dirty="0"/>
              <a:t>Download a block blob</a:t>
            </a:r>
          </a:p>
          <a:p>
            <a:r>
              <a:rPr lang="en-US" dirty="0"/>
              <a:t>Explore with Storage Explorer (optional)</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Files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p:txBody>
          <a:bodyPr/>
          <a:lstStyle/>
          <a:p>
            <a:r>
              <a:rPr lang="en-US" dirty="0"/>
              <a:t>Azure Files Overview</a:t>
            </a:r>
          </a:p>
        </p:txBody>
      </p:sp>
      <p:sp>
        <p:nvSpPr>
          <p:cNvPr id="3" name="Text Placeholder 2">
            <a:extLst>
              <a:ext uri="{FF2B5EF4-FFF2-40B4-BE49-F238E27FC236}">
                <a16:creationId xmlns:a16="http://schemas.microsoft.com/office/drawing/2014/main" id="{036F5570-8DFD-4CC4-9704-B27220AD6186}"/>
              </a:ext>
            </a:extLst>
          </p:cNvPr>
          <p:cNvSpPr>
            <a:spLocks noGrp="1"/>
          </p:cNvSpPr>
          <p:nvPr>
            <p:ph type="body" sz="quarter" idx="10"/>
          </p:nvPr>
        </p:nvSpPr>
        <p:spPr>
          <a:xfrm>
            <a:off x="584200" y="1435497"/>
            <a:ext cx="11018520" cy="4050340"/>
          </a:xfrm>
        </p:spPr>
        <p:txBody>
          <a:bodyPr/>
          <a:lstStyle/>
          <a:p>
            <a:r>
              <a:rPr lang="en-US" dirty="0"/>
              <a:t>Azure Files</a:t>
            </a:r>
          </a:p>
          <a:p>
            <a:r>
              <a:rPr lang="en-US" dirty="0"/>
              <a:t>Files vs Blobs</a:t>
            </a:r>
          </a:p>
          <a:p>
            <a:r>
              <a:rPr lang="en-US" dirty="0"/>
              <a:t>Creating File Shares</a:t>
            </a:r>
          </a:p>
          <a:p>
            <a:r>
              <a:rPr lang="en-US" dirty="0"/>
              <a:t>Mapping File Shares (Windows)</a:t>
            </a:r>
          </a:p>
          <a:p>
            <a:r>
              <a:rPr lang="en-US" dirty="0"/>
              <a:t>Mapping File Shares (Linux)</a:t>
            </a:r>
          </a:p>
          <a:p>
            <a:r>
              <a:rPr lang="en-US" dirty="0"/>
              <a:t>Secure Transfer Required</a:t>
            </a:r>
          </a:p>
          <a:p>
            <a:r>
              <a:rPr lang="en-US" dirty="0"/>
              <a:t>File Share Snapshots</a:t>
            </a:r>
          </a:p>
          <a:p>
            <a:r>
              <a:rPr lang="en-US" dirty="0"/>
              <a:t>Demonstration – File Shares</a:t>
            </a:r>
          </a:p>
        </p:txBody>
      </p:sp>
    </p:spTree>
    <p:extLst>
      <p:ext uri="{BB962C8B-B14F-4D97-AF65-F5344CB8AC3E}">
        <p14:creationId xmlns:p14="http://schemas.microsoft.com/office/powerpoint/2010/main" val="172577541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Files</a:t>
            </a:r>
          </a:p>
        </p:txBody>
      </p:sp>
      <p:sp>
        <p:nvSpPr>
          <p:cNvPr id="6" name="Text Placeholder 5"/>
          <p:cNvSpPr>
            <a:spLocks noGrp="1"/>
          </p:cNvSpPr>
          <p:nvPr>
            <p:ph type="body" sz="quarter" idx="10"/>
          </p:nvPr>
        </p:nvSpPr>
        <p:spPr>
          <a:xfrm>
            <a:off x="588263" y="1446919"/>
            <a:ext cx="9759504" cy="4050340"/>
          </a:xfrm>
        </p:spPr>
        <p:txBody>
          <a:bodyPr/>
          <a:lstStyle/>
          <a:p>
            <a:r>
              <a:rPr lang="en-US" b="1" dirty="0"/>
              <a:t>Managed file shares in the cloud that are accessible via SMB</a:t>
            </a:r>
          </a:p>
          <a:p>
            <a:r>
              <a:rPr lang="en-US" b="1" dirty="0"/>
              <a:t>Common uses:</a:t>
            </a:r>
          </a:p>
          <a:p>
            <a:pPr lvl="1"/>
            <a:r>
              <a:rPr lang="en-US" sz="2800" dirty="0"/>
              <a:t>Replace and supplement</a:t>
            </a:r>
          </a:p>
          <a:p>
            <a:pPr lvl="1"/>
            <a:r>
              <a:rPr lang="en-US" sz="2800" dirty="0"/>
              <a:t>Lift and shift</a:t>
            </a:r>
          </a:p>
          <a:p>
            <a:pPr lvl="1"/>
            <a:r>
              <a:rPr lang="en-US" sz="2800" dirty="0"/>
              <a:t>Azure File Sync</a:t>
            </a:r>
          </a:p>
          <a:p>
            <a:pPr lvl="1"/>
            <a:r>
              <a:rPr lang="en-US" sz="2800" dirty="0"/>
              <a:t>Shared applications</a:t>
            </a:r>
          </a:p>
          <a:p>
            <a:pPr lvl="1"/>
            <a:r>
              <a:rPr lang="en-US" sz="2800" dirty="0"/>
              <a:t>Diagnostic data</a:t>
            </a:r>
          </a:p>
          <a:p>
            <a:pPr lvl="1"/>
            <a:r>
              <a:rPr lang="en-US" sz="2800" dirty="0"/>
              <a:t>Tools and utilities</a:t>
            </a:r>
            <a:endParaRPr lang="en-US" dirty="0"/>
          </a:p>
        </p:txBody>
      </p:sp>
      <p:pic>
        <p:nvPicPr>
          <p:cNvPr id="3" name="Picture 2">
            <a:extLst>
              <a:ext uri="{FF2B5EF4-FFF2-40B4-BE49-F238E27FC236}">
                <a16:creationId xmlns:a16="http://schemas.microsoft.com/office/drawing/2014/main" id="{48E0426E-F886-4580-94BB-DD18A440A91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245733" y="2716530"/>
            <a:ext cx="4400550" cy="1333500"/>
          </a:xfrm>
          <a:prstGeom prst="rect">
            <a:avLst/>
          </a:prstGeom>
        </p:spPr>
      </p:pic>
    </p:spTree>
    <p:extLst>
      <p:ext uri="{BB962C8B-B14F-4D97-AF65-F5344CB8AC3E}">
        <p14:creationId xmlns:p14="http://schemas.microsoft.com/office/powerpoint/2010/main" val="423622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Files vs Blobs</a:t>
            </a:r>
          </a:p>
        </p:txBody>
      </p:sp>
      <p:graphicFrame>
        <p:nvGraphicFramePr>
          <p:cNvPr id="3" name="Table 2">
            <a:extLst>
              <a:ext uri="{FF2B5EF4-FFF2-40B4-BE49-F238E27FC236}">
                <a16:creationId xmlns:a16="http://schemas.microsoft.com/office/drawing/2014/main" id="{88E33E3A-F2A4-46D8-A5C7-5DEBA3A617BD}"/>
              </a:ext>
            </a:extLst>
          </p:cNvPr>
          <p:cNvGraphicFramePr>
            <a:graphicFrameLocks noGrp="1"/>
          </p:cNvGraphicFramePr>
          <p:nvPr/>
        </p:nvGraphicFramePr>
        <p:xfrm>
          <a:off x="584199" y="1435100"/>
          <a:ext cx="11025189" cy="3729902"/>
        </p:xfrm>
        <a:graphic>
          <a:graphicData uri="http://schemas.openxmlformats.org/drawingml/2006/table">
            <a:tbl>
              <a:tblPr firstRow="1" firstCol="1" bandRow="1">
                <a:tableStyleId>{5C22544A-7EE6-4342-B048-85BDC9FD1C3A}</a:tableStyleId>
              </a:tblPr>
              <a:tblGrid>
                <a:gridCol w="1255644">
                  <a:extLst>
                    <a:ext uri="{9D8B030D-6E8A-4147-A177-3AD203B41FA5}">
                      <a16:colId xmlns:a16="http://schemas.microsoft.com/office/drawing/2014/main" val="645021739"/>
                    </a:ext>
                  </a:extLst>
                </a:gridCol>
                <a:gridCol w="4396365">
                  <a:extLst>
                    <a:ext uri="{9D8B030D-6E8A-4147-A177-3AD203B41FA5}">
                      <a16:colId xmlns:a16="http://schemas.microsoft.com/office/drawing/2014/main" val="3259532712"/>
                    </a:ext>
                  </a:extLst>
                </a:gridCol>
                <a:gridCol w="5373180">
                  <a:extLst>
                    <a:ext uri="{9D8B030D-6E8A-4147-A177-3AD203B41FA5}">
                      <a16:colId xmlns:a16="http://schemas.microsoft.com/office/drawing/2014/main" val="1501333279"/>
                    </a:ext>
                  </a:extLst>
                </a:gridCol>
              </a:tblGrid>
              <a:tr h="195374">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83505"/>
                  </a:ext>
                </a:extLst>
              </a:tr>
              <a:tr h="164185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669912"/>
                  </a:ext>
                </a:extLst>
              </a:tr>
              <a:tr h="1494956">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Support streaming and random-access scenarios.</a:t>
                      </a:r>
                    </a:p>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Access </a:t>
                      </a:r>
                      <a:r>
                        <a:rPr lang="en-US" sz="2000" b="0" dirty="0">
                          <a:effectLst/>
                          <a:latin typeface="Segoe UI Semilight" panose="020B0402040204020203" pitchFamily="34" charset="0"/>
                          <a:cs typeface="Segoe UI Semilight" panose="020B0402040204020203" pitchFamily="34" charset="0"/>
                        </a:rPr>
                        <a:t>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Creating File Shares</a:t>
            </a:r>
          </a:p>
        </p:txBody>
      </p:sp>
      <p:sp>
        <p:nvSpPr>
          <p:cNvPr id="14" name="Text Placeholder 5">
            <a:extLst>
              <a:ext uri="{FF2B5EF4-FFF2-40B4-BE49-F238E27FC236}">
                <a16:creationId xmlns:a16="http://schemas.microsoft.com/office/drawing/2014/main" id="{0D18F743-9658-4E70-AF27-A5D0FB77DA39}"/>
              </a:ext>
            </a:extLst>
          </p:cNvPr>
          <p:cNvSpPr txBox="1">
            <a:spLocks/>
          </p:cNvSpPr>
          <p:nvPr/>
        </p:nvSpPr>
        <p:spPr>
          <a:xfrm>
            <a:off x="586740" y="1431382"/>
            <a:ext cx="11018520" cy="249914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a:p>
          <a:p>
            <a:r>
              <a:rPr lang="en-US" b="1" dirty="0"/>
              <a:t>Portal</a:t>
            </a:r>
          </a:p>
          <a:p>
            <a:endParaRPr lang="en-US" b="1" dirty="0"/>
          </a:p>
          <a:p>
            <a:endParaRPr lang="en-US" b="1" dirty="0"/>
          </a:p>
          <a:p>
            <a:r>
              <a:rPr lang="en-US" b="1" dirty="0"/>
              <a:t>PowerShell</a:t>
            </a:r>
          </a:p>
        </p:txBody>
      </p:sp>
      <p:pic>
        <p:nvPicPr>
          <p:cNvPr id="6" name="Picture 5" descr="Screenshot of the Add a file share page in the portal. The file share and quota text boxes are not filled in. ">
            <a:extLst>
              <a:ext uri="{FF2B5EF4-FFF2-40B4-BE49-F238E27FC236}">
                <a16:creationId xmlns:a16="http://schemas.microsoft.com/office/drawing/2014/main" id="{1AF0B9AC-C85E-49EF-B75C-72AFEE6CA25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20100" y="1463040"/>
            <a:ext cx="5268252" cy="1655063"/>
          </a:xfrm>
          <a:prstGeom prst="rect">
            <a:avLst/>
          </a:prstGeom>
          <a:noFill/>
          <a:ln>
            <a:solidFill>
              <a:schemeClr val="tx1"/>
            </a:solidFill>
          </a:ln>
        </p:spPr>
      </p:pic>
      <p:sp>
        <p:nvSpPr>
          <p:cNvPr id="3" name="Rectangle 2">
            <a:extLst>
              <a:ext uri="{FF2B5EF4-FFF2-40B4-BE49-F238E27FC236}">
                <a16:creationId xmlns:a16="http://schemas.microsoft.com/office/drawing/2014/main" id="{92EAAC29-B4FD-4FCC-A5CF-3BF38E0E3A59}"/>
              </a:ext>
            </a:extLst>
          </p:cNvPr>
          <p:cNvSpPr/>
          <p:nvPr/>
        </p:nvSpPr>
        <p:spPr>
          <a:xfrm>
            <a:off x="584200" y="4047761"/>
            <a:ext cx="10600473" cy="2412455"/>
          </a:xfrm>
          <a:prstGeom prst="rect">
            <a:avLst/>
          </a:prstGeom>
        </p:spPr>
        <p:txBody>
          <a:bodyPr wrap="square">
            <a:spAutoFit/>
          </a:bodyPr>
          <a:lstStyle/>
          <a:p>
            <a:pPr marL="457200" marR="0">
              <a:lnSpc>
                <a:spcPct val="107000"/>
              </a:lnSpc>
              <a:spcBef>
                <a:spcPts val="0"/>
              </a:spcBef>
              <a:spcAft>
                <a:spcPts val="0"/>
              </a:spcAft>
            </a:pPr>
            <a:r>
              <a:rPr lang="en-US" sz="2400" dirty="0">
                <a:solidFill>
                  <a:schemeClr val="accent3"/>
                </a:solidFill>
              </a:rPr>
              <a:t># Retrieve storage account and storage account key</a:t>
            </a:r>
          </a:p>
          <a:p>
            <a:pPr marL="457200" marR="0">
              <a:lnSpc>
                <a:spcPct val="107000"/>
              </a:lnSpc>
              <a:spcBef>
                <a:spcPts val="0"/>
              </a:spcBef>
              <a:spcAft>
                <a:spcPts val="0"/>
              </a:spcAft>
            </a:pPr>
            <a:r>
              <a:rPr lang="en-US" sz="2400" dirty="0"/>
              <a:t>$storageContext = </a:t>
            </a:r>
            <a:r>
              <a:rPr lang="en-US" sz="2400" dirty="0">
                <a:solidFill>
                  <a:schemeClr val="accent2">
                    <a:lumMod val="90000"/>
                    <a:lumOff val="10000"/>
                  </a:schemeClr>
                </a:solidFill>
              </a:rPr>
              <a:t>New-AzStorageContext</a:t>
            </a:r>
            <a:r>
              <a:rPr lang="en-US" sz="2400" dirty="0">
                <a:latin typeface="Consolas" panose="020B0609020204030204" pitchFamily="49" charset="0"/>
                <a:ea typeface="Calibri" panose="020F0502020204030204" pitchFamily="34" charset="0"/>
              </a:rPr>
              <a:t> </a:t>
            </a:r>
            <a:r>
              <a:rPr lang="en-US" sz="2400" dirty="0"/>
              <a:t>&lt;storage-account-name&gt;</a:t>
            </a:r>
            <a:br>
              <a:rPr lang="en-US" sz="2400" dirty="0">
                <a:latin typeface="Consolas" panose="020B0609020204030204" pitchFamily="49" charset="0"/>
              </a:rPr>
            </a:br>
            <a:r>
              <a:rPr lang="en-US" sz="2400" dirty="0"/>
              <a:t>&lt;storage-account-key&gt;</a:t>
            </a:r>
          </a:p>
          <a:p>
            <a:pPr marL="457200">
              <a:lnSpc>
                <a:spcPct val="107000"/>
              </a:lnSpc>
            </a:pPr>
            <a:r>
              <a:rPr lang="en-US" sz="2400" dirty="0">
                <a:solidFill>
                  <a:schemeClr val="accent3"/>
                </a:solidFill>
              </a:rPr>
              <a:t># Create the file share, in this case “logs”</a:t>
            </a:r>
          </a:p>
          <a:p>
            <a:pPr marL="457200" marR="0">
              <a:lnSpc>
                <a:spcPct val="107000"/>
              </a:lnSpc>
              <a:spcBef>
                <a:spcPts val="0"/>
              </a:spcBef>
              <a:spcAft>
                <a:spcPts val="0"/>
              </a:spcAft>
            </a:pPr>
            <a:r>
              <a:rPr lang="en-US" sz="2400" dirty="0"/>
              <a:t>$share = </a:t>
            </a:r>
            <a:r>
              <a:rPr lang="en-US" sz="2400" dirty="0">
                <a:solidFill>
                  <a:schemeClr val="accent2">
                    <a:lumMod val="90000"/>
                    <a:lumOff val="10000"/>
                  </a:schemeClr>
                </a:solidFill>
              </a:rPr>
              <a:t>New-AzStorageShare</a:t>
            </a:r>
            <a:r>
              <a:rPr lang="en-US" sz="2400" dirty="0">
                <a:latin typeface="Consolas" panose="020B0609020204030204" pitchFamily="49" charset="0"/>
                <a:ea typeface="Calibri" panose="020F0502020204030204" pitchFamily="34" charset="0"/>
              </a:rPr>
              <a:t> </a:t>
            </a:r>
            <a:r>
              <a:rPr lang="en-US" sz="2400" dirty="0"/>
              <a:t>logs </a:t>
            </a:r>
            <a:r>
              <a:rPr lang="en-US" sz="2400" dirty="0">
                <a:solidFill>
                  <a:srgbClr val="0078D4"/>
                </a:solidFill>
              </a:rPr>
              <a:t>-Context </a:t>
            </a:r>
            <a:r>
              <a:rPr lang="en-US" sz="2400" dirty="0"/>
              <a:t>$storageContext</a:t>
            </a:r>
          </a:p>
          <a:p>
            <a:pPr marL="45720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80178947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Mapping File Shares (Windows)</a:t>
            </a:r>
          </a:p>
        </p:txBody>
      </p:sp>
      <p:sp>
        <p:nvSpPr>
          <p:cNvPr id="6" name="Text Placeholder 5"/>
          <p:cNvSpPr>
            <a:spLocks noGrp="1"/>
          </p:cNvSpPr>
          <p:nvPr>
            <p:ph type="body" sz="quarter" idx="10"/>
          </p:nvPr>
        </p:nvSpPr>
        <p:spPr>
          <a:xfrm>
            <a:off x="590868" y="1435100"/>
            <a:ext cx="11018520" cy="1982081"/>
          </a:xfrm>
        </p:spPr>
        <p:txBody>
          <a:bodyPr/>
          <a:lstStyle/>
          <a:p>
            <a:r>
              <a:rPr lang="en-US" b="1" dirty="0"/>
              <a:t>Mapping drive letter</a:t>
            </a:r>
          </a:p>
          <a:p>
            <a:r>
              <a:rPr lang="en-US" b="1" dirty="0"/>
              <a:t>UNC path</a:t>
            </a:r>
          </a:p>
          <a:p>
            <a:r>
              <a:rPr lang="en-US" b="1" dirty="0"/>
              <a:t>Account user</a:t>
            </a:r>
          </a:p>
          <a:p>
            <a:r>
              <a:rPr lang="en-US" b="1" dirty="0"/>
              <a:t>Storage Account Key</a:t>
            </a:r>
          </a:p>
        </p:txBody>
      </p:sp>
      <p:pic>
        <p:nvPicPr>
          <p:cNvPr id="8" name="Picture 7" descr="Screenshot of the Connect to Windows page in the portal. The net use command is highlighted. ">
            <a:extLst>
              <a:ext uri="{FF2B5EF4-FFF2-40B4-BE49-F238E27FC236}">
                <a16:creationId xmlns:a16="http://schemas.microsoft.com/office/drawing/2014/main" id="{7D679C87-3E18-4377-8943-93E47F9D630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035041" y="1421658"/>
            <a:ext cx="4306824" cy="3799566"/>
          </a:xfrm>
          <a:prstGeom prst="rect">
            <a:avLst/>
          </a:prstGeom>
          <a:noFill/>
          <a:ln>
            <a:solidFill>
              <a:schemeClr val="tx1"/>
            </a:solidFill>
          </a:ln>
        </p:spPr>
      </p:pic>
      <p:sp>
        <p:nvSpPr>
          <p:cNvPr id="3" name="Rectangle 2">
            <a:extLst>
              <a:ext uri="{FF2B5EF4-FFF2-40B4-BE49-F238E27FC236}">
                <a16:creationId xmlns:a16="http://schemas.microsoft.com/office/drawing/2014/main" id="{E28EC7FA-5B18-4439-A9BA-B23BE0F0CBCA}"/>
              </a:ext>
            </a:extLst>
          </p:cNvPr>
          <p:cNvSpPr/>
          <p:nvPr/>
        </p:nvSpPr>
        <p:spPr>
          <a:xfrm>
            <a:off x="554108" y="4067294"/>
            <a:ext cx="4283545" cy="492443"/>
          </a:xfrm>
          <a:prstGeom prst="rect">
            <a:avLst/>
          </a:prstGeom>
        </p:spPr>
        <p:txBody>
          <a:bodyPr wrap="none">
            <a:spAutoFit/>
          </a:bodyPr>
          <a:lstStyle/>
          <a:p>
            <a:r>
              <a:rPr lang="en-US" sz="2600" dirty="0">
                <a:solidFill>
                  <a:srgbClr val="00B050"/>
                </a:solidFill>
              </a:rPr>
              <a:t>✔️</a:t>
            </a:r>
            <a:r>
              <a:rPr lang="en-US" sz="2600" dirty="0"/>
              <a:t> Ensure port 445 is open</a:t>
            </a:r>
          </a:p>
        </p:txBody>
      </p:sp>
    </p:spTree>
    <p:extLst>
      <p:ext uri="{BB962C8B-B14F-4D97-AF65-F5344CB8AC3E}">
        <p14:creationId xmlns:p14="http://schemas.microsoft.com/office/powerpoint/2010/main" val="135219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Locally-redundant Storage</a:t>
            </a:r>
          </a:p>
        </p:txBody>
      </p:sp>
      <p:sp>
        <p:nvSpPr>
          <p:cNvPr id="6" name="Text Placeholder 5"/>
          <p:cNvSpPr>
            <a:spLocks noGrp="1"/>
          </p:cNvSpPr>
          <p:nvPr>
            <p:ph type="body" sz="quarter" idx="10"/>
          </p:nvPr>
        </p:nvSpPr>
        <p:spPr>
          <a:xfrm>
            <a:off x="590868" y="3654514"/>
            <a:ext cx="11018520" cy="1982081"/>
          </a:xfrm>
        </p:spPr>
        <p:txBody>
          <a:bodyPr/>
          <a:lstStyle/>
          <a:p>
            <a:r>
              <a:rPr lang="en-US" dirty="0"/>
              <a:t>Lowest cost option</a:t>
            </a:r>
          </a:p>
          <a:p>
            <a:pPr lvl="0"/>
            <a:r>
              <a:rPr lang="en-US" dirty="0"/>
              <a:t>Use if data can be easily reconstructed </a:t>
            </a:r>
          </a:p>
          <a:p>
            <a:pPr lvl="0"/>
            <a:r>
              <a:rPr lang="en-US" dirty="0"/>
              <a:t>Use if data is “live” and does not require storage</a:t>
            </a:r>
          </a:p>
          <a:p>
            <a:pPr lvl="0"/>
            <a:r>
              <a:rPr lang="en-US" dirty="0"/>
              <a:t>Use if there are regional governance requirements</a:t>
            </a:r>
          </a:p>
        </p:txBody>
      </p:sp>
      <p:graphicFrame>
        <p:nvGraphicFramePr>
          <p:cNvPr id="2" name="Table 1">
            <a:extLst>
              <a:ext uri="{FF2B5EF4-FFF2-40B4-BE49-F238E27FC236}">
                <a16:creationId xmlns:a16="http://schemas.microsoft.com/office/drawing/2014/main" id="{CA4068C2-EC37-48B9-A76C-E82EC789C14E}"/>
              </a:ext>
            </a:extLst>
          </p:cNvPr>
          <p:cNvGraphicFramePr>
            <a:graphicFrameLocks noGrp="1"/>
          </p:cNvGraphicFramePr>
          <p:nvPr/>
        </p:nvGraphicFramePr>
        <p:xfrm>
          <a:off x="584200" y="1435100"/>
          <a:ext cx="11025187" cy="1809906"/>
        </p:xfrm>
        <a:graphic>
          <a:graphicData uri="http://schemas.openxmlformats.org/drawingml/2006/table">
            <a:tbl>
              <a:tblPr firstRow="1" firstCol="1" bandRow="1">
                <a:tableStyleId>{5C22544A-7EE6-4342-B048-85BDC9FD1C3A}</a:tableStyleId>
              </a:tblPr>
              <a:tblGrid>
                <a:gridCol w="2179666">
                  <a:extLst>
                    <a:ext uri="{9D8B030D-6E8A-4147-A177-3AD203B41FA5}">
                      <a16:colId xmlns:a16="http://schemas.microsoft.com/office/drawing/2014/main" val="3872822939"/>
                    </a:ext>
                  </a:extLst>
                </a:gridCol>
                <a:gridCol w="2806940">
                  <a:extLst>
                    <a:ext uri="{9D8B030D-6E8A-4147-A177-3AD203B41FA5}">
                      <a16:colId xmlns:a16="http://schemas.microsoft.com/office/drawing/2014/main" val="3098706265"/>
                    </a:ext>
                  </a:extLst>
                </a:gridCol>
                <a:gridCol w="6038581">
                  <a:extLst>
                    <a:ext uri="{9D8B030D-6E8A-4147-A177-3AD203B41FA5}">
                      <a16:colId xmlns:a16="http://schemas.microsoft.com/office/drawing/2014/main" val="3383557239"/>
                    </a:ext>
                  </a:extLst>
                </a:gridCol>
              </a:tblGrid>
              <a:tr h="439954">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Replication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Copies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Strategy</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1904226"/>
                  </a:ext>
                </a:extLst>
              </a:tr>
              <a:tr h="1369952">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Locally redundant storage (LRS)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Maintains three copies of your data.</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Data is replicated three time within a single facility in a single region.</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805761"/>
                  </a:ext>
                </a:extLst>
              </a:tr>
            </a:tbl>
          </a:graphicData>
        </a:graphic>
      </p:graphicFrame>
    </p:spTree>
    <p:extLst>
      <p:ext uri="{BB962C8B-B14F-4D97-AF65-F5344CB8AC3E}">
        <p14:creationId xmlns:p14="http://schemas.microsoft.com/office/powerpoint/2010/main" val="26972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Mounting File Shares (Linux)</a:t>
            </a:r>
          </a:p>
        </p:txBody>
      </p:sp>
      <p:sp>
        <p:nvSpPr>
          <p:cNvPr id="6" name="Text Placeholder 5"/>
          <p:cNvSpPr>
            <a:spLocks noGrp="1"/>
          </p:cNvSpPr>
          <p:nvPr>
            <p:ph type="body" sz="quarter" idx="10"/>
          </p:nvPr>
        </p:nvSpPr>
        <p:spPr>
          <a:xfrm>
            <a:off x="590868" y="3769892"/>
            <a:ext cx="11018520" cy="1982081"/>
          </a:xfrm>
        </p:spPr>
        <p:txBody>
          <a:bodyPr/>
          <a:lstStyle/>
          <a:p>
            <a:r>
              <a:rPr lang="en-US" dirty="0"/>
              <a:t>Install the cifs-utils package</a:t>
            </a:r>
          </a:p>
          <a:p>
            <a:r>
              <a:rPr lang="en-US" dirty="0"/>
              <a:t>Meet the SMB client requirements</a:t>
            </a:r>
          </a:p>
          <a:p>
            <a:r>
              <a:rPr lang="en-US" dirty="0"/>
              <a:t>Decide on the directory file chmod permissions</a:t>
            </a:r>
          </a:p>
          <a:p>
            <a:r>
              <a:rPr lang="en-US" dirty="0"/>
              <a:t>Create an entry in /etc/fstab to persist the mount</a:t>
            </a:r>
          </a:p>
        </p:txBody>
      </p:sp>
      <p:sp>
        <p:nvSpPr>
          <p:cNvPr id="2" name="Rectangle 1">
            <a:extLst>
              <a:ext uri="{FF2B5EF4-FFF2-40B4-BE49-F238E27FC236}">
                <a16:creationId xmlns:a16="http://schemas.microsoft.com/office/drawing/2014/main" id="{97881293-7981-4A3A-8B88-9469D8A53552}"/>
              </a:ext>
            </a:extLst>
          </p:cNvPr>
          <p:cNvSpPr/>
          <p:nvPr/>
        </p:nvSpPr>
        <p:spPr>
          <a:xfrm>
            <a:off x="713678" y="1435100"/>
            <a:ext cx="10437541" cy="2048638"/>
          </a:xfrm>
          <a:prstGeom prst="rect">
            <a:avLst/>
          </a:prstGeom>
        </p:spPr>
        <p:txBody>
          <a:bodyPr wrap="square">
            <a:spAutoFit/>
          </a:bodyPr>
          <a:lstStyle/>
          <a:p>
            <a:pPr marL="457200" marR="0">
              <a:lnSpc>
                <a:spcPct val="107000"/>
              </a:lnSpc>
              <a:spcBef>
                <a:spcPts val="0"/>
              </a:spcBef>
              <a:spcAft>
                <a:spcPts val="0"/>
              </a:spcAft>
            </a:pPr>
            <a:r>
              <a:rPr lang="en-US" sz="2400" dirty="0">
                <a:latin typeface="Consolas" panose="020B0609020204030204" pitchFamily="49" charset="0"/>
                <a:ea typeface="Calibri" panose="020F0502020204030204" pitchFamily="34" charset="0"/>
              </a:rPr>
              <a:t>sudo </a:t>
            </a:r>
            <a:r>
              <a:rPr lang="en-US" sz="2400" b="1" dirty="0">
                <a:latin typeface="Consolas" panose="020B0609020204030204" pitchFamily="49" charset="0"/>
                <a:ea typeface="Calibri" panose="020F0502020204030204" pitchFamily="34" charset="0"/>
              </a:rPr>
              <a:t>mount</a:t>
            </a:r>
            <a:r>
              <a:rPr lang="en-US" sz="2400" dirty="0">
                <a:latin typeface="Consolas" panose="020B0609020204030204" pitchFamily="49" charset="0"/>
                <a:ea typeface="Calibri" panose="020F0502020204030204" pitchFamily="34" charset="0"/>
              </a:rPr>
              <a:t> -t cifs //&lt;storage-account-name&gt;.file.core.windows.net/&lt;share-name&gt; &lt;mount-point&gt; -o vers=&lt;smb-version&gt;,username=&lt;storage-account-name&gt;,password=&lt;storage-account-key&gt;,dir_mode=0777,file_mode=0777,serverino</a:t>
            </a:r>
            <a:endParaRPr lang="en-US" sz="24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242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Transfer Required</a:t>
            </a:r>
          </a:p>
        </p:txBody>
      </p:sp>
      <p:sp>
        <p:nvSpPr>
          <p:cNvPr id="6" name="Text Placeholder 5"/>
          <p:cNvSpPr>
            <a:spLocks noGrp="1"/>
          </p:cNvSpPr>
          <p:nvPr>
            <p:ph type="body" sz="quarter" idx="10"/>
          </p:nvPr>
        </p:nvSpPr>
        <p:spPr>
          <a:xfrm>
            <a:off x="584200" y="1435100"/>
            <a:ext cx="10043160" cy="3237809"/>
          </a:xfrm>
        </p:spPr>
        <p:txBody>
          <a:bodyPr/>
          <a:lstStyle/>
          <a:p>
            <a:r>
              <a:rPr lang="en-US" b="1" dirty="0"/>
              <a:t>Only allows requests by secure connection such as HTTPs</a:t>
            </a:r>
          </a:p>
          <a:p>
            <a:r>
              <a:rPr lang="en-US" b="1" dirty="0"/>
              <a:t>Portal</a:t>
            </a:r>
          </a:p>
          <a:p>
            <a:endParaRPr lang="en-US" sz="1100" b="1" dirty="0"/>
          </a:p>
          <a:p>
            <a:endParaRPr lang="en-US" b="1" dirty="0"/>
          </a:p>
          <a:p>
            <a:endParaRPr lang="en-US" b="1" dirty="0"/>
          </a:p>
          <a:p>
            <a:endParaRPr lang="en-US" b="1" dirty="0"/>
          </a:p>
          <a:p>
            <a:r>
              <a:rPr lang="en-US" b="1" dirty="0"/>
              <a:t>PowerShell</a:t>
            </a:r>
          </a:p>
        </p:txBody>
      </p:sp>
      <p:pic>
        <p:nvPicPr>
          <p:cNvPr id="5" name="Picture 4" descr="Screenshot of the Secure Transfer required selection. Disabled is highlighted, Enabled is not selected.">
            <a:extLst>
              <a:ext uri="{FF2B5EF4-FFF2-40B4-BE49-F238E27FC236}">
                <a16:creationId xmlns:a16="http://schemas.microsoft.com/office/drawing/2014/main" id="{F9BF3131-8470-4463-A4BD-878987B8F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20181" y="2565709"/>
            <a:ext cx="7656551" cy="1415276"/>
          </a:xfrm>
          <a:prstGeom prst="rect">
            <a:avLst/>
          </a:prstGeom>
          <a:noFill/>
          <a:ln>
            <a:solidFill>
              <a:schemeClr val="tx1"/>
            </a:solidFill>
          </a:ln>
        </p:spPr>
      </p:pic>
      <p:sp>
        <p:nvSpPr>
          <p:cNvPr id="2" name="Rectangle 1">
            <a:extLst>
              <a:ext uri="{FF2B5EF4-FFF2-40B4-BE49-F238E27FC236}">
                <a16:creationId xmlns:a16="http://schemas.microsoft.com/office/drawing/2014/main" id="{3439D6D9-E0E7-4719-A05A-E4C7FDD751D3}"/>
              </a:ext>
            </a:extLst>
          </p:cNvPr>
          <p:cNvSpPr/>
          <p:nvPr/>
        </p:nvSpPr>
        <p:spPr>
          <a:xfrm>
            <a:off x="795452" y="4745608"/>
            <a:ext cx="8281639" cy="1523430"/>
          </a:xfrm>
          <a:prstGeom prst="rect">
            <a:avLst/>
          </a:prstGeom>
        </p:spPr>
        <p:txBody>
          <a:bodyPr wrap="square">
            <a:spAutoFit/>
          </a:bodyPr>
          <a:lstStyle/>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Set-AzStorageAccount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-Name "{StorageAccountName}"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-ResourceGroupName "{ResourceGroupName}" </a:t>
            </a:r>
          </a:p>
          <a:p>
            <a:pPr marL="457200" marR="0">
              <a:lnSpc>
                <a:spcPct val="107000"/>
              </a:lnSpc>
              <a:spcBef>
                <a:spcPts val="0"/>
              </a:spcBef>
              <a:spcAft>
                <a:spcPts val="0"/>
              </a:spcAft>
            </a:pPr>
            <a:r>
              <a:rPr lang="en-US" sz="2200" b="1" dirty="0">
                <a:latin typeface="Consolas" panose="020B0609020204030204" pitchFamily="49" charset="0"/>
                <a:ea typeface="Calibri" panose="020F0502020204030204" pitchFamily="34" charset="0"/>
              </a:rPr>
              <a:t>	-EnableHttpsTrafficOnly $True</a:t>
            </a: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28039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File Share Snapshots</a:t>
            </a:r>
          </a:p>
        </p:txBody>
      </p:sp>
      <p:sp>
        <p:nvSpPr>
          <p:cNvPr id="3" name="Text Placeholder 2">
            <a:extLst>
              <a:ext uri="{FF2B5EF4-FFF2-40B4-BE49-F238E27FC236}">
                <a16:creationId xmlns:a16="http://schemas.microsoft.com/office/drawing/2014/main" id="{44845C24-D222-4286-A653-8B4B1CCE2163}"/>
              </a:ext>
            </a:extLst>
          </p:cNvPr>
          <p:cNvSpPr>
            <a:spLocks noGrp="1"/>
          </p:cNvSpPr>
          <p:nvPr>
            <p:ph type="body" sz="quarter" idx="10"/>
          </p:nvPr>
        </p:nvSpPr>
        <p:spPr>
          <a:xfrm>
            <a:off x="584200" y="1435497"/>
            <a:ext cx="11018520" cy="4345805"/>
          </a:xfrm>
        </p:spPr>
        <p:txBody>
          <a:bodyPr/>
          <a:lstStyle/>
          <a:p>
            <a:r>
              <a:rPr lang="en-US" dirty="0"/>
              <a:t>Captures the share state at that point in time</a:t>
            </a:r>
          </a:p>
          <a:p>
            <a:r>
              <a:rPr lang="en-US" dirty="0"/>
              <a:t>Is read-only copy of your data</a:t>
            </a:r>
          </a:p>
          <a:p>
            <a:r>
              <a:rPr lang="en-US" dirty="0"/>
              <a:t>Snapshot at the file share level</a:t>
            </a:r>
          </a:p>
          <a:p>
            <a:r>
              <a:rPr lang="en-US" dirty="0"/>
              <a:t>Retrieve at the individual file level</a:t>
            </a:r>
          </a:p>
          <a:p>
            <a:r>
              <a:rPr lang="en-US" dirty="0"/>
              <a:t>Incremental in nature</a:t>
            </a:r>
          </a:p>
          <a:p>
            <a:r>
              <a:rPr lang="en-US" dirty="0"/>
              <a:t>Uses:</a:t>
            </a:r>
          </a:p>
          <a:p>
            <a:pPr lvl="1"/>
            <a:r>
              <a:rPr lang="en-US" sz="2400" dirty="0"/>
              <a:t>Protection against application error and data corruption.</a:t>
            </a:r>
          </a:p>
          <a:p>
            <a:pPr lvl="1"/>
            <a:r>
              <a:rPr lang="en-US" sz="2400" dirty="0"/>
              <a:t>Protection against accidental deletions or unintended changes.</a:t>
            </a:r>
          </a:p>
          <a:p>
            <a:pPr lvl="1"/>
            <a:r>
              <a:rPr lang="en-US" sz="2400" dirty="0"/>
              <a:t>General backup purposes.</a:t>
            </a:r>
          </a:p>
        </p:txBody>
      </p:sp>
      <p:pic>
        <p:nvPicPr>
          <p:cNvPr id="4" name="Picture 3" descr="Screenshot of the View snapshot and create snapshot meu in the portal.">
            <a:extLst>
              <a:ext uri="{FF2B5EF4-FFF2-40B4-BE49-F238E27FC236}">
                <a16:creationId xmlns:a16="http://schemas.microsoft.com/office/drawing/2014/main" id="{567234E6-DEFF-481C-9D4A-A067FACEED31}"/>
              </a:ext>
            </a:extLst>
          </p:cNvPr>
          <p:cNvPicPr>
            <a:picLocks noChangeAspect="1"/>
          </p:cNvPicPr>
          <p:nvPr/>
        </p:nvPicPr>
        <p:blipFill>
          <a:blip r:embed="rId2"/>
          <a:stretch>
            <a:fillRect/>
          </a:stretch>
        </p:blipFill>
        <p:spPr>
          <a:xfrm>
            <a:off x="6809616" y="2449437"/>
            <a:ext cx="4370063" cy="880133"/>
          </a:xfrm>
          <a:prstGeom prst="rect">
            <a:avLst/>
          </a:prstGeom>
          <a:ln>
            <a:solidFill>
              <a:schemeClr val="tx1"/>
            </a:solidFill>
          </a:ln>
        </p:spPr>
      </p:pic>
    </p:spTree>
    <p:extLst>
      <p:ext uri="{BB962C8B-B14F-4D97-AF65-F5344CB8AC3E}">
        <p14:creationId xmlns:p14="http://schemas.microsoft.com/office/powerpoint/2010/main" val="533807816"/>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sp>
        <p:nvSpPr>
          <p:cNvPr id="3" name="Text Placeholder 2">
            <a:extLst>
              <a:ext uri="{FF2B5EF4-FFF2-40B4-BE49-F238E27FC236}">
                <a16:creationId xmlns:a16="http://schemas.microsoft.com/office/drawing/2014/main" id="{A3840322-B1EC-4866-8EB2-58EBE4628F0E}"/>
              </a:ext>
            </a:extLst>
          </p:cNvPr>
          <p:cNvSpPr>
            <a:spLocks noGrp="1"/>
          </p:cNvSpPr>
          <p:nvPr>
            <p:ph type="body" sz="quarter" idx="10"/>
          </p:nvPr>
        </p:nvSpPr>
        <p:spPr>
          <a:xfrm>
            <a:off x="584200" y="1435497"/>
            <a:ext cx="11018520" cy="1982081"/>
          </a:xfrm>
        </p:spPr>
        <p:txBody>
          <a:bodyPr/>
          <a:lstStyle/>
          <a:p>
            <a:r>
              <a:rPr lang="en-US" dirty="0"/>
              <a:t>Create a file share and upload a file</a:t>
            </a:r>
          </a:p>
          <a:p>
            <a:r>
              <a:rPr lang="en-US" dirty="0"/>
              <a:t>Manage snapshots</a:t>
            </a:r>
          </a:p>
          <a:p>
            <a:r>
              <a:rPr lang="en-US" dirty="0"/>
              <a:t>Create a file share (PowerShell)</a:t>
            </a:r>
          </a:p>
          <a:p>
            <a:r>
              <a:rPr lang="en-US" dirty="0"/>
              <a:t>Mount a file share (PowerShell)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Storage Security</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p:txBody>
          <a:bodyPr/>
          <a:lstStyle/>
          <a:p>
            <a:r>
              <a:rPr lang="en-US" dirty="0"/>
              <a:t>Storage Security Overview</a:t>
            </a:r>
          </a:p>
        </p:txBody>
      </p:sp>
      <p:sp>
        <p:nvSpPr>
          <p:cNvPr id="3" name="Text Placeholder 2">
            <a:extLst>
              <a:ext uri="{FF2B5EF4-FFF2-40B4-BE49-F238E27FC236}">
                <a16:creationId xmlns:a16="http://schemas.microsoft.com/office/drawing/2014/main" id="{41792893-12C4-4341-878C-A39DC2B4567B}"/>
              </a:ext>
            </a:extLst>
          </p:cNvPr>
          <p:cNvSpPr>
            <a:spLocks noGrp="1"/>
          </p:cNvSpPr>
          <p:nvPr>
            <p:ph type="body" sz="quarter" idx="10"/>
          </p:nvPr>
        </p:nvSpPr>
        <p:spPr>
          <a:xfrm>
            <a:off x="584200" y="1435497"/>
            <a:ext cx="11018520" cy="4567404"/>
          </a:xfrm>
        </p:spPr>
        <p:txBody>
          <a:bodyPr/>
          <a:lstStyle/>
          <a:p>
            <a:r>
              <a:rPr lang="en-US" dirty="0"/>
              <a:t>Storage Security</a:t>
            </a:r>
          </a:p>
          <a:p>
            <a:r>
              <a:rPr lang="en-US" dirty="0"/>
              <a:t>Shared Access Signatures</a:t>
            </a:r>
          </a:p>
          <a:p>
            <a:r>
              <a:rPr lang="en-US" dirty="0"/>
              <a:t>Configuring SAS Parameters</a:t>
            </a:r>
          </a:p>
          <a:p>
            <a:r>
              <a:rPr lang="en-US" dirty="0"/>
              <a:t>URI and SAS Parameters</a:t>
            </a:r>
          </a:p>
          <a:p>
            <a:r>
              <a:rPr lang="en-US" dirty="0"/>
              <a:t>Demonstration – SAS (Portal)</a:t>
            </a:r>
          </a:p>
          <a:p>
            <a:r>
              <a:rPr lang="en-US" dirty="0"/>
              <a:t>Storage Service Encryption</a:t>
            </a:r>
          </a:p>
          <a:p>
            <a:r>
              <a:rPr lang="en-US" dirty="0"/>
              <a:t>Customer Managed Keys</a:t>
            </a:r>
          </a:p>
          <a:p>
            <a:r>
              <a:rPr lang="en-US" dirty="0"/>
              <a:t>SAS Best Practices</a:t>
            </a:r>
          </a:p>
          <a:p>
            <a:r>
              <a:rPr lang="en-US" dirty="0"/>
              <a:t>Demonstration – SAS (Storage Explorer)</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Shared Access Signatures (SAS)</a:t>
            </a:r>
          </a:p>
        </p:txBody>
      </p:sp>
      <p:sp>
        <p:nvSpPr>
          <p:cNvPr id="6" name="Text Placeholder 5"/>
          <p:cNvSpPr>
            <a:spLocks noGrp="1"/>
          </p:cNvSpPr>
          <p:nvPr>
            <p:ph type="body" sz="quarter" idx="10"/>
          </p:nvPr>
        </p:nvSpPr>
        <p:spPr>
          <a:xfrm>
            <a:off x="584200" y="3425183"/>
            <a:ext cx="11018520" cy="2843855"/>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 Blob, Queue, Table, or File service</a:t>
            </a:r>
          </a:p>
          <a:p>
            <a:r>
              <a:rPr lang="en-US" dirty="0"/>
              <a:t>The service SAS delegates access to a resource in just one of the storage services</a:t>
            </a:r>
          </a:p>
        </p:txBody>
      </p:sp>
      <p:pic>
        <p:nvPicPr>
          <p:cNvPr id="5" name="Picture 4" descr="Image of a user providing a SAS key to access a folder in the cloud. ">
            <a:extLst>
              <a:ext uri="{FF2B5EF4-FFF2-40B4-BE49-F238E27FC236}">
                <a16:creationId xmlns:a16="http://schemas.microsoft.com/office/drawing/2014/main" id="{DB3598B2-F947-49C2-ACFF-E9E55968B1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264" y="1158240"/>
            <a:ext cx="7167409" cy="2066917"/>
          </a:xfrm>
          <a:prstGeom prst="rect">
            <a:avLst/>
          </a:prstGeom>
          <a:noFill/>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SAS Parameters</a:t>
            </a:r>
          </a:p>
        </p:txBody>
      </p:sp>
      <p:pic>
        <p:nvPicPr>
          <p:cNvPr id="7" name="Picture 6" descr="Screenshot of the SAS Parameters page in the portal. ">
            <a:extLst>
              <a:ext uri="{FF2B5EF4-FFF2-40B4-BE49-F238E27FC236}">
                <a16:creationId xmlns:a16="http://schemas.microsoft.com/office/drawing/2014/main" id="{00C04163-BE50-434C-BF52-D39F8DA116A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675120" y="1897736"/>
            <a:ext cx="4638414" cy="3506330"/>
          </a:xfrm>
          <a:prstGeom prst="rect">
            <a:avLst/>
          </a:prstGeom>
          <a:noFill/>
          <a:ln>
            <a:solidFill>
              <a:schemeClr val="tx1"/>
            </a:solidFill>
          </a:ln>
        </p:spPr>
      </p:pic>
      <p:sp>
        <p:nvSpPr>
          <p:cNvPr id="9" name="Text Placeholder 5">
            <a:extLst>
              <a:ext uri="{FF2B5EF4-FFF2-40B4-BE49-F238E27FC236}">
                <a16:creationId xmlns:a16="http://schemas.microsoft.com/office/drawing/2014/main" id="{1307D75E-DFAC-47D2-BBDF-040B88493424}"/>
              </a:ext>
            </a:extLst>
          </p:cNvPr>
          <p:cNvSpPr>
            <a:spLocks noGrp="1"/>
          </p:cNvSpPr>
          <p:nvPr>
            <p:ph type="body" sz="quarter" idx="10"/>
          </p:nvPr>
        </p:nvSpPr>
        <p:spPr>
          <a:xfrm>
            <a:off x="828643" y="2037588"/>
            <a:ext cx="5689873" cy="1698927"/>
          </a:xfrm>
        </p:spPr>
        <p:txBody>
          <a:bodyPr/>
          <a:lstStyle/>
          <a:p>
            <a:pPr marL="0" indent="0">
              <a:buNone/>
            </a:pPr>
            <a:r>
              <a:rPr lang="en-US" sz="2400" dirty="0">
                <a:solidFill>
                  <a:schemeClr val="accent2">
                    <a:lumMod val="90000"/>
                    <a:lumOff val="10000"/>
                  </a:schemeClr>
                </a:solidFill>
                <a:latin typeface="+mn-lt"/>
                <a:cs typeface="+mn-cs"/>
              </a:rPr>
              <a:t>New-AzStorageAccountSASToken</a:t>
            </a: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-Service</a:t>
            </a:r>
            <a:r>
              <a:rPr lang="en-US" sz="2400" dirty="0">
                <a:latin typeface="Consolas" panose="020B0609020204030204" pitchFamily="49" charset="0"/>
              </a:rPr>
              <a:t> </a:t>
            </a:r>
            <a:r>
              <a:rPr lang="en-US" sz="2400" dirty="0">
                <a:solidFill>
                  <a:schemeClr val="tx1"/>
                </a:solidFill>
                <a:latin typeface="+mn-lt"/>
                <a:cs typeface="+mn-cs"/>
              </a:rPr>
              <a:t>Blob,File,Table,Queue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-ResourceType </a:t>
            </a:r>
            <a:r>
              <a:rPr lang="en-US" sz="2400" dirty="0">
                <a:solidFill>
                  <a:schemeClr val="tx1"/>
                </a:solidFill>
                <a:latin typeface="+mn-lt"/>
                <a:cs typeface="+mn-cs"/>
              </a:rPr>
              <a:t>Service,Container,Object</a:t>
            </a:r>
          </a:p>
          <a:p>
            <a:pPr marL="0" indent="0">
              <a:buNone/>
            </a:pPr>
            <a:r>
              <a:rPr lang="en-US" sz="2400" dirty="0">
                <a:latin typeface="Consolas" panose="020B0609020204030204" pitchFamily="49" charset="0"/>
              </a:rPr>
              <a:t> </a:t>
            </a:r>
            <a:r>
              <a:rPr lang="en-US" sz="2400" dirty="0">
                <a:solidFill>
                  <a:srgbClr val="0078D4"/>
                </a:solidFill>
                <a:latin typeface="+mn-lt"/>
                <a:cs typeface="+mn-cs"/>
              </a:rPr>
              <a:t>-Permission </a:t>
            </a:r>
            <a:r>
              <a:rPr lang="en-US" sz="2400" dirty="0">
                <a:solidFill>
                  <a:schemeClr val="tx1"/>
                </a:solidFill>
                <a:latin typeface="+mn-lt"/>
                <a:cs typeface="+mn-cs"/>
              </a:rPr>
              <a:t>"racwdlup"</a:t>
            </a:r>
          </a:p>
        </p:txBody>
      </p:sp>
      <p:sp>
        <p:nvSpPr>
          <p:cNvPr id="5" name="Text Placeholder 5">
            <a:extLst>
              <a:ext uri="{FF2B5EF4-FFF2-40B4-BE49-F238E27FC236}">
                <a16:creationId xmlns:a16="http://schemas.microsoft.com/office/drawing/2014/main" id="{14C3FE7C-A186-47FB-9C26-939C23A0E05C}"/>
              </a:ext>
            </a:extLst>
          </p:cNvPr>
          <p:cNvSpPr txBox="1">
            <a:spLocks/>
          </p:cNvSpPr>
          <p:nvPr/>
        </p:nvSpPr>
        <p:spPr>
          <a:xfrm>
            <a:off x="560560" y="1415412"/>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Account level SAS, full permissions</a:t>
            </a:r>
          </a:p>
        </p:txBody>
      </p:sp>
      <p:sp>
        <p:nvSpPr>
          <p:cNvPr id="2" name="Rectangle 1">
            <a:extLst>
              <a:ext uri="{FF2B5EF4-FFF2-40B4-BE49-F238E27FC236}">
                <a16:creationId xmlns:a16="http://schemas.microsoft.com/office/drawing/2014/main" id="{2264BADF-6F10-4A81-9CEB-705FBC68E3FA}"/>
              </a:ext>
            </a:extLst>
          </p:cNvPr>
          <p:cNvSpPr/>
          <p:nvPr/>
        </p:nvSpPr>
        <p:spPr>
          <a:xfrm>
            <a:off x="819499" y="4423068"/>
            <a:ext cx="6096000" cy="1569660"/>
          </a:xfrm>
          <a:prstGeom prst="rect">
            <a:avLst/>
          </a:prstGeom>
        </p:spPr>
        <p:txBody>
          <a:bodyPr>
            <a:spAutoFit/>
          </a:bodyPr>
          <a:lstStyle/>
          <a:p>
            <a:r>
              <a:rPr lang="en-US" sz="2400" dirty="0">
                <a:solidFill>
                  <a:schemeClr val="accent2">
                    <a:lumMod val="90000"/>
                    <a:lumOff val="10000"/>
                  </a:schemeClr>
                </a:solidFill>
              </a:rPr>
              <a:t>New-AzStorageBlobSASToken</a:t>
            </a:r>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-Container </a:t>
            </a:r>
            <a:r>
              <a:rPr lang="en-US" sz="2400" dirty="0"/>
              <a:t>"ContainerName"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-Blob </a:t>
            </a:r>
            <a:r>
              <a:rPr lang="en-US" sz="2400" dirty="0"/>
              <a:t>"BlobName"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-Permission </a:t>
            </a:r>
            <a:r>
              <a:rPr lang="en-US" sz="2400" dirty="0"/>
              <a:t>rwd</a:t>
            </a:r>
          </a:p>
        </p:txBody>
      </p:sp>
      <p:sp>
        <p:nvSpPr>
          <p:cNvPr id="8" name="Text Placeholder 5">
            <a:extLst>
              <a:ext uri="{FF2B5EF4-FFF2-40B4-BE49-F238E27FC236}">
                <a16:creationId xmlns:a16="http://schemas.microsoft.com/office/drawing/2014/main" id="{407FDF96-3729-48B3-9708-8646C327D85F}"/>
              </a:ext>
            </a:extLst>
          </p:cNvPr>
          <p:cNvSpPr txBox="1">
            <a:spLocks/>
          </p:cNvSpPr>
          <p:nvPr/>
        </p:nvSpPr>
        <p:spPr>
          <a:xfrm>
            <a:off x="597135" y="3874404"/>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Blob level SAS, full permissions</a:t>
            </a:r>
          </a:p>
        </p:txBody>
      </p:sp>
    </p:spTree>
    <p:extLst>
      <p:ext uri="{BB962C8B-B14F-4D97-AF65-F5344CB8AC3E}">
        <p14:creationId xmlns:p14="http://schemas.microsoft.com/office/powerpoint/2010/main" val="304386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352996"/>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https:\\ ..) and the SAS Tokey (?sv= .. ) combine to form the URI. ">
            <a:extLst>
              <a:ext uri="{FF2B5EF4-FFF2-40B4-BE49-F238E27FC236}">
                <a16:creationId xmlns:a16="http://schemas.microsoft.com/office/drawing/2014/main"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350074"/>
            <a:ext cx="6265137" cy="1374001"/>
          </a:xfrm>
          <a:prstGeom prst="rect">
            <a:avLst/>
          </a:prstGeom>
          <a:noFill/>
        </p:spPr>
      </p:pic>
      <p:sp>
        <p:nvSpPr>
          <p:cNvPr id="5" name="Text Placeholder 5">
            <a:extLst>
              <a:ext uri="{FF2B5EF4-FFF2-40B4-BE49-F238E27FC236}">
                <a16:creationId xmlns:a16="http://schemas.microsoft.com/office/drawing/2014/main" id="{C1A3284C-516A-4066-8617-DE67D177D8C9}"/>
              </a:ext>
            </a:extLst>
          </p:cNvPr>
          <p:cNvSpPr txBox="1">
            <a:spLocks/>
          </p:cNvSpPr>
          <p:nvPr/>
        </p:nvSpPr>
        <p:spPr>
          <a:xfrm>
            <a:off x="637541" y="4103452"/>
            <a:ext cx="11018520" cy="232679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r>
              <a:rPr lang="en-US" dirty="0"/>
              <a:t>Includes parameters for resource URI, storage services version, services, resource types, start time, expiry time, resource, permissions, IP range, protocol, signature</a:t>
            </a:r>
          </a:p>
        </p:txBody>
      </p:sp>
      <p:sp>
        <p:nvSpPr>
          <p:cNvPr id="2" name="Rectangle 1">
            <a:extLst>
              <a:ext uri="{FF2B5EF4-FFF2-40B4-BE49-F238E27FC236}">
                <a16:creationId xmlns:a16="http://schemas.microsoft.com/office/drawing/2014/main" id="{E157E203-F664-4C58-8805-C3587F77C87B}"/>
              </a:ext>
            </a:extLst>
          </p:cNvPr>
          <p:cNvSpPr/>
          <p:nvPr/>
        </p:nvSpPr>
        <p:spPr>
          <a:xfrm>
            <a:off x="1399032" y="3775794"/>
            <a:ext cx="10433304" cy="1200329"/>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https://myaccount.blob.core.windows.net/?restype=service&amp;comp=properties&amp;sv=2015-04-05&amp;ss=bf&amp;srt=s&amp;st=2015-04-29T22%3A18%3A26Z&amp;se=2015-04-30T02%3A23%3A26Z&amp;sr=b&amp;sp=rw&amp;sip=168.1.5.60-168.1.5.70&amp;spr=https &amp;sig=F%6GRVAZ5Cdj2Pw4txxxxx</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a:xfrm>
            <a:off x="588263" y="457200"/>
            <a:ext cx="11018520" cy="553998"/>
          </a:xfrm>
        </p:spPr>
        <p:txBody>
          <a:bodyPr/>
          <a:lstStyle/>
          <a:p>
            <a:r>
              <a:rPr lang="en-US" dirty="0"/>
              <a:t>Demonstration – SAS (Portal)</a:t>
            </a:r>
          </a:p>
        </p:txBody>
      </p:sp>
      <p:sp>
        <p:nvSpPr>
          <p:cNvPr id="3" name="Text Placeholder 2">
            <a:extLst>
              <a:ext uri="{FF2B5EF4-FFF2-40B4-BE49-F238E27FC236}">
                <a16:creationId xmlns:a16="http://schemas.microsoft.com/office/drawing/2014/main" id="{F336563F-AA36-4FE5-AFED-3182216BD493}"/>
              </a:ext>
            </a:extLst>
          </p:cNvPr>
          <p:cNvSpPr>
            <a:spLocks noGrp="1"/>
          </p:cNvSpPr>
          <p:nvPr>
            <p:ph type="body" sz="quarter" idx="10"/>
          </p:nvPr>
        </p:nvSpPr>
        <p:spPr>
          <a:xfrm>
            <a:off x="584200" y="1435497"/>
            <a:ext cx="11018520" cy="947952"/>
          </a:xfrm>
        </p:spPr>
        <p:txBody>
          <a:bodyPr/>
          <a:lstStyle/>
          <a:p>
            <a:r>
              <a:rPr lang="en-US" dirty="0"/>
              <a:t>Create a SAS at the service level</a:t>
            </a:r>
          </a:p>
          <a:p>
            <a:r>
              <a:rPr lang="en-US" dirty="0"/>
              <a:t>Create a SAS at the 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Zone-redundant Storage</a:t>
            </a:r>
          </a:p>
        </p:txBody>
      </p:sp>
      <p:sp>
        <p:nvSpPr>
          <p:cNvPr id="6" name="Text Placeholder 5"/>
          <p:cNvSpPr>
            <a:spLocks noGrp="1"/>
          </p:cNvSpPr>
          <p:nvPr>
            <p:ph type="body" sz="quarter" idx="10"/>
          </p:nvPr>
        </p:nvSpPr>
        <p:spPr>
          <a:xfrm>
            <a:off x="584200" y="3431566"/>
            <a:ext cx="11018520" cy="2843855"/>
          </a:xfrm>
        </p:spPr>
        <p:txBody>
          <a:bodyPr/>
          <a:lstStyle/>
          <a:p>
            <a:r>
              <a:rPr lang="en-US" dirty="0"/>
              <a:t>Replicates your data across three storage clusters in a single region</a:t>
            </a:r>
          </a:p>
          <a:p>
            <a:r>
              <a:rPr lang="en-US" dirty="0"/>
              <a:t>Each storage cluster is physically separated from the others and resides in its own availability zone</a:t>
            </a:r>
          </a:p>
          <a:p>
            <a:r>
              <a:rPr lang="en-US" dirty="0"/>
              <a:t>Each availability zone, and the ZRS cluster within it, is autonomous, with separate utilities and networking capabilities</a:t>
            </a:r>
          </a:p>
          <a:p>
            <a:r>
              <a:rPr lang="en-US" dirty="0"/>
              <a:t>Consistency, durability, and high availability scenarios</a:t>
            </a:r>
          </a:p>
        </p:txBody>
      </p:sp>
      <p:graphicFrame>
        <p:nvGraphicFramePr>
          <p:cNvPr id="2" name="Table 1">
            <a:extLst>
              <a:ext uri="{FF2B5EF4-FFF2-40B4-BE49-F238E27FC236}">
                <a16:creationId xmlns:a16="http://schemas.microsoft.com/office/drawing/2014/main" id="{D3195859-BEFA-41F7-81F3-35B1065D260E}"/>
              </a:ext>
            </a:extLst>
          </p:cNvPr>
          <p:cNvGraphicFramePr>
            <a:graphicFrameLocks noGrp="1"/>
          </p:cNvGraphicFramePr>
          <p:nvPr>
            <p:extLst>
              <p:ext uri="{D42A27DB-BD31-4B8C-83A1-F6EECF244321}">
                <p14:modId xmlns:p14="http://schemas.microsoft.com/office/powerpoint/2010/main" val="198091963"/>
              </p:ext>
            </p:extLst>
          </p:nvPr>
        </p:nvGraphicFramePr>
        <p:xfrm>
          <a:off x="584200" y="1435101"/>
          <a:ext cx="10076365" cy="1562255"/>
        </p:xfrm>
        <a:graphic>
          <a:graphicData uri="http://schemas.openxmlformats.org/drawingml/2006/table">
            <a:tbl>
              <a:tblPr firstRow="1" firstCol="1" bandRow="1">
                <a:tableStyleId>{5C22544A-7EE6-4342-B048-85BDC9FD1C3A}</a:tableStyleId>
              </a:tblPr>
              <a:tblGrid>
                <a:gridCol w="1992085">
                  <a:extLst>
                    <a:ext uri="{9D8B030D-6E8A-4147-A177-3AD203B41FA5}">
                      <a16:colId xmlns:a16="http://schemas.microsoft.com/office/drawing/2014/main" val="2441931060"/>
                    </a:ext>
                  </a:extLst>
                </a:gridCol>
                <a:gridCol w="1992085">
                  <a:extLst>
                    <a:ext uri="{9D8B030D-6E8A-4147-A177-3AD203B41FA5}">
                      <a16:colId xmlns:a16="http://schemas.microsoft.com/office/drawing/2014/main" val="2540338844"/>
                    </a:ext>
                  </a:extLst>
                </a:gridCol>
                <a:gridCol w="6092195">
                  <a:extLst>
                    <a:ext uri="{9D8B030D-6E8A-4147-A177-3AD203B41FA5}">
                      <a16:colId xmlns:a16="http://schemas.microsoft.com/office/drawing/2014/main" val="1168729393"/>
                    </a:ext>
                  </a:extLst>
                </a:gridCol>
              </a:tblGrid>
              <a:tr h="416969">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Replication</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Copies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Strategy</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414925"/>
                  </a:ext>
                </a:extLst>
              </a:tr>
              <a:tr h="857677">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Zone-redundant storage (ZRS)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Maintains three copies of your data.</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Data is replicated </a:t>
                      </a:r>
                      <a:r>
                        <a:rPr lang="en-US" sz="2400" b="0" kern="1200" dirty="0">
                          <a:solidFill>
                            <a:schemeClr val="dk1"/>
                          </a:solidFill>
                          <a:effectLst/>
                          <a:latin typeface="Segoe UI Semilight" panose="020B0402040204020203" pitchFamily="34" charset="0"/>
                          <a:ea typeface="+mn-ea"/>
                          <a:cs typeface="Segoe UI Semilight" panose="020B0402040204020203" pitchFamily="34" charset="0"/>
                        </a:rPr>
                        <a:t>across three storage clusters in a single region.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080255"/>
                  </a:ext>
                </a:extLst>
              </a:tr>
            </a:tbl>
          </a:graphicData>
        </a:graphic>
      </p:graphicFrame>
    </p:spTree>
    <p:extLst>
      <p:ext uri="{BB962C8B-B14F-4D97-AF65-F5344CB8AC3E}">
        <p14:creationId xmlns:p14="http://schemas.microsoft.com/office/powerpoint/2010/main" val="137464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3" name="Text Placeholder 2">
            <a:extLst>
              <a:ext uri="{FF2B5EF4-FFF2-40B4-BE49-F238E27FC236}">
                <a16:creationId xmlns:a16="http://schemas.microsoft.com/office/drawing/2014/main" id="{052FB6D9-8A6F-44D0-A56A-0CE019094237}"/>
              </a:ext>
            </a:extLst>
          </p:cNvPr>
          <p:cNvSpPr>
            <a:spLocks noGrp="1"/>
          </p:cNvSpPr>
          <p:nvPr>
            <p:ph type="body" sz="quarter" idx="10"/>
          </p:nvPr>
        </p:nvSpPr>
        <p:spPr>
          <a:xfrm>
            <a:off x="584200" y="1435497"/>
            <a:ext cx="6676136" cy="4222694"/>
          </a:xfrm>
        </p:spPr>
        <p:txBody>
          <a:bodyPr/>
          <a:lstStyle/>
          <a:p>
            <a:r>
              <a:rPr lang="en-US" dirty="0"/>
              <a:t>Protects your data for security and compliance</a:t>
            </a:r>
          </a:p>
          <a:p>
            <a:r>
              <a:rPr lang="en-US" dirty="0"/>
              <a:t>Automatically encrypts and decrypts your data</a:t>
            </a:r>
          </a:p>
          <a:p>
            <a:r>
              <a:rPr lang="en-US" dirty="0"/>
              <a:t>Encrypted through 256-bit AES encryption</a:t>
            </a:r>
          </a:p>
          <a:p>
            <a:r>
              <a:rPr lang="en-US" dirty="0"/>
              <a:t>Is enabled for all new and existing storage accounts and cannot be disabled</a:t>
            </a:r>
          </a:p>
          <a:p>
            <a:r>
              <a:rPr lang="en-US" dirty="0"/>
              <a:t>Is transparent to users</a:t>
            </a:r>
          </a:p>
        </p:txBody>
      </p:sp>
      <p:pic>
        <p:nvPicPr>
          <p:cNvPr id="5" name="Picture 4" descr="Screenshot of the storage account encryption blade. ">
            <a:extLst>
              <a:ext uri="{FF2B5EF4-FFF2-40B4-BE49-F238E27FC236}">
                <a16:creationId xmlns:a16="http://schemas.microsoft.com/office/drawing/2014/main" id="{79CBED90-B1D9-4244-8900-A3874E94D909}"/>
              </a:ext>
            </a:extLst>
          </p:cNvPr>
          <p:cNvPicPr>
            <a:picLocks noChangeAspect="1"/>
          </p:cNvPicPr>
          <p:nvPr/>
        </p:nvPicPr>
        <p:blipFill>
          <a:blip r:embed="rId3"/>
          <a:stretch>
            <a:fillRect/>
          </a:stretch>
        </p:blipFill>
        <p:spPr>
          <a:xfrm>
            <a:off x="7417786" y="1450967"/>
            <a:ext cx="4515133" cy="4158967"/>
          </a:xfrm>
          <a:prstGeom prst="rect">
            <a:avLst/>
          </a:prstGeom>
          <a:ln>
            <a:solidFill>
              <a:schemeClr val="tx1"/>
            </a:solidFill>
          </a:ln>
        </p:spPr>
      </p:pic>
      <p:sp>
        <p:nvSpPr>
          <p:cNvPr id="6" name="Rectangle 5">
            <a:extLst>
              <a:ext uri="{FF2B5EF4-FFF2-40B4-BE49-F238E27FC236}">
                <a16:creationId xmlns:a16="http://schemas.microsoft.com/office/drawing/2014/main" id="{23D833EC-B4D0-4974-854F-3B90B137EC5A}"/>
              </a:ext>
            </a:extLst>
          </p:cNvPr>
          <p:cNvSpPr/>
          <p:nvPr/>
        </p:nvSpPr>
        <p:spPr>
          <a:xfrm>
            <a:off x="542544" y="6085439"/>
            <a:ext cx="82814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Customer Managed Keys</a:t>
            </a:r>
          </a:p>
        </p:txBody>
      </p:sp>
      <p:sp>
        <p:nvSpPr>
          <p:cNvPr id="3" name="Text Placeholder 2">
            <a:extLst>
              <a:ext uri="{FF2B5EF4-FFF2-40B4-BE49-F238E27FC236}">
                <a16:creationId xmlns:a16="http://schemas.microsoft.com/office/drawing/2014/main" id="{BE0F098A-3A62-4195-A3EC-372C57FA94F9}"/>
              </a:ext>
            </a:extLst>
          </p:cNvPr>
          <p:cNvSpPr>
            <a:spLocks noGrp="1"/>
          </p:cNvSpPr>
          <p:nvPr>
            <p:ph type="body" sz="quarter" idx="10"/>
          </p:nvPr>
        </p:nvSpPr>
        <p:spPr>
          <a:xfrm>
            <a:off x="584200" y="1435497"/>
            <a:ext cx="5825744" cy="4567404"/>
          </a:xfrm>
        </p:spPr>
        <p:txBody>
          <a:bodyPr/>
          <a:lstStyle/>
          <a:p>
            <a:r>
              <a:rPr lang="en-US" dirty="0"/>
              <a:t>Use the Azure Key Vault to manage your encryption keys</a:t>
            </a:r>
          </a:p>
          <a:p>
            <a:r>
              <a:rPr lang="en-US" dirty="0"/>
              <a:t>Create your own encryption keys and store them in a key vault</a:t>
            </a:r>
          </a:p>
          <a:p>
            <a:r>
              <a:rPr lang="en-US" dirty="0"/>
              <a:t>Use Azure Key Vault's APIs to generate encryption keys</a:t>
            </a:r>
          </a:p>
          <a:p>
            <a:r>
              <a:rPr lang="en-US" dirty="0"/>
              <a:t>Custom keys give you more flexibility and control </a:t>
            </a:r>
          </a:p>
        </p:txBody>
      </p:sp>
      <p:pic>
        <p:nvPicPr>
          <p:cNvPr id="4" name="Picture 3" descr="Screenshot of using your own key. Includes key vault, encryption key, and firewall information. ">
            <a:extLst>
              <a:ext uri="{FF2B5EF4-FFF2-40B4-BE49-F238E27FC236}">
                <a16:creationId xmlns:a16="http://schemas.microsoft.com/office/drawing/2014/main" id="{22D99D84-45BA-4460-A46E-41244C7AE12F}"/>
              </a:ext>
            </a:extLst>
          </p:cNvPr>
          <p:cNvPicPr>
            <a:picLocks noChangeAspect="1"/>
          </p:cNvPicPr>
          <p:nvPr/>
        </p:nvPicPr>
        <p:blipFill>
          <a:blip r:embed="rId3"/>
          <a:stretch>
            <a:fillRect/>
          </a:stretch>
        </p:blipFill>
        <p:spPr>
          <a:xfrm>
            <a:off x="6690870" y="1293570"/>
            <a:ext cx="4620258" cy="4371741"/>
          </a:xfrm>
          <a:prstGeom prst="rect">
            <a:avLst/>
          </a:prstGeom>
          <a:ln>
            <a:solidFill>
              <a:schemeClr val="tx1"/>
            </a:solid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Best Practices</a:t>
            </a:r>
          </a:p>
        </p:txBody>
      </p:sp>
      <p:sp>
        <p:nvSpPr>
          <p:cNvPr id="6" name="Text Placeholder 5"/>
          <p:cNvSpPr>
            <a:spLocks noGrp="1"/>
          </p:cNvSpPr>
          <p:nvPr>
            <p:ph type="body" sz="quarter" idx="10"/>
          </p:nvPr>
        </p:nvSpPr>
        <p:spPr>
          <a:xfrm>
            <a:off x="584200" y="1435497"/>
            <a:ext cx="11018520" cy="4721292"/>
          </a:xfrm>
        </p:spPr>
        <p:txBody>
          <a:bodyPr/>
          <a:lstStyle/>
          <a:p>
            <a:r>
              <a:rPr lang="en-US" sz="2600" dirty="0"/>
              <a:t>Always use HTTPS to create or distribute an SAS</a:t>
            </a:r>
          </a:p>
          <a:p>
            <a:r>
              <a:rPr lang="en-US" sz="2600" dirty="0"/>
              <a:t>Reference stored access policies where possible</a:t>
            </a:r>
          </a:p>
          <a:p>
            <a:r>
              <a:rPr lang="en-US" sz="2600" dirty="0"/>
              <a:t>Use near-term expiration times on an ad hoc SAS</a:t>
            </a:r>
          </a:p>
          <a:p>
            <a:r>
              <a:rPr lang="en-US" sz="2600" dirty="0"/>
              <a:t>Have clients automatically renew the SAS if necessary</a:t>
            </a:r>
          </a:p>
          <a:p>
            <a:r>
              <a:rPr lang="en-US" sz="2600" dirty="0"/>
              <a:t>Be careful with SAS start time</a:t>
            </a:r>
          </a:p>
          <a:p>
            <a:r>
              <a:rPr lang="en-US" sz="2600" dirty="0"/>
              <a:t>Be specific with the resource to be accessed</a:t>
            </a:r>
          </a:p>
          <a:p>
            <a:r>
              <a:rPr lang="en-US" sz="2600" dirty="0"/>
              <a:t>Understand that your account will be billed for any usage</a:t>
            </a:r>
          </a:p>
          <a:p>
            <a:r>
              <a:rPr lang="en-US" sz="2600" dirty="0"/>
              <a:t>Validate data written using SAS</a:t>
            </a:r>
          </a:p>
          <a:p>
            <a:r>
              <a:rPr lang="en-US" sz="2600" dirty="0"/>
              <a:t>Don't assume SAS is always the correct choice</a:t>
            </a:r>
          </a:p>
          <a:p>
            <a:r>
              <a:rPr lang="en-US" sz="2600" dirty="0"/>
              <a:t>Use Storage Analytics to monitor your application</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63DF-F9C9-4FD3-9A08-9866CC7CC357}"/>
              </a:ext>
            </a:extLst>
          </p:cNvPr>
          <p:cNvSpPr>
            <a:spLocks noGrp="1"/>
          </p:cNvSpPr>
          <p:nvPr>
            <p:ph type="title"/>
          </p:nvPr>
        </p:nvSpPr>
        <p:spPr/>
        <p:txBody>
          <a:bodyPr/>
          <a:lstStyle/>
          <a:p>
            <a:r>
              <a:rPr lang="en-US" dirty="0"/>
              <a:t>Demonstration – SAS (Storage Explorer)</a:t>
            </a:r>
          </a:p>
        </p:txBody>
      </p:sp>
      <p:sp>
        <p:nvSpPr>
          <p:cNvPr id="3" name="Text Placeholder 2">
            <a:extLst>
              <a:ext uri="{FF2B5EF4-FFF2-40B4-BE49-F238E27FC236}">
                <a16:creationId xmlns:a16="http://schemas.microsoft.com/office/drawing/2014/main" id="{1DBDD1F6-C717-41C4-83FF-0C532848491F}"/>
              </a:ext>
            </a:extLst>
          </p:cNvPr>
          <p:cNvSpPr>
            <a:spLocks noGrp="1"/>
          </p:cNvSpPr>
          <p:nvPr>
            <p:ph type="body" sz="quarter" idx="10"/>
          </p:nvPr>
        </p:nvSpPr>
        <p:spPr>
          <a:xfrm>
            <a:off x="584200" y="1435497"/>
            <a:ext cx="10772648" cy="947952"/>
          </a:xfrm>
        </p:spPr>
        <p:txBody>
          <a:bodyPr/>
          <a:lstStyle/>
          <a:p>
            <a:r>
              <a:rPr lang="en-US" dirty="0"/>
              <a:t>Generate a SAS connection string for the account you want to share</a:t>
            </a:r>
          </a:p>
          <a:p>
            <a:r>
              <a:rPr lang="en-US" dirty="0"/>
              <a:t>Attach to a storage account by using a SAS Connection string</a:t>
            </a:r>
          </a:p>
        </p:txBody>
      </p:sp>
    </p:spTree>
    <p:extLst>
      <p:ext uri="{BB962C8B-B14F-4D97-AF65-F5344CB8AC3E}">
        <p14:creationId xmlns:p14="http://schemas.microsoft.com/office/powerpoint/2010/main" val="92626590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2072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t>Lab: </a:t>
            </a:r>
            <a:r>
              <a:rPr lang="en-US" b="1" dirty="0"/>
              <a:t>Implement and Manage Storage</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481227"/>
          </a:xfrm>
        </p:spPr>
        <p:txBody>
          <a:bodyPr/>
          <a:lstStyle/>
          <a:p>
            <a:r>
              <a:rPr lang="en-US" dirty="0"/>
              <a:t>Adatum Corporation wants to leverage Azure Storage for hosting its data</a:t>
            </a:r>
          </a:p>
          <a:p>
            <a:pPr marL="685800" lvl="1" indent="-457200">
              <a:buFont typeface="Arial" panose="020B0604020202020204" pitchFamily="34" charset="0"/>
              <a:buChar char="•"/>
            </a:pPr>
            <a:r>
              <a:rPr lang="en-US" sz="2400" b="1" dirty="0"/>
              <a:t>Exercise 0. </a:t>
            </a:r>
            <a:r>
              <a:rPr lang="en-US" sz="2400" dirty="0"/>
              <a:t>Prepare the lab environment</a:t>
            </a:r>
          </a:p>
          <a:p>
            <a:pPr marL="685800" lvl="1" indent="-457200">
              <a:buFont typeface="Arial" panose="020B0604020202020204" pitchFamily="34" charset="0"/>
              <a:buChar char="•"/>
            </a:pPr>
            <a:r>
              <a:rPr lang="en-US" sz="2400" b="1" dirty="0"/>
              <a:t>Exercise 1</a:t>
            </a:r>
            <a:r>
              <a:rPr lang="en-US" sz="2400" dirty="0"/>
              <a:t>. Implement and use Azure Blob Storage</a:t>
            </a:r>
          </a:p>
          <a:p>
            <a:pPr marL="685800" lvl="1" indent="-457200">
              <a:buFont typeface="Arial" panose="020B0604020202020204" pitchFamily="34" charset="0"/>
              <a:buChar char="•"/>
            </a:pPr>
            <a:r>
              <a:rPr lang="en-US" sz="2400" b="1" dirty="0"/>
              <a:t>Exercise 2. </a:t>
            </a:r>
            <a:r>
              <a:rPr lang="en-US" sz="2400" dirty="0"/>
              <a:t>Implement and use Azure File Storage</a:t>
            </a:r>
          </a:p>
          <a:p>
            <a:pPr lvl="1"/>
            <a:endParaRPr lang="en-US" sz="2400" dirty="0"/>
          </a:p>
          <a:p>
            <a:pPr lvl="1"/>
            <a:endParaRPr lang="en-US" sz="2400" dirty="0"/>
          </a:p>
          <a:p>
            <a:pPr lvl="1"/>
            <a:endParaRPr lang="en-US" sz="2400" dirty="0"/>
          </a:p>
          <a:p>
            <a:pPr lvl="1"/>
            <a:endParaRPr lang="en-US" sz="2400" dirty="0"/>
          </a:p>
          <a:p>
            <a:r>
              <a:rPr lang="en-US" dirty="0"/>
              <a:t>Lab time: 60 minutes</a:t>
            </a: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143480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t>Lesson 02: File Sync</a:t>
            </a:r>
          </a:p>
        </p:txBody>
      </p:sp>
    </p:spTree>
    <p:extLst>
      <p:ext uri="{BB962C8B-B14F-4D97-AF65-F5344CB8AC3E}">
        <p14:creationId xmlns:p14="http://schemas.microsoft.com/office/powerpoint/2010/main" val="77331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A0F7-0868-420D-BD58-D10636E3499C}"/>
              </a:ext>
            </a:extLst>
          </p:cNvPr>
          <p:cNvSpPr>
            <a:spLocks noGrp="1"/>
          </p:cNvSpPr>
          <p:nvPr>
            <p:ph type="title"/>
          </p:nvPr>
        </p:nvSpPr>
        <p:spPr/>
        <p:txBody>
          <a:bodyPr/>
          <a:lstStyle/>
          <a:p>
            <a:r>
              <a:rPr lang="en-US" dirty="0"/>
              <a:t>File Sync Overview</a:t>
            </a:r>
          </a:p>
        </p:txBody>
      </p:sp>
      <p:sp>
        <p:nvSpPr>
          <p:cNvPr id="3" name="Text Placeholder 2">
            <a:extLst>
              <a:ext uri="{FF2B5EF4-FFF2-40B4-BE49-F238E27FC236}">
                <a16:creationId xmlns:a16="http://schemas.microsoft.com/office/drawing/2014/main" id="{F23610A5-507D-4F27-B074-24FEC7DECCE1}"/>
              </a:ext>
            </a:extLst>
          </p:cNvPr>
          <p:cNvSpPr>
            <a:spLocks noGrp="1"/>
          </p:cNvSpPr>
          <p:nvPr>
            <p:ph type="body" sz="quarter" idx="10"/>
          </p:nvPr>
        </p:nvSpPr>
        <p:spPr>
          <a:xfrm>
            <a:off x="584200" y="1435497"/>
            <a:ext cx="11018520" cy="1982081"/>
          </a:xfrm>
        </p:spPr>
        <p:txBody>
          <a:bodyPr>
            <a:normAutofit/>
          </a:bodyPr>
          <a:lstStyle/>
          <a:p>
            <a:r>
              <a:rPr lang="en-US" dirty="0"/>
              <a:t>Azure File Sync</a:t>
            </a:r>
          </a:p>
          <a:p>
            <a:r>
              <a:rPr lang="en-US" dirty="0"/>
              <a:t>File Sync Components</a:t>
            </a:r>
          </a:p>
          <a:p>
            <a:r>
              <a:rPr lang="en-US" dirty="0"/>
              <a:t>File Sync – Initial Steps</a:t>
            </a:r>
          </a:p>
          <a:p>
            <a:r>
              <a:rPr lang="en-US" dirty="0"/>
              <a:t>File Sync - Synchronization</a:t>
            </a:r>
          </a:p>
        </p:txBody>
      </p:sp>
    </p:spTree>
    <p:extLst>
      <p:ext uri="{BB962C8B-B14F-4D97-AF65-F5344CB8AC3E}">
        <p14:creationId xmlns:p14="http://schemas.microsoft.com/office/powerpoint/2010/main" val="310136071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6740" y="1484003"/>
            <a:ext cx="11018520"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6856" y="1644061"/>
            <a:ext cx="5509260" cy="3153863"/>
          </a:xfrm>
          <a:prstGeom prst="rect">
            <a:avLst/>
          </a:prstGeom>
          <a:noFill/>
        </p:spPr>
      </p:pic>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Geo-redundant Storage</a:t>
            </a:r>
          </a:p>
        </p:txBody>
      </p:sp>
      <p:sp>
        <p:nvSpPr>
          <p:cNvPr id="6" name="Text Placeholder 5"/>
          <p:cNvSpPr>
            <a:spLocks noGrp="1"/>
          </p:cNvSpPr>
          <p:nvPr>
            <p:ph type="body" sz="quarter" idx="10"/>
          </p:nvPr>
        </p:nvSpPr>
        <p:spPr>
          <a:xfrm>
            <a:off x="584198" y="4552473"/>
            <a:ext cx="11322455" cy="1994392"/>
          </a:xfrm>
        </p:spPr>
        <p:txBody>
          <a:bodyPr/>
          <a:lstStyle/>
          <a:p>
            <a:pPr lvl="0"/>
            <a:r>
              <a:rPr lang="en-US" sz="2400" dirty="0"/>
              <a:t>GRS replicates your data to another data center in a secondary region, but that data is available to be read only during a failure </a:t>
            </a:r>
          </a:p>
          <a:p>
            <a:pPr lvl="0"/>
            <a:r>
              <a:rPr lang="en-US" sz="2400" dirty="0"/>
              <a:t>RA-GRS is based on GRS and replicates data to another data center in another region. Provides read access from the secondary region, even without a failure</a:t>
            </a:r>
          </a:p>
          <a:p>
            <a:pPr lvl="0"/>
            <a:r>
              <a:rPr lang="en-US" sz="2400" dirty="0"/>
              <a:t>Consider the Recovery Time Objective and Recovery Point Objective</a:t>
            </a:r>
          </a:p>
        </p:txBody>
      </p:sp>
      <p:graphicFrame>
        <p:nvGraphicFramePr>
          <p:cNvPr id="2" name="Table 1">
            <a:extLst>
              <a:ext uri="{FF2B5EF4-FFF2-40B4-BE49-F238E27FC236}">
                <a16:creationId xmlns:a16="http://schemas.microsoft.com/office/drawing/2014/main" id="{8A8364FE-25A9-425A-ADA3-26702A8BC6A6}"/>
              </a:ext>
            </a:extLst>
          </p:cNvPr>
          <p:cNvGraphicFramePr>
            <a:graphicFrameLocks noGrp="1"/>
          </p:cNvGraphicFramePr>
          <p:nvPr>
            <p:extLst>
              <p:ext uri="{D42A27DB-BD31-4B8C-83A1-F6EECF244321}">
                <p14:modId xmlns:p14="http://schemas.microsoft.com/office/powerpoint/2010/main" val="1158592187"/>
              </p:ext>
            </p:extLst>
          </p:nvPr>
        </p:nvGraphicFramePr>
        <p:xfrm>
          <a:off x="584198" y="1431694"/>
          <a:ext cx="11025189" cy="2763803"/>
        </p:xfrm>
        <a:graphic>
          <a:graphicData uri="http://schemas.openxmlformats.org/drawingml/2006/table">
            <a:tbl>
              <a:tblPr firstRow="1" firstCol="1" bandRow="1">
                <a:tableStyleId>{5C22544A-7EE6-4342-B048-85BDC9FD1C3A}</a:tableStyleId>
              </a:tblPr>
              <a:tblGrid>
                <a:gridCol w="2538830">
                  <a:extLst>
                    <a:ext uri="{9D8B030D-6E8A-4147-A177-3AD203B41FA5}">
                      <a16:colId xmlns:a16="http://schemas.microsoft.com/office/drawing/2014/main" val="2650081204"/>
                    </a:ext>
                  </a:extLst>
                </a:gridCol>
                <a:gridCol w="1820502">
                  <a:extLst>
                    <a:ext uri="{9D8B030D-6E8A-4147-A177-3AD203B41FA5}">
                      <a16:colId xmlns:a16="http://schemas.microsoft.com/office/drawing/2014/main" val="1777980413"/>
                    </a:ext>
                  </a:extLst>
                </a:gridCol>
                <a:gridCol w="6665857">
                  <a:extLst>
                    <a:ext uri="{9D8B030D-6E8A-4147-A177-3AD203B41FA5}">
                      <a16:colId xmlns:a16="http://schemas.microsoft.com/office/drawing/2014/main" val="2473153594"/>
                    </a:ext>
                  </a:extLst>
                </a:gridCol>
              </a:tblGrid>
              <a:tr h="28683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Replication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Copies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Strategy</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592752"/>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Geo-redundant storage (GRS)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Maintains six copies of your data.</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Data is replicated three times within the primary region and is also replicated three times in a secondary region.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338131"/>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Read access geo-redundant storage (RA-GRS)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Maintains six copies of your data.</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Data is replicated to a secondary geographic location and provides read access to your data in the secondary location.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169357"/>
                  </a:ext>
                </a:extLst>
              </a:tr>
            </a:tbl>
          </a:graphicData>
        </a:graphic>
      </p:graphicFrame>
    </p:spTree>
    <p:extLst>
      <p:ext uri="{BB962C8B-B14F-4D97-AF65-F5344CB8AC3E}">
        <p14:creationId xmlns:p14="http://schemas.microsoft.com/office/powerpoint/2010/main" val="23033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File Sync Components</a:t>
            </a:r>
          </a:p>
        </p:txBody>
      </p:sp>
      <p:sp>
        <p:nvSpPr>
          <p:cNvPr id="3" name="Text Placeholder 2">
            <a:extLst>
              <a:ext uri="{FF2B5EF4-FFF2-40B4-BE49-F238E27FC236}">
                <a16:creationId xmlns:a16="http://schemas.microsoft.com/office/drawing/2014/main" id="{F6B475F6-2047-4B3D-B868-7AFCBC4E9017}"/>
              </a:ext>
            </a:extLst>
          </p:cNvPr>
          <p:cNvSpPr>
            <a:spLocks noGrp="1"/>
          </p:cNvSpPr>
          <p:nvPr>
            <p:ph type="body" sz="quarter" idx="10"/>
          </p:nvPr>
        </p:nvSpPr>
        <p:spPr>
          <a:xfrm>
            <a:off x="410464" y="1261872"/>
            <a:ext cx="6484112" cy="4601260"/>
          </a:xfrm>
        </p:spPr>
        <p:txBody>
          <a:bodyPr/>
          <a:lstStyle/>
          <a:p>
            <a:r>
              <a:rPr lang="en-US" sz="2300" dirty="0"/>
              <a:t>The </a:t>
            </a:r>
            <a:r>
              <a:rPr lang="en-US" sz="2300" b="1" dirty="0"/>
              <a:t>Storage Sync Service </a:t>
            </a:r>
            <a:r>
              <a:rPr lang="en-US" sz="2300" dirty="0"/>
              <a:t>is the top-level resource.</a:t>
            </a:r>
          </a:p>
          <a:p>
            <a:r>
              <a:rPr lang="en-US" sz="2300" dirty="0"/>
              <a:t>The </a:t>
            </a:r>
            <a:r>
              <a:rPr lang="en-US" sz="2300" b="1" dirty="0"/>
              <a:t>registered server </a:t>
            </a:r>
            <a:r>
              <a:rPr lang="en-US" sz="2300" dirty="0"/>
              <a:t>object represents a trust relationship between your server (or cluster) and the Storage Sync Service </a:t>
            </a:r>
          </a:p>
          <a:p>
            <a:r>
              <a:rPr lang="en-US" sz="2300" dirty="0"/>
              <a:t>The </a:t>
            </a:r>
            <a:r>
              <a:rPr lang="en-US" sz="2300" b="1" dirty="0"/>
              <a:t>Azure File Sync agent </a:t>
            </a:r>
            <a:r>
              <a:rPr lang="en-US" sz="2300" dirty="0"/>
              <a:t>is a downloadable package that enables Windows Server to be synced with an Azure file share </a:t>
            </a:r>
          </a:p>
          <a:p>
            <a:r>
              <a:rPr lang="en-US" sz="2300" dirty="0"/>
              <a:t>A </a:t>
            </a:r>
            <a:r>
              <a:rPr lang="en-US" sz="2300" b="1" dirty="0"/>
              <a:t>server endpoint </a:t>
            </a:r>
            <a:r>
              <a:rPr lang="en-US" sz="2300" dirty="0"/>
              <a:t>represents a specific location on a registered server, such as a folder </a:t>
            </a:r>
          </a:p>
          <a:p>
            <a:r>
              <a:rPr lang="en-US" sz="2300" dirty="0"/>
              <a:t>A </a:t>
            </a:r>
            <a:r>
              <a:rPr lang="en-US" sz="2300" b="1" dirty="0"/>
              <a:t>cloud endpoint </a:t>
            </a:r>
            <a:r>
              <a:rPr lang="en-US" sz="2300" dirty="0"/>
              <a:t>is an Azure file share</a:t>
            </a:r>
          </a:p>
          <a:p>
            <a:r>
              <a:rPr lang="en-US" sz="2300" dirty="0"/>
              <a:t>A </a:t>
            </a:r>
            <a:r>
              <a:rPr lang="en-US" sz="2300" b="1" dirty="0"/>
              <a:t>sync group </a:t>
            </a:r>
            <a:r>
              <a:rPr lang="en-US" sz="2300" dirty="0"/>
              <a:t>defines which files are kept in sync</a:t>
            </a:r>
          </a:p>
        </p:txBody>
      </p:sp>
      <p:pic>
        <p:nvPicPr>
          <p:cNvPr id="4" name="Picture 3" descr="File sync architecture showing server with server endpoints">
            <a:extLst>
              <a:ext uri="{FF2B5EF4-FFF2-40B4-BE49-F238E27FC236}">
                <a16:creationId xmlns:a16="http://schemas.microsoft.com/office/drawing/2014/main" id="{57C0DDF3-ED52-4EB8-961A-DAF2F536EAD2}"/>
              </a:ext>
            </a:extLst>
          </p:cNvPr>
          <p:cNvPicPr>
            <a:picLocks noChangeAspect="1"/>
          </p:cNvPicPr>
          <p:nvPr/>
        </p:nvPicPr>
        <p:blipFill>
          <a:blip r:embed="rId2"/>
          <a:stretch>
            <a:fillRect/>
          </a:stretch>
        </p:blipFill>
        <p:spPr>
          <a:xfrm>
            <a:off x="6858000" y="1608010"/>
            <a:ext cx="5140452" cy="3952875"/>
          </a:xfrm>
          <a:prstGeom prst="rect">
            <a:avLst/>
          </a:prstGeom>
        </p:spPr>
      </p:pic>
    </p:spTree>
    <p:extLst>
      <p:ext uri="{BB962C8B-B14F-4D97-AF65-F5344CB8AC3E}">
        <p14:creationId xmlns:p14="http://schemas.microsoft.com/office/powerpoint/2010/main" val="851388423"/>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 Initial Steps</a:t>
            </a:r>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id="{FC55E478-8CD1-4808-A08E-8D23884662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3916" y="690465"/>
            <a:ext cx="9504379" cy="2396611"/>
          </a:xfrm>
          <a:prstGeom prst="rect">
            <a:avLst/>
          </a:prstGeom>
          <a:noFill/>
        </p:spPr>
      </p:pic>
      <p:pic>
        <p:nvPicPr>
          <p:cNvPr id="5" name="Picture 4" descr="Screenshot of the deploy storage sync service page with name, subscription, resource group, and location. ">
            <a:extLst>
              <a:ext uri="{FF2B5EF4-FFF2-40B4-BE49-F238E27FC236}">
                <a16:creationId xmlns:a16="http://schemas.microsoft.com/office/drawing/2014/main" id="{7A11B255-9516-4EC8-8867-24581DAEED02}"/>
              </a:ext>
            </a:extLst>
          </p:cNvPr>
          <p:cNvPicPr>
            <a:picLocks noChangeAspect="1"/>
          </p:cNvPicPr>
          <p:nvPr/>
        </p:nvPicPr>
        <p:blipFill>
          <a:blip r:embed="rId4"/>
          <a:stretch>
            <a:fillRect/>
          </a:stretch>
        </p:blipFill>
        <p:spPr>
          <a:xfrm>
            <a:off x="913739" y="3150835"/>
            <a:ext cx="2597191" cy="33404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27E5CF5F-4192-4318-8491-7EC357A6F70C}"/>
              </a:ext>
              <a:ext uri="{C183D7F6-B498-43B3-948B-1728B52AA6E4}">
                <adec:decorative xmlns:adec="http://schemas.microsoft.com/office/drawing/2017/decorative" val="1"/>
              </a:ext>
            </a:extLst>
          </p:cNvPr>
          <p:cNvCxnSpPr>
            <a:cxnSpLocks/>
            <a:endCxn id="5" idx="0"/>
          </p:cNvCxnSpPr>
          <p:nvPr/>
        </p:nvCxnSpPr>
        <p:spPr>
          <a:xfrm>
            <a:off x="2212335" y="2472528"/>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creenshot of the choose a file sync service wizard with azure subscription, resource group, an storage sync service. ">
            <a:extLst>
              <a:ext uri="{FF2B5EF4-FFF2-40B4-BE49-F238E27FC236}">
                <a16:creationId xmlns:a16="http://schemas.microsoft.com/office/drawing/2014/main" id="{15EA0A70-8B15-4ADE-BCE7-8C54E8EDE61D}"/>
              </a:ext>
            </a:extLst>
          </p:cNvPr>
          <p:cNvPicPr>
            <a:picLocks noChangeAspect="1"/>
          </p:cNvPicPr>
          <p:nvPr/>
        </p:nvPicPr>
        <p:blipFill>
          <a:blip r:embed="rId5"/>
          <a:stretch>
            <a:fillRect/>
          </a:stretch>
        </p:blipFill>
        <p:spPr>
          <a:xfrm>
            <a:off x="6801843" y="3132787"/>
            <a:ext cx="4502553" cy="2741957"/>
          </a:xfrm>
          <a:prstGeom prst="rect">
            <a:avLst/>
          </a:prstGeom>
        </p:spPr>
      </p:pic>
      <p:cxnSp>
        <p:nvCxnSpPr>
          <p:cNvPr id="19" name="Straight Arrow Connector 18">
            <a:extLst>
              <a:ext uri="{FF2B5EF4-FFF2-40B4-BE49-F238E27FC236}">
                <a16:creationId xmlns:a16="http://schemas.microsoft.com/office/drawing/2014/main" id="{2C665619-33EC-47D0-911C-5549347647BC}"/>
              </a:ext>
              <a:ext uri="{C183D7F6-B498-43B3-948B-1728B52AA6E4}">
                <adec:decorative xmlns:adec="http://schemas.microsoft.com/office/drawing/2017/decorative" val="1"/>
              </a:ext>
            </a:extLst>
          </p:cNvPr>
          <p:cNvCxnSpPr>
            <a:cxnSpLocks/>
          </p:cNvCxnSpPr>
          <p:nvPr/>
        </p:nvCxnSpPr>
        <p:spPr>
          <a:xfrm>
            <a:off x="9117903" y="2462962"/>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24500"/>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 Synchronization</a:t>
            </a:r>
          </a:p>
        </p:txBody>
      </p:sp>
      <p:sp>
        <p:nvSpPr>
          <p:cNvPr id="4" name="Text Placeholder 3">
            <a:extLst>
              <a:ext uri="{FF2B5EF4-FFF2-40B4-BE49-F238E27FC236}">
                <a16:creationId xmlns:a16="http://schemas.microsoft.com/office/drawing/2014/main" id="{E93013E1-B0E8-49E6-ADF5-5E86C34624E8}"/>
              </a:ext>
            </a:extLst>
          </p:cNvPr>
          <p:cNvSpPr>
            <a:spLocks noGrp="1"/>
          </p:cNvSpPr>
          <p:nvPr>
            <p:ph type="body" sz="quarter" idx="10"/>
          </p:nvPr>
        </p:nvSpPr>
        <p:spPr>
          <a:xfrm>
            <a:off x="584200" y="1437481"/>
            <a:ext cx="5212080" cy="1107996"/>
          </a:xfrm>
        </p:spPr>
        <p:txBody>
          <a:bodyPr/>
          <a:lstStyle/>
          <a:p>
            <a:r>
              <a:rPr lang="en-US" sz="2400" dirty="0"/>
              <a:t>Create a sync group with at least one cloud endpoint. The endpoint will have a storage account and file share</a:t>
            </a:r>
          </a:p>
        </p:txBody>
      </p:sp>
      <p:sp>
        <p:nvSpPr>
          <p:cNvPr id="7" name="Text Placeholder 6">
            <a:extLst>
              <a:ext uri="{FF2B5EF4-FFF2-40B4-BE49-F238E27FC236}">
                <a16:creationId xmlns:a16="http://schemas.microsoft.com/office/drawing/2014/main" id="{1292FFC0-E8BA-47DB-ADFB-DBA74EB5D605}"/>
              </a:ext>
            </a:extLst>
          </p:cNvPr>
          <p:cNvSpPr>
            <a:spLocks noGrp="1"/>
          </p:cNvSpPr>
          <p:nvPr>
            <p:ph type="body" sz="quarter" idx="11"/>
          </p:nvPr>
        </p:nvSpPr>
        <p:spPr>
          <a:xfrm>
            <a:off x="6389914" y="1437481"/>
            <a:ext cx="5212080" cy="1107996"/>
          </a:xfrm>
        </p:spPr>
        <p:txBody>
          <a:bodyPr/>
          <a:lstStyle/>
          <a:p>
            <a:r>
              <a:rPr lang="en-US" sz="2400" dirty="0"/>
              <a:t>Create a server endpoint with the registered server, path, and optional cloud tiering information</a:t>
            </a:r>
          </a:p>
        </p:txBody>
      </p:sp>
      <p:pic>
        <p:nvPicPr>
          <p:cNvPr id="8" name="Picture 7" descr="Screenshot of creating a sync group with one cloud endpoint. ">
            <a:extLst>
              <a:ext uri="{FF2B5EF4-FFF2-40B4-BE49-F238E27FC236}">
                <a16:creationId xmlns:a16="http://schemas.microsoft.com/office/drawing/2014/main" id="{E0D60045-8BD2-4D38-8717-3F3502591D7E}"/>
              </a:ext>
            </a:extLst>
          </p:cNvPr>
          <p:cNvPicPr>
            <a:picLocks noChangeAspect="1"/>
          </p:cNvPicPr>
          <p:nvPr/>
        </p:nvPicPr>
        <p:blipFill>
          <a:blip r:embed="rId3"/>
          <a:stretch>
            <a:fillRect/>
          </a:stretch>
        </p:blipFill>
        <p:spPr>
          <a:xfrm>
            <a:off x="1230243" y="2748442"/>
            <a:ext cx="3502532" cy="3569459"/>
          </a:xfrm>
          <a:prstGeom prst="rect">
            <a:avLst/>
          </a:prstGeom>
          <a:ln>
            <a:solidFill>
              <a:schemeClr val="tx1"/>
            </a:solidFill>
          </a:ln>
        </p:spPr>
      </p:pic>
      <p:pic>
        <p:nvPicPr>
          <p:cNvPr id="9" name="Picture 8" descr="Screenshot of adding a server endpoint with registered server, path, and optional cloud tiering. ">
            <a:extLst>
              <a:ext uri="{FF2B5EF4-FFF2-40B4-BE49-F238E27FC236}">
                <a16:creationId xmlns:a16="http://schemas.microsoft.com/office/drawing/2014/main" id="{5F81C57D-45A4-4973-AB88-B1904CEDD186}"/>
              </a:ext>
            </a:extLst>
          </p:cNvPr>
          <p:cNvPicPr>
            <a:picLocks noChangeAspect="1"/>
          </p:cNvPicPr>
          <p:nvPr/>
        </p:nvPicPr>
        <p:blipFill>
          <a:blip r:embed="rId4"/>
          <a:stretch>
            <a:fillRect/>
          </a:stretch>
        </p:blipFill>
        <p:spPr>
          <a:xfrm>
            <a:off x="7111982" y="2936003"/>
            <a:ext cx="3514725" cy="2171700"/>
          </a:xfrm>
          <a:prstGeom prst="rect">
            <a:avLst/>
          </a:prstGeom>
          <a:ln>
            <a:solidFill>
              <a:schemeClr val="tx1"/>
            </a:solidFill>
          </a:ln>
        </p:spPr>
      </p:pic>
    </p:spTree>
    <p:extLst>
      <p:ext uri="{BB962C8B-B14F-4D97-AF65-F5344CB8AC3E}">
        <p14:creationId xmlns:p14="http://schemas.microsoft.com/office/powerpoint/2010/main" val="1904085891"/>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Import and Export Service</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and Export Service Overview</a:t>
            </a:r>
          </a:p>
        </p:txBody>
      </p:sp>
      <p:sp>
        <p:nvSpPr>
          <p:cNvPr id="6" name="Text Placeholder 5"/>
          <p:cNvSpPr>
            <a:spLocks noGrp="1"/>
          </p:cNvSpPr>
          <p:nvPr>
            <p:ph type="body" sz="quarter" idx="10"/>
          </p:nvPr>
        </p:nvSpPr>
        <p:spPr>
          <a:xfrm>
            <a:off x="588263" y="1194761"/>
            <a:ext cx="11018520" cy="3533275"/>
          </a:xfrm>
        </p:spPr>
        <p:txBody>
          <a:bodyPr>
            <a:normAutofit/>
          </a:bodyPr>
          <a:lstStyle/>
          <a:p>
            <a:r>
              <a:rPr lang="en-US" dirty="0"/>
              <a:t>Import and Export Service</a:t>
            </a:r>
          </a:p>
          <a:p>
            <a:r>
              <a:rPr lang="en-US" dirty="0"/>
              <a:t>Components and Requirements</a:t>
            </a:r>
          </a:p>
          <a:p>
            <a:r>
              <a:rPr lang="en-US" dirty="0"/>
              <a:t>Import and Export Tool</a:t>
            </a:r>
          </a:p>
          <a:p>
            <a:r>
              <a:rPr lang="en-US" dirty="0"/>
              <a:t>Import Jobs</a:t>
            </a:r>
          </a:p>
          <a:p>
            <a:r>
              <a:rPr lang="en-US" dirty="0"/>
              <a:t>Export Jobs</a:t>
            </a:r>
          </a:p>
          <a:p>
            <a:r>
              <a:rPr lang="en-US" dirty="0" err="1"/>
              <a:t>AzCopy</a:t>
            </a:r>
            <a:endParaRPr lang="en-US" dirty="0"/>
          </a:p>
          <a:p>
            <a:r>
              <a:rPr lang="en-US" dirty="0"/>
              <a:t>Demonstration - </a:t>
            </a:r>
            <a:r>
              <a:rPr lang="en-US" dirty="0" err="1"/>
              <a:t>AzCopy</a:t>
            </a:r>
            <a:endParaRPr lang="en-US" dirty="0"/>
          </a:p>
        </p:txBody>
      </p:sp>
    </p:spTree>
    <p:extLst>
      <p:ext uri="{BB962C8B-B14F-4D97-AF65-F5344CB8AC3E}">
        <p14:creationId xmlns:p14="http://schemas.microsoft.com/office/powerpoint/2010/main" val="31563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and Export Service</a:t>
            </a:r>
          </a:p>
        </p:txBody>
      </p:sp>
      <p:sp>
        <p:nvSpPr>
          <p:cNvPr id="6" name="Text Placeholder 5"/>
          <p:cNvSpPr>
            <a:spLocks noGrp="1"/>
          </p:cNvSpPr>
          <p:nvPr>
            <p:ph type="body" sz="quarter" idx="10"/>
          </p:nvPr>
        </p:nvSpPr>
        <p:spPr>
          <a:xfrm>
            <a:off x="588263" y="1194761"/>
            <a:ext cx="11018520" cy="3964162"/>
          </a:xfrm>
        </p:spPr>
        <p:txBody>
          <a:bodyPr/>
          <a:lstStyle/>
          <a:p>
            <a:r>
              <a:rPr lang="en-US" dirty="0"/>
              <a:t>Import/transfer large amounts of data to Azure Blob storage and Azure Files</a:t>
            </a:r>
          </a:p>
          <a:p>
            <a:r>
              <a:rPr lang="en-US" dirty="0"/>
              <a:t>Export/transfer data from Azure storage to hard disk drives</a:t>
            </a:r>
          </a:p>
          <a:p>
            <a:endParaRPr lang="en-US" dirty="0"/>
          </a:p>
          <a:p>
            <a:r>
              <a:rPr lang="en-US" dirty="0"/>
              <a:t>Migrating data to the cloud</a:t>
            </a:r>
          </a:p>
          <a:p>
            <a:r>
              <a:rPr lang="en-US" dirty="0"/>
              <a:t>Content distribution</a:t>
            </a:r>
          </a:p>
          <a:p>
            <a:r>
              <a:rPr lang="en-US" dirty="0"/>
              <a:t>Backup</a:t>
            </a:r>
          </a:p>
          <a:p>
            <a:r>
              <a:rPr lang="en-US" dirty="0"/>
              <a:t>Data recovery</a:t>
            </a:r>
            <a:endParaRPr lang="en-US" b="1" dirty="0"/>
          </a:p>
        </p:txBody>
      </p:sp>
    </p:spTree>
    <p:extLst>
      <p:ext uri="{BB962C8B-B14F-4D97-AF65-F5344CB8AC3E}">
        <p14:creationId xmlns:p14="http://schemas.microsoft.com/office/powerpoint/2010/main" val="195195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6BD1D-DC65-4559-BA2A-6A313A6D8CEE}"/>
              </a:ext>
            </a:extLst>
          </p:cNvPr>
          <p:cNvSpPr>
            <a:spLocks noGrp="1"/>
          </p:cNvSpPr>
          <p:nvPr>
            <p:ph type="title"/>
          </p:nvPr>
        </p:nvSpPr>
        <p:spPr/>
        <p:txBody>
          <a:bodyPr/>
          <a:lstStyle/>
          <a:p>
            <a:r>
              <a:rPr lang="en-US" dirty="0"/>
              <a:t>Components and Requirements</a:t>
            </a:r>
          </a:p>
        </p:txBody>
      </p:sp>
      <p:sp>
        <p:nvSpPr>
          <p:cNvPr id="3" name="Text Placeholder 2">
            <a:extLst>
              <a:ext uri="{FF2B5EF4-FFF2-40B4-BE49-F238E27FC236}">
                <a16:creationId xmlns:a16="http://schemas.microsoft.com/office/drawing/2014/main" id="{9A16507B-91A1-4121-9988-6843FD8DFB0F}"/>
              </a:ext>
            </a:extLst>
          </p:cNvPr>
          <p:cNvSpPr>
            <a:spLocks noGrp="1"/>
          </p:cNvSpPr>
          <p:nvPr>
            <p:ph type="body" sz="quarter" idx="10"/>
          </p:nvPr>
        </p:nvSpPr>
        <p:spPr>
          <a:xfrm>
            <a:off x="584200" y="1435497"/>
            <a:ext cx="11018520" cy="5306068"/>
          </a:xfrm>
        </p:spPr>
        <p:txBody>
          <a:bodyPr/>
          <a:lstStyle/>
          <a:p>
            <a:r>
              <a:rPr lang="en-US" b="1" dirty="0"/>
              <a:t>Components</a:t>
            </a:r>
          </a:p>
          <a:p>
            <a:pPr lvl="1"/>
            <a:r>
              <a:rPr lang="en-US" sz="2400" b="1" dirty="0"/>
              <a:t>Import/Export service </a:t>
            </a:r>
            <a:r>
              <a:rPr lang="en-US" sz="2400" dirty="0"/>
              <a:t>helps the user create and track jobs</a:t>
            </a:r>
          </a:p>
          <a:p>
            <a:pPr lvl="1"/>
            <a:r>
              <a:rPr lang="en-US" sz="2400" b="1" dirty="0" err="1"/>
              <a:t>WAImportExport</a:t>
            </a:r>
            <a:r>
              <a:rPr lang="en-US" sz="2400" b="1" dirty="0"/>
              <a:t> tool </a:t>
            </a:r>
            <a:r>
              <a:rPr lang="en-US" sz="2400" dirty="0"/>
              <a:t>command line tool for drive preparation and repair</a:t>
            </a:r>
          </a:p>
          <a:p>
            <a:pPr lvl="1"/>
            <a:r>
              <a:rPr lang="en-US" sz="2400" b="1" dirty="0"/>
              <a:t>Disk Drives </a:t>
            </a:r>
            <a:r>
              <a:rPr lang="en-US" sz="2400" dirty="0"/>
              <a:t>can be SSDs (2.5”) or HDDs (2.5” and 3.5”)</a:t>
            </a:r>
          </a:p>
          <a:p>
            <a:r>
              <a:rPr lang="en-US" b="1" dirty="0"/>
              <a:t>Requirements</a:t>
            </a:r>
          </a:p>
          <a:p>
            <a:pPr lvl="1"/>
            <a:r>
              <a:rPr lang="en-US" sz="2400" dirty="0"/>
              <a:t>Windows Server (64-bit and BitLocker) or Client (WMF and BitLocker)</a:t>
            </a:r>
          </a:p>
          <a:p>
            <a:pPr lvl="1"/>
            <a:r>
              <a:rPr lang="en-US" sz="2400" dirty="0"/>
              <a:t>General Purpose v2 storage accounts is recommended </a:t>
            </a:r>
          </a:p>
          <a:p>
            <a:pPr lvl="1"/>
            <a:r>
              <a:rPr lang="en-US" sz="2400" dirty="0"/>
              <a:t>Import jobs can include Azure Blob storage, Azure File storage, Block blobs, and Page blobs.</a:t>
            </a:r>
          </a:p>
          <a:p>
            <a:pPr lvl="1"/>
            <a:r>
              <a:rPr lang="en-US" sz="2400" dirty="0"/>
              <a:t>Export jobs can include Azure Blob storage, Block blobs, Page blobs, and Append blobs. Azure Files not supported.</a:t>
            </a:r>
          </a:p>
          <a:p>
            <a:endParaRPr lang="en-US" b="1" dirty="0"/>
          </a:p>
        </p:txBody>
      </p:sp>
    </p:spTree>
    <p:extLst>
      <p:ext uri="{BB962C8B-B14F-4D97-AF65-F5344CB8AC3E}">
        <p14:creationId xmlns:p14="http://schemas.microsoft.com/office/powerpoint/2010/main" val="767954848"/>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5669-0A63-40C3-A91F-9333A429E4F0}"/>
              </a:ext>
            </a:extLst>
          </p:cNvPr>
          <p:cNvSpPr>
            <a:spLocks noGrp="1"/>
          </p:cNvSpPr>
          <p:nvPr>
            <p:ph type="title"/>
          </p:nvPr>
        </p:nvSpPr>
        <p:spPr/>
        <p:txBody>
          <a:bodyPr/>
          <a:lstStyle/>
          <a:p>
            <a:r>
              <a:rPr lang="en-US" dirty="0"/>
              <a:t>Import and Export Tool</a:t>
            </a:r>
          </a:p>
        </p:txBody>
      </p:sp>
      <p:sp>
        <p:nvSpPr>
          <p:cNvPr id="3" name="Text Placeholder 2">
            <a:extLst>
              <a:ext uri="{FF2B5EF4-FFF2-40B4-BE49-F238E27FC236}">
                <a16:creationId xmlns:a16="http://schemas.microsoft.com/office/drawing/2014/main" id="{AD59664D-6A12-4DDA-B557-C87482CE0535}"/>
              </a:ext>
            </a:extLst>
          </p:cNvPr>
          <p:cNvSpPr>
            <a:spLocks noGrp="1"/>
          </p:cNvSpPr>
          <p:nvPr>
            <p:ph type="body" sz="quarter" idx="10"/>
          </p:nvPr>
        </p:nvSpPr>
        <p:spPr>
          <a:xfrm>
            <a:off x="456184" y="2523633"/>
            <a:ext cx="11018520" cy="3533275"/>
          </a:xfrm>
        </p:spPr>
        <p:txBody>
          <a:bodyPr>
            <a:normAutofit/>
          </a:bodyPr>
          <a:lstStyle/>
          <a:p>
            <a:r>
              <a:rPr lang="en-US" dirty="0"/>
              <a:t>Copy data to the hard drives for shipment to an Azure datacenter</a:t>
            </a:r>
          </a:p>
          <a:p>
            <a:r>
              <a:rPr lang="en-US" dirty="0"/>
              <a:t>Repair any blobs that were not useable (import or export)</a:t>
            </a:r>
          </a:p>
          <a:p>
            <a:r>
              <a:rPr lang="en-US" dirty="0"/>
              <a:t>Internal SATA II/III HDDs or SSDs</a:t>
            </a:r>
          </a:p>
          <a:p>
            <a:r>
              <a:rPr lang="en-US" dirty="0"/>
              <a:t>Handles data copy, volume encryption, and creation of journal files</a:t>
            </a:r>
          </a:p>
          <a:p>
            <a:r>
              <a:rPr lang="en-US" dirty="0"/>
              <a:t>Journal files track a set of drives and records the progress </a:t>
            </a:r>
          </a:p>
          <a:p>
            <a:r>
              <a:rPr lang="en-US" dirty="0"/>
              <a:t>Session Id identifies a copy session</a:t>
            </a:r>
          </a:p>
          <a:p>
            <a:r>
              <a:rPr lang="en-US" dirty="0"/>
              <a:t>A CSV file contains a list of directories/files for copying</a:t>
            </a:r>
          </a:p>
        </p:txBody>
      </p:sp>
      <p:sp>
        <p:nvSpPr>
          <p:cNvPr id="4" name="Rectangle 3">
            <a:extLst>
              <a:ext uri="{FF2B5EF4-FFF2-40B4-BE49-F238E27FC236}">
                <a16:creationId xmlns:a16="http://schemas.microsoft.com/office/drawing/2014/main" id="{1F529AD2-5E85-4D48-A4AF-BEAC9123BAE4}"/>
              </a:ext>
            </a:extLst>
          </p:cNvPr>
          <p:cNvSpPr/>
          <p:nvPr/>
        </p:nvSpPr>
        <p:spPr>
          <a:xfrm>
            <a:off x="1776984" y="1377619"/>
            <a:ext cx="9104376" cy="830997"/>
          </a:xfrm>
          <a:prstGeom prst="rect">
            <a:avLst/>
          </a:prstGeom>
        </p:spPr>
        <p:txBody>
          <a:bodyPr wrap="square">
            <a:spAutoFit/>
          </a:bodyPr>
          <a:lstStyle/>
          <a:p>
            <a:r>
              <a:rPr lang="en-US" sz="2400" dirty="0">
                <a:latin typeface="Consolas" panose="020B0609020204030204" pitchFamily="49" charset="0"/>
              </a:rPr>
              <a:t>WAImportExport.exe </a:t>
            </a:r>
            <a:r>
              <a:rPr lang="en-US" sz="2400" dirty="0" err="1">
                <a:latin typeface="Consolas" panose="020B0609020204030204" pitchFamily="49" charset="0"/>
              </a:rPr>
              <a:t>PrepImport</a:t>
            </a:r>
            <a:r>
              <a:rPr lang="en-US" sz="2400" dirty="0">
                <a:latin typeface="Consolas" panose="020B0609020204030204" pitchFamily="49" charset="0"/>
              </a:rPr>
              <a:t> /j:&lt;</a:t>
            </a:r>
            <a:r>
              <a:rPr lang="en-US" sz="2400" dirty="0" err="1">
                <a:latin typeface="Consolas" panose="020B0609020204030204" pitchFamily="49" charset="0"/>
              </a:rPr>
              <a:t>JournalFile</a:t>
            </a:r>
            <a:r>
              <a:rPr lang="en-US" sz="2400" dirty="0">
                <a:latin typeface="Consolas" panose="020B0609020204030204" pitchFamily="49" charset="0"/>
              </a:rPr>
              <a:t>&gt; /id:&lt;</a:t>
            </a:r>
            <a:r>
              <a:rPr lang="en-US" sz="2400" dirty="0" err="1">
                <a:latin typeface="Consolas" panose="020B0609020204030204" pitchFamily="49" charset="0"/>
              </a:rPr>
              <a:t>SessionId</a:t>
            </a:r>
            <a:r>
              <a:rPr lang="en-US" sz="2400" dirty="0">
                <a:latin typeface="Consolas" panose="020B0609020204030204" pitchFamily="49" charset="0"/>
              </a:rPr>
              <a:t>&gt; /</a:t>
            </a:r>
            <a:r>
              <a:rPr lang="en-US" sz="2400" dirty="0" err="1">
                <a:latin typeface="Consolas" panose="020B0609020204030204" pitchFamily="49" charset="0"/>
              </a:rPr>
              <a:t>DataSet</a:t>
            </a:r>
            <a:r>
              <a:rPr lang="en-US" sz="2400" dirty="0">
                <a:latin typeface="Consolas" panose="020B0609020204030204" pitchFamily="49" charset="0"/>
              </a:rPr>
              <a:t>:&lt;dataset.csv&gt;</a:t>
            </a:r>
          </a:p>
        </p:txBody>
      </p:sp>
    </p:spTree>
    <p:extLst>
      <p:ext uri="{BB962C8B-B14F-4D97-AF65-F5344CB8AC3E}">
        <p14:creationId xmlns:p14="http://schemas.microsoft.com/office/powerpoint/2010/main" val="217127024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of creating an import job with data source and import destination.">
            <a:extLst>
              <a:ext uri="{FF2B5EF4-FFF2-40B4-BE49-F238E27FC236}">
                <a16:creationId xmlns:a16="http://schemas.microsoft.com/office/drawing/2014/main" id="{D232DE78-29A4-4DAF-AD25-FA211C789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907" y="1728216"/>
            <a:ext cx="5765347" cy="4068224"/>
          </a:xfrm>
          <a:prstGeom prst="rect">
            <a:avLst/>
          </a:prstGeom>
          <a:ln>
            <a:solidFill>
              <a:schemeClr val="tx1"/>
            </a:solidFill>
          </a:ln>
        </p:spPr>
      </p:pic>
      <p:sp>
        <p:nvSpPr>
          <p:cNvPr id="17" name="Title 16"/>
          <p:cNvSpPr>
            <a:spLocks noGrp="1"/>
          </p:cNvSpPr>
          <p:nvPr>
            <p:ph type="title"/>
          </p:nvPr>
        </p:nvSpPr>
        <p:spPr/>
        <p:txBody>
          <a:bodyPr/>
          <a:lstStyle/>
          <a:p>
            <a:r>
              <a:rPr lang="en-US" dirty="0"/>
              <a:t>Import Jobs</a:t>
            </a:r>
            <a:endParaRPr lang="en-US" i="1" dirty="0"/>
          </a:p>
        </p:txBody>
      </p:sp>
      <p:sp>
        <p:nvSpPr>
          <p:cNvPr id="10" name="Text Placeholder 5">
            <a:extLst>
              <a:ext uri="{FF2B5EF4-FFF2-40B4-BE49-F238E27FC236}">
                <a16:creationId xmlns:a16="http://schemas.microsoft.com/office/drawing/2014/main" id="{7AD8B00C-5FDF-4C80-9A17-6C751DB5E30A}"/>
              </a:ext>
            </a:extLst>
          </p:cNvPr>
          <p:cNvSpPr>
            <a:spLocks noGrp="1"/>
          </p:cNvSpPr>
          <p:nvPr>
            <p:ph type="body" sz="quarter" idx="10"/>
          </p:nvPr>
        </p:nvSpPr>
        <p:spPr>
          <a:xfrm>
            <a:off x="590868" y="1545336"/>
            <a:ext cx="5371020" cy="4881336"/>
          </a:xfrm>
        </p:spPr>
        <p:txBody>
          <a:bodyPr/>
          <a:lstStyle/>
          <a:p>
            <a:pPr marL="284163" indent="-284163">
              <a:buFont typeface="+mj-lt"/>
              <a:buAutoNum type="arabicPeriod"/>
            </a:pPr>
            <a:r>
              <a:rPr lang="en-US" sz="2600" dirty="0"/>
              <a:t>Create an Azure Storage account</a:t>
            </a:r>
          </a:p>
          <a:p>
            <a:pPr marL="284163" indent="-284163">
              <a:buFont typeface="+mj-lt"/>
              <a:buAutoNum type="arabicPeriod"/>
            </a:pPr>
            <a:r>
              <a:rPr lang="en-US" sz="2600" dirty="0"/>
              <a:t>Identify the number of disks</a:t>
            </a:r>
          </a:p>
          <a:p>
            <a:pPr marL="284163" indent="-284163">
              <a:buFont typeface="+mj-lt"/>
              <a:buAutoNum type="arabicPeriod"/>
            </a:pPr>
            <a:r>
              <a:rPr lang="en-US" sz="2600" dirty="0"/>
              <a:t>Install the </a:t>
            </a:r>
            <a:r>
              <a:rPr lang="en-US" sz="2600" dirty="0" err="1"/>
              <a:t>WAImportExport</a:t>
            </a:r>
            <a:r>
              <a:rPr lang="en-US" sz="2600" dirty="0"/>
              <a:t> tool</a:t>
            </a:r>
          </a:p>
          <a:p>
            <a:pPr marL="284163" indent="-284163">
              <a:buFont typeface="+mj-lt"/>
              <a:buAutoNum type="arabicPeriod"/>
            </a:pPr>
            <a:r>
              <a:rPr lang="en-US" sz="2600" dirty="0"/>
              <a:t>Use the tool to copy the data, encrypt the drive with BitLocker, and generate journal files</a:t>
            </a:r>
          </a:p>
          <a:p>
            <a:pPr marL="284163" indent="-284163">
              <a:buFont typeface="+mj-lt"/>
              <a:buAutoNum type="arabicPeriod"/>
            </a:pPr>
            <a:r>
              <a:rPr lang="en-US" sz="2600" dirty="0"/>
              <a:t>Create the import  job in the portal</a:t>
            </a:r>
          </a:p>
          <a:p>
            <a:pPr marL="284163" indent="-284163">
              <a:buFont typeface="+mj-lt"/>
              <a:buAutoNum type="arabicPeriod"/>
            </a:pPr>
            <a:r>
              <a:rPr lang="en-US" sz="2600" dirty="0"/>
              <a:t>Ship the disks to the import destination</a:t>
            </a:r>
          </a:p>
          <a:p>
            <a:pPr marL="284163" indent="-284163">
              <a:buFont typeface="+mj-lt"/>
              <a:buAutoNum type="arabicPeriod"/>
            </a:pPr>
            <a:r>
              <a:rPr lang="en-US" sz="2600" dirty="0"/>
              <a:t>Datacenter imports and returns the disks</a:t>
            </a:r>
          </a:p>
        </p:txBody>
      </p:sp>
    </p:spTree>
    <p:extLst>
      <p:ext uri="{BB962C8B-B14F-4D97-AF65-F5344CB8AC3E}">
        <p14:creationId xmlns:p14="http://schemas.microsoft.com/office/powerpoint/2010/main" val="140480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Export Jobs</a:t>
            </a:r>
          </a:p>
        </p:txBody>
      </p:sp>
      <p:sp>
        <p:nvSpPr>
          <p:cNvPr id="6" name="Text Placeholder 5">
            <a:extLst>
              <a:ext uri="{FF2B5EF4-FFF2-40B4-BE49-F238E27FC236}">
                <a16:creationId xmlns:a16="http://schemas.microsoft.com/office/drawing/2014/main" id="{18C1DEE5-CBC0-4EC3-AE22-2B842159C47E}"/>
              </a:ext>
            </a:extLst>
          </p:cNvPr>
          <p:cNvSpPr>
            <a:spLocks noGrp="1"/>
          </p:cNvSpPr>
          <p:nvPr>
            <p:ph type="body" sz="quarter" idx="10"/>
          </p:nvPr>
        </p:nvSpPr>
        <p:spPr>
          <a:xfrm>
            <a:off x="590868" y="1545336"/>
            <a:ext cx="5371020" cy="4561249"/>
          </a:xfrm>
        </p:spPr>
        <p:txBody>
          <a:bodyPr/>
          <a:lstStyle/>
          <a:p>
            <a:pPr marL="284163" indent="-284163">
              <a:buFont typeface="+mj-lt"/>
              <a:buAutoNum type="arabicPeriod"/>
            </a:pPr>
            <a:r>
              <a:rPr lang="en-US" sz="2600" dirty="0"/>
              <a:t>Identify the data to export</a:t>
            </a:r>
          </a:p>
          <a:p>
            <a:pPr marL="284163" indent="-284163">
              <a:buFont typeface="+mj-lt"/>
              <a:buAutoNum type="arabicPeriod"/>
            </a:pPr>
            <a:r>
              <a:rPr lang="en-US" sz="2600" dirty="0"/>
              <a:t>Identify the number of disks </a:t>
            </a:r>
          </a:p>
          <a:p>
            <a:pPr marL="284163" indent="-284163">
              <a:buFont typeface="+mj-lt"/>
              <a:buAutoNum type="arabicPeriod"/>
            </a:pPr>
            <a:r>
              <a:rPr lang="en-US" sz="2600" dirty="0"/>
              <a:t>Create the export job in the portal, including your return address</a:t>
            </a:r>
          </a:p>
          <a:p>
            <a:pPr marL="284163" indent="-284163">
              <a:buFont typeface="+mj-lt"/>
              <a:buAutoNum type="arabicPeriod"/>
            </a:pPr>
            <a:r>
              <a:rPr lang="en-US" sz="2600" dirty="0"/>
              <a:t>Ship the required number of disks</a:t>
            </a:r>
          </a:p>
          <a:p>
            <a:pPr marL="284163" indent="-284163">
              <a:buFont typeface="+mj-lt"/>
              <a:buAutoNum type="arabicPeriod"/>
            </a:pPr>
            <a:r>
              <a:rPr lang="en-US" sz="2600" dirty="0"/>
              <a:t>Datacenter staff will export and encrypt the data. </a:t>
            </a:r>
          </a:p>
          <a:p>
            <a:pPr marL="284163" indent="-284163">
              <a:buFont typeface="+mj-lt"/>
              <a:buAutoNum type="arabicPeriod"/>
            </a:pPr>
            <a:r>
              <a:rPr lang="en-US" sz="2600" dirty="0"/>
              <a:t>Copied disks are shipped to you. </a:t>
            </a:r>
          </a:p>
          <a:p>
            <a:pPr marL="284163" indent="-284163">
              <a:buFont typeface="+mj-lt"/>
              <a:buAutoNum type="arabicPeriod"/>
            </a:pPr>
            <a:r>
              <a:rPr lang="en-US" sz="2600" dirty="0"/>
              <a:t>BitLocker keys will be in the portal.</a:t>
            </a:r>
          </a:p>
          <a:p>
            <a:pPr marL="0" indent="0">
              <a:buNone/>
            </a:pPr>
            <a:endParaRPr lang="en-US" sz="2600" dirty="0"/>
          </a:p>
        </p:txBody>
      </p:sp>
      <p:pic>
        <p:nvPicPr>
          <p:cNvPr id="7" name="Picture 6" descr="Screenshot of export a job including data source and blobs to export. ">
            <a:extLst>
              <a:ext uri="{FF2B5EF4-FFF2-40B4-BE49-F238E27FC236}">
                <a16:creationId xmlns:a16="http://schemas.microsoft.com/office/drawing/2014/main" id="{2AF77E06-5565-407A-A591-52E8A92FF522}"/>
              </a:ext>
            </a:extLst>
          </p:cNvPr>
          <p:cNvPicPr>
            <a:picLocks noChangeAspect="1"/>
          </p:cNvPicPr>
          <p:nvPr/>
        </p:nvPicPr>
        <p:blipFill>
          <a:blip r:embed="rId3"/>
          <a:stretch>
            <a:fillRect/>
          </a:stretch>
        </p:blipFill>
        <p:spPr>
          <a:xfrm>
            <a:off x="6094666" y="1629156"/>
            <a:ext cx="5781675" cy="4038600"/>
          </a:xfrm>
          <a:prstGeom prst="rect">
            <a:avLst/>
          </a:prstGeom>
          <a:ln>
            <a:solidFill>
              <a:schemeClr val="tx1"/>
            </a:solidFill>
          </a:ln>
        </p:spPr>
      </p:pic>
    </p:spTree>
    <p:extLst>
      <p:ext uri="{BB962C8B-B14F-4D97-AF65-F5344CB8AC3E}">
        <p14:creationId xmlns:p14="http://schemas.microsoft.com/office/powerpoint/2010/main" val="366916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B6F1-1C2A-44F9-B145-4236DFAAA953}"/>
              </a:ext>
            </a:extLst>
          </p:cNvPr>
          <p:cNvSpPr>
            <a:spLocks noGrp="1"/>
          </p:cNvSpPr>
          <p:nvPr>
            <p:ph type="title"/>
          </p:nvPr>
        </p:nvSpPr>
        <p:spPr/>
        <p:txBody>
          <a:bodyPr/>
          <a:lstStyle/>
          <a:p>
            <a:r>
              <a:rPr lang="en-US" dirty="0"/>
              <a:t>Geo-zone-redundant Storage</a:t>
            </a:r>
          </a:p>
        </p:txBody>
      </p:sp>
      <p:sp>
        <p:nvSpPr>
          <p:cNvPr id="3" name="Text Placeholder 2">
            <a:extLst>
              <a:ext uri="{FF2B5EF4-FFF2-40B4-BE49-F238E27FC236}">
                <a16:creationId xmlns:a16="http://schemas.microsoft.com/office/drawing/2014/main" id="{773F2F68-ADE4-4F4A-8881-0643B24BB6A2}"/>
              </a:ext>
            </a:extLst>
          </p:cNvPr>
          <p:cNvSpPr>
            <a:spLocks noGrp="1"/>
          </p:cNvSpPr>
          <p:nvPr>
            <p:ph type="body" sz="quarter" idx="10"/>
          </p:nvPr>
        </p:nvSpPr>
        <p:spPr>
          <a:xfrm>
            <a:off x="586740" y="4351799"/>
            <a:ext cx="11018520" cy="1378839"/>
          </a:xfrm>
        </p:spPr>
        <p:txBody>
          <a:bodyPr/>
          <a:lstStyle/>
          <a:p>
            <a:r>
              <a:rPr lang="en-US" dirty="0"/>
              <a:t>Combines the features of ZRS with GRS</a:t>
            </a:r>
          </a:p>
          <a:p>
            <a:r>
              <a:rPr lang="en-US" dirty="0"/>
              <a:t>Consistency, durability, high availability, excellent performance, and resilience for disaster recovery</a:t>
            </a:r>
          </a:p>
        </p:txBody>
      </p:sp>
      <p:graphicFrame>
        <p:nvGraphicFramePr>
          <p:cNvPr id="5" name="Table 4">
            <a:extLst>
              <a:ext uri="{FF2B5EF4-FFF2-40B4-BE49-F238E27FC236}">
                <a16:creationId xmlns:a16="http://schemas.microsoft.com/office/drawing/2014/main" id="{A02CDFD0-343E-4BDA-8A0E-FAE3C60F0DAF}"/>
              </a:ext>
            </a:extLst>
          </p:cNvPr>
          <p:cNvGraphicFramePr>
            <a:graphicFrameLocks noGrp="1"/>
          </p:cNvGraphicFramePr>
          <p:nvPr>
            <p:extLst>
              <p:ext uri="{D42A27DB-BD31-4B8C-83A1-F6EECF244321}">
                <p14:modId xmlns:p14="http://schemas.microsoft.com/office/powerpoint/2010/main" val="961030837"/>
              </p:ext>
            </p:extLst>
          </p:nvPr>
        </p:nvGraphicFramePr>
        <p:xfrm>
          <a:off x="586740" y="1299597"/>
          <a:ext cx="10466423" cy="2763803"/>
        </p:xfrm>
        <a:graphic>
          <a:graphicData uri="http://schemas.openxmlformats.org/drawingml/2006/table">
            <a:tbl>
              <a:tblPr firstRow="1" firstCol="1" bandRow="1">
                <a:tableStyleId>{5C22544A-7EE6-4342-B048-85BDC9FD1C3A}</a:tableStyleId>
              </a:tblPr>
              <a:tblGrid>
                <a:gridCol w="2886841">
                  <a:extLst>
                    <a:ext uri="{9D8B030D-6E8A-4147-A177-3AD203B41FA5}">
                      <a16:colId xmlns:a16="http://schemas.microsoft.com/office/drawing/2014/main" val="2650081204"/>
                    </a:ext>
                  </a:extLst>
                </a:gridCol>
                <a:gridCol w="7579582">
                  <a:extLst>
                    <a:ext uri="{9D8B030D-6E8A-4147-A177-3AD203B41FA5}">
                      <a16:colId xmlns:a16="http://schemas.microsoft.com/office/drawing/2014/main" val="2473153594"/>
                    </a:ext>
                  </a:extLst>
                </a:gridCol>
              </a:tblGrid>
              <a:tr h="28683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Replication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4"/>
                    </a:solidFill>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Strategy</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592752"/>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Geo-zone-redundant storage (GZRS)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Data is replicated across three Azure availability zones in the primary region and replicated to a secondary geographic region for protection from regional disasters.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338131"/>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Read access geo-zone-redundant storage (RA-GZRS)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Enables read access to data in the secondary GZRS region.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169357"/>
                  </a:ext>
                </a:extLst>
              </a:tr>
            </a:tbl>
          </a:graphicData>
        </a:graphic>
      </p:graphicFrame>
    </p:spTree>
    <p:extLst>
      <p:ext uri="{BB962C8B-B14F-4D97-AF65-F5344CB8AC3E}">
        <p14:creationId xmlns:p14="http://schemas.microsoft.com/office/powerpoint/2010/main" val="1712178662"/>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68452" y="2138335"/>
            <a:ext cx="11018520" cy="3877985"/>
          </a:xfrm>
        </p:spPr>
        <p:txBody>
          <a:bodyPr/>
          <a:lstStyle/>
          <a:p>
            <a:r>
              <a:rPr lang="en-US" dirty="0"/>
              <a:t>Command-line utility</a:t>
            </a:r>
          </a:p>
          <a:p>
            <a:r>
              <a:rPr lang="en-US" dirty="0"/>
              <a:t>Available on Windows, Linux, and MacOS</a:t>
            </a:r>
          </a:p>
          <a:p>
            <a:r>
              <a:rPr lang="en-US" dirty="0"/>
              <a:t>Designed for copying data to and from Azure Blob, File, and Table storage</a:t>
            </a:r>
          </a:p>
          <a:p>
            <a:r>
              <a:rPr lang="en-US" dirty="0"/>
              <a:t>Authentication options include Active Directory or SAS token</a:t>
            </a:r>
          </a:p>
          <a:p>
            <a:r>
              <a:rPr lang="en-US" dirty="0"/>
              <a:t>Example 1: Copy a Blob storage account to another account</a:t>
            </a:r>
          </a:p>
          <a:p>
            <a:r>
              <a:rPr lang="en-US" dirty="0"/>
              <a:t>Example 2: List/Remove files and blobs in a given path (wildcard support)</a:t>
            </a:r>
          </a:p>
        </p:txBody>
      </p:sp>
      <p:sp>
        <p:nvSpPr>
          <p:cNvPr id="2" name="Rectangle 1">
            <a:extLst>
              <a:ext uri="{FF2B5EF4-FFF2-40B4-BE49-F238E27FC236}">
                <a16:creationId xmlns:a16="http://schemas.microsoft.com/office/drawing/2014/main" id="{4B50F156-2278-4203-AC73-B30449E7769B}"/>
              </a:ext>
            </a:extLst>
          </p:cNvPr>
          <p:cNvSpPr/>
          <p:nvPr/>
        </p:nvSpPr>
        <p:spPr>
          <a:xfrm>
            <a:off x="1056661" y="1415534"/>
            <a:ext cx="10812251" cy="523220"/>
          </a:xfrm>
          <a:prstGeom prst="rect">
            <a:avLst/>
          </a:prstGeom>
        </p:spPr>
        <p:txBody>
          <a:bodyPr wrap="square">
            <a:spAutoFit/>
          </a:bodyPr>
          <a:lstStyle/>
          <a:p>
            <a:r>
              <a:rPr lang="fr-FR" sz="2800" dirty="0" err="1">
                <a:latin typeface="Consolas" panose="020B0609020204030204" pitchFamily="49" charset="0"/>
              </a:rPr>
              <a:t>AzCopy</a:t>
            </a:r>
            <a:r>
              <a:rPr lang="fr-FR" sz="2800" dirty="0">
                <a:latin typeface="Consolas" panose="020B0609020204030204" pitchFamily="49" charset="0"/>
              </a:rPr>
              <a:t> /Source:&lt;source&gt; /Dest:&lt;destination&gt; [Options]</a:t>
            </a:r>
            <a:endParaRPr lang="en-US" dirty="0"/>
          </a:p>
        </p:txBody>
      </p:sp>
    </p:spTree>
    <p:extLst>
      <p:ext uri="{BB962C8B-B14F-4D97-AF65-F5344CB8AC3E}">
        <p14:creationId xmlns:p14="http://schemas.microsoft.com/office/powerpoint/2010/main" val="1536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t>
            </a:r>
            <a:r>
              <a:rPr lang="en-US" dirty="0" err="1"/>
              <a:t>AzCopy</a:t>
            </a:r>
            <a:endParaRPr lang="en-US" dirty="0"/>
          </a:p>
        </p:txBody>
      </p:sp>
      <p:sp>
        <p:nvSpPr>
          <p:cNvPr id="3" name="Text Placeholder 2">
            <a:extLst>
              <a:ext uri="{FF2B5EF4-FFF2-40B4-BE49-F238E27FC236}">
                <a16:creationId xmlns:a16="http://schemas.microsoft.com/office/drawing/2014/main" id="{80D3808A-EB1D-4317-B29E-5BD09BEB7B25}"/>
              </a:ext>
            </a:extLst>
          </p:cNvPr>
          <p:cNvSpPr>
            <a:spLocks noGrp="1"/>
          </p:cNvSpPr>
          <p:nvPr>
            <p:ph type="body" sz="quarter" idx="10"/>
          </p:nvPr>
        </p:nvSpPr>
        <p:spPr>
          <a:xfrm>
            <a:off x="584200" y="1435497"/>
            <a:ext cx="11018520" cy="1982081"/>
          </a:xfrm>
        </p:spPr>
        <p:txBody>
          <a:bodyPr>
            <a:normAutofit/>
          </a:bodyPr>
          <a:lstStyle/>
          <a:p>
            <a:r>
              <a:rPr lang="en-US" dirty="0"/>
              <a:t>Install the </a:t>
            </a:r>
            <a:r>
              <a:rPr lang="en-US" dirty="0" err="1"/>
              <a:t>AzCopy</a:t>
            </a:r>
            <a:r>
              <a:rPr lang="en-US" dirty="0"/>
              <a:t> tool</a:t>
            </a:r>
          </a:p>
          <a:p>
            <a:r>
              <a:rPr lang="en-US" dirty="0"/>
              <a:t>Explore the help</a:t>
            </a:r>
          </a:p>
          <a:p>
            <a:r>
              <a:rPr lang="en-US" dirty="0"/>
              <a:t>Download a blob from Blob storage to the file system</a:t>
            </a:r>
          </a:p>
          <a:p>
            <a:r>
              <a:rPr lang="en-US" dirty="0"/>
              <a:t>Upload files to Azure blob storage</a:t>
            </a:r>
          </a:p>
        </p:txBody>
      </p:sp>
    </p:spTree>
    <p:extLst>
      <p:ext uri="{BB962C8B-B14F-4D97-AF65-F5344CB8AC3E}">
        <p14:creationId xmlns:p14="http://schemas.microsoft.com/office/powerpoint/2010/main" val="2391139947"/>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Data Box</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6247-52B6-4125-914A-1CEC2CCA3C94}"/>
              </a:ext>
            </a:extLst>
          </p:cNvPr>
          <p:cNvSpPr>
            <a:spLocks noGrp="1"/>
          </p:cNvSpPr>
          <p:nvPr>
            <p:ph type="title"/>
          </p:nvPr>
        </p:nvSpPr>
        <p:spPr/>
        <p:txBody>
          <a:bodyPr/>
          <a:lstStyle/>
          <a:p>
            <a:r>
              <a:rPr lang="en-US" dirty="0"/>
              <a:t>Data Box Overview</a:t>
            </a:r>
          </a:p>
        </p:txBody>
      </p:sp>
      <p:sp>
        <p:nvSpPr>
          <p:cNvPr id="3" name="Text Placeholder 2">
            <a:extLst>
              <a:ext uri="{FF2B5EF4-FFF2-40B4-BE49-F238E27FC236}">
                <a16:creationId xmlns:a16="http://schemas.microsoft.com/office/drawing/2014/main" id="{8A398429-B6D5-4BAB-998F-5AD75742EB4E}"/>
              </a:ext>
            </a:extLst>
          </p:cNvPr>
          <p:cNvSpPr>
            <a:spLocks noGrp="1"/>
          </p:cNvSpPr>
          <p:nvPr>
            <p:ph type="body" sz="quarter" idx="10"/>
          </p:nvPr>
        </p:nvSpPr>
        <p:spPr>
          <a:xfrm>
            <a:off x="586390" y="1434370"/>
            <a:ext cx="11018520" cy="4567404"/>
          </a:xfrm>
        </p:spPr>
        <p:txBody>
          <a:bodyPr/>
          <a:lstStyle/>
          <a:p>
            <a:pPr marL="457200" indent="-457200">
              <a:buFont typeface="Arial" panose="020B0604020202020204" pitchFamily="34" charset="0"/>
              <a:buChar char="•"/>
            </a:pPr>
            <a:r>
              <a:rPr lang="en-US" dirty="0"/>
              <a:t>Data Box</a:t>
            </a:r>
          </a:p>
          <a:p>
            <a:pPr marL="457200" indent="-457200">
              <a:buFont typeface="Arial" panose="020B0604020202020204" pitchFamily="34" charset="0"/>
              <a:buChar char="•"/>
            </a:pPr>
            <a:r>
              <a:rPr lang="en-US" dirty="0"/>
              <a:t>Offline – Use Cases</a:t>
            </a:r>
          </a:p>
          <a:p>
            <a:pPr marL="457200" indent="-457200">
              <a:buFont typeface="Arial" panose="020B0604020202020204" pitchFamily="34" charset="0"/>
              <a:buChar char="•"/>
            </a:pPr>
            <a:r>
              <a:rPr lang="en-US" dirty="0"/>
              <a:t>Offline – Data Box Products</a:t>
            </a:r>
          </a:p>
          <a:p>
            <a:pPr marL="457200" indent="-457200">
              <a:buFont typeface="Arial" panose="020B0604020202020204" pitchFamily="34" charset="0"/>
              <a:buChar char="•"/>
            </a:pPr>
            <a:r>
              <a:rPr lang="en-US" dirty="0"/>
              <a:t>Offline – Product Selection</a:t>
            </a:r>
          </a:p>
          <a:p>
            <a:pPr marL="457200" indent="-457200">
              <a:buFont typeface="Arial" panose="020B0604020202020204" pitchFamily="34" charset="0"/>
              <a:buChar char="•"/>
            </a:pPr>
            <a:r>
              <a:rPr lang="en-US" dirty="0"/>
              <a:t>Offline – Implementation Offline Products</a:t>
            </a:r>
          </a:p>
          <a:p>
            <a:pPr marL="457200" indent="-457200">
              <a:buFont typeface="Arial" panose="020B0604020202020204" pitchFamily="34" charset="0"/>
              <a:buChar char="•"/>
            </a:pPr>
            <a:r>
              <a:rPr lang="en-US" dirty="0"/>
              <a:t>Online – Data Product Gateway</a:t>
            </a:r>
          </a:p>
          <a:p>
            <a:pPr marL="457200" indent="-457200">
              <a:buFont typeface="Arial" panose="020B0604020202020204" pitchFamily="34" charset="0"/>
              <a:buChar char="•"/>
            </a:pPr>
            <a:r>
              <a:rPr lang="en-US" dirty="0"/>
              <a:t>Online – Data Box Edge</a:t>
            </a:r>
          </a:p>
          <a:p>
            <a:pPr marL="457200" indent="-457200">
              <a:buFont typeface="Arial" panose="020B0604020202020204" pitchFamily="34" charset="0"/>
              <a:buChar char="•"/>
            </a:pPr>
            <a:r>
              <a:rPr lang="en-US" dirty="0"/>
              <a:t>Online – Implementation Online Products</a:t>
            </a:r>
          </a:p>
          <a:p>
            <a:endParaRPr lang="en-US" dirty="0"/>
          </a:p>
        </p:txBody>
      </p:sp>
    </p:spTree>
    <p:extLst>
      <p:ext uri="{BB962C8B-B14F-4D97-AF65-F5344CB8AC3E}">
        <p14:creationId xmlns:p14="http://schemas.microsoft.com/office/powerpoint/2010/main" val="2018645344"/>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C6D-B737-43ED-A94C-9B8FCA3559DA}"/>
              </a:ext>
            </a:extLst>
          </p:cNvPr>
          <p:cNvSpPr>
            <a:spLocks noGrp="1"/>
          </p:cNvSpPr>
          <p:nvPr>
            <p:ph type="title"/>
          </p:nvPr>
        </p:nvSpPr>
        <p:spPr/>
        <p:txBody>
          <a:bodyPr/>
          <a:lstStyle/>
          <a:p>
            <a:r>
              <a:rPr lang="en-US" dirty="0"/>
              <a:t>Data Box</a:t>
            </a:r>
          </a:p>
        </p:txBody>
      </p:sp>
      <p:sp>
        <p:nvSpPr>
          <p:cNvPr id="5" name="Text Placeholder 4">
            <a:extLst>
              <a:ext uri="{FF2B5EF4-FFF2-40B4-BE49-F238E27FC236}">
                <a16:creationId xmlns:a16="http://schemas.microsoft.com/office/drawing/2014/main" id="{2F8CBE6A-DB6F-4BBC-AB2E-FF3B7686269A}"/>
              </a:ext>
            </a:extLst>
          </p:cNvPr>
          <p:cNvSpPr>
            <a:spLocks noGrp="1"/>
          </p:cNvSpPr>
          <p:nvPr>
            <p:ph type="body" sz="quarter" idx="10"/>
          </p:nvPr>
        </p:nvSpPr>
        <p:spPr>
          <a:xfrm>
            <a:off x="586390" y="1434370"/>
            <a:ext cx="11018520" cy="3533275"/>
          </a:xfrm>
        </p:spPr>
        <p:txBody>
          <a:bodyPr/>
          <a:lstStyle/>
          <a:p>
            <a:r>
              <a:rPr lang="en-US" dirty="0"/>
              <a:t>Data Box Offline</a:t>
            </a:r>
          </a:p>
          <a:p>
            <a:pPr marL="571500" lvl="1" indent="-342900">
              <a:buFont typeface="Arial" panose="020B0604020202020204" pitchFamily="34" charset="0"/>
              <a:buChar char="•"/>
            </a:pPr>
            <a:r>
              <a:rPr lang="nn-NO" sz="2400" dirty="0"/>
              <a:t>Data Box</a:t>
            </a:r>
          </a:p>
          <a:p>
            <a:pPr marL="571500" lvl="1" indent="-342900">
              <a:buFont typeface="Arial" panose="020B0604020202020204" pitchFamily="34" charset="0"/>
              <a:buChar char="•"/>
            </a:pPr>
            <a:r>
              <a:rPr lang="nn-NO" sz="2400" dirty="0"/>
              <a:t>Data Box Disk</a:t>
            </a:r>
          </a:p>
          <a:p>
            <a:pPr marL="571500" lvl="1" indent="-342900">
              <a:buFont typeface="Arial" panose="020B0604020202020204" pitchFamily="34" charset="0"/>
              <a:buChar char="•"/>
            </a:pPr>
            <a:r>
              <a:rPr lang="nn-NO" sz="2400" dirty="0"/>
              <a:t>Data Box Heavy</a:t>
            </a:r>
          </a:p>
          <a:p>
            <a:r>
              <a:rPr lang="nn-NO" dirty="0"/>
              <a:t>Data Box Online</a:t>
            </a:r>
          </a:p>
          <a:p>
            <a:pPr marL="571500" lvl="1" indent="-342900">
              <a:buFont typeface="Arial" panose="020B0604020202020204" pitchFamily="34" charset="0"/>
              <a:buChar char="•"/>
            </a:pPr>
            <a:r>
              <a:rPr lang="en-US" sz="2400" dirty="0"/>
              <a:t>Data Box Edge</a:t>
            </a:r>
          </a:p>
          <a:p>
            <a:pPr marL="571500" lvl="1" indent="-342900">
              <a:buFont typeface="Arial" panose="020B0604020202020204" pitchFamily="34" charset="0"/>
              <a:buChar char="•"/>
            </a:pPr>
            <a:r>
              <a:rPr lang="en-US" sz="2400" dirty="0"/>
              <a:t>Data Box Gateway</a:t>
            </a:r>
            <a:endParaRPr lang="nn-NO" dirty="0"/>
          </a:p>
          <a:p>
            <a:pPr lvl="1"/>
            <a:endParaRPr lang="en-US" dirty="0"/>
          </a:p>
        </p:txBody>
      </p:sp>
      <p:pic>
        <p:nvPicPr>
          <p:cNvPr id="3" name="Picture 2" descr="Diagram of using data box products. Box, Disk and Heavy are shown being transported to a data center. Edge and Gateway are transferring data electronically">
            <a:extLst>
              <a:ext uri="{FF2B5EF4-FFF2-40B4-BE49-F238E27FC236}">
                <a16:creationId xmlns:a16="http://schemas.microsoft.com/office/drawing/2014/main" id="{23173CF8-E40C-494C-B6AF-E9DABD498E9C}"/>
              </a:ext>
            </a:extLst>
          </p:cNvPr>
          <p:cNvPicPr>
            <a:picLocks noChangeAspect="1"/>
          </p:cNvPicPr>
          <p:nvPr/>
        </p:nvPicPr>
        <p:blipFill>
          <a:blip r:embed="rId3"/>
          <a:stretch>
            <a:fillRect/>
          </a:stretch>
        </p:blipFill>
        <p:spPr>
          <a:xfrm>
            <a:off x="4208907" y="1322820"/>
            <a:ext cx="7541133" cy="4086618"/>
          </a:xfrm>
          <a:prstGeom prst="rect">
            <a:avLst/>
          </a:prstGeom>
        </p:spPr>
      </p:pic>
    </p:spTree>
    <p:extLst>
      <p:ext uri="{BB962C8B-B14F-4D97-AF65-F5344CB8AC3E}">
        <p14:creationId xmlns:p14="http://schemas.microsoft.com/office/powerpoint/2010/main" val="2788038337"/>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29AE-F84F-4B22-BA6A-E5BD5058EE0E}"/>
              </a:ext>
            </a:extLst>
          </p:cNvPr>
          <p:cNvSpPr>
            <a:spLocks noGrp="1"/>
          </p:cNvSpPr>
          <p:nvPr>
            <p:ph type="title"/>
          </p:nvPr>
        </p:nvSpPr>
        <p:spPr/>
        <p:txBody>
          <a:bodyPr/>
          <a:lstStyle/>
          <a:p>
            <a:r>
              <a:rPr lang="en-US" dirty="0"/>
              <a:t>Offline: Use Cases</a:t>
            </a:r>
          </a:p>
        </p:txBody>
      </p:sp>
      <p:sp>
        <p:nvSpPr>
          <p:cNvPr id="3" name="Text Placeholder 2">
            <a:extLst>
              <a:ext uri="{FF2B5EF4-FFF2-40B4-BE49-F238E27FC236}">
                <a16:creationId xmlns:a16="http://schemas.microsoft.com/office/drawing/2014/main" id="{F45A6D8A-1A5E-4632-A3EE-9AF46273942C}"/>
              </a:ext>
            </a:extLst>
          </p:cNvPr>
          <p:cNvSpPr>
            <a:spLocks noGrp="1"/>
          </p:cNvSpPr>
          <p:nvPr>
            <p:ph type="body" sz="quarter" idx="10"/>
          </p:nvPr>
        </p:nvSpPr>
        <p:spPr>
          <a:xfrm>
            <a:off x="586390" y="1434370"/>
            <a:ext cx="11018520" cy="4419671"/>
          </a:xfrm>
        </p:spPr>
        <p:txBody>
          <a:bodyPr/>
          <a:lstStyle/>
          <a:p>
            <a:pPr marL="457200" indent="-457200">
              <a:buFont typeface="Arial" panose="020B0604020202020204" pitchFamily="34" charset="0"/>
              <a:buChar char="•"/>
            </a:pPr>
            <a:r>
              <a:rPr lang="en-US" b="1" dirty="0"/>
              <a:t>One-time migration</a:t>
            </a:r>
          </a:p>
          <a:p>
            <a:pPr marL="685800" lvl="1" indent="-457200">
              <a:buFont typeface="Arial" panose="020B0604020202020204" pitchFamily="34" charset="0"/>
              <a:buChar char="•"/>
            </a:pPr>
            <a:r>
              <a:rPr lang="en-US" sz="2400" dirty="0"/>
              <a:t>Moving data from offline tapes to archival data in Azure cool storage</a:t>
            </a:r>
          </a:p>
          <a:p>
            <a:pPr marL="685800" lvl="1" indent="-457200">
              <a:buFont typeface="Arial" panose="020B0604020202020204" pitchFamily="34" charset="0"/>
              <a:buChar char="•"/>
            </a:pPr>
            <a:r>
              <a:rPr lang="en-US" sz="2400" dirty="0"/>
              <a:t>Moving a media library from offline tapes into Azure to create an online media library</a:t>
            </a:r>
          </a:p>
          <a:p>
            <a:pPr marL="685800" lvl="1" indent="-457200">
              <a:buFont typeface="Arial" panose="020B0604020202020204" pitchFamily="34" charset="0"/>
              <a:buChar char="•"/>
            </a:pPr>
            <a:r>
              <a:rPr lang="en-US" sz="2400" dirty="0"/>
              <a:t>Migrating your VM farm, SQL server, and applications to Azure</a:t>
            </a:r>
          </a:p>
          <a:p>
            <a:pPr marL="685800" lvl="1" indent="-457200">
              <a:buFont typeface="Arial" panose="020B0604020202020204" pitchFamily="34" charset="0"/>
              <a:buChar char="•"/>
            </a:pPr>
            <a:r>
              <a:rPr lang="en-US" sz="2400" dirty="0"/>
              <a:t>Moving historical data to Azure for in-depth analysis and reporting using HDInsight</a:t>
            </a:r>
          </a:p>
          <a:p>
            <a:pPr marL="685800" lvl="1" indent="-457200">
              <a:buFont typeface="Arial" panose="020B0604020202020204" pitchFamily="34" charset="0"/>
              <a:buChar char="•"/>
            </a:pPr>
            <a:r>
              <a:rPr lang="en-US" sz="2400" dirty="0"/>
              <a:t>Moving backup data to Azure for offsite storage</a:t>
            </a:r>
          </a:p>
          <a:p>
            <a:pPr marL="457200" indent="-457200">
              <a:buFont typeface="Arial" panose="020B0604020202020204" pitchFamily="34" charset="0"/>
              <a:buChar char="•"/>
            </a:pPr>
            <a:r>
              <a:rPr lang="en-US" b="1" dirty="0"/>
              <a:t>Incremental transfer </a:t>
            </a:r>
          </a:p>
          <a:p>
            <a:pPr marL="457200" indent="-457200">
              <a:buFont typeface="Arial" panose="020B0604020202020204" pitchFamily="34" charset="0"/>
              <a:buChar char="•"/>
            </a:pPr>
            <a:r>
              <a:rPr lang="en-US" b="1" dirty="0"/>
              <a:t>Periodic uploads</a:t>
            </a:r>
            <a:endParaRPr lang="en-US" dirty="0"/>
          </a:p>
        </p:txBody>
      </p:sp>
    </p:spTree>
    <p:extLst>
      <p:ext uri="{BB962C8B-B14F-4D97-AF65-F5344CB8AC3E}">
        <p14:creationId xmlns:p14="http://schemas.microsoft.com/office/powerpoint/2010/main" val="441419796"/>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BF3-17A4-4528-A9B6-705205DDFECA}"/>
              </a:ext>
            </a:extLst>
          </p:cNvPr>
          <p:cNvSpPr>
            <a:spLocks noGrp="1"/>
          </p:cNvSpPr>
          <p:nvPr>
            <p:ph type="title"/>
          </p:nvPr>
        </p:nvSpPr>
        <p:spPr/>
        <p:txBody>
          <a:bodyPr/>
          <a:lstStyle/>
          <a:p>
            <a:r>
              <a:rPr lang="en-US" dirty="0"/>
              <a:t>Offline: Data Box Products</a:t>
            </a:r>
          </a:p>
        </p:txBody>
      </p:sp>
      <p:sp>
        <p:nvSpPr>
          <p:cNvPr id="8" name="Rectangle 7">
            <a:extLst>
              <a:ext uri="{FF2B5EF4-FFF2-40B4-BE49-F238E27FC236}">
                <a16:creationId xmlns:a16="http://schemas.microsoft.com/office/drawing/2014/main" id="{DA37BB88-D532-4342-A8E1-F354BAEDE928}"/>
              </a:ext>
            </a:extLst>
          </p:cNvPr>
          <p:cNvSpPr/>
          <p:nvPr/>
        </p:nvSpPr>
        <p:spPr bwMode="auto">
          <a:xfrm>
            <a:off x="998290" y="2994870"/>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Disk</a:t>
            </a:r>
            <a:endParaRPr lang="en-US" sz="2000" dirty="0">
              <a:gradFill>
                <a:gsLst>
                  <a:gs pos="2917">
                    <a:schemeClr val="tx1"/>
                  </a:gs>
                  <a:gs pos="30000">
                    <a:schemeClr val="tx1"/>
                  </a:gs>
                </a:gsLst>
                <a:lin ang="5400000" scaled="0"/>
              </a:gradFill>
            </a:endParaRP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Best for projects that require a smaller form factor</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Capacity: 8 TB ea.</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Secure, ruggedized USB drives orderable in packs of 5 (up to 40 TB)</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6BC082C-03FC-4BC9-85C0-3F8181D5F8E1}"/>
              </a:ext>
            </a:extLst>
          </p:cNvPr>
          <p:cNvSpPr/>
          <p:nvPr/>
        </p:nvSpPr>
        <p:spPr bwMode="auto">
          <a:xfrm>
            <a:off x="4221061" y="2996268"/>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Bulk migration to Azure when a network isn’t an option</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Capacity: 100 TB</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Weight: ~ 50 lbs.</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Secure, ruggedized appliance</a:t>
            </a:r>
          </a:p>
        </p:txBody>
      </p:sp>
      <p:sp>
        <p:nvSpPr>
          <p:cNvPr id="10" name="Rectangle 9">
            <a:extLst>
              <a:ext uri="{FF2B5EF4-FFF2-40B4-BE49-F238E27FC236}">
                <a16:creationId xmlns:a16="http://schemas.microsoft.com/office/drawing/2014/main" id="{E5EEC927-2368-429F-9433-C5A2EC58C433}"/>
              </a:ext>
            </a:extLst>
          </p:cNvPr>
          <p:cNvSpPr/>
          <p:nvPr/>
        </p:nvSpPr>
        <p:spPr bwMode="auto">
          <a:xfrm>
            <a:off x="7450822" y="2996268"/>
            <a:ext cx="3221372" cy="289420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Heavy</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Same service as Data Box, but targeted to petabyte-sized datasets</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Capacity: 1 PB</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Weight: 500+ lbs.</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Secure, ruggedized appliance</a:t>
            </a:r>
          </a:p>
        </p:txBody>
      </p:sp>
      <p:pic>
        <p:nvPicPr>
          <p:cNvPr id="4" name="Picture 3" descr="Images of a Data Box, Data Box Disk, and Data Box Heavy products. ">
            <a:extLst>
              <a:ext uri="{FF2B5EF4-FFF2-40B4-BE49-F238E27FC236}">
                <a16:creationId xmlns:a16="http://schemas.microsoft.com/office/drawing/2014/main" id="{1398A3CD-A92D-44F4-9CF3-2CB663F74A52}"/>
              </a:ext>
            </a:extLst>
          </p:cNvPr>
          <p:cNvPicPr>
            <a:picLocks noChangeAspect="1"/>
          </p:cNvPicPr>
          <p:nvPr/>
        </p:nvPicPr>
        <p:blipFill>
          <a:blip r:embed="rId3"/>
          <a:stretch>
            <a:fillRect/>
          </a:stretch>
        </p:blipFill>
        <p:spPr>
          <a:xfrm>
            <a:off x="1389045" y="1305837"/>
            <a:ext cx="8648700" cy="1495425"/>
          </a:xfrm>
          <a:prstGeom prst="rect">
            <a:avLst/>
          </a:prstGeom>
        </p:spPr>
      </p:pic>
    </p:spTree>
    <p:extLst>
      <p:ext uri="{BB962C8B-B14F-4D97-AF65-F5344CB8AC3E}">
        <p14:creationId xmlns:p14="http://schemas.microsoft.com/office/powerpoint/2010/main" val="1898792292"/>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101D-B0BF-4BFA-B2AE-80C484334F3F}"/>
              </a:ext>
            </a:extLst>
          </p:cNvPr>
          <p:cNvSpPr>
            <a:spLocks noGrp="1"/>
          </p:cNvSpPr>
          <p:nvPr>
            <p:ph type="title"/>
          </p:nvPr>
        </p:nvSpPr>
        <p:spPr/>
        <p:txBody>
          <a:bodyPr/>
          <a:lstStyle/>
          <a:p>
            <a:r>
              <a:rPr lang="en-US" dirty="0"/>
              <a:t>Offline: Product Selection</a:t>
            </a:r>
          </a:p>
        </p:txBody>
      </p:sp>
      <p:sp>
        <p:nvSpPr>
          <p:cNvPr id="3" name="Text Placeholder 2">
            <a:extLst>
              <a:ext uri="{FF2B5EF4-FFF2-40B4-BE49-F238E27FC236}">
                <a16:creationId xmlns:a16="http://schemas.microsoft.com/office/drawing/2014/main" id="{FD65BDF7-4E03-4C0A-9C22-8844DEDB3A0B}"/>
              </a:ext>
            </a:extLst>
          </p:cNvPr>
          <p:cNvSpPr>
            <a:spLocks noGrp="1"/>
          </p:cNvSpPr>
          <p:nvPr>
            <p:ph type="body" sz="quarter" idx="10"/>
          </p:nvPr>
        </p:nvSpPr>
        <p:spPr>
          <a:xfrm>
            <a:off x="613632" y="1292796"/>
            <a:ext cx="11018520" cy="2499146"/>
          </a:xfrm>
        </p:spPr>
        <p:txBody>
          <a:bodyPr/>
          <a:lstStyle/>
          <a:p>
            <a:r>
              <a:rPr lang="en-US" dirty="0"/>
              <a:t>Speed and time</a:t>
            </a:r>
          </a:p>
          <a:p>
            <a:endParaRPr lang="en-US" dirty="0"/>
          </a:p>
          <a:p>
            <a:endParaRPr lang="en-US" dirty="0"/>
          </a:p>
          <a:p>
            <a:endParaRPr lang="en-US" dirty="0"/>
          </a:p>
          <a:p>
            <a:r>
              <a:rPr lang="en-US" dirty="0"/>
              <a:t>Security</a:t>
            </a:r>
          </a:p>
        </p:txBody>
      </p:sp>
      <p:graphicFrame>
        <p:nvGraphicFramePr>
          <p:cNvPr id="4" name="Table 3">
            <a:extLst>
              <a:ext uri="{FF2B5EF4-FFF2-40B4-BE49-F238E27FC236}">
                <a16:creationId xmlns:a16="http://schemas.microsoft.com/office/drawing/2014/main" id="{585A9261-EEA7-4E09-969F-12E1AA02407F}"/>
              </a:ext>
            </a:extLst>
          </p:cNvPr>
          <p:cNvGraphicFramePr>
            <a:graphicFrameLocks noGrp="1"/>
          </p:cNvGraphicFramePr>
          <p:nvPr/>
        </p:nvGraphicFramePr>
        <p:xfrm>
          <a:off x="625570" y="1865342"/>
          <a:ext cx="9931129" cy="1316982"/>
        </p:xfrm>
        <a:graphic>
          <a:graphicData uri="http://schemas.openxmlformats.org/drawingml/2006/table">
            <a:tbl>
              <a:tblPr firstRow="1" firstCol="1" bandRow="1">
                <a:tableStyleId>{5C22544A-7EE6-4342-B048-85BDC9FD1C3A}</a:tableStyleId>
              </a:tblPr>
              <a:tblGrid>
                <a:gridCol w="1958994">
                  <a:extLst>
                    <a:ext uri="{9D8B030D-6E8A-4147-A177-3AD203B41FA5}">
                      <a16:colId xmlns:a16="http://schemas.microsoft.com/office/drawing/2014/main" val="307709321"/>
                    </a:ext>
                  </a:extLst>
                </a:gridCol>
                <a:gridCol w="7972135">
                  <a:extLst>
                    <a:ext uri="{9D8B030D-6E8A-4147-A177-3AD203B41FA5}">
                      <a16:colId xmlns:a16="http://schemas.microsoft.com/office/drawing/2014/main" val="1006754625"/>
                    </a:ext>
                  </a:extLst>
                </a:gridCol>
              </a:tblGrid>
              <a:tr h="247011">
                <a:tc>
                  <a:txBody>
                    <a:bodyPr/>
                    <a:lstStyle/>
                    <a:p>
                      <a:pPr marL="0" marR="156845"/>
                      <a:r>
                        <a:rPr lang="en-US" sz="1800" b="0" dirty="0">
                          <a:effectLst/>
                        </a:rPr>
                        <a:t>Product</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532375"/>
                  </a:ext>
                </a:extLst>
              </a:tr>
              <a:tr h="247011">
                <a:tc>
                  <a:txBody>
                    <a:bodyPr/>
                    <a:lstStyle/>
                    <a:p>
                      <a:pPr marL="0" marR="156845"/>
                      <a:r>
                        <a:rPr lang="en-US" sz="1800" b="0" dirty="0">
                          <a:effectLst/>
                        </a:rPr>
                        <a:t>Data Box Disk</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USB 3.0 connection </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474749"/>
                  </a:ext>
                </a:extLst>
              </a:tr>
              <a:tr h="247011">
                <a:tc>
                  <a:txBody>
                    <a:bodyPr/>
                    <a:lstStyle/>
                    <a:p>
                      <a:pPr marL="0" marR="156845"/>
                      <a:r>
                        <a:rPr lang="en-US" sz="1800" b="0" dirty="0">
                          <a:effectLst/>
                        </a:rPr>
                        <a:t>Data Box</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1 Gbps or 10 Gbps 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1510441"/>
                  </a:ext>
                </a:extLst>
              </a:tr>
              <a:tr h="494022">
                <a:tc>
                  <a:txBody>
                    <a:bodyPr/>
                    <a:lstStyle/>
                    <a:p>
                      <a:pPr marL="0" marR="156845"/>
                      <a:r>
                        <a:rPr lang="en-US" sz="1800" b="0" dirty="0">
                          <a:effectLst/>
                        </a:rPr>
                        <a:t>Data Box Heavy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1800" b="0" dirty="0">
                          <a:effectLst/>
                        </a:rPr>
                        <a:t>High performance 40 Gbps network interfaces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607213"/>
                  </a:ext>
                </a:extLst>
              </a:tr>
            </a:tbl>
          </a:graphicData>
        </a:graphic>
      </p:graphicFrame>
      <p:graphicFrame>
        <p:nvGraphicFramePr>
          <p:cNvPr id="5" name="Table 4">
            <a:extLst>
              <a:ext uri="{FF2B5EF4-FFF2-40B4-BE49-F238E27FC236}">
                <a16:creationId xmlns:a16="http://schemas.microsoft.com/office/drawing/2014/main" id="{32EE4881-F13D-4AEF-AD3F-284A07BE021A}"/>
              </a:ext>
            </a:extLst>
          </p:cNvPr>
          <p:cNvGraphicFramePr>
            <a:graphicFrameLocks noGrp="1"/>
          </p:cNvGraphicFramePr>
          <p:nvPr/>
        </p:nvGraphicFramePr>
        <p:xfrm>
          <a:off x="608671" y="3912750"/>
          <a:ext cx="9929458" cy="2468880"/>
        </p:xfrm>
        <a:graphic>
          <a:graphicData uri="http://schemas.openxmlformats.org/drawingml/2006/table">
            <a:tbl>
              <a:tblPr firstRow="1" firstCol="1" bandRow="1">
                <a:tableStyleId>{5C22544A-7EE6-4342-B048-85BDC9FD1C3A}</a:tableStyleId>
              </a:tblPr>
              <a:tblGrid>
                <a:gridCol w="1966749">
                  <a:extLst>
                    <a:ext uri="{9D8B030D-6E8A-4147-A177-3AD203B41FA5}">
                      <a16:colId xmlns:a16="http://schemas.microsoft.com/office/drawing/2014/main" val="3950291848"/>
                    </a:ext>
                  </a:extLst>
                </a:gridCol>
                <a:gridCol w="4049334">
                  <a:extLst>
                    <a:ext uri="{9D8B030D-6E8A-4147-A177-3AD203B41FA5}">
                      <a16:colId xmlns:a16="http://schemas.microsoft.com/office/drawing/2014/main" val="1359717343"/>
                    </a:ext>
                  </a:extLst>
                </a:gridCol>
                <a:gridCol w="3913375">
                  <a:extLst>
                    <a:ext uri="{9D8B030D-6E8A-4147-A177-3AD203B41FA5}">
                      <a16:colId xmlns:a16="http://schemas.microsoft.com/office/drawing/2014/main" val="673075817"/>
                    </a:ext>
                  </a:extLst>
                </a:gridCol>
              </a:tblGrid>
              <a:tr h="169603">
                <a:tc>
                  <a:txBody>
                    <a:bodyPr/>
                    <a:lstStyle/>
                    <a:p>
                      <a:pPr marL="0" marR="156845"/>
                      <a:r>
                        <a:rPr lang="en-US" sz="1800" b="0" dirty="0">
                          <a:effectLst/>
                        </a:rPr>
                        <a:t>Product</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Physical security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1450797"/>
                  </a:ext>
                </a:extLst>
              </a:tr>
              <a:tr h="508808">
                <a:tc>
                  <a:txBody>
                    <a:bodyPr/>
                    <a:lstStyle/>
                    <a:p>
                      <a:pPr marL="0" marR="156845"/>
                      <a:r>
                        <a:rPr lang="en-US" sz="1800" b="0" dirty="0">
                          <a:effectLst/>
                        </a:rPr>
                        <a:t>Data Box Disk</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disks are tamper-resistant and support secure update capability.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128-bit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69374294"/>
                  </a:ext>
                </a:extLst>
              </a:tr>
              <a:tr h="508808">
                <a:tc>
                  <a:txBody>
                    <a:bodyPr/>
                    <a:lstStyle/>
                    <a:p>
                      <a:pPr marL="0" marR="156845"/>
                      <a:r>
                        <a:rPr lang="en-US" sz="1800" b="0" dirty="0">
                          <a:effectLst/>
                        </a:rPr>
                        <a:t>Data Box</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Rugged device casing secured by tamper-resistant screws and tamper-evident stickers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256-bit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7448793"/>
                  </a:ext>
                </a:extLst>
              </a:tr>
              <a:tr h="508808">
                <a:tc>
                  <a:txBody>
                    <a:bodyPr/>
                    <a:lstStyle/>
                    <a:p>
                      <a:pPr marL="0" marR="156845"/>
                      <a:r>
                        <a:rPr lang="en-US" sz="1800" b="0" dirty="0">
                          <a:effectLst/>
                        </a:rPr>
                        <a:t>Data Box Heavy</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Rugged device casing secured by tamper-resistant screws and tamper-evident stickers</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The data is secured with AES 256-bit encryption.</a:t>
                      </a:r>
                      <a:endParaRPr lang="en-US" sz="1800" b="0" dirty="0">
                        <a:solidFill>
                          <a:srgbClr val="3C3C3C"/>
                        </a:solidFill>
                        <a:effectLst/>
                        <a:latin typeface="Open Sans" panose="020B0606030504020204" pitchFamily="34" charset="0"/>
                        <a:ea typeface="Times New Roman" panose="02020603050405020304" pitchFamily="18" charset="0"/>
                        <a:cs typeface="Times New Roman" panose="02020603050405020304" pitchFamily="18" charset="0"/>
                      </a:endParaRPr>
                    </a:p>
                  </a:txBody>
                  <a:tcPr marL="60484" marR="6048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7713977"/>
                  </a:ext>
                </a:extLst>
              </a:tr>
            </a:tbl>
          </a:graphicData>
        </a:graphic>
      </p:graphicFrame>
    </p:spTree>
    <p:extLst>
      <p:ext uri="{BB962C8B-B14F-4D97-AF65-F5344CB8AC3E}">
        <p14:creationId xmlns:p14="http://schemas.microsoft.com/office/powerpoint/2010/main" val="3660107689"/>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7E82-49DB-4360-A47E-2681D523BF3E}"/>
              </a:ext>
            </a:extLst>
          </p:cNvPr>
          <p:cNvSpPr>
            <a:spLocks noGrp="1"/>
          </p:cNvSpPr>
          <p:nvPr>
            <p:ph type="title"/>
          </p:nvPr>
        </p:nvSpPr>
        <p:spPr/>
        <p:txBody>
          <a:bodyPr/>
          <a:lstStyle/>
          <a:p>
            <a:r>
              <a:rPr lang="en-US" dirty="0"/>
              <a:t>Offline: Implementation Workflow</a:t>
            </a:r>
          </a:p>
        </p:txBody>
      </p:sp>
      <p:sp>
        <p:nvSpPr>
          <p:cNvPr id="3" name="Text Placeholder 2">
            <a:extLst>
              <a:ext uri="{FF2B5EF4-FFF2-40B4-BE49-F238E27FC236}">
                <a16:creationId xmlns:a16="http://schemas.microsoft.com/office/drawing/2014/main" id="{DF0C90AD-F55D-4BEA-A653-CF85EBE08DCB}"/>
              </a:ext>
            </a:extLst>
          </p:cNvPr>
          <p:cNvSpPr>
            <a:spLocks noGrp="1"/>
          </p:cNvSpPr>
          <p:nvPr>
            <p:ph type="body" sz="quarter" idx="10"/>
          </p:nvPr>
        </p:nvSpPr>
        <p:spPr>
          <a:xfrm>
            <a:off x="762559" y="3053445"/>
            <a:ext cx="11018520" cy="3964162"/>
          </a:xfrm>
        </p:spPr>
        <p:txBody>
          <a:bodyPr/>
          <a:lstStyle/>
          <a:p>
            <a:pPr marL="403225" lvl="0" indent="-403225">
              <a:buFont typeface="+mj-lt"/>
              <a:buAutoNum type="arabicPeriod"/>
            </a:pPr>
            <a:r>
              <a:rPr lang="en-US" dirty="0"/>
              <a:t>Create an order in the portal and the products are shipped to you.</a:t>
            </a:r>
          </a:p>
          <a:p>
            <a:pPr marL="403225" lvl="0" indent="-403225">
              <a:buFont typeface="+mj-lt"/>
              <a:buAutoNum type="arabicPeriod"/>
            </a:pPr>
            <a:r>
              <a:rPr lang="en-US" dirty="0"/>
              <a:t>Receive, unpack, connect, and unlock – configure the network and mount share on the host computer.</a:t>
            </a:r>
          </a:p>
          <a:p>
            <a:pPr marL="403225" lvl="0" indent="-403225">
              <a:buFont typeface="+mj-lt"/>
              <a:buAutoNum type="arabicPeriod"/>
            </a:pPr>
            <a:r>
              <a:rPr lang="en-US" dirty="0"/>
              <a:t>Copy and validate the data.</a:t>
            </a:r>
          </a:p>
          <a:p>
            <a:pPr marL="403225" lvl="0" indent="-403225">
              <a:buFont typeface="+mj-lt"/>
              <a:buAutoNum type="arabicPeriod"/>
            </a:pPr>
            <a:r>
              <a:rPr lang="en-US" dirty="0"/>
              <a:t>Return, upload, verify. </a:t>
            </a:r>
          </a:p>
          <a:p>
            <a:pPr marL="403225" lvl="0" indent="-403225">
              <a:buFont typeface="+mj-lt"/>
              <a:buAutoNum type="arabicPeriod"/>
            </a:pPr>
            <a:endParaRPr lang="en-US" dirty="0"/>
          </a:p>
          <a:p>
            <a:pPr lvl="0"/>
            <a:r>
              <a:rPr lang="en-US" dirty="0">
                <a:solidFill>
                  <a:srgbClr val="92D050"/>
                </a:solidFill>
                <a:latin typeface="Segoe UI Emoji" panose="020B0502040204020203" pitchFamily="34" charset="0"/>
              </a:rPr>
              <a:t>✔️ </a:t>
            </a:r>
            <a:r>
              <a:rPr lang="en-US" dirty="0"/>
              <a:t>Device disks are securely erased as per the NIST guidelines.</a:t>
            </a:r>
          </a:p>
          <a:p>
            <a:endParaRPr lang="en-US" dirty="0"/>
          </a:p>
        </p:txBody>
      </p:sp>
      <p:pic>
        <p:nvPicPr>
          <p:cNvPr id="4" name="Picture 3" descr="Flowchart with four steps: order, receive, copy, and return. Steps are described in the content. ">
            <a:extLst>
              <a:ext uri="{FF2B5EF4-FFF2-40B4-BE49-F238E27FC236}">
                <a16:creationId xmlns:a16="http://schemas.microsoft.com/office/drawing/2014/main" id="{774664E8-0056-43F2-9BE8-1E78F88F9A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9108" y="1211423"/>
            <a:ext cx="8096110" cy="1909282"/>
          </a:xfrm>
          <a:prstGeom prst="rect">
            <a:avLst/>
          </a:prstGeom>
          <a:noFill/>
        </p:spPr>
      </p:pic>
    </p:spTree>
    <p:extLst>
      <p:ext uri="{BB962C8B-B14F-4D97-AF65-F5344CB8AC3E}">
        <p14:creationId xmlns:p14="http://schemas.microsoft.com/office/powerpoint/2010/main" val="2084677842"/>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BF3-17A4-4528-A9B6-705205DDFECA}"/>
              </a:ext>
            </a:extLst>
          </p:cNvPr>
          <p:cNvSpPr>
            <a:spLocks noGrp="1"/>
          </p:cNvSpPr>
          <p:nvPr>
            <p:ph type="title"/>
          </p:nvPr>
        </p:nvSpPr>
        <p:spPr/>
        <p:txBody>
          <a:bodyPr/>
          <a:lstStyle/>
          <a:p>
            <a:r>
              <a:rPr lang="en-US" dirty="0"/>
              <a:t>Online: Data Box Gateway</a:t>
            </a:r>
          </a:p>
        </p:txBody>
      </p:sp>
      <p:sp>
        <p:nvSpPr>
          <p:cNvPr id="5" name="Text Placeholder 4">
            <a:extLst>
              <a:ext uri="{FF2B5EF4-FFF2-40B4-BE49-F238E27FC236}">
                <a16:creationId xmlns:a16="http://schemas.microsoft.com/office/drawing/2014/main" id="{E68A5611-43A3-4EC2-A4D8-6BBC0861C4B4}"/>
              </a:ext>
            </a:extLst>
          </p:cNvPr>
          <p:cNvSpPr>
            <a:spLocks noGrp="1"/>
          </p:cNvSpPr>
          <p:nvPr>
            <p:ph type="body" sz="quarter" idx="10"/>
          </p:nvPr>
        </p:nvSpPr>
        <p:spPr>
          <a:xfrm>
            <a:off x="584200" y="1437481"/>
            <a:ext cx="5212080" cy="5072158"/>
          </a:xfrm>
        </p:spPr>
        <p:txBody>
          <a:bodyPr/>
          <a:lstStyle/>
          <a:p>
            <a:r>
              <a:rPr lang="en-US" dirty="0"/>
              <a:t>Use cases:</a:t>
            </a:r>
          </a:p>
          <a:p>
            <a:pPr lvl="1"/>
            <a:r>
              <a:rPr lang="en-US" sz="2400" dirty="0"/>
              <a:t>Cloud archival</a:t>
            </a:r>
          </a:p>
          <a:p>
            <a:pPr lvl="1"/>
            <a:r>
              <a:rPr lang="en-US" sz="2400" dirty="0"/>
              <a:t>Data aggregation</a:t>
            </a:r>
          </a:p>
          <a:p>
            <a:pPr lvl="1"/>
            <a:r>
              <a:rPr lang="en-US" sz="2400" dirty="0"/>
              <a:t>Integration with on-premises workloads</a:t>
            </a:r>
          </a:p>
          <a:p>
            <a:r>
              <a:rPr lang="en-US" dirty="0"/>
              <a:t>Benefits:</a:t>
            </a:r>
          </a:p>
          <a:p>
            <a:pPr lvl="1"/>
            <a:r>
              <a:rPr lang="en-US" sz="2400" dirty="0"/>
              <a:t>Easy data transfer</a:t>
            </a:r>
          </a:p>
          <a:p>
            <a:pPr lvl="1"/>
            <a:r>
              <a:rPr lang="en-US" sz="2400" dirty="0"/>
              <a:t>High speed performance</a:t>
            </a:r>
          </a:p>
          <a:p>
            <a:pPr lvl="1"/>
            <a:r>
              <a:rPr lang="en-US" sz="2400" dirty="0"/>
              <a:t>Fast access</a:t>
            </a:r>
          </a:p>
          <a:p>
            <a:pPr lvl="1"/>
            <a:r>
              <a:rPr lang="en-US" sz="2400" dirty="0"/>
              <a:t>Limited bandwidth usage</a:t>
            </a:r>
          </a:p>
          <a:p>
            <a:endParaRPr lang="en-US" dirty="0"/>
          </a:p>
        </p:txBody>
      </p:sp>
      <p:sp>
        <p:nvSpPr>
          <p:cNvPr id="8" name="Rectangle 7">
            <a:extLst>
              <a:ext uri="{FF2B5EF4-FFF2-40B4-BE49-F238E27FC236}">
                <a16:creationId xmlns:a16="http://schemas.microsoft.com/office/drawing/2014/main" id="{DA37BB88-D532-4342-A8E1-F354BAEDE928}"/>
              </a:ext>
            </a:extLst>
          </p:cNvPr>
          <p:cNvSpPr/>
          <p:nvPr/>
        </p:nvSpPr>
        <p:spPr bwMode="auto">
          <a:xfrm>
            <a:off x="6493749" y="2837157"/>
            <a:ext cx="4387611" cy="2894202"/>
          </a:xfrm>
          <a:prstGeom prst="rect">
            <a:avLst/>
          </a:prstGeom>
          <a:no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2000" b="1" dirty="0">
                <a:gradFill>
                  <a:gsLst>
                    <a:gs pos="2917">
                      <a:schemeClr val="tx1"/>
                    </a:gs>
                    <a:gs pos="30000">
                      <a:schemeClr val="tx1"/>
                    </a:gs>
                  </a:gsLst>
                  <a:lin ang="5400000" scaled="0"/>
                </a:gradFill>
              </a:rPr>
              <a:t>Data Box Gateway</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Virtual network transfer appliance, runs on your choice of hardware</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Device provisioned in our hypervisor</a:t>
            </a:r>
          </a:p>
          <a:p>
            <a:pPr marL="168275" indent="-168275">
              <a:buFont typeface="Arial" panose="020B0604020202020204" pitchFamily="34" charset="0"/>
              <a:buChar char="•"/>
            </a:pPr>
            <a:r>
              <a:rPr lang="en-US" sz="2000" dirty="0">
                <a:gradFill>
                  <a:gsLst>
                    <a:gs pos="2917">
                      <a:schemeClr val="tx1"/>
                    </a:gs>
                    <a:gs pos="30000">
                      <a:schemeClr val="tx1"/>
                    </a:gs>
                  </a:gsLst>
                  <a:lin ang="5400000" scaled="0"/>
                </a:gradFill>
              </a:rPr>
              <a:t>Supports storage gateway, SMB, NFS, Azure blob, and files</a:t>
            </a:r>
          </a:p>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63CEA26B-7389-4907-BAD1-7AA8A4327E1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524345" y="1004247"/>
            <a:ext cx="2277436" cy="1708077"/>
          </a:xfrm>
          <a:prstGeom prst="rect">
            <a:avLst/>
          </a:prstGeom>
        </p:spPr>
      </p:pic>
    </p:spTree>
    <p:extLst>
      <p:ext uri="{BB962C8B-B14F-4D97-AF65-F5344CB8AC3E}">
        <p14:creationId xmlns:p14="http://schemas.microsoft.com/office/powerpoint/2010/main" val="293906424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9" ma:contentTypeDescription="Create a new document." ma:contentTypeScope="" ma:versionID="72e755e35a7d14a9c759467478be150d">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90b81c0305bd8476b889bec028dbafbe"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DOCID-1506477047-5959</_dlc_DocId>
    <_dlc_DocIdUrl xmlns="5ede5379-f79c-4964-9301-1140f96aa672">
      <Url>https://epam.sharepoint.com/sites/LMSO/_layouts/15/DocIdRedir.aspx?ID=DOCID-1506477047-5959</Url>
      <Description>DOCID-1506477047-5959</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5148F40-BB96-4766-A26C-AFEF75A6E966}">
  <ds:schemaRefs>
    <ds:schemaRef ds:uri="http://schemas.microsoft.com/sharepoint/v3/contenttype/forms"/>
  </ds:schemaRefs>
</ds:datastoreItem>
</file>

<file path=customXml/itemProps2.xml><?xml version="1.0" encoding="utf-8"?>
<ds:datastoreItem xmlns:ds="http://schemas.openxmlformats.org/officeDocument/2006/customXml" ds:itemID="{77214B57-8BE3-4176-8961-1D18E6FE6BEA}"/>
</file>

<file path=customXml/itemProps3.xml><?xml version="1.0" encoding="utf-8"?>
<ds:datastoreItem xmlns:ds="http://schemas.openxmlformats.org/officeDocument/2006/customXml" ds:itemID="{C09DD8AD-0540-470B-A39C-8260E31E5448}">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C059E493-D6EF-4D75-81A5-F14E283A3B66}"/>
</file>

<file path=docProps/app.xml><?xml version="1.0" encoding="utf-8"?>
<Properties xmlns="http://schemas.openxmlformats.org/officeDocument/2006/extended-properties" xmlns:vt="http://schemas.openxmlformats.org/officeDocument/2006/docPropsVTypes">
  <TotalTime>0</TotalTime>
  <Words>10940</Words>
  <Application>Microsoft Office PowerPoint</Application>
  <PresentationFormat>Widescreen</PresentationFormat>
  <Paragraphs>1453</Paragraphs>
  <Slides>147</Slides>
  <Notes>113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147</vt:i4>
      </vt:variant>
    </vt:vector>
  </HeadingPairs>
  <TitlesOfParts>
    <vt:vector size="160" baseType="lpstr">
      <vt:lpstr>Arial</vt:lpstr>
      <vt:lpstr>Calibri</vt:lpstr>
      <vt:lpstr>Consolas</vt:lpstr>
      <vt:lpstr>Open Sans</vt:lpstr>
      <vt:lpstr>Segoe UI</vt:lpstr>
      <vt:lpstr>Segoe UI Emoji</vt:lpstr>
      <vt:lpstr>Segoe UI Light</vt:lpstr>
      <vt:lpstr>Segoe UI Semibold</vt:lpstr>
      <vt:lpstr>Segoe UI Semilight</vt:lpstr>
      <vt:lpstr>Segoe UI VSS (Regular)</vt:lpstr>
      <vt:lpstr>Wingdings</vt:lpstr>
      <vt:lpstr>WHITE TEMPLATE</vt:lpstr>
      <vt:lpstr>Bitmap Image</vt:lpstr>
      <vt:lpstr>Azure - Day 2 Epam DevOps School</vt:lpstr>
      <vt:lpstr>AZ-103T00A Module 07:  Data Protection</vt:lpstr>
      <vt:lpstr>Module Overview</vt:lpstr>
      <vt:lpstr>Lesson 01: Data Replication </vt:lpstr>
      <vt:lpstr>Data Replication Overview</vt:lpstr>
      <vt:lpstr>Locally-redundant Storage</vt:lpstr>
      <vt:lpstr>Zone-redundant Storage</vt:lpstr>
      <vt:lpstr>Geo-redundant Storage</vt:lpstr>
      <vt:lpstr>Geo-zone-redundant Storage</vt:lpstr>
      <vt:lpstr>Comparing Replication Strategies</vt:lpstr>
      <vt:lpstr>Lesson 02: File and Folder Backups</vt:lpstr>
      <vt:lpstr>File and Folder Backups Overview</vt:lpstr>
      <vt:lpstr>Azure Backup</vt:lpstr>
      <vt:lpstr>Recovery Services Vault Backup Options</vt:lpstr>
      <vt:lpstr>Demonstration – Backup Azure File Shares</vt:lpstr>
      <vt:lpstr>Implementing On-Premises File and Folder Backup</vt:lpstr>
      <vt:lpstr>MARS Agent</vt:lpstr>
      <vt:lpstr>Demonstration – Backup Files and Folders</vt:lpstr>
      <vt:lpstr>Lesson 03: Virtual Machine Backups</vt:lpstr>
      <vt:lpstr>Virtual Machine Backups Overview</vt:lpstr>
      <vt:lpstr>Azure Site Recovery (ASR) Scenarios</vt:lpstr>
      <vt:lpstr>Virtual Machine Data Protection</vt:lpstr>
      <vt:lpstr>Workload Protection Needs</vt:lpstr>
      <vt:lpstr>Recovery Services Vault VM Backup Options</vt:lpstr>
      <vt:lpstr>Implementing VM Backups</vt:lpstr>
      <vt:lpstr>Implementing VM Restore</vt:lpstr>
      <vt:lpstr>Azure Backup Server</vt:lpstr>
      <vt:lpstr>Backup Component Comparison</vt:lpstr>
      <vt:lpstr>Lesson 04: Lab and Review Questions</vt:lpstr>
      <vt:lpstr>Lab – Azure Site Recovery Between Regions</vt:lpstr>
      <vt:lpstr>Module Review Questions</vt:lpstr>
      <vt:lpstr>AZ-103T00A Module 03:  Azure Storage</vt:lpstr>
      <vt:lpstr>Module Overview</vt:lpstr>
      <vt:lpstr>Lesson 01: Storage Accounts</vt:lpstr>
      <vt:lpstr>Storage Accounts Overview</vt:lpstr>
      <vt:lpstr>Azure Storage</vt:lpstr>
      <vt:lpstr>Azure Storage Services</vt:lpstr>
      <vt:lpstr>Storage Account Types</vt:lpstr>
      <vt:lpstr>Accessing Storage</vt:lpstr>
      <vt:lpstr>Demonstration – Creating a Storage Account</vt:lpstr>
      <vt:lpstr>Azure Storage Explorer</vt:lpstr>
      <vt:lpstr>Storage Explorer Connection Options</vt:lpstr>
      <vt:lpstr>Demonstration – Storage Explorer</vt:lpstr>
      <vt:lpstr>Lesson 02: Blob Storage</vt:lpstr>
      <vt:lpstr>Blob Storage Overview</vt:lpstr>
      <vt:lpstr>Blob Storage</vt:lpstr>
      <vt:lpstr>Azure Blob storage resource hierarchy</vt:lpstr>
      <vt:lpstr>Blob Containers</vt:lpstr>
      <vt:lpstr>Storage tiers</vt:lpstr>
      <vt:lpstr>Uploading Blobs</vt:lpstr>
      <vt:lpstr>Blob Access Policies</vt:lpstr>
      <vt:lpstr>Storage Pricing</vt:lpstr>
      <vt:lpstr>Demonstration – Blob Storage</vt:lpstr>
      <vt:lpstr>Lesson 03: Azure Files</vt:lpstr>
      <vt:lpstr>Azure Files Overview</vt:lpstr>
      <vt:lpstr>Azure Files</vt:lpstr>
      <vt:lpstr>Files vs Blobs</vt:lpstr>
      <vt:lpstr>Creating File Shares</vt:lpstr>
      <vt:lpstr>Mapping File Shares (Windows)</vt:lpstr>
      <vt:lpstr>Mounting File Shares (Linux)</vt:lpstr>
      <vt:lpstr>Secure Transfer Required</vt:lpstr>
      <vt:lpstr>File Share Snapshots</vt:lpstr>
      <vt:lpstr>Demonstration – File Shares</vt:lpstr>
      <vt:lpstr>Lesson 04: Storage Security</vt:lpstr>
      <vt:lpstr>Storage Security Overview</vt:lpstr>
      <vt:lpstr>Shared Access Signatures (SAS)</vt:lpstr>
      <vt:lpstr>Configuring SAS Parameters</vt:lpstr>
      <vt:lpstr>URI and SAS Parameters</vt:lpstr>
      <vt:lpstr>Demonstration – SAS (Portal)</vt:lpstr>
      <vt:lpstr>Storage Service Encryption</vt:lpstr>
      <vt:lpstr>Customer Managed Keys</vt:lpstr>
      <vt:lpstr>Best Practices</vt:lpstr>
      <vt:lpstr>Demonstration – SAS (Storage Explorer)</vt:lpstr>
      <vt:lpstr>Lesson 05: Lab and Review Questions</vt:lpstr>
      <vt:lpstr>Lab: Implement and Manage Storage</vt:lpstr>
      <vt:lpstr>Module Review Questions</vt:lpstr>
      <vt:lpstr>Lesson 02: File Sync</vt:lpstr>
      <vt:lpstr>File Sync Overview</vt:lpstr>
      <vt:lpstr>Azure File Sync</vt:lpstr>
      <vt:lpstr>File Sync Components</vt:lpstr>
      <vt:lpstr>File Sync - Initial Steps</vt:lpstr>
      <vt:lpstr>File Sync - Synchronization</vt:lpstr>
      <vt:lpstr>Lesson 03: Import and Export Service</vt:lpstr>
      <vt:lpstr>Import and Export Service Overview</vt:lpstr>
      <vt:lpstr>Import and Export Service</vt:lpstr>
      <vt:lpstr>Components and Requirements</vt:lpstr>
      <vt:lpstr>Import and Export Tool</vt:lpstr>
      <vt:lpstr>Import Jobs</vt:lpstr>
      <vt:lpstr>Export Jobs</vt:lpstr>
      <vt:lpstr>AzCopy</vt:lpstr>
      <vt:lpstr>Demonstration - AzCopy</vt:lpstr>
      <vt:lpstr>Lesson 04: Data Box</vt:lpstr>
      <vt:lpstr>Data Box Overview</vt:lpstr>
      <vt:lpstr>Data Box</vt:lpstr>
      <vt:lpstr>Offline: Use Cases</vt:lpstr>
      <vt:lpstr>Offline: Data Box Products</vt:lpstr>
      <vt:lpstr>Offline: Product Selection</vt:lpstr>
      <vt:lpstr>Offline: Implementation Workflow</vt:lpstr>
      <vt:lpstr>Online: Data Box Gateway</vt:lpstr>
      <vt:lpstr>Online: Data Box Edge</vt:lpstr>
      <vt:lpstr>Online: Implementation Workflow</vt:lpstr>
      <vt:lpstr>Lesson 05: Lab and Review Questions</vt:lpstr>
      <vt:lpstr>Lab: Implementing File Sync</vt:lpstr>
      <vt:lpstr>Module Review Questions</vt:lpstr>
      <vt:lpstr>AZ-103T00A Module 11:  Governance  and Compliance</vt:lpstr>
      <vt:lpstr>Module Overview</vt:lpstr>
      <vt:lpstr>Lesson 01: Subscriptions and Accounts</vt:lpstr>
      <vt:lpstr>Subscriptions and Accounts Overview</vt:lpstr>
      <vt:lpstr>Management Groups</vt:lpstr>
      <vt:lpstr>Creating Management Groups</vt:lpstr>
      <vt:lpstr>Azure Subscriptions</vt:lpstr>
      <vt:lpstr>Getting a Subscription</vt:lpstr>
      <vt:lpstr>Subscription Usage</vt:lpstr>
      <vt:lpstr>Subscription User Types</vt:lpstr>
      <vt:lpstr>Check Resource Limits</vt:lpstr>
      <vt:lpstr>Resource Tags</vt:lpstr>
      <vt:lpstr>Billing</vt:lpstr>
      <vt:lpstr>Lesson 02: Role-based Access Control</vt:lpstr>
      <vt:lpstr>Role-based Access Control Overview</vt:lpstr>
      <vt:lpstr>RBAC Concepts</vt:lpstr>
      <vt:lpstr>RBAC Roles</vt:lpstr>
      <vt:lpstr>Administrator Permissions</vt:lpstr>
      <vt:lpstr>Role Assignment</vt:lpstr>
      <vt:lpstr>Role Definitions</vt:lpstr>
      <vt:lpstr>Demonstration - RBAC</vt:lpstr>
      <vt:lpstr>Lesson 03: Users and Groups</vt:lpstr>
      <vt:lpstr>Users and Groups Overview</vt:lpstr>
      <vt:lpstr>User Accounts</vt:lpstr>
      <vt:lpstr>Adding User Accounts</vt:lpstr>
      <vt:lpstr>Bulk User Accounts</vt:lpstr>
      <vt:lpstr>Group Accounts</vt:lpstr>
      <vt:lpstr>Adding Group Members</vt:lpstr>
      <vt:lpstr>Adding a Group Owner</vt:lpstr>
      <vt:lpstr>Demonstration – Users and Groups</vt:lpstr>
      <vt:lpstr>Lesson 04: Azure Policy</vt:lpstr>
      <vt:lpstr>Azure Policy Overview</vt:lpstr>
      <vt:lpstr>Azure Policy</vt:lpstr>
      <vt:lpstr>Implementing Azure Policy</vt:lpstr>
      <vt:lpstr>Policy Definitions</vt:lpstr>
      <vt:lpstr>Create Initiative Definitions</vt:lpstr>
      <vt:lpstr>Scope the Initiative Definition</vt:lpstr>
      <vt:lpstr>Determine Compliance</vt:lpstr>
      <vt:lpstr>Demonstration – Azure Policy</vt:lpstr>
      <vt:lpstr>Lesson 05: Lab and Review Questions</vt:lpstr>
      <vt:lpstr>Lab – Role-Based Access Control</vt:lpstr>
      <vt:lpstr>Lab: Governance and Compliance</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2019-10-14T12:51:11Z</dcterms:created>
  <dcterms:modified xsi:type="dcterms:W3CDTF">2020-09-12T08:27:45Z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Application">
    <vt:lpwstr>Microsoft Azure Information Protection</vt:lpwstr>
  </property>
  <property fmtid="{D5CDD505-2E9C-101B-9397-08002B2CF9AE}" pid="3" name="Sensitivity">
    <vt:lpwstr>General</vt:lpwstr>
  </property>
  <property fmtid="{D5CDD505-2E9C-101B-9397-08002B2CF9AE}" pid="4" name="MSIP_Label_f42aa342-8706-4288-bd11-ebb85995028c_Enabled">
    <vt:lpwstr>True</vt:lpwstr>
  </property>
  <property fmtid="{D5CDD505-2E9C-101B-9397-08002B2CF9AE}" pid="5" name="ContentTypeId">
    <vt:lpwstr>0x010100A8D4E6613F5B634CB601A095784E7618</vt:lpwstr>
  </property>
  <property fmtid="{D5CDD505-2E9C-101B-9397-08002B2CF9AE}" pid="6" name="MSIP_Label_f42aa342-8706-4288-bd11-ebb85995028c_SetDate">
    <vt:lpwstr>2019-04-16T13:16:07.2749769Z</vt:lpwstr>
  </property>
  <property fmtid="{D5CDD505-2E9C-101B-9397-08002B2CF9AE}" pid="7" name="MSIP_Label_f42aa342-8706-4288-bd11-ebb85995028c_Name">
    <vt:lpwstr>General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Extended_MSFT_Method">
    <vt:lpwstr>Automatic</vt:lpwstr>
  </property>
  <property fmtid="{D5CDD505-2E9C-101B-9397-08002B2CF9AE}" pid="10" name="MSIP_Label_f42aa342-8706-4288-bd11-ebb85995028c_ActionId">
    <vt:lpwstr>9083fdd7-6452-43d8-9afc-aa507f2f148a</vt:lpwstr>
  </property>
  <property fmtid="{D5CDD505-2E9C-101B-9397-08002B2CF9AE}" pid="11" name="MSIP_Label_f42aa342-8706-4288-bd11-ebb85995028c_Owner">
    <vt:lpwstr>cynthist@microsoft.com</vt:lpwstr>
  </property>
  <property fmtid="{D5CDD505-2E9C-101B-9397-08002B2CF9AE}" pid="12" name="_dlc_DocIdItemGuid">
    <vt:lpwstr>b694af89-b9e3-4623-ba37-16d23e43b293</vt:lpwstr>
  </property>
</Properties>
</file>