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Layouts/slideLayout17.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5.xml" ContentType="application/vnd.openxmlformats-officedocument.presentationml.notesSlid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customXml/itemProps2.xml" ContentType="application/vnd.openxmlformats-officedocument.customXmlProperties+xml"/>
  <Override PartName="/customXml/itemProps3.xml" ContentType="application/vnd.openxmlformats-officedocument.customXmlProperties+xml"/>
  <Override PartName="/customXml/itemProps1.xml" ContentType="application/vnd.openxmlformats-officedocument.customXmlPropertie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53"/>
  </p:notesMasterIdLst>
  <p:sldIdLst>
    <p:sldId id="256" r:id="rId5"/>
    <p:sldId id="1899" r:id="rId6"/>
    <p:sldId id="1940" r:id="rId7"/>
    <p:sldId id="1941" r:id="rId8"/>
    <p:sldId id="1942" r:id="rId9"/>
    <p:sldId id="1939" r:id="rId10"/>
    <p:sldId id="1943" r:id="rId11"/>
    <p:sldId id="1953" r:id="rId12"/>
    <p:sldId id="1907" r:id="rId13"/>
    <p:sldId id="1945" r:id="rId14"/>
    <p:sldId id="1946" r:id="rId15"/>
    <p:sldId id="1908" r:id="rId16"/>
    <p:sldId id="1947" r:id="rId17"/>
    <p:sldId id="1909" r:id="rId18"/>
    <p:sldId id="1954" r:id="rId19"/>
    <p:sldId id="1949" r:id="rId20"/>
    <p:sldId id="1955" r:id="rId21"/>
    <p:sldId id="1950" r:id="rId22"/>
    <p:sldId id="1956" r:id="rId23"/>
    <p:sldId id="1951" r:id="rId24"/>
    <p:sldId id="1725" r:id="rId25"/>
    <p:sldId id="1901" r:id="rId26"/>
    <p:sldId id="1936" r:id="rId27"/>
    <p:sldId id="1937" r:id="rId28"/>
    <p:sldId id="1915" r:id="rId29"/>
    <p:sldId id="1903" r:id="rId30"/>
    <p:sldId id="1930" r:id="rId31"/>
    <p:sldId id="1970" r:id="rId32"/>
    <p:sldId id="1931" r:id="rId33"/>
    <p:sldId id="1916" r:id="rId34"/>
    <p:sldId id="1932" r:id="rId35"/>
    <p:sldId id="1933" r:id="rId36"/>
    <p:sldId id="1934" r:id="rId37"/>
    <p:sldId id="1904" r:id="rId38"/>
    <p:sldId id="1971" r:id="rId39"/>
    <p:sldId id="1938" r:id="rId40"/>
    <p:sldId id="1902" r:id="rId41"/>
    <p:sldId id="1972" r:id="rId42"/>
    <p:sldId id="1917" r:id="rId43"/>
    <p:sldId id="1922" r:id="rId44"/>
    <p:sldId id="1923" r:id="rId45"/>
    <p:sldId id="1964" r:id="rId46"/>
    <p:sldId id="1973" r:id="rId47"/>
    <p:sldId id="1925" r:id="rId48"/>
    <p:sldId id="1952" r:id="rId49"/>
    <p:sldId id="1967" r:id="rId50"/>
    <p:sldId id="1968" r:id="rId51"/>
    <p:sldId id="1969"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1FEE1B4-299C-4F45-892E-BC69E4A165C8}">
          <p14:sldIdLst>
            <p14:sldId id="256"/>
          </p14:sldIdLst>
        </p14:section>
        <p14:section name="Azure AKS" id="{9E9FAEF7-9B50-412F-AE6F-DF251FD8316D}">
          <p14:sldIdLst>
            <p14:sldId id="1899"/>
            <p14:sldId id="1940"/>
            <p14:sldId id="1941"/>
            <p14:sldId id="1942"/>
            <p14:sldId id="1939"/>
            <p14:sldId id="1943"/>
            <p14:sldId id="1953"/>
            <p14:sldId id="1907"/>
            <p14:sldId id="1945"/>
            <p14:sldId id="1946"/>
            <p14:sldId id="1908"/>
            <p14:sldId id="1947"/>
            <p14:sldId id="1909"/>
            <p14:sldId id="1954"/>
            <p14:sldId id="1949"/>
            <p14:sldId id="1955"/>
            <p14:sldId id="1950"/>
            <p14:sldId id="1956"/>
            <p14:sldId id="1951"/>
          </p14:sldIdLst>
        </p14:section>
        <p14:section name="Deploy AKS" id="{6E73203C-3680-4E9F-8930-B91B5A2065AE}">
          <p14:sldIdLst>
            <p14:sldId id="1725"/>
            <p14:sldId id="1901"/>
            <p14:sldId id="1936"/>
            <p14:sldId id="1937"/>
            <p14:sldId id="1915"/>
          </p14:sldIdLst>
        </p14:section>
        <p14:section name="Container registry" id="{84F75D81-A205-4E07-996E-00E2A5C24F44}">
          <p14:sldIdLst>
            <p14:sldId id="1903"/>
            <p14:sldId id="1930"/>
            <p14:sldId id="1970"/>
            <p14:sldId id="1931"/>
            <p14:sldId id="1916"/>
            <p14:sldId id="1932"/>
            <p14:sldId id="1933"/>
            <p14:sldId id="1934"/>
            <p14:sldId id="1904"/>
            <p14:sldId id="1971"/>
            <p14:sldId id="1938"/>
          </p14:sldIdLst>
        </p14:section>
        <p14:section name="Container Instance" id="{09E48939-556B-41AA-97A7-4F21318128BF}">
          <p14:sldIdLst>
            <p14:sldId id="1902"/>
            <p14:sldId id="1972"/>
            <p14:sldId id="1917"/>
            <p14:sldId id="1922"/>
            <p14:sldId id="1923"/>
          </p14:sldIdLst>
        </p14:section>
        <p14:section name="Virtual kubelet and Helm" id="{2A30F755-B7A1-4FAA-A55C-2A42CDD84FE4}">
          <p14:sldIdLst>
            <p14:sldId id="1964"/>
            <p14:sldId id="1973"/>
            <p14:sldId id="1925"/>
            <p14:sldId id="1952"/>
            <p14:sldId id="1967"/>
            <p14:sldId id="1968"/>
            <p14:sldId id="19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15" autoAdjust="0"/>
    <p:restoredTop sz="82657" autoAdjust="0"/>
  </p:normalViewPr>
  <p:slideViewPr>
    <p:cSldViewPr snapToGrid="0">
      <p:cViewPr varScale="1">
        <p:scale>
          <a:sx n="71" d="100"/>
          <a:sy n="71" d="100"/>
        </p:scale>
        <p:origin x="902" y="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customXml" Target="../customXml/item4.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9/21/2020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docs.microsoft.com/en-us/azure/container-instances/container-instances-quotas"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a:t>
            </a:fld>
            <a:endParaRPr lang="en-US" dirty="0"/>
          </a:p>
        </p:txBody>
      </p:sp>
    </p:spTree>
    <p:extLst>
      <p:ext uri="{BB962C8B-B14F-4D97-AF65-F5344CB8AC3E}">
        <p14:creationId xmlns:p14="http://schemas.microsoft.com/office/powerpoint/2010/main" val="4140927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security of AKS clusters can be enhanced with the integration of Azure Active Directory (Azure AD). Built on decades of enterprise identity management, Azure AD is a multi-tenant, cloud-based directory and identity-management service that combines core directory services, application access management, and identity protection. With Azure AD, you can integrate on-premises identities into AKS clusters to provide a single source for account management and security.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With Azure AD-integrated AKS clusters, you can grant users or groups access to Kubernetes resources within a namespace or across the cluster. To obtain a </a:t>
            </a:r>
            <a:r>
              <a:rPr lang="en-US" b="1" dirty="0"/>
              <a:t>kubectl</a:t>
            </a:r>
            <a:r>
              <a:rPr lang="en-US" sz="882" b="0" i="0" kern="1200" dirty="0">
                <a:solidFill>
                  <a:schemeClr val="tx1"/>
                </a:solidFill>
                <a:effectLst/>
                <a:latin typeface="Segoe UI Light" pitchFamily="34" charset="0"/>
                <a:ea typeface="+mn-ea"/>
                <a:cs typeface="+mn-cs"/>
              </a:rPr>
              <a:t> configuration context, a user can run the </a:t>
            </a:r>
            <a:r>
              <a:rPr lang="en-US" b="1" dirty="0"/>
              <a:t>az aks get-credentials</a:t>
            </a:r>
            <a:r>
              <a:rPr lang="en-US" sz="882" b="0" i="0" kern="1200" dirty="0">
                <a:solidFill>
                  <a:schemeClr val="tx1"/>
                </a:solidFill>
                <a:effectLst/>
                <a:latin typeface="Segoe UI Light" pitchFamily="34" charset="0"/>
                <a:ea typeface="+mn-ea"/>
                <a:cs typeface="+mn-cs"/>
              </a:rPr>
              <a:t> command. When a user then interacts with the AKS cluster with </a:t>
            </a:r>
            <a:r>
              <a:rPr lang="en-US" dirty="0"/>
              <a:t>kubectl</a:t>
            </a:r>
            <a:r>
              <a:rPr lang="en-US" sz="882" b="0" i="0" kern="1200" dirty="0">
                <a:solidFill>
                  <a:schemeClr val="tx1"/>
                </a:solidFill>
                <a:effectLst/>
                <a:latin typeface="Segoe UI Light" pitchFamily="34" charset="0"/>
                <a:ea typeface="+mn-ea"/>
                <a:cs typeface="+mn-cs"/>
              </a:rPr>
              <a:t>, they are prompted to sign in with their Azure AD credentials. This approach provides a single source for user account management and password credentials. The user can only access the resources as defined by the cluster administrator.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9/21/2020 4:54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242368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provide granular filtering of the actions that users can perform, Kubernetes uses role-based access control (RBAC). This control mechanism lets you assign users, or groups of users, permission to do things like create or modify resources, or view logs from running application workloads. These permissions can be scoped to a single namespace, or granted across the entire AKS cluster. With Kubernetes RBAC, you create roles to define permissions, and then assign those </a:t>
            </a:r>
            <a:r>
              <a:rPr lang="en-US" sz="882" b="0" i="1" kern="1200" dirty="0">
                <a:solidFill>
                  <a:schemeClr val="tx1"/>
                </a:solidFill>
                <a:effectLst/>
                <a:latin typeface="Segoe UI Light" pitchFamily="34" charset="0"/>
                <a:ea typeface="+mn-ea"/>
                <a:cs typeface="+mn-cs"/>
              </a:rPr>
              <a:t>roles</a:t>
            </a:r>
            <a:r>
              <a:rPr lang="en-US" sz="882" b="0" i="0" kern="1200" dirty="0">
                <a:solidFill>
                  <a:schemeClr val="tx1"/>
                </a:solidFill>
                <a:effectLst/>
                <a:latin typeface="Segoe UI Light" pitchFamily="34" charset="0"/>
                <a:ea typeface="+mn-ea"/>
                <a:cs typeface="+mn-cs"/>
              </a:rPr>
              <a:t> to users with </a:t>
            </a:r>
            <a:r>
              <a:rPr lang="en-US" sz="882" b="0" i="1" kern="1200" dirty="0">
                <a:solidFill>
                  <a:schemeClr val="tx1"/>
                </a:solidFill>
                <a:effectLst/>
                <a:latin typeface="Segoe UI Light" pitchFamily="34" charset="0"/>
                <a:ea typeface="+mn-ea"/>
                <a:cs typeface="+mn-cs"/>
              </a:rPr>
              <a:t>role bindings</a:t>
            </a:r>
            <a:r>
              <a:rPr lang="en-US" sz="882" b="0" i="0" kern="1200" dirty="0">
                <a:solidFill>
                  <a:schemeClr val="tx1"/>
                </a:solidFill>
                <a:effectLst/>
                <a:latin typeface="Segoe UI Light" pitchFamily="34" charset="0"/>
                <a:ea typeface="+mn-ea"/>
                <a:cs typeface="+mn-cs"/>
              </a:rPr>
              <a:t>.</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Azure role-based access controls (RBAC)</a:t>
            </a:r>
          </a:p>
          <a:p>
            <a:r>
              <a:rPr lang="en-US" sz="882" b="0" i="0" kern="1200" dirty="0">
                <a:solidFill>
                  <a:schemeClr val="tx1"/>
                </a:solidFill>
                <a:effectLst/>
                <a:latin typeface="Segoe UI Light" pitchFamily="34" charset="0"/>
                <a:ea typeface="+mn-ea"/>
                <a:cs typeface="+mn-cs"/>
              </a:rPr>
              <a:t>One additional mechanism for controlling access to resources is Azure role-based access control (RBAC). Kubernetes RBAC is designed to work on resources within your AKS cluster, and Azure RBAC is designed to work on resources within your Azure subscription. With Azure RBAC, you create a </a:t>
            </a:r>
            <a:r>
              <a:rPr lang="en-US" sz="882" b="0" i="1" kern="1200" dirty="0">
                <a:solidFill>
                  <a:schemeClr val="tx1"/>
                </a:solidFill>
                <a:effectLst/>
                <a:latin typeface="Segoe UI Light" pitchFamily="34" charset="0"/>
                <a:ea typeface="+mn-ea"/>
                <a:cs typeface="+mn-cs"/>
              </a:rPr>
              <a:t>role definition</a:t>
            </a:r>
            <a:r>
              <a:rPr lang="en-US" sz="882" b="0" i="0" kern="1200" dirty="0">
                <a:solidFill>
                  <a:schemeClr val="tx1"/>
                </a:solidFill>
                <a:effectLst/>
                <a:latin typeface="Segoe UI Light" pitchFamily="34" charset="0"/>
                <a:ea typeface="+mn-ea"/>
                <a:cs typeface="+mn-cs"/>
              </a:rPr>
              <a:t> that outlines the permissions to be applied. A user or group is then assigned this role definition for a particular </a:t>
            </a:r>
            <a:r>
              <a:rPr lang="en-US" sz="882" b="0" i="1" kern="1200" dirty="0">
                <a:solidFill>
                  <a:schemeClr val="tx1"/>
                </a:solidFill>
                <a:effectLst/>
                <a:latin typeface="Segoe UI Light" pitchFamily="34" charset="0"/>
                <a:ea typeface="+mn-ea"/>
                <a:cs typeface="+mn-cs"/>
              </a:rPr>
              <a:t>scope</a:t>
            </a:r>
            <a:r>
              <a:rPr lang="en-US" sz="882" b="0" i="0" kern="1200" dirty="0">
                <a:solidFill>
                  <a:schemeClr val="tx1"/>
                </a:solidFill>
                <a:effectLst/>
                <a:latin typeface="Segoe UI Light" pitchFamily="34" charset="0"/>
                <a:ea typeface="+mn-ea"/>
                <a:cs typeface="+mn-cs"/>
              </a:rPr>
              <a:t>, which could be an individual resource, a resource group, or across the subscription.</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9/21/2020 4:54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922508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Kubernetes includes security components such as network policies and Secrets. Azure then adds in components such as network security groups and orchestrated cluster upgrades. These security components are combined to keep your AKS cluster running the latest OS security updates and Kubernetes releases, and with secure pod traffic and access to sensitive credentials.</a:t>
            </a:r>
          </a:p>
          <a:p>
            <a:endParaRPr lang="en-US" sz="882" b="0" i="0" kern="1200" dirty="0">
              <a:solidFill>
                <a:schemeClr val="tx1"/>
              </a:solidFill>
              <a:effectLst/>
              <a:latin typeface="Segoe UI Light" pitchFamily="34" charset="0"/>
              <a:ea typeface="+mn-ea"/>
              <a:cs typeface="+mn-cs"/>
            </a:endParaRPr>
          </a:p>
          <a:p>
            <a:pPr marL="0" lvl="0" indent="-105829">
              <a:buNone/>
            </a:pPr>
            <a:r>
              <a:rPr lang="en-US" b="1" dirty="0"/>
              <a:t>Master security</a:t>
            </a:r>
          </a:p>
          <a:p>
            <a:pPr marL="0" lvl="0" indent="-105829">
              <a:buNone/>
            </a:pPr>
            <a:r>
              <a:rPr lang="en-US" sz="882" b="0" i="0" kern="1200" dirty="0">
                <a:solidFill>
                  <a:schemeClr val="tx1"/>
                </a:solidFill>
                <a:effectLst/>
                <a:latin typeface="Segoe UI Light" pitchFamily="34" charset="0"/>
                <a:ea typeface="+mn-ea"/>
                <a:cs typeface="+mn-cs"/>
              </a:rPr>
              <a:t>In AKS, the Kubernetes master components are part of the managed service provided my Microsoft. Each AKS cluster has its own single-tenanted, dedicated Kubernetes master to provide the API Server, Scheduler, and other items. This master is managed and maintained by Microsoft.</a:t>
            </a:r>
          </a:p>
          <a:p>
            <a:pPr marL="0" lvl="0" indent="-105829">
              <a:buNone/>
            </a:pPr>
            <a:endParaRPr lang="en-US" b="1" dirty="0"/>
          </a:p>
          <a:p>
            <a:pPr marL="0" lvl="0" indent="-105829">
              <a:buNone/>
            </a:pPr>
            <a:r>
              <a:rPr lang="en-US" b="1" dirty="0"/>
              <a:t>Node security</a:t>
            </a:r>
          </a:p>
          <a:p>
            <a:r>
              <a:rPr lang="en-US" sz="882" b="0" i="0" kern="1200" dirty="0">
                <a:solidFill>
                  <a:schemeClr val="tx1"/>
                </a:solidFill>
                <a:effectLst/>
                <a:latin typeface="Segoe UI Light" pitchFamily="34" charset="0"/>
                <a:ea typeface="+mn-ea"/>
                <a:cs typeface="+mn-cs"/>
              </a:rPr>
              <a:t>AKS nodes are Azure virtual machines that you manage and maintain. The nodes run an optimized Ubuntu Linux distribution with the Docker container runtime. When an AKS cluster is created or scaled up, the nodes are automatically deployed with the latest OS security updates and configurations.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Azure platform automatically applies OS security patches to the nodes on a nightly basis. If an OS security update requires a host reboot, that reboot is not automatically performed. </a:t>
            </a:r>
          </a:p>
          <a:p>
            <a:pPr marL="0" lvl="0" indent="-105829">
              <a:buNone/>
            </a:pPr>
            <a:endParaRPr lang="en-US" b="1" dirty="0"/>
          </a:p>
          <a:p>
            <a:pPr marL="0" lvl="0" indent="-105829">
              <a:buNone/>
            </a:pPr>
            <a:r>
              <a:rPr lang="en-US" b="1" dirty="0"/>
              <a:t>Cluster upgrades</a:t>
            </a:r>
          </a:p>
          <a:p>
            <a:pPr marL="0" lvl="0" indent="-105829">
              <a:buNone/>
            </a:pPr>
            <a:r>
              <a:rPr lang="en-US" b="0" dirty="0"/>
              <a:t>For security and compliance, or to use the latest features, Azure provides tools to orchestrate the upgrade of an AKS cluster and components. This upgrade orchestration includes both the Kubernetes master and agent components. You can view a list of available Kubernetes versions for your AKS cluster. To start the upgrade process, you specify one of these available versions. Azure then safely cordons and drains each AKS node and performs the upgrade.</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9/21/2020 4:54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258984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Kubernetes includes security components such as network policies and Secrets. Azure then adds in components such as network security groups and orchestrated cluster upgrades. These security components are combined to keep your AKS cluster running the latest OS security updates and Kubernetes releases, and with secure pod traffic and access to sensitive credentials.</a:t>
            </a:r>
          </a:p>
          <a:p>
            <a:pPr marL="0" lvl="0" indent="-105829">
              <a:buNone/>
            </a:pPr>
            <a:endParaRPr lang="en-US" b="1" dirty="0"/>
          </a:p>
          <a:p>
            <a:r>
              <a:rPr lang="en-US" b="1" dirty="0"/>
              <a:t>Network Security Groups</a:t>
            </a:r>
          </a:p>
          <a:p>
            <a:r>
              <a:rPr lang="en-US" b="0" dirty="0"/>
              <a:t>To filter the flow of traffic in virtual networks, Azure uses network security group rules. These rules define the source and destination IP ranges, ports, and protocols that are allowed or denied access to resources. Default rules are created to allow TLS traffic to the Kubernetes API server and for SSH access to the nodes. As you create services with load balancers, port mappings, or ingress routes, AKS automatically modifies the network security group for traffic to flow appropriately.</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9/21/2020 4:54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4079949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allow access to your applications, or for application components to communicate with each other, Kubernetes provides an abstraction layer to virtual networking. Kubernetes nodes are connected to a virtual network, and can provide inbound and outbound connectivity for pods. The </a:t>
            </a:r>
            <a:r>
              <a:rPr lang="en-US" sz="882" b="0" i="1" kern="1200" dirty="0">
                <a:solidFill>
                  <a:schemeClr val="tx1"/>
                </a:solidFill>
                <a:effectLst/>
                <a:latin typeface="Segoe UI Light" pitchFamily="34" charset="0"/>
                <a:ea typeface="+mn-ea"/>
                <a:cs typeface="+mn-cs"/>
              </a:rPr>
              <a:t>kube-proxy</a:t>
            </a:r>
            <a:r>
              <a:rPr lang="en-US" sz="882" b="0" i="0" kern="1200" dirty="0">
                <a:solidFill>
                  <a:schemeClr val="tx1"/>
                </a:solidFill>
                <a:effectLst/>
                <a:latin typeface="Segoe UI Light" pitchFamily="34" charset="0"/>
                <a:ea typeface="+mn-ea"/>
                <a:cs typeface="+mn-cs"/>
              </a:rPr>
              <a:t> component runs on each node to provide these network features.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 Kubernetes, Services logically group pods to allow for direct access via an IP address or DNS name and on a specific port. You can also distribute traffic by using a load balancer. More complex routing of application traffic can also be achieved with Ingress Controllers. Security and filtering of the network traffic for pods is possible with Kubernetes network policies.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Azure platform also helps to simplify virtual networking for AKS clusters. When you create a Kubernetes load balancer, the underlying Azure load balancer resource is created and configured. As you open network ports to pods, the corresponding Azure network security group rules are configured. For HTTP application routing, Azure can also configure external DNS as new ingress routes are configured.</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9/21/2020 4:54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8032379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simplify the network configuration for application workloads, Kubernetes uses Services to logically group a set of pods together and provide network connectivity. The following service types are available: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Cluster IP</a:t>
            </a:r>
            <a:endParaRPr lang="en-US" sz="882" b="0" i="0" kern="1200" dirty="0">
              <a:solidFill>
                <a:schemeClr val="tx1"/>
              </a:solidFill>
              <a:effectLst/>
              <a:latin typeface="Segoe UI Light" pitchFamily="34" charset="0"/>
              <a:ea typeface="+mn-ea"/>
              <a:cs typeface="+mn-cs"/>
            </a:endParaRPr>
          </a:p>
          <a:p>
            <a:pPr marL="384432" lvl="1"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Creates an internal IP address for use within the AKS cluster. Good for internal-only applications that support other workloads within the cluster.</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NodePort</a:t>
            </a:r>
            <a:endParaRPr lang="en-US" sz="882" b="0" i="0" kern="1200" dirty="0">
              <a:solidFill>
                <a:schemeClr val="tx1"/>
              </a:solidFill>
              <a:effectLst/>
              <a:latin typeface="Segoe UI Light" pitchFamily="34" charset="0"/>
              <a:ea typeface="+mn-ea"/>
              <a:cs typeface="+mn-cs"/>
            </a:endParaRPr>
          </a:p>
          <a:p>
            <a:pPr marL="384432" lvl="1"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Creates a port mapping on the underlying node that allows the application to be accessed directly with the node IP address and port.</a:t>
            </a:r>
          </a:p>
          <a:p>
            <a:pPr marL="0" lvl="0" indent="0">
              <a:buFont typeface="Arial" panose="020B0604020202020204" pitchFamily="34" charset="0"/>
              <a:buNone/>
            </a:pPr>
            <a:endParaRPr lang="en-US" sz="882" b="0" i="0" kern="1200" dirty="0">
              <a:solidFill>
                <a:schemeClr val="tx1"/>
              </a:solidFill>
              <a:effectLst/>
              <a:latin typeface="Segoe UI Light" pitchFamily="34" charset="0"/>
              <a:ea typeface="+mn-ea"/>
              <a:cs typeface="+mn-cs"/>
            </a:endParaRPr>
          </a:p>
          <a:p>
            <a:pPr marL="0" lvl="0" indent="0">
              <a:buFont typeface="Arial" panose="020B0604020202020204" pitchFamily="34" charset="0"/>
              <a:buNone/>
            </a:pPr>
            <a:r>
              <a:rPr lang="en-US" sz="882" b="0" i="0" kern="1200" dirty="0">
                <a:solidFill>
                  <a:schemeClr val="tx1"/>
                </a:solidFill>
                <a:effectLst/>
                <a:latin typeface="Segoe UI Light" pitchFamily="34" charset="0"/>
                <a:ea typeface="+mn-ea"/>
                <a:cs typeface="+mn-cs"/>
              </a:rPr>
              <a:t>A </a:t>
            </a:r>
            <a:r>
              <a:rPr lang="en-US" sz="882" b="1" i="0" kern="1200" dirty="0">
                <a:solidFill>
                  <a:schemeClr val="tx1"/>
                </a:solidFill>
                <a:effectLst/>
                <a:latin typeface="Segoe UI Light" pitchFamily="34" charset="0"/>
                <a:ea typeface="+mn-ea"/>
                <a:cs typeface="+mn-cs"/>
              </a:rPr>
              <a:t>Pod</a:t>
            </a:r>
            <a:r>
              <a:rPr lang="en-US" sz="882" b="0" i="0" kern="1200" dirty="0">
                <a:solidFill>
                  <a:schemeClr val="tx1"/>
                </a:solidFill>
                <a:effectLst/>
                <a:latin typeface="Segoe UI Light" pitchFamily="34" charset="0"/>
                <a:ea typeface="+mn-ea"/>
                <a:cs typeface="+mn-cs"/>
              </a:rPr>
              <a:t> is a wrapper for one or more containers. All containers in the same pod share resources and networking components to facilitate easy communication as if they were on the same machine.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9/21/2020 4:54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111480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simplify the network configuration for application workloads, Kubernetes uses Services to logically group a set of pods together and provide network connectivity. The following Service types are available: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LoadBalancer</a:t>
            </a:r>
            <a:endParaRPr lang="en-US" sz="882" b="0" i="0" kern="1200" dirty="0">
              <a:solidFill>
                <a:schemeClr val="tx1"/>
              </a:solidFill>
              <a:effectLst/>
              <a:latin typeface="Segoe UI Light" pitchFamily="34" charset="0"/>
              <a:ea typeface="+mn-ea"/>
              <a:cs typeface="+mn-cs"/>
            </a:endParaRPr>
          </a:p>
          <a:p>
            <a:pPr marL="384432" lvl="1"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Creates an Azure load balancer resource, configures an external IP address, and connects the requested pods to the load balancer back-end pool. To allow customers traffic to reach the application, load balancing rules are created on the desired ports.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ExternalName</a:t>
            </a:r>
            <a:endParaRPr lang="en-US" sz="882" b="0" i="0" kern="1200" dirty="0">
              <a:solidFill>
                <a:schemeClr val="tx1"/>
              </a:solidFill>
              <a:effectLst/>
              <a:latin typeface="Segoe UI Light" pitchFamily="34" charset="0"/>
              <a:ea typeface="+mn-ea"/>
              <a:cs typeface="+mn-cs"/>
            </a:endParaRPr>
          </a:p>
          <a:p>
            <a:pPr marL="384432" lvl="1"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Creates a specific DNS entry for easier application access.</a:t>
            </a:r>
          </a:p>
          <a:p>
            <a:br>
              <a:rPr lang="en-US" dirty="0"/>
            </a:b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9/21/2020 4:54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4862705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Applications that run in Azure Kubernetes Service (AKS) may need to store and retrieve data. For some application workloads, this data storage can use local, fast storage on the node that is no longer needed when the pods are deleted. Other application workloads might require storage that persists on more regular data volumes within the Azure platform. Multiple pods might need to share the same data volumes, or reattach data volumes if the pod is rescheduled on a different node. Finally, you might need to inject sensitive data or application configuration information into pods.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9/21/2020 4:54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659594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Volumes are defined and created as part of the pod lifecycle and only exist until the pod is deleted. Pods often expect their storage to remain if a pod is rescheduled on a different host during a maintenance event, especially in StatefulSets. A </a:t>
            </a:r>
            <a:r>
              <a:rPr lang="en-US" sz="882" b="0" i="1" kern="1200" dirty="0">
                <a:solidFill>
                  <a:schemeClr val="tx1"/>
                </a:solidFill>
                <a:effectLst/>
                <a:latin typeface="Segoe UI Light" pitchFamily="34" charset="0"/>
                <a:ea typeface="+mn-ea"/>
                <a:cs typeface="+mn-cs"/>
              </a:rPr>
              <a:t>persistent volume</a:t>
            </a:r>
            <a:r>
              <a:rPr lang="en-US" sz="882" b="0" i="0" kern="1200" dirty="0">
                <a:solidFill>
                  <a:schemeClr val="tx1"/>
                </a:solidFill>
                <a:effectLst/>
                <a:latin typeface="Segoe UI Light" pitchFamily="34" charset="0"/>
                <a:ea typeface="+mn-ea"/>
                <a:cs typeface="+mn-cs"/>
              </a:rPr>
              <a:t> (PV) is a storage resource created and managed by the Kubernetes API that can exist beyond the lifetime of an individual pod.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Azure Disks or Files are used to provide the PersistentVolume. As noted in the previous section on Volumes, the choice of Disks or Files is often determined by the need for concurrent access to the data or the performance tier.</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9/21/2020 4:54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743461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As you run applications in AKS, you might need to increase or decrease the amount of compute resources. As the number of application instances you need change, the number of underlying Kubernetes nodes might also need to change. You also might need to quickly provision a large number of additional application instances.</a:t>
            </a:r>
          </a:p>
          <a:p>
            <a:br>
              <a:rPr lang="en-US" dirty="0"/>
            </a:br>
            <a:r>
              <a:rPr lang="en-US" sz="882" b="1" i="0" kern="1200" dirty="0">
                <a:solidFill>
                  <a:schemeClr val="tx1"/>
                </a:solidFill>
                <a:effectLst/>
                <a:latin typeface="Segoe UI Light" pitchFamily="34" charset="0"/>
                <a:ea typeface="+mn-ea"/>
                <a:cs typeface="+mn-cs"/>
              </a:rPr>
              <a:t>Horizontal pod autoscaler</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Kubernetes uses the horizontal pod autoscaler (HPA) to monitor the resource demand and automatically scale the number of replicas. By default, the horizontal pod autoscaler checks the Metrics API every 30 seconds for any required changes in replica count. When changes are required, the number of replicas is increased or decreased accordingly. </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Cluster autoscaler</a:t>
            </a:r>
          </a:p>
          <a:p>
            <a:r>
              <a:rPr lang="en-US" sz="882" b="0" i="0" kern="1200" dirty="0">
                <a:solidFill>
                  <a:schemeClr val="tx1"/>
                </a:solidFill>
                <a:effectLst/>
                <a:latin typeface="Segoe UI Light" pitchFamily="34" charset="0"/>
                <a:ea typeface="+mn-ea"/>
                <a:cs typeface="+mn-cs"/>
              </a:rPr>
              <a:t>To respond to changing pod demands, Kubernetes has a cluster autoscaler that adjusts the number of nodes based on the requested compute resources in the node pool. By default, the cluster autoscaler checks the API server every 10 seconds for any required changes in node count. If the cluster autoscale determines that a change is required, the number of nodes in your AKS cluster is increased or decreased accordingly.</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9/21/2020 4:54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569408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Kubernetes is a rapidly evolving platform that manages container-based applications and their associated networking and storage components. The focus is on the application workloads, not the underlying infrastructure components. Kubernetes provides a declarative approach to deployments, backed by a robust set of APIs for management operations.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build and run modern, portable, microservices-based applications that benefit from Kubernetes orchestrating and managing the availability of those application components. Kubernetes supports both stateless and stateful applications as teams progress through the adoption of microservices-based applications.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As an open platform, Kubernetes allows you to build your applications with your preferred programming language, OS, libraries, or messaging bus. Existing continuous integration and continuous delivery (CI/CD) tools can integrate with Kubernetes to schedule and deploy releases.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9/21/2020 4:54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0400117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Burst to Container Instances</a:t>
            </a:r>
          </a:p>
          <a:p>
            <a:r>
              <a:rPr lang="en-US" sz="882" b="0" i="0" kern="1200" dirty="0">
                <a:solidFill>
                  <a:schemeClr val="tx1"/>
                </a:solidFill>
                <a:effectLst/>
                <a:latin typeface="Segoe UI Light" pitchFamily="34" charset="0"/>
                <a:ea typeface="+mn-ea"/>
                <a:cs typeface="+mn-cs"/>
              </a:rPr>
              <a:t>To rapidly scale your AKS cluster, you can integrate with Azure Container Instances. Kubernetes has built-in components to scale the replica and node count. However, if your application needs to scale rapidly, the horizontal pod autoscaler may schedule more pods than can be provided by the existing compute resources in the node pool. If configured, this scenario would then trigger the cluster autoscaler to deploy additional nodes in the node pool, but it might take a few minutes for those nodes to successfully provision and allow the Kubernetes scheduler to run pods on them.</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9/21/2020 4:54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5876952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Create a resource group with the </a:t>
            </a:r>
            <a:r>
              <a:rPr lang="en-US" b="1" dirty="0"/>
              <a:t>az group create</a:t>
            </a:r>
            <a:r>
              <a:rPr lang="en-US" sz="882" b="0" i="0" kern="1200" dirty="0">
                <a:solidFill>
                  <a:schemeClr val="tx1"/>
                </a:solidFill>
                <a:effectLst/>
                <a:latin typeface="Segoe UI Light" pitchFamily="34" charset="0"/>
                <a:ea typeface="+mn-ea"/>
                <a:cs typeface="+mn-cs"/>
              </a:rPr>
              <a:t> command. An Azure resource group is a logical group in which Azure resources are deployed and managed. When you create a resource group, you are asked to specify a location. This location is where your resources run in Azure.</a:t>
            </a:r>
          </a:p>
          <a:p>
            <a:endParaRPr lang="en-US" sz="882" b="0" i="0" kern="1200" dirty="0">
              <a:solidFill>
                <a:schemeClr val="tx1"/>
              </a:solidFill>
              <a:effectLst/>
              <a:latin typeface="Segoe UI Light" pitchFamily="34" charset="0"/>
              <a:ea typeface="+mn-ea"/>
              <a:cs typeface="+mn-cs"/>
            </a:endParaRPr>
          </a:p>
          <a:p>
            <a:r>
              <a:rPr lang="en-US" dirty="0"/>
              <a:t>Use the </a:t>
            </a:r>
            <a:r>
              <a:rPr lang="en-US" b="1" dirty="0"/>
              <a:t>az aks create</a:t>
            </a:r>
            <a:r>
              <a:rPr lang="en-US" dirty="0"/>
              <a:t> command to create an AKS cluster. The example creates a cluster with one node and enables features such as Container health monitoring by using the </a:t>
            </a:r>
          </a:p>
          <a:p>
            <a:r>
              <a:rPr lang="en-US" b="1" dirty="0"/>
              <a:t>--enable-addons monitoring </a:t>
            </a:r>
            <a:r>
              <a:rPr lang="en-US" b="0" dirty="0"/>
              <a:t>parameter.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9/21/2020 5:02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0951917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manage a Kubernetes cluster, use </a:t>
            </a:r>
            <a:r>
              <a:rPr lang="en-US" sz="882" b="1" i="0" kern="1200" dirty="0">
                <a:solidFill>
                  <a:schemeClr val="tx1"/>
                </a:solidFill>
                <a:effectLst/>
                <a:latin typeface="Segoe UI Light" pitchFamily="34" charset="0"/>
                <a:ea typeface="+mn-ea"/>
                <a:cs typeface="+mn-cs"/>
              </a:rPr>
              <a:t>kubectl</a:t>
            </a:r>
            <a:r>
              <a:rPr lang="en-US" sz="882" b="0" i="0" kern="1200" dirty="0">
                <a:solidFill>
                  <a:schemeClr val="tx1"/>
                </a:solidFill>
                <a:effectLst/>
                <a:latin typeface="Segoe UI Light" pitchFamily="34" charset="0"/>
                <a:ea typeface="+mn-ea"/>
                <a:cs typeface="+mn-cs"/>
              </a:rPr>
              <a:t>, the Kubernetes command-line client.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Note: If you're using Azure Cloud Shell, kubectl is already installed. If you want to install it locally, use the </a:t>
            </a:r>
            <a:r>
              <a:rPr lang="en-US" sz="882" b="1" i="0" kern="1200" dirty="0">
                <a:solidFill>
                  <a:schemeClr val="tx1"/>
                </a:solidFill>
                <a:effectLst/>
                <a:latin typeface="Segoe UI Light" pitchFamily="34" charset="0"/>
                <a:ea typeface="+mn-ea"/>
                <a:cs typeface="+mn-cs"/>
              </a:rPr>
              <a:t>az aks install-cli</a:t>
            </a:r>
            <a:r>
              <a:rPr lang="en-US" sz="882" b="0" i="0" kern="1200" dirty="0">
                <a:solidFill>
                  <a:schemeClr val="tx1"/>
                </a:solidFill>
                <a:effectLst/>
                <a:latin typeface="Segoe UI Light" pitchFamily="34" charset="0"/>
                <a:ea typeface="+mn-ea"/>
                <a:cs typeface="+mn-cs"/>
              </a:rPr>
              <a:t> command.</a:t>
            </a:r>
          </a:p>
          <a:p>
            <a:br>
              <a:rPr lang="en-US" dirty="0"/>
            </a:br>
            <a:r>
              <a:rPr lang="en-US" dirty="0"/>
              <a:t>The </a:t>
            </a:r>
            <a:r>
              <a:rPr lang="en-US" b="1" dirty="0"/>
              <a:t>az aks get-credentials </a:t>
            </a:r>
            <a:r>
              <a:rPr lang="en-US" dirty="0"/>
              <a:t>command downloads credentials and configures the Kubernetes CLI to use them.</a:t>
            </a:r>
            <a:endParaRPr lang="en-US" sz="882" b="0" i="0" kern="1200" dirty="0">
              <a:solidFill>
                <a:schemeClr val="tx1"/>
              </a:solidFill>
              <a:effectLst/>
              <a:latin typeface="Segoe UI Light" pitchFamily="34" charset="0"/>
              <a:ea typeface="+mn-ea"/>
              <a:cs typeface="+mn-cs"/>
            </a:endParaRPr>
          </a:p>
          <a:p>
            <a:endParaRPr lang="en-US" dirty="0"/>
          </a:p>
          <a:p>
            <a:r>
              <a:rPr lang="en-US" dirty="0"/>
              <a:t>To verify the connection to your cluster, use the kubectl get command to return a list of the cluster nodes. It can take a few minutes for the nodes to appear.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9/21/2020 5:02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2199910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Kubernetes manifest file defines a desired state for the cluster, including what container images should be running.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This YAML file describes a deployment that runs the nginx:1.7.9 Docker image.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9/21/2020 5:02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41414123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verify the connection to your cluster, use the </a:t>
            </a:r>
            <a:r>
              <a:rPr lang="en-US" b="1" dirty="0"/>
              <a:t>kubectl get </a:t>
            </a:r>
            <a:r>
              <a:rPr lang="en-US" dirty="0"/>
              <a:t>command with the </a:t>
            </a:r>
            <a:r>
              <a:rPr lang="en-US" b="1" dirty="0"/>
              <a:t>nodes </a:t>
            </a:r>
            <a:r>
              <a:rPr lang="en-US" b="0" dirty="0"/>
              <a:t>noun</a:t>
            </a:r>
            <a:r>
              <a:rPr lang="en-US" dirty="0"/>
              <a:t> to return a list of the cluster nodes. It can take a few minutes for the nodes to appear.</a:t>
            </a:r>
          </a:p>
          <a:p>
            <a:endParaRPr lang="en-US" dirty="0"/>
          </a:p>
          <a:p>
            <a:r>
              <a:rPr lang="en-US" dirty="0"/>
              <a:t>Use the </a:t>
            </a:r>
            <a:r>
              <a:rPr lang="en-US" b="1" dirty="0"/>
              <a:t>kubectl apply </a:t>
            </a:r>
            <a:r>
              <a:rPr lang="en-US" b="0" dirty="0"/>
              <a:t>command to run the application described in the manifest.</a:t>
            </a:r>
          </a:p>
          <a:p>
            <a:endParaRPr lang="en-US" b="0" dirty="0"/>
          </a:p>
          <a:p>
            <a:r>
              <a:rPr lang="en-US" b="0" dirty="0"/>
              <a:t>As the application is run, a Kubernetes service is created that exposes the application front end to the internet. This process can take a few minutes to complete.</a:t>
            </a:r>
          </a:p>
          <a:p>
            <a:endParaRPr lang="en-US" b="0" dirty="0"/>
          </a:p>
          <a:p>
            <a:r>
              <a:rPr lang="en-US" b="0" dirty="0"/>
              <a:t>Use the </a:t>
            </a:r>
            <a:r>
              <a:rPr lang="en-US" b="1" dirty="0"/>
              <a:t>kubectl get </a:t>
            </a:r>
            <a:r>
              <a:rPr lang="en-US" b="0" dirty="0"/>
              <a:t>command with the </a:t>
            </a:r>
            <a:r>
              <a:rPr lang="en-US" b="1" dirty="0"/>
              <a:t>service </a:t>
            </a:r>
            <a:r>
              <a:rPr lang="en-US" b="0" dirty="0"/>
              <a:t>noun to monitor the progress of the deployment.</a:t>
            </a:r>
          </a:p>
          <a:p>
            <a:endParaRPr lang="en-US" b="0" dirty="0"/>
          </a:p>
          <a:p>
            <a:r>
              <a:rPr lang="en-US" b="0" dirty="0"/>
              <a:t>Finally, use the </a:t>
            </a:r>
            <a:r>
              <a:rPr lang="en-US" b="1" dirty="0"/>
              <a:t>kubectl get </a:t>
            </a:r>
            <a:r>
              <a:rPr lang="en-US" b="0" dirty="0"/>
              <a:t>command with the </a:t>
            </a:r>
            <a:r>
              <a:rPr lang="en-US" b="1" dirty="0"/>
              <a:t>pods </a:t>
            </a:r>
            <a:r>
              <a:rPr lang="en-US" b="0" dirty="0"/>
              <a:t>noun to view the list of pods related to your deployment.</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9/21/2020 5:02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3948858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the portal to create and configure an AKS cluster in a manner similar to using any other tool (PowerShell, CLI, or SDKs). You can examine the same configuration options from the CLI in the portal interface shown here.</a:t>
            </a:r>
          </a:p>
          <a:p>
            <a:endParaRPr lang="en-US" dirty="0"/>
          </a:p>
          <a:p>
            <a:r>
              <a:rPr lang="en-US" dirty="0"/>
              <a:t>After the cluster is created, you can deploy applications to the cluster.</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9/21/2020 5:02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0057397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Container Registry is a managed Docker registry service based on the open-source Docker Registry 2.0. Create and maintain Azure container registries to store and manage your private Docker container images.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Use container registries in Azure with your existing container development and deployment pipelines. Use Azure Container Registry Build (ACR Build) to build container images in Azure. Build on demand, or fully automate builds with source code commit and base image update build triggers.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9/21/2020 5:20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2826411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Registry</a:t>
            </a:r>
            <a:endParaRPr lang="en-US" sz="882" b="0" i="0" kern="1200" dirty="0">
              <a:solidFill>
                <a:schemeClr val="tx1"/>
              </a:solidFill>
              <a:effectLst/>
              <a:latin typeface="Segoe UI Light" pitchFamily="34" charset="0"/>
              <a:ea typeface="+mn-ea"/>
              <a:cs typeface="+mn-cs"/>
            </a:endParaRPr>
          </a:p>
          <a:p>
            <a:pPr marL="384432" lvl="1"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Create one or more container registries in your Azure subscription. Registries are available in three SKUs: Basic, Standard, and Premium, each of which support webhook integration, registry authentication with Azure Active Directory, and delete functionality. Take advantage of local, network-close storage of your container images by creating a registry in the same Azure location as your deployments. Use the geo-replication feature of Premium registries for advanced replication and container image distribution scenarios. A fully qualified registry name has the form myregistry.azurecr.io.</a:t>
            </a:r>
          </a:p>
          <a:p>
            <a:pPr marL="384432" lvl="1"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You control access to a container registry using an Azure Active Directory-backed service principal or a provided admin account. Run the standard Docker login command to authenticate with a registry.</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Repository</a:t>
            </a:r>
            <a:endParaRPr lang="en-US" sz="882" b="0" i="0" kern="1200" dirty="0">
              <a:solidFill>
                <a:schemeClr val="tx1"/>
              </a:solidFill>
              <a:effectLst/>
              <a:latin typeface="Segoe UI Light" pitchFamily="34" charset="0"/>
              <a:ea typeface="+mn-ea"/>
              <a:cs typeface="+mn-cs"/>
            </a:endParaRPr>
          </a:p>
          <a:p>
            <a:pPr marL="384432" lvl="1"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 registry contains one or more repositories, which store groups of container images. Container Registry supports multilevel repository namespaces. With multilevel namespaces, you can group collections of images related to a specific app, or a collection of apps to specific development or operational teams. For example:</a:t>
            </a:r>
          </a:p>
          <a:p>
            <a:pPr marL="499521" lvl="2"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myregistry.azurecr.io/aspnetcore:1.0.1 represents a corporate-wide image</a:t>
            </a:r>
          </a:p>
          <a:p>
            <a:pPr marL="499521" lvl="2"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myregistry.azurecr.io/warrantydept/dotnet-build represents an image used to build .NET apps, shared across the warranty department</a:t>
            </a:r>
          </a:p>
          <a:p>
            <a:pPr marL="499521" lvl="2"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myregistry.azurecr.io/warrantydept/customersubmissions/web represents a web image, grouped in the customer submissions app, owned by the warranty department</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Image</a:t>
            </a:r>
            <a:endParaRPr lang="en-US" sz="882" b="0" i="0" kern="1200" dirty="0">
              <a:solidFill>
                <a:schemeClr val="tx1"/>
              </a:solidFill>
              <a:effectLst/>
              <a:latin typeface="Segoe UI Light" pitchFamily="34" charset="0"/>
              <a:ea typeface="+mn-ea"/>
              <a:cs typeface="+mn-cs"/>
            </a:endParaRPr>
          </a:p>
          <a:p>
            <a:pPr marL="384432" lvl="1"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Stored in a repository, each image is a read-only snapshot of a Docker-compatible container. Azure container registries can include both Windows and Linux images. You control image names for all your container deployments. Use standard Docker commands to push images into a repository or pull an image from a repository. In addition to container images, Container Registry stores related content formats such as Helm charts, used to deploy applications to Kubernetes.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Container</a:t>
            </a:r>
            <a:endParaRPr lang="en-US" sz="882" b="0" i="0" kern="1200" dirty="0">
              <a:solidFill>
                <a:schemeClr val="tx1"/>
              </a:solidFill>
              <a:effectLst/>
              <a:latin typeface="Segoe UI Light" pitchFamily="34" charset="0"/>
              <a:ea typeface="+mn-ea"/>
              <a:cs typeface="+mn-cs"/>
            </a:endParaRPr>
          </a:p>
          <a:p>
            <a:pPr marL="384432" lvl="1"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 container defines a software application and its dependencies wrapped in a complete filesystem including code, runtime, system tools, and libraries. Run Docker containers are based on Windows or Linux images that you pull from a container registry. Containers running on a single machine share the operating system kernel. Docker containers are fully portable to all major Linux distros, macOS, and Windows.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9/21/2020 5:20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0237413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Let’s examine how</a:t>
            </a:r>
            <a:r>
              <a:rPr lang="en-US" b="0" baseline="0" dirty="0"/>
              <a:t> container repositories function in the Docker ecosystem.</a:t>
            </a:r>
          </a:p>
          <a:p>
            <a:r>
              <a:rPr lang="en-US" b="0" baseline="0" dirty="0"/>
              <a:t> </a:t>
            </a:r>
            <a:r>
              <a:rPr lang="en-US" b="0" dirty="0"/>
              <a:t> </a:t>
            </a:r>
          </a:p>
          <a:p>
            <a:r>
              <a:rPr lang="en-US" b="0" dirty="0"/>
              <a:t>In the Docker ecosystem, a container registry contains a set of container repositories. Container repositories function like code source-control repositories as they store versioned copies of a container image. A machine running Docker can pull a container image from a registry and create a new container instance from the image.</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9/21/2020 5:20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9049404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Container Registry is available in several different SKUs that provide predictable pricing and options for aligning to capacity and usage patterns of a private Docker registry in Azure.</a:t>
            </a:r>
          </a:p>
          <a:p>
            <a:endParaRPr lang="en-US" sz="882" b="0" i="0" kern="1200" dirty="0">
              <a:solidFill>
                <a:schemeClr val="tx1"/>
              </a:solidFill>
              <a:effectLst/>
              <a:latin typeface="Segoe UI Light" pitchFamily="34" charset="0"/>
              <a:ea typeface="+mn-ea"/>
              <a:cs typeface="+mn-cs"/>
            </a:endParaRPr>
          </a:p>
          <a:p>
            <a:pPr rtl="0" eaLnBrk="1" fontAlgn="t" latinLnBrk="0" hangingPunct="1"/>
            <a:r>
              <a:rPr lang="en-US" sz="882" b="1" i="0" u="none" strike="noStrike" kern="1200" dirty="0">
                <a:solidFill>
                  <a:schemeClr val="tx1"/>
                </a:solidFill>
                <a:effectLst/>
                <a:latin typeface="Segoe UI Light" pitchFamily="34" charset="0"/>
                <a:ea typeface="+mn-ea"/>
                <a:cs typeface="+mn-cs"/>
              </a:rPr>
              <a:t>Basic</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 cost-optimized entry point for developers learning about Container Registry. Basic registries have the same programmatic capabilities as Standard and Premium (Azure Active Directory authentication integration, image deletion, and web hooks), however, there are size and usage constraints.</a:t>
            </a:r>
          </a:p>
          <a:p>
            <a:pPr rtl="0" eaLnBrk="1" fontAlgn="t" latinLnBrk="0" hangingPunct="1"/>
            <a:r>
              <a:rPr lang="en-US" sz="882" b="1" i="0" u="none" strike="noStrike" kern="1200" dirty="0">
                <a:solidFill>
                  <a:schemeClr val="tx1"/>
                </a:solidFill>
                <a:effectLst/>
                <a:latin typeface="Segoe UI Light" pitchFamily="34" charset="0"/>
                <a:ea typeface="+mn-ea"/>
                <a:cs typeface="+mn-cs"/>
              </a:rPr>
              <a:t>Standard</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The Standard registry offers the same capabilities as Basic, but with increased storage limits and image throughput. Standard registries should satisfy the needs of most production scenarios.</a:t>
            </a:r>
          </a:p>
          <a:p>
            <a:pPr rtl="0" eaLnBrk="1" fontAlgn="t" latinLnBrk="0" hangingPunct="1"/>
            <a:r>
              <a:rPr lang="en-US" sz="882" b="1" i="0" u="none" strike="noStrike" kern="1200" dirty="0">
                <a:solidFill>
                  <a:schemeClr val="tx1"/>
                </a:solidFill>
                <a:effectLst/>
                <a:latin typeface="Segoe UI Light" pitchFamily="34" charset="0"/>
                <a:ea typeface="+mn-ea"/>
                <a:cs typeface="+mn-cs"/>
              </a:rPr>
              <a:t>Premium</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Premium registries have higher limits on constraints, such as storage and concurrent operations, including enhanced storage capabilities to support high-volume scenarios. In addition to higher image throughput capacity, Premium adds features like geo-replication for managing a single registry across multiple regions, maintaining a network-close registry to each deployment.</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9/21/2020 5:20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629046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Kubernetes cluster is divided into two components:</a:t>
            </a:r>
          </a:p>
          <a:p>
            <a:pPr marL="171450" indent="-171450">
              <a:buFont typeface="Arial" panose="020B0604020202020204" pitchFamily="34" charset="0"/>
              <a:buChar char="•"/>
            </a:pPr>
            <a:r>
              <a:rPr lang="en-US" sz="882" b="0" i="1" kern="1200" dirty="0">
                <a:solidFill>
                  <a:schemeClr val="tx1"/>
                </a:solidFill>
                <a:effectLst/>
                <a:latin typeface="Segoe UI Light" pitchFamily="34" charset="0"/>
                <a:ea typeface="+mn-ea"/>
                <a:cs typeface="+mn-cs"/>
              </a:rPr>
              <a:t>Cluster master</a:t>
            </a:r>
            <a:r>
              <a:rPr lang="en-US" sz="882" b="0" i="0" kern="1200" dirty="0">
                <a:solidFill>
                  <a:schemeClr val="tx1"/>
                </a:solidFill>
                <a:effectLst/>
                <a:latin typeface="Segoe UI Light" pitchFamily="34" charset="0"/>
                <a:ea typeface="+mn-ea"/>
                <a:cs typeface="+mn-cs"/>
              </a:rPr>
              <a:t> nodes provide the core Kubernetes services and orchestration of application workloads.</a:t>
            </a:r>
          </a:p>
          <a:p>
            <a:pPr marL="171450" indent="-171450">
              <a:buFont typeface="Arial" panose="020B0604020202020204" pitchFamily="34" charset="0"/>
              <a:buChar char="•"/>
            </a:pPr>
            <a:r>
              <a:rPr lang="en-US" sz="882" b="0" i="1" kern="1200" dirty="0">
                <a:solidFill>
                  <a:schemeClr val="tx1"/>
                </a:solidFill>
                <a:effectLst/>
                <a:latin typeface="Segoe UI Light" pitchFamily="34" charset="0"/>
                <a:ea typeface="+mn-ea"/>
                <a:cs typeface="+mn-cs"/>
              </a:rPr>
              <a:t>Nodes</a:t>
            </a:r>
            <a:r>
              <a:rPr lang="en-US" sz="882" b="0" i="0" kern="1200" dirty="0">
                <a:solidFill>
                  <a:schemeClr val="tx1"/>
                </a:solidFill>
                <a:effectLst/>
                <a:latin typeface="Segoe UI Light" pitchFamily="34" charset="0"/>
                <a:ea typeface="+mn-ea"/>
                <a:cs typeface="+mn-cs"/>
              </a:rPr>
              <a:t> run your application workloads.</a:t>
            </a: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Cluster master</a:t>
            </a:r>
          </a:p>
          <a:p>
            <a:r>
              <a:rPr lang="en-US" sz="882" b="0" i="0" kern="1200" dirty="0">
                <a:solidFill>
                  <a:schemeClr val="tx1"/>
                </a:solidFill>
                <a:effectLst/>
                <a:latin typeface="Segoe UI Light" pitchFamily="34" charset="0"/>
                <a:ea typeface="+mn-ea"/>
                <a:cs typeface="+mn-cs"/>
              </a:rPr>
              <a:t>When you create an Azure Kubernetes Service (AKS) cluster, a cluster master is automatically created and configured. This cluster master is provided as a managed Azure resource abstracted from the user and it contains the controller manager that runs vendor-specific logic for AKS. There is no cost for the cluster master, only the nodes that are part of the AKS cluster. Additionally, Azure manages the etcd database. In </a:t>
            </a:r>
            <a:r>
              <a:rPr lang="en-US" sz="882" b="0" i="0" u="none" kern="1200" dirty="0">
                <a:solidFill>
                  <a:schemeClr val="tx1"/>
                </a:solidFill>
                <a:effectLst/>
                <a:latin typeface="Segoe UI Light" pitchFamily="34" charset="0"/>
                <a:ea typeface="+mn-ea"/>
                <a:cs typeface="+mn-cs"/>
              </a:rPr>
              <a:t>Kubernetes, </a:t>
            </a:r>
            <a:r>
              <a:rPr lang="en-US" sz="882" b="0" i="0" kern="1200" dirty="0">
                <a:solidFill>
                  <a:schemeClr val="tx1"/>
                </a:solidFill>
                <a:effectLst/>
                <a:latin typeface="Segoe UI Light" pitchFamily="34" charset="0"/>
                <a:ea typeface="+mn-ea"/>
                <a:cs typeface="+mn-cs"/>
              </a:rPr>
              <a:t>etcd is used to store the state and the configuration of the Kubernetes clusters. </a:t>
            </a:r>
          </a:p>
          <a:p>
            <a:pPr marL="0" indent="0">
              <a:buFont typeface="Arial" panose="020B0604020202020204" pitchFamily="34" charset="0"/>
              <a:buNone/>
            </a:pPr>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Nodes and node pools</a:t>
            </a:r>
          </a:p>
          <a:p>
            <a:r>
              <a:rPr lang="en-US" sz="882" b="0" i="0" kern="1200" dirty="0">
                <a:solidFill>
                  <a:schemeClr val="tx1"/>
                </a:solidFill>
                <a:effectLst/>
                <a:latin typeface="Segoe UI Light" pitchFamily="34" charset="0"/>
                <a:ea typeface="+mn-ea"/>
                <a:cs typeface="+mn-cs"/>
              </a:rPr>
              <a:t>To run your applications and supporting services, you need a Kubernetes node. An AKS cluster has one or more nodes, which is an Azure virtual machine (VM) that runs the Kubernetes node components (kube-proxy, kubelet) and the container runtime for that node.</a:t>
            </a:r>
          </a:p>
          <a:p>
            <a:pPr marL="0" indent="0">
              <a:buFont typeface="Arial" panose="020B0604020202020204" pitchFamily="34" charset="0"/>
              <a:buNone/>
            </a:pPr>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9/21/2020 4:54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5974342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Create a Container Registry instance by using the </a:t>
            </a:r>
            <a:r>
              <a:rPr lang="en-US" sz="882" b="1" i="0" kern="1200" dirty="0">
                <a:solidFill>
                  <a:schemeClr val="tx1"/>
                </a:solidFill>
                <a:effectLst/>
                <a:latin typeface="Segoe UI Light" pitchFamily="34" charset="0"/>
                <a:ea typeface="+mn-ea"/>
                <a:cs typeface="+mn-cs"/>
              </a:rPr>
              <a:t>az acr create</a:t>
            </a:r>
            <a:r>
              <a:rPr lang="en-US" sz="882" b="0" i="0" kern="1200" dirty="0">
                <a:solidFill>
                  <a:schemeClr val="tx1"/>
                </a:solidFill>
                <a:effectLst/>
                <a:latin typeface="Segoe UI Light" pitchFamily="34" charset="0"/>
                <a:ea typeface="+mn-ea"/>
                <a:cs typeface="+mn-cs"/>
              </a:rPr>
              <a:t> command. The registry name must be unique within Azure and must contain 5-50 alphanumeric characters. </a:t>
            </a:r>
          </a:p>
          <a:p>
            <a:br>
              <a:rPr lang="en-US" dirty="0"/>
            </a:br>
            <a:r>
              <a:rPr lang="en-US" sz="882" b="0" i="0" kern="1200" dirty="0">
                <a:solidFill>
                  <a:schemeClr val="tx1"/>
                </a:solidFill>
                <a:effectLst/>
                <a:latin typeface="Segoe UI Light" pitchFamily="34" charset="0"/>
                <a:ea typeface="+mn-ea"/>
                <a:cs typeface="+mn-cs"/>
              </a:rPr>
              <a:t>When the registry is created, the output is similar to the following:</a:t>
            </a:r>
          </a:p>
          <a:p>
            <a:endParaRPr lang="en-US" sz="882" b="0" i="0" kern="1200" dirty="0">
              <a:solidFill>
                <a:schemeClr val="tx1"/>
              </a:solidFill>
              <a:effectLst/>
              <a:latin typeface="Segoe UI Light" pitchFamily="34" charset="0"/>
              <a:ea typeface="+mn-ea"/>
              <a:cs typeface="+mn-cs"/>
            </a:endParaRPr>
          </a:p>
          <a:p>
            <a:r>
              <a:rPr lang="en-US" i="1" dirty="0"/>
              <a:t>{</a:t>
            </a:r>
          </a:p>
          <a:p>
            <a:r>
              <a:rPr lang="en-US" i="1" dirty="0">
                <a:effectLst/>
              </a:rPr>
              <a:t>    "adminUserEnabled"</a:t>
            </a:r>
            <a:r>
              <a:rPr lang="en-US" i="1" dirty="0"/>
              <a:t>: </a:t>
            </a:r>
            <a:r>
              <a:rPr lang="en-US" i="1" dirty="0">
                <a:effectLst/>
              </a:rPr>
              <a:t>false</a:t>
            </a:r>
            <a:r>
              <a:rPr lang="en-US" i="1" dirty="0"/>
              <a:t>, </a:t>
            </a:r>
          </a:p>
          <a:p>
            <a:r>
              <a:rPr lang="en-US" i="1" dirty="0">
                <a:effectLst/>
              </a:rPr>
              <a:t>    "creationDate"</a:t>
            </a:r>
            <a:r>
              <a:rPr lang="en-US" i="1" dirty="0"/>
              <a:t>: </a:t>
            </a:r>
            <a:r>
              <a:rPr lang="en-US" i="1" dirty="0">
                <a:effectLst/>
              </a:rPr>
              <a:t>"2017-09-08T22:32:13.175925+00:00"</a:t>
            </a:r>
            <a:r>
              <a:rPr lang="en-US" i="1" dirty="0"/>
              <a:t>, </a:t>
            </a:r>
          </a:p>
          <a:p>
            <a:r>
              <a:rPr lang="en-US" i="1" dirty="0">
                <a:effectLst/>
              </a:rPr>
              <a:t>    "id"</a:t>
            </a:r>
            <a:r>
              <a:rPr lang="en-US" i="1" dirty="0"/>
              <a:t>: </a:t>
            </a:r>
            <a:r>
              <a:rPr lang="en-US" i="1" dirty="0">
                <a:effectLst/>
              </a:rPr>
              <a:t>"/subscriptions/00000000-0000-0000-0000-000000000000/resourceGroups/myResourceGroup/providers/Microsoft.ContainerRegistry/registries/myContainerRegistry007"</a:t>
            </a:r>
            <a:r>
              <a:rPr lang="en-US" i="1" dirty="0"/>
              <a:t>, </a:t>
            </a:r>
          </a:p>
          <a:p>
            <a:r>
              <a:rPr lang="en-US" i="1" dirty="0">
                <a:effectLst/>
              </a:rPr>
              <a:t>    "location"</a:t>
            </a:r>
            <a:r>
              <a:rPr lang="en-US" i="1" dirty="0"/>
              <a:t>: </a:t>
            </a:r>
            <a:r>
              <a:rPr lang="en-US" i="1" dirty="0">
                <a:effectLst/>
              </a:rPr>
              <a:t>"eastus"</a:t>
            </a:r>
            <a:r>
              <a:rPr lang="en-US" i="1" dirty="0"/>
              <a:t>, </a:t>
            </a:r>
          </a:p>
          <a:p>
            <a:r>
              <a:rPr lang="en-US" i="1" dirty="0">
                <a:effectLst/>
              </a:rPr>
              <a:t>    "loginServer"</a:t>
            </a:r>
            <a:r>
              <a:rPr lang="en-US" i="1" dirty="0"/>
              <a:t>: </a:t>
            </a:r>
            <a:r>
              <a:rPr lang="en-US" i="1" dirty="0">
                <a:effectLst/>
              </a:rPr>
              <a:t>"myContainerRegistry007.azurecr.io"</a:t>
            </a:r>
            <a:r>
              <a:rPr lang="en-US" i="1" dirty="0"/>
              <a:t>, </a:t>
            </a:r>
          </a:p>
          <a:p>
            <a:r>
              <a:rPr lang="en-US" i="1" dirty="0">
                <a:effectLst/>
              </a:rPr>
              <a:t>    "name"</a:t>
            </a:r>
            <a:r>
              <a:rPr lang="en-US" i="1" dirty="0"/>
              <a:t>: </a:t>
            </a:r>
            <a:r>
              <a:rPr lang="en-US" i="1" dirty="0">
                <a:effectLst/>
              </a:rPr>
              <a:t>"myContainerRegistry007"</a:t>
            </a:r>
            <a:r>
              <a:rPr lang="en-US" i="1" dirty="0"/>
              <a:t>, </a:t>
            </a:r>
          </a:p>
          <a:p>
            <a:r>
              <a:rPr lang="en-US" i="1" dirty="0">
                <a:effectLst/>
              </a:rPr>
              <a:t>    "provisioningState"</a:t>
            </a:r>
            <a:r>
              <a:rPr lang="en-US" i="1" dirty="0"/>
              <a:t>: </a:t>
            </a:r>
            <a:r>
              <a:rPr lang="en-US" i="1" dirty="0">
                <a:effectLst/>
              </a:rPr>
              <a:t>"Succeeded"</a:t>
            </a:r>
            <a:r>
              <a:rPr lang="en-US" i="1" dirty="0"/>
              <a:t>, </a:t>
            </a:r>
          </a:p>
          <a:p>
            <a:r>
              <a:rPr lang="en-US" i="1" dirty="0">
                <a:effectLst/>
              </a:rPr>
              <a:t>    "resourceGroup"</a:t>
            </a:r>
            <a:r>
              <a:rPr lang="en-US" i="1" dirty="0"/>
              <a:t>: </a:t>
            </a:r>
            <a:r>
              <a:rPr lang="en-US" i="1" dirty="0">
                <a:effectLst/>
              </a:rPr>
              <a:t>"myResourceGroup"</a:t>
            </a:r>
            <a:r>
              <a:rPr lang="en-US" i="1" dirty="0"/>
              <a:t>, </a:t>
            </a:r>
          </a:p>
          <a:p>
            <a:r>
              <a:rPr lang="en-US" i="1" dirty="0">
                <a:effectLst/>
              </a:rPr>
              <a:t>    "sku"</a:t>
            </a:r>
            <a:r>
              <a:rPr lang="en-US" i="1" dirty="0"/>
              <a:t>: { </a:t>
            </a:r>
          </a:p>
          <a:p>
            <a:r>
              <a:rPr lang="en-US" i="1" dirty="0">
                <a:effectLst/>
              </a:rPr>
              <a:t>        "name"</a:t>
            </a:r>
            <a:r>
              <a:rPr lang="en-US" i="1" dirty="0"/>
              <a:t>: </a:t>
            </a:r>
            <a:r>
              <a:rPr lang="en-US" i="1" dirty="0">
                <a:effectLst/>
              </a:rPr>
              <a:t>"Basic"</a:t>
            </a:r>
            <a:r>
              <a:rPr lang="en-US" i="1" dirty="0"/>
              <a:t>, </a:t>
            </a:r>
          </a:p>
          <a:p>
            <a:r>
              <a:rPr lang="en-US" i="1" dirty="0">
                <a:effectLst/>
              </a:rPr>
              <a:t>        "tier"</a:t>
            </a:r>
            <a:r>
              <a:rPr lang="en-US" i="1" dirty="0"/>
              <a:t>: </a:t>
            </a:r>
            <a:r>
              <a:rPr lang="en-US" i="1" dirty="0">
                <a:effectLst/>
              </a:rPr>
              <a:t>"Basic"</a:t>
            </a:r>
            <a:r>
              <a:rPr lang="en-US" i="1" dirty="0"/>
              <a:t> </a:t>
            </a:r>
          </a:p>
          <a:p>
            <a:r>
              <a:rPr lang="en-US" i="1" dirty="0"/>
              <a:t>    }, </a:t>
            </a:r>
          </a:p>
          <a:p>
            <a:r>
              <a:rPr lang="en-US" i="1" dirty="0">
                <a:effectLst/>
              </a:rPr>
              <a:t>    "status"</a:t>
            </a:r>
            <a:r>
              <a:rPr lang="en-US" i="1" dirty="0"/>
              <a:t>: </a:t>
            </a:r>
            <a:r>
              <a:rPr lang="en-US" i="1" dirty="0">
                <a:effectLst/>
              </a:rPr>
              <a:t>null</a:t>
            </a:r>
            <a:r>
              <a:rPr lang="en-US" i="1" dirty="0"/>
              <a:t>, </a:t>
            </a:r>
          </a:p>
          <a:p>
            <a:r>
              <a:rPr lang="en-US" i="1" dirty="0">
                <a:effectLst/>
              </a:rPr>
              <a:t>    "storageAccount"</a:t>
            </a:r>
            <a:r>
              <a:rPr lang="en-US" i="1" dirty="0"/>
              <a:t>: </a:t>
            </a:r>
            <a:r>
              <a:rPr lang="en-US" i="1" dirty="0">
                <a:effectLst/>
              </a:rPr>
              <a:t>null</a:t>
            </a:r>
            <a:r>
              <a:rPr lang="en-US" i="1" dirty="0"/>
              <a:t>, </a:t>
            </a:r>
          </a:p>
          <a:p>
            <a:r>
              <a:rPr lang="en-US" i="1" dirty="0">
                <a:effectLst/>
              </a:rPr>
              <a:t>    "tags"</a:t>
            </a:r>
            <a:r>
              <a:rPr lang="en-US" i="1" dirty="0"/>
              <a:t>: {}, </a:t>
            </a:r>
          </a:p>
          <a:p>
            <a:r>
              <a:rPr lang="en-US" i="1" dirty="0">
                <a:effectLst/>
              </a:rPr>
              <a:t>    "type"</a:t>
            </a:r>
            <a:r>
              <a:rPr lang="en-US" i="1" dirty="0"/>
              <a:t>: </a:t>
            </a:r>
            <a:r>
              <a:rPr lang="en-US" i="1" dirty="0">
                <a:effectLst/>
              </a:rPr>
              <a:t>"Microsoft.ContainerRegistry/registries"</a:t>
            </a:r>
            <a:r>
              <a:rPr lang="en-US" i="1" dirty="0"/>
              <a:t> </a:t>
            </a:r>
          </a:p>
          <a:p>
            <a:r>
              <a:rPr lang="en-US" i="1" dirty="0"/>
              <a:t>}</a:t>
            </a:r>
            <a:endParaRPr lang="en-US" i="0" dirty="0"/>
          </a:p>
          <a:p>
            <a:endParaRPr lang="en-US" i="0" dirty="0"/>
          </a:p>
          <a:p>
            <a:r>
              <a:rPr lang="en-US" i="0" dirty="0"/>
              <a:t>Before pushing and pulling container images, you must log in to the Container Registry instance. To do so, use the </a:t>
            </a:r>
            <a:r>
              <a:rPr lang="en-US" b="1" i="0" dirty="0"/>
              <a:t>az acr login </a:t>
            </a:r>
            <a:r>
              <a:rPr lang="en-US" i="0" dirty="0"/>
              <a:t>command. The command returns a Login Succeeded message after it is completed.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9/21/2020 5:20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40724919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To push an image to an Azure Container registry, you must first have an image. If you don't yet have any local container images, you can pull an existing image from Docker Hub.</a:t>
            </a:r>
          </a:p>
          <a:p>
            <a:endParaRPr lang="en-US" i="0" dirty="0"/>
          </a:p>
          <a:p>
            <a:r>
              <a:rPr lang="en-US" i="0" dirty="0"/>
              <a:t>Before you can push an image to your registry, you must tag it with the fully qualified name of your Container Registry login server. </a:t>
            </a:r>
            <a:r>
              <a:rPr lang="en-US" sz="882" b="0" i="0" kern="1200" dirty="0">
                <a:solidFill>
                  <a:schemeClr val="tx1"/>
                </a:solidFill>
                <a:effectLst/>
                <a:latin typeface="Segoe UI Light" pitchFamily="34" charset="0"/>
                <a:ea typeface="+mn-ea"/>
                <a:cs typeface="+mn-cs"/>
              </a:rPr>
              <a:t>Tag the image using the docker tag command.</a:t>
            </a:r>
            <a:endParaRPr lang="en-US" i="0" dirty="0"/>
          </a:p>
          <a:p>
            <a:endParaRPr lang="en-US" i="0" dirty="0"/>
          </a:p>
          <a:p>
            <a:r>
              <a:rPr lang="en-US" i="0" dirty="0"/>
              <a:t>Use Docker push to push the image to the Container Registry instance.</a:t>
            </a:r>
          </a:p>
          <a:p>
            <a:pPr marL="228600" indent="-228600">
              <a:buFont typeface="+mj-lt"/>
              <a:buAutoNum type="arabicPeriod"/>
            </a:pPr>
            <a:endParaRPr lang="en-US" i="0" dirty="0"/>
          </a:p>
          <a:p>
            <a:pPr marL="228600" indent="-228600">
              <a:buFont typeface="+mj-lt"/>
              <a:buAutoNum type="arabicPeriod"/>
            </a:pPr>
            <a:endParaRPr lang="en-US" i="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9/21/2020 5:20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2129838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a:t>
            </a:r>
            <a:r>
              <a:rPr lang="en-US" b="1" dirty="0"/>
              <a:t>az acr repository list</a:t>
            </a:r>
            <a:r>
              <a:rPr lang="en-US" b="0" dirty="0"/>
              <a:t> command to list all the repositories in the registry. The output should appear similar to the following:</a:t>
            </a:r>
          </a:p>
          <a:p>
            <a:endParaRPr lang="en-US" b="0" i="1" dirty="0"/>
          </a:p>
          <a:p>
            <a:r>
              <a:rPr lang="en-US" i="1" dirty="0"/>
              <a:t>Result </a:t>
            </a:r>
          </a:p>
          <a:p>
            <a:r>
              <a:rPr lang="en-US" i="1" dirty="0"/>
              <a:t>---------------- </a:t>
            </a:r>
          </a:p>
          <a:p>
            <a:r>
              <a:rPr lang="en-US" i="1" dirty="0"/>
              <a:t>aci-helloworld</a:t>
            </a:r>
          </a:p>
          <a:p>
            <a:endParaRPr lang="en-US" b="0" dirty="0"/>
          </a:p>
          <a:p>
            <a:r>
              <a:rPr lang="en-US" b="0" dirty="0"/>
              <a:t>Use the </a:t>
            </a:r>
            <a:r>
              <a:rPr lang="en-US" b="1" dirty="0"/>
              <a:t>az acr repository show-tags </a:t>
            </a:r>
            <a:r>
              <a:rPr lang="en-US" b="0" dirty="0"/>
              <a:t>command to list all of the tags within the repository:</a:t>
            </a:r>
          </a:p>
          <a:p>
            <a:endParaRPr lang="en-US" b="0" dirty="0"/>
          </a:p>
          <a:p>
            <a:r>
              <a:rPr lang="en-US" i="1" dirty="0"/>
              <a:t>Result </a:t>
            </a:r>
          </a:p>
          <a:p>
            <a:r>
              <a:rPr lang="en-US" i="1" dirty="0"/>
              <a:t>-------- </a:t>
            </a:r>
          </a:p>
          <a:p>
            <a:r>
              <a:rPr lang="en-US" i="1" dirty="0"/>
              <a:t>v1</a:t>
            </a:r>
            <a:endParaRPr lang="en-US" b="0" i="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9/21/2020 5:20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6144432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deploy a container instance from the registry you created, you must provide the registry credentials when you deploy it. </a:t>
            </a:r>
          </a:p>
          <a:p>
            <a:endParaRPr lang="en-US" dirty="0"/>
          </a:p>
          <a:p>
            <a:r>
              <a:rPr lang="en-US" dirty="0"/>
              <a:t>In production scenarios, you should use a service principal for container registry access, but in these examples, we will enable the admin user on your registry.</a:t>
            </a:r>
          </a:p>
          <a:p>
            <a:endParaRPr lang="en-US" dirty="0"/>
          </a:p>
          <a:p>
            <a:r>
              <a:rPr lang="en-US" dirty="0"/>
              <a:t>After admin is enabled, the username is the same as your registry name and you can retrieve the password by using the </a:t>
            </a:r>
            <a:r>
              <a:rPr lang="en-US" b="1" dirty="0"/>
              <a:t>az acr credential show </a:t>
            </a:r>
            <a:r>
              <a:rPr lang="en-US" b="0" dirty="0"/>
              <a:t>command.</a:t>
            </a:r>
          </a:p>
          <a:p>
            <a:endParaRPr lang="en-US" b="0" dirty="0"/>
          </a:p>
          <a:p>
            <a:r>
              <a:rPr lang="en-US" b="0" dirty="0"/>
              <a:t>You can use the </a:t>
            </a:r>
            <a:r>
              <a:rPr lang="en-US" b="1" dirty="0"/>
              <a:t>az container create </a:t>
            </a:r>
            <a:r>
              <a:rPr lang="en-US" b="0" dirty="0"/>
              <a:t>command to deploy your container image. In this example, we deploy a container with 1 CPU core and 1 GB of memory.</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9/21/2020 5:20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7297328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ACR Tasks</a:t>
            </a:r>
            <a:r>
              <a:rPr lang="en-US" sz="882" b="0" i="0" kern="1200" dirty="0">
                <a:solidFill>
                  <a:schemeClr val="tx1"/>
                </a:solidFill>
                <a:effectLst/>
                <a:latin typeface="Segoe UI Light" pitchFamily="34" charset="0"/>
                <a:ea typeface="+mn-ea"/>
                <a:cs typeface="+mn-cs"/>
              </a:rPr>
              <a:t> is a suite of features within Container Registry that provides streamlined and efficient Docker container image builds in Azure. </a:t>
            </a:r>
            <a:r>
              <a:rPr lang="en-US" sz="882" b="1" i="0" kern="1200" dirty="0">
                <a:solidFill>
                  <a:schemeClr val="tx1"/>
                </a:solidFill>
                <a:effectLst/>
                <a:latin typeface="Segoe UI Light" pitchFamily="34" charset="0"/>
                <a:ea typeface="+mn-ea"/>
                <a:cs typeface="+mn-cs"/>
              </a:rPr>
              <a:t>ACR Build </a:t>
            </a:r>
            <a:r>
              <a:rPr lang="en-US" sz="882" b="0" i="0" kern="1200" dirty="0">
                <a:solidFill>
                  <a:schemeClr val="tx1"/>
                </a:solidFill>
                <a:effectLst/>
                <a:latin typeface="Segoe UI Light" pitchFamily="34" charset="0"/>
                <a:ea typeface="+mn-ea"/>
                <a:cs typeface="+mn-cs"/>
              </a:rPr>
              <a:t>is one of the tasks available in </a:t>
            </a:r>
            <a:r>
              <a:rPr lang="en-US" sz="882" b="1" i="0" kern="1200" dirty="0">
                <a:solidFill>
                  <a:schemeClr val="tx1"/>
                </a:solidFill>
                <a:effectLst/>
                <a:latin typeface="Segoe UI Light" pitchFamily="34" charset="0"/>
                <a:ea typeface="+mn-ea"/>
                <a:cs typeface="+mn-cs"/>
              </a:rPr>
              <a:t>ACR Tasks</a:t>
            </a:r>
            <a:r>
              <a:rPr lang="en-US" sz="882" b="0" i="0" kern="1200" dirty="0">
                <a:solidFill>
                  <a:schemeClr val="tx1"/>
                </a:solidFill>
                <a:effectLst/>
                <a:latin typeface="Segoe UI Light" pitchFamily="34" charset="0"/>
                <a:ea typeface="+mn-ea"/>
                <a:cs typeface="+mn-cs"/>
              </a:rPr>
              <a:t>.</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9/21/2020 5:20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3293383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Let’s examine how a container registry handles the build task.</a:t>
            </a:r>
          </a:p>
          <a:p>
            <a:r>
              <a:rPr lang="en-US" sz="882" kern="1200" dirty="0">
                <a:solidFill>
                  <a:schemeClr val="tx1"/>
                </a:solidFill>
                <a:effectLst/>
                <a:latin typeface="Segoe UI Light" pitchFamily="34" charset="0"/>
                <a:ea typeface="+mn-ea"/>
                <a:cs typeface="+mn-cs"/>
              </a:rPr>
              <a:t>  </a:t>
            </a:r>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Azure-based container builds are executed by using the </a:t>
            </a:r>
            <a:r>
              <a:rPr lang="en-US" sz="882" b="1" kern="1200" dirty="0">
                <a:solidFill>
                  <a:schemeClr val="tx1"/>
                </a:solidFill>
                <a:effectLst/>
                <a:latin typeface="Segoe UI Light" pitchFamily="34" charset="0"/>
                <a:ea typeface="+mn-ea"/>
                <a:cs typeface="+mn-cs"/>
              </a:rPr>
              <a:t>az acr build </a:t>
            </a:r>
            <a:r>
              <a:rPr lang="en-US" sz="882" kern="1200" dirty="0">
                <a:solidFill>
                  <a:schemeClr val="tx1"/>
                </a:solidFill>
                <a:effectLst/>
                <a:latin typeface="Segoe UI Light" pitchFamily="34" charset="0"/>
                <a:ea typeface="+mn-ea"/>
                <a:cs typeface="+mn-cs"/>
              </a:rPr>
              <a:t>command.</a:t>
            </a:r>
          </a:p>
          <a:p>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The </a:t>
            </a:r>
            <a:r>
              <a:rPr lang="en-US" sz="882" b="1" kern="1200" dirty="0">
                <a:solidFill>
                  <a:schemeClr val="tx1"/>
                </a:solidFill>
                <a:effectLst/>
                <a:latin typeface="Segoe UI Light" pitchFamily="34" charset="0"/>
                <a:ea typeface="+mn-ea"/>
                <a:cs typeface="+mn-cs"/>
              </a:rPr>
              <a:t>az acr build </a:t>
            </a:r>
            <a:r>
              <a:rPr lang="en-US" sz="882" kern="1200" dirty="0">
                <a:solidFill>
                  <a:schemeClr val="tx1"/>
                </a:solidFill>
                <a:effectLst/>
                <a:latin typeface="Segoe UI Light" pitchFamily="34" charset="0"/>
                <a:ea typeface="+mn-ea"/>
                <a:cs typeface="+mn-cs"/>
              </a:rPr>
              <a:t>command using the Azure CLI tool receives a context (the set of files to build) from the local machine, sends the context to Azure Container Registry Tasks and, by default, pushes the built image to its registry upon completion.</a:t>
            </a:r>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You will learn about the components of the </a:t>
            </a:r>
            <a:r>
              <a:rPr lang="en-US" sz="882" b="1" kern="1200" dirty="0">
                <a:solidFill>
                  <a:schemeClr val="tx1"/>
                </a:solidFill>
                <a:effectLst/>
                <a:latin typeface="Segoe UI Light" pitchFamily="34" charset="0"/>
                <a:ea typeface="+mn-ea"/>
                <a:cs typeface="+mn-cs"/>
              </a:rPr>
              <a:t>az acr build</a:t>
            </a:r>
            <a:r>
              <a:rPr lang="en-US" sz="882" kern="1200" dirty="0">
                <a:solidFill>
                  <a:schemeClr val="tx1"/>
                </a:solidFill>
                <a:effectLst/>
                <a:latin typeface="Segoe UI Light" pitchFamily="34" charset="0"/>
                <a:ea typeface="+mn-ea"/>
                <a:cs typeface="+mn-cs"/>
              </a:rPr>
              <a:t> command next.</a:t>
            </a:r>
            <a:endParaRPr lang="en-IN"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9/21/2020 5:20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9542174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 from your local machine will be uploaded to the build server and then the Dockerfile will be used in the build process.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9/21/2020 5:20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29435394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Containers are becoming the preferred way to package, deploy, and manage cloud applications. Container Instances offers the fastest and simplest way to run a container in Azure, without having to manage any virtual machines and without having to adopt a higher-level service.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Container Instances is a good solution for any scenario that can operate in isolated containers, including simple applications, task automation, and build jobs. For scenarios where you need full container orchestration, including service discovery across multiple containers, automatic scaling, and coordinated application upgrades, we recommend Azure Kubernetes Service (AKS).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9/21/2020 5:24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6216462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baseline="0" dirty="0">
                <a:solidFill>
                  <a:schemeClr val="tx1"/>
                </a:solidFill>
                <a:effectLst/>
                <a:latin typeface="Segoe UI Light" pitchFamily="34" charset="0"/>
                <a:ea typeface="+mn-ea"/>
                <a:cs typeface="+mn-cs"/>
              </a:rPr>
              <a:t>Let’s examine the role of container group in Container Instances.</a:t>
            </a:r>
          </a:p>
          <a:p>
            <a:endParaRPr lang="en-US" b="1" dirty="0"/>
          </a:p>
          <a:p>
            <a:r>
              <a:rPr lang="en-US" b="0" dirty="0"/>
              <a:t>Container group is the top-level resource in Container Instances. </a:t>
            </a:r>
            <a:r>
              <a:rPr lang="en-US" sz="882" b="0" i="0" kern="1200" dirty="0">
                <a:solidFill>
                  <a:schemeClr val="tx1"/>
                </a:solidFill>
                <a:effectLst/>
                <a:latin typeface="Segoe UI Light" pitchFamily="34" charset="0"/>
                <a:ea typeface="+mn-ea"/>
                <a:cs typeface="+mn-cs"/>
              </a:rPr>
              <a:t>A container group is a collection of containers that get scheduled on the same host machine. The containers in a container group share a lifecycle, resources, local network, and storage volumes.</a:t>
            </a:r>
            <a:endParaRPr lang="en-US" b="0" dirty="0"/>
          </a:p>
          <a:p>
            <a:endParaRPr lang="en-US" b="1" dirty="0"/>
          </a:p>
          <a:p>
            <a:r>
              <a:rPr lang="en-US" sz="882" b="0" i="0" kern="1200" dirty="0">
                <a:solidFill>
                  <a:schemeClr val="tx1"/>
                </a:solidFill>
                <a:effectLst/>
                <a:latin typeface="Segoe UI Light" pitchFamily="34" charset="0"/>
                <a:ea typeface="+mn-ea"/>
                <a:cs typeface="+mn-cs"/>
              </a:rPr>
              <a:t>This example of a container group:</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Is scheduled on a single host machine.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Is assigned a DNS name label.</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Exposes a single public IP address, with one exposed port.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Consists of two containers. One container listens on port 80, while the other listens on port 1433.</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Includes two Azure File shares as volume mounts, and each container mounts one of the shares locally.</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9/21/2020 5:24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219691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882" b="1" i="0" u="none" strike="noStrike" kern="1200" dirty="0">
                <a:solidFill>
                  <a:schemeClr val="tx1"/>
                </a:solidFill>
                <a:effectLst/>
                <a:latin typeface="Segoe UI Light" pitchFamily="34" charset="0"/>
                <a:ea typeface="+mn-ea"/>
                <a:cs typeface="+mn-cs"/>
              </a:rPr>
              <a:t>Fast startup times</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Containers offer significant startup benefits over virtual machines. Container Instances can start containers in Azure in seconds, without the need to provision and manage VMs.</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1" i="0" u="none" strike="noStrike" kern="1200" dirty="0">
                <a:solidFill>
                  <a:schemeClr val="tx1"/>
                </a:solidFill>
                <a:effectLst/>
                <a:latin typeface="Segoe UI Light" pitchFamily="34" charset="0"/>
                <a:ea typeface="+mn-ea"/>
                <a:cs typeface="+mn-cs"/>
              </a:rPr>
              <a:t>Public IP connectivity and DNS name</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Container Instances enables exposing your containers directly to the internet with an IP address and a fully qualified domain name (FQDN). When you create a container instance, you can specify a custom DNS name label so your application is reachable at customlabel.azureregion.azurecontainer.io.</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1" i="0" u="none" strike="noStrike" kern="1200" dirty="0">
                <a:solidFill>
                  <a:schemeClr val="tx1"/>
                </a:solidFill>
                <a:effectLst/>
                <a:latin typeface="Segoe UI Light" pitchFamily="34" charset="0"/>
                <a:ea typeface="+mn-ea"/>
                <a:cs typeface="+mn-cs"/>
              </a:rPr>
              <a:t>Hypervisor-level security</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Historically, containers have offered application dependency isolation and resource governance but have not been considered sufficiently hardened for hostile multi-tenant usage. Container Instances guarantees your application is as isolated in a container as it would be in a VM.</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1" i="0" u="none" strike="noStrike" kern="1200" dirty="0">
                <a:solidFill>
                  <a:schemeClr val="tx1"/>
                </a:solidFill>
                <a:effectLst/>
                <a:latin typeface="Segoe UI Light" pitchFamily="34" charset="0"/>
                <a:ea typeface="+mn-ea"/>
                <a:cs typeface="+mn-cs"/>
              </a:rPr>
              <a:t>Custom sizes</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As demand for resources increases, the nodes of an AKS cluster can be scaled out to match. If resource demand drops, nodes can be removed by scaling in the cluster. AKS scale operations can be completed using the Azure portal or the Azure CLI.</a:t>
            </a:r>
          </a:p>
          <a:p>
            <a:pPr rtl="0" eaLnBrk="1" fontAlgn="t" latinLnBrk="0" hangingPunct="1"/>
            <a:br>
              <a:rPr lang="en-US" sz="882" b="0" i="0" u="none" strike="noStrike" kern="1200" dirty="0">
                <a:solidFill>
                  <a:schemeClr val="tx1"/>
                </a:solidFill>
                <a:effectLst/>
                <a:latin typeface="Segoe UI Light" pitchFamily="34" charset="0"/>
                <a:ea typeface="+mn-ea"/>
                <a:cs typeface="+mn-cs"/>
              </a:rPr>
            </a:br>
            <a:r>
              <a:rPr lang="en-US" sz="882" b="0" i="0" u="none" strike="noStrike" kern="1200" dirty="0">
                <a:solidFill>
                  <a:schemeClr val="tx1"/>
                </a:solidFill>
                <a:effectLst/>
                <a:latin typeface="Segoe UI Light" pitchFamily="34" charset="0"/>
                <a:ea typeface="+mn-ea"/>
                <a:cs typeface="+mn-cs"/>
              </a:rPr>
              <a:t>For compute-intensive jobs such as machine learning, Container Instances can schedule Linux containers to use NVIDIA Tesla GPU resources.</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marL="0" algn="l" rtl="0" eaLnBrk="1" fontAlgn="t" latinLnBrk="0" hangingPunct="1">
              <a:spcBef>
                <a:spcPts val="0"/>
              </a:spcBef>
              <a:spcAft>
                <a:spcPts val="0"/>
              </a:spcAft>
            </a:pPr>
            <a:r>
              <a:rPr lang="en-US" sz="900" b="1" i="0" u="none" strike="noStrike" kern="1200" dirty="0">
                <a:solidFill>
                  <a:srgbClr val="FFFFFF"/>
                </a:solidFill>
                <a:effectLst/>
                <a:latin typeface="Segoe UI" panose="020B0502040204020203" pitchFamily="34" charset="0"/>
              </a:rPr>
              <a:t>Persistent storage</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900" b="0" i="0" u="none" strike="noStrike" kern="1200" dirty="0">
                <a:solidFill>
                  <a:srgbClr val="FFFFFF"/>
                </a:solidFill>
                <a:effectLst/>
                <a:latin typeface="Segoe UI" panose="020B0502040204020203" pitchFamily="34" charset="0"/>
              </a:rPr>
              <a:t>To retrieve and persist state with Container Instances, we offer direct mounting of Azure Files shares.</a:t>
            </a:r>
          </a:p>
          <a:p>
            <a:pPr marL="0" algn="l" rtl="0" eaLnBrk="1" fontAlgn="t" latinLnBrk="0" hangingPunct="1">
              <a:spcBef>
                <a:spcPts val="0"/>
              </a:spcBef>
              <a:spcAft>
                <a:spcPts val="0"/>
              </a:spcAft>
            </a:pP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900" b="1" i="0" u="none" strike="noStrike" kern="1200" dirty="0">
                <a:solidFill>
                  <a:srgbClr val="1A1A1A"/>
                </a:solidFill>
                <a:effectLst/>
                <a:latin typeface="Segoe UI" panose="020B0502040204020203" pitchFamily="34" charset="0"/>
              </a:rPr>
              <a:t>Linux and Windows containers</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900" b="0" i="0" u="none" strike="noStrike" kern="1200" dirty="0">
                <a:solidFill>
                  <a:srgbClr val="1A1A1A"/>
                </a:solidFill>
                <a:effectLst/>
                <a:latin typeface="Segoe UI" panose="020B0502040204020203" pitchFamily="34" charset="0"/>
              </a:rPr>
              <a:t>Container Instances can schedule both Windows and Linux containers with the same API. Simply specify the OS type when you create your container groups. Some features are currently restricted to Linux containers. While we work to bring feature parity to Windows containers, you can find current platform differences in </a:t>
            </a:r>
            <a:r>
              <a:rPr lang="en-US" sz="900" b="0" i="0" u="none" strike="noStrike" kern="1200" dirty="0">
                <a:solidFill>
                  <a:srgbClr val="1A1A1A"/>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Quotas and region availability for Container Instances</a:t>
            </a:r>
            <a:r>
              <a:rPr lang="en-US" sz="900" b="0" i="0" u="none" strike="noStrike" kern="1200" dirty="0">
                <a:solidFill>
                  <a:srgbClr val="1A1A1A"/>
                </a:solidFill>
                <a:effectLst/>
                <a:latin typeface="Segoe UI" panose="020B0502040204020203" pitchFamily="34" charset="0"/>
              </a:rPr>
              <a:t>.</a:t>
            </a:r>
          </a:p>
          <a:p>
            <a:pPr marL="0" algn="l" rtl="0" eaLnBrk="1" fontAlgn="t" latinLnBrk="0" hangingPunct="1">
              <a:spcBef>
                <a:spcPts val="0"/>
              </a:spcBef>
              <a:spcAft>
                <a:spcPts val="0"/>
              </a:spcAft>
            </a:pP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900" b="0" i="0" u="none" strike="noStrike" kern="1200" dirty="0">
                <a:solidFill>
                  <a:srgbClr val="1A1A1A"/>
                </a:solidFill>
                <a:effectLst/>
                <a:latin typeface="Segoe UI" panose="020B0502040204020203" pitchFamily="34" charset="0"/>
              </a:rPr>
              <a:t>Container Instances supports Windows images based on Long-Term Servicing Channel (LTSC) versions. Windows Semi-Annual Channel (SAC) releases like 1709 and 1803 are unsupported.</a:t>
            </a:r>
          </a:p>
          <a:p>
            <a:pPr marL="0" algn="l" rtl="0" eaLnBrk="1" fontAlgn="t" latinLnBrk="0" hangingPunct="1">
              <a:spcBef>
                <a:spcPts val="0"/>
              </a:spcBef>
              <a:spcAft>
                <a:spcPts val="0"/>
              </a:spcAft>
            </a:pP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900" b="1" i="0" u="none" strike="noStrike" kern="1200" dirty="0">
                <a:solidFill>
                  <a:srgbClr val="1A1A1A"/>
                </a:solidFill>
                <a:effectLst/>
                <a:latin typeface="Segoe UI" panose="020B0502040204020203" pitchFamily="34" charset="0"/>
              </a:rPr>
              <a:t>Co-scheduled groups</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900" b="0" i="0" u="none" strike="noStrike" kern="1200" dirty="0">
                <a:solidFill>
                  <a:srgbClr val="1A1A1A"/>
                </a:solidFill>
                <a:effectLst/>
                <a:latin typeface="Segoe UI" panose="020B0502040204020203" pitchFamily="34" charset="0"/>
              </a:rPr>
              <a:t>Container Instances supports scheduling of multi-container groups that share a host machine, local network, storage, and lifecycle. This enables you to combine your main application container with other supporting role containers, such as logging sidecars.</a:t>
            </a:r>
          </a:p>
          <a:p>
            <a:pPr marL="0" algn="l" rtl="0" eaLnBrk="1" fontAlgn="t" latinLnBrk="0" hangingPunct="1">
              <a:spcBef>
                <a:spcPts val="0"/>
              </a:spcBef>
              <a:spcAft>
                <a:spcPts val="0"/>
              </a:spcAft>
            </a:pP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900" b="1" i="0" u="none" strike="noStrike" kern="1200" dirty="0">
                <a:solidFill>
                  <a:srgbClr val="1A1A1A"/>
                </a:solidFill>
                <a:effectLst/>
                <a:latin typeface="Segoe UI" panose="020B0502040204020203" pitchFamily="34" charset="0"/>
              </a:rPr>
              <a:t>Virtual network deployment </a:t>
            </a:r>
          </a:p>
          <a:p>
            <a:pPr marL="0" algn="l" rtl="0" eaLnBrk="1" fontAlgn="t" latinLnBrk="0" hangingPunct="1">
              <a:spcBef>
                <a:spcPts val="0"/>
              </a:spcBef>
              <a:spcAft>
                <a:spcPts val="0"/>
              </a:spcAft>
            </a:pPr>
            <a:r>
              <a:rPr lang="en-US" sz="900" b="0" i="0" u="none" strike="noStrike" kern="1200" dirty="0">
                <a:solidFill>
                  <a:srgbClr val="1A1A1A"/>
                </a:solidFill>
                <a:effectLst/>
                <a:latin typeface="Segoe UI" panose="020B0502040204020203" pitchFamily="34" charset="0"/>
              </a:rPr>
              <a:t>Container Instances enables deployment of container instances into an Azure virtual network. By deploying container instances into a subnet within your virtual network, they can communicate securely with other resources in the virtual network, including those that are on premises (through VPN gateway or ExpressRoute).</a:t>
            </a:r>
            <a:endParaRPr lang="en-US" sz="1800" b="0" i="0" u="none" strike="noStrike" dirty="0">
              <a:effectLst/>
              <a:latin typeface="Arial" panose="020B0604020202020204"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9/21/2020 5:24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910159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a:t>
            </a:r>
            <a:r>
              <a:rPr lang="en-US" sz="882" b="1" i="0" kern="1200" dirty="0">
                <a:solidFill>
                  <a:schemeClr val="tx1"/>
                </a:solidFill>
                <a:effectLst/>
                <a:latin typeface="Segoe UI Light" pitchFamily="34" charset="0"/>
                <a:ea typeface="+mn-ea"/>
                <a:cs typeface="+mn-cs"/>
              </a:rPr>
              <a:t>kubelet</a:t>
            </a:r>
            <a:r>
              <a:rPr lang="en-US" sz="882" b="0" i="0" kern="1200" dirty="0">
                <a:solidFill>
                  <a:schemeClr val="tx1"/>
                </a:solidFill>
                <a:effectLst/>
                <a:latin typeface="Segoe UI Light" pitchFamily="34" charset="0"/>
                <a:ea typeface="+mn-ea"/>
                <a:cs typeface="+mn-cs"/>
              </a:rPr>
              <a:t> is the Kubernetes agent that processes the orchestration requests from the cluster master and scheduling of running the requested containers.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Virtual networking is handled by the </a:t>
            </a:r>
            <a:r>
              <a:rPr lang="en-US" sz="882" b="1" i="0" kern="1200" dirty="0">
                <a:solidFill>
                  <a:schemeClr val="tx1"/>
                </a:solidFill>
                <a:effectLst/>
                <a:latin typeface="Segoe UI Light" pitchFamily="34" charset="0"/>
                <a:ea typeface="+mn-ea"/>
                <a:cs typeface="+mn-cs"/>
              </a:rPr>
              <a:t>kube-proxy </a:t>
            </a:r>
            <a:r>
              <a:rPr lang="en-US" sz="882" b="0" i="0" kern="1200" dirty="0">
                <a:solidFill>
                  <a:schemeClr val="tx1"/>
                </a:solidFill>
                <a:effectLst/>
                <a:latin typeface="Segoe UI Light" pitchFamily="34" charset="0"/>
                <a:ea typeface="+mn-ea"/>
                <a:cs typeface="+mn-cs"/>
              </a:rPr>
              <a:t>on each node. The proxy routes network traffic and manages IP addressing for services and pods.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a:t>
            </a:r>
            <a:r>
              <a:rPr lang="en-US" sz="882" b="1" i="0" kern="1200" dirty="0">
                <a:solidFill>
                  <a:schemeClr val="tx1"/>
                </a:solidFill>
                <a:effectLst/>
                <a:latin typeface="Segoe UI Light" pitchFamily="34" charset="0"/>
                <a:ea typeface="+mn-ea"/>
                <a:cs typeface="+mn-cs"/>
              </a:rPr>
              <a:t>container runtime</a:t>
            </a:r>
            <a:r>
              <a:rPr lang="en-US" sz="882" b="0" i="0" kern="1200" dirty="0">
                <a:solidFill>
                  <a:schemeClr val="tx1"/>
                </a:solidFill>
                <a:effectLst/>
                <a:latin typeface="Segoe UI Light" pitchFamily="34" charset="0"/>
                <a:ea typeface="+mn-ea"/>
                <a:cs typeface="+mn-cs"/>
              </a:rPr>
              <a:t> is the component that allows containerized applications to run and interact with additional resources such as the virtual network and storage. In AKS, Docker is used as the container runtime.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9/21/2020 4:54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1224451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When you deploy an image that's hosted in a private container registry, you must supply the registry's credentials.</a:t>
            </a:r>
          </a:p>
          <a:p>
            <a:endParaRPr lang="en-US" sz="882" b="0" i="0" kern="1200" dirty="0">
              <a:solidFill>
                <a:schemeClr val="tx1"/>
              </a:solidFill>
              <a:effectLst/>
              <a:latin typeface="Segoe UI Light" pitchFamily="34" charset="0"/>
              <a:ea typeface="+mn-ea"/>
              <a:cs typeface="+mn-cs"/>
            </a:endParaRP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First, get the full name of the container registry login server (replace &lt;acrName&gt; with the name of your registry).</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Next, get the container registry password.</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Now, use the </a:t>
            </a:r>
            <a:r>
              <a:rPr lang="en-US" sz="882" b="1" i="0" kern="1200" dirty="0">
                <a:solidFill>
                  <a:schemeClr val="tx1"/>
                </a:solidFill>
                <a:effectLst/>
                <a:latin typeface="Segoe UI Light" pitchFamily="34" charset="0"/>
                <a:ea typeface="+mn-ea"/>
                <a:cs typeface="+mn-cs"/>
              </a:rPr>
              <a:t>az container create </a:t>
            </a:r>
            <a:r>
              <a:rPr lang="en-US" sz="882" b="0" i="0" kern="1200" dirty="0">
                <a:solidFill>
                  <a:schemeClr val="tx1"/>
                </a:solidFill>
                <a:effectLst/>
                <a:latin typeface="Segoe UI Light" pitchFamily="34" charset="0"/>
                <a:ea typeface="+mn-ea"/>
                <a:cs typeface="+mn-cs"/>
              </a:rPr>
              <a:t>command to deploy the container. Replace &lt;acrLoginServer&gt; and &lt;acrPassword&gt; with the values that you obtained from the previous two commands. Replace &lt;acrName&gt; with the name of your container registry and &lt;aciDnsLabel&gt; with desired DNS name.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9/21/2020 5:28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6606417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sz="882" b="1" i="0" kern="1200" dirty="0">
                <a:solidFill>
                  <a:schemeClr val="tx1"/>
                </a:solidFill>
                <a:effectLst/>
                <a:latin typeface="Segoe UI Light" pitchFamily="34" charset="0"/>
                <a:ea typeface="+mn-ea"/>
                <a:cs typeface="+mn-cs"/>
              </a:rPr>
              <a:t>UPDATED SLIDE</a:t>
            </a:r>
          </a:p>
          <a:p>
            <a:endParaRPr lang="en-US" dirty="0"/>
          </a:p>
          <a:p>
            <a:r>
              <a:rPr lang="en-US" dirty="0"/>
              <a:t>Example container log output:</a:t>
            </a:r>
          </a:p>
          <a:p>
            <a:endParaRPr lang="en-US" dirty="0"/>
          </a:p>
          <a:p>
            <a:r>
              <a:rPr lang="en-US" i="1" dirty="0"/>
              <a:t>$ az container logs --resource-group myResourceGroup --name aci-tutorial-app</a:t>
            </a:r>
          </a:p>
          <a:p>
            <a:r>
              <a:rPr lang="en-US" i="1" dirty="0"/>
              <a:t>listening on port 80</a:t>
            </a:r>
          </a:p>
          <a:p>
            <a:r>
              <a:rPr lang="en-US" i="1" dirty="0"/>
              <a:t>::ffff:10.240.0.4 - - [21/Jul/2017:06:00:02 +0000] "GET / HTTP/1.1" 200 1663 "-" "Mozilla/5.0 (Macintosh; Intel Mac OS X 10_12_5) AppleWebKit/537.36 (KHTML, like Gecko) Chrome/59.0.3071.115 Safari/537.36"</a:t>
            </a:r>
          </a:p>
          <a:p>
            <a:r>
              <a:rPr lang="en-US" i="1" dirty="0"/>
              <a:t>::ffff:10.240.0.4 - - [21/Jul/2017:06:00:02 +0000] "GET /favicon.ico HTTP/1.1" 404 150 "http://aci-demo.eastus.azurecontainer.io/" "Mozilla/5.0 (Macintosh; Intel Mac OS X 10_12_5) AppleWebKit/537.36 (KHTML, like Gecko) Chrome/59.0.3071.115 Safari/537.36“</a:t>
            </a:r>
            <a:endParaRPr lang="en-US" i="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9/21/2020 5:28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5548665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When implementing a</a:t>
            </a:r>
            <a:r>
              <a:rPr lang="en-US" sz="882" b="0" i="0" kern="1200" baseline="0" dirty="0">
                <a:solidFill>
                  <a:schemeClr val="tx1"/>
                </a:solidFill>
                <a:effectLst/>
                <a:latin typeface="Segoe UI Light" pitchFamily="34" charset="0"/>
                <a:ea typeface="+mn-ea"/>
                <a:cs typeface="+mn-cs"/>
              </a:rPr>
              <a:t> </a:t>
            </a:r>
            <a:r>
              <a:rPr lang="en-US" sz="882" b="0" i="0" u="none" kern="1200" dirty="0">
                <a:solidFill>
                  <a:schemeClr val="tx1"/>
                </a:solidFill>
                <a:effectLst/>
                <a:latin typeface="Segoe UI Light" pitchFamily="34" charset="0"/>
                <a:ea typeface="+mn-ea"/>
                <a:cs typeface="+mn-cs"/>
              </a:rPr>
              <a:t>Kubernetes</a:t>
            </a:r>
            <a:r>
              <a:rPr lang="en-US" sz="882" b="0" i="0" kern="1200" baseline="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application, you</a:t>
            </a:r>
            <a:r>
              <a:rPr lang="en-US" sz="882" b="0" i="0" kern="1200" baseline="0" dirty="0">
                <a:solidFill>
                  <a:schemeClr val="tx1"/>
                </a:solidFill>
                <a:effectLst/>
                <a:latin typeface="Segoe UI Light" pitchFamily="34" charset="0"/>
                <a:ea typeface="+mn-ea"/>
                <a:cs typeface="+mn-cs"/>
              </a:rPr>
              <a:t> may wish to deploy containers to services other than your Kubernetes cluster.</a:t>
            </a:r>
          </a:p>
          <a:p>
            <a:endParaRPr lang="en-US" b="1" dirty="0"/>
          </a:p>
          <a:p>
            <a:r>
              <a:rPr lang="en-US" b="0" dirty="0"/>
              <a:t>Virtual kubelet is an open-source implementation of a kubelet that allows you to use other services to back your Kubernetes cluster as opposed to the built-in nodes.</a:t>
            </a:r>
          </a:p>
          <a:p>
            <a:endParaRPr lang="en-US" b="0" dirty="0"/>
          </a:p>
          <a:p>
            <a:r>
              <a:rPr lang="en-US" b="0" dirty="0"/>
              <a:t>A virtual kubelet provides a shim layer with a pseudo-kubelet implementation</a:t>
            </a:r>
            <a:r>
              <a:rPr lang="en-US" b="0" baseline="0" dirty="0"/>
              <a:t> enabling you to use other services for your individual instances, such as:</a:t>
            </a:r>
          </a:p>
          <a:p>
            <a:pPr lvl="1"/>
            <a:r>
              <a:rPr lang="en-US" dirty="0"/>
              <a:t>Azure Batch</a:t>
            </a:r>
          </a:p>
          <a:p>
            <a:pPr lvl="1"/>
            <a:r>
              <a:rPr lang="en-US" dirty="0"/>
              <a:t>Container Instances</a:t>
            </a:r>
          </a:p>
          <a:p>
            <a:pPr lvl="1"/>
            <a:r>
              <a:rPr lang="en-US" dirty="0"/>
              <a:t>Alibaba Cloud Elastic Container Instance (ECI)</a:t>
            </a:r>
          </a:p>
          <a:p>
            <a:pPr lvl="1"/>
            <a:r>
              <a:rPr lang="en-US" dirty="0"/>
              <a:t>AWS Fargate</a:t>
            </a:r>
          </a:p>
          <a:p>
            <a:pPr lvl="1"/>
            <a:r>
              <a:rPr lang="en-US" dirty="0"/>
              <a:t>Kubernetes Container Runtime Interface (CRI)</a:t>
            </a:r>
          </a:p>
          <a:p>
            <a:pPr lvl="1"/>
            <a:r>
              <a:rPr lang="en-US" dirty="0"/>
              <a:t>Huawei Cloud Container Instance (CCI)</a:t>
            </a:r>
          </a:p>
          <a:p>
            <a:pPr lvl="1"/>
            <a:r>
              <a:rPr lang="en-US" dirty="0"/>
              <a:t>HashiCorp Nomad</a:t>
            </a:r>
          </a:p>
          <a:p>
            <a:pPr lvl="1"/>
            <a:r>
              <a:rPr lang="en-US" dirty="0"/>
              <a:t>OpenStack </a:t>
            </a:r>
            <a:r>
              <a:rPr lang="en-US" dirty="0" err="1"/>
              <a:t>Zun</a:t>
            </a:r>
            <a:endParaRPr lang="en-US"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9/21/2020 5:36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37083719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Let’s examine</a:t>
            </a:r>
            <a:r>
              <a:rPr lang="en-US" b="0" baseline="0" dirty="0"/>
              <a:t> how a virtual Kubelet works.</a:t>
            </a:r>
            <a:endParaRPr lang="en-US" b="0" dirty="0"/>
          </a:p>
          <a:p>
            <a:endParaRPr lang="en-US" b="0" dirty="0"/>
          </a:p>
          <a:p>
            <a:r>
              <a:rPr lang="en-US" b="0" dirty="0"/>
              <a:t>In this example of a Kubernetes cluster, virtual kubelet is used to allow us to back our Kubernetes cluster with services such as Container Instances and Azure Batch. These services then host our individual nodes on behalf of the cluster.</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9/21/2020 5:36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20040151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using the Virtual Kubelet provider for Container Instances, both Linux and Windows containers can be scheduled on a container instance as if it is a standard Kubernetes node. This configuration allows you to take advantage of both the capabilities of Kubernetes and the management value and cost benefit of container instances.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9/21/2020 5:36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7445641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a:t>
            </a:r>
            <a:r>
              <a:rPr lang="en-US" b="1" dirty="0"/>
              <a:t>az aks install-connector</a:t>
            </a:r>
            <a:r>
              <a:rPr lang="en-US" dirty="0"/>
              <a:t> command to install Virtual Kubelet. The example deploys both the Linux and Windows connector.</a:t>
            </a:r>
          </a:p>
          <a:p>
            <a:endParaRPr lang="en-US" dirty="0"/>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9/21/2020 5:36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15560165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are already aware that Helm makes it easier to </a:t>
            </a:r>
            <a:r>
              <a:rPr lang="en-US" sz="882" kern="1200" dirty="0">
                <a:solidFill>
                  <a:schemeClr val="tx1"/>
                </a:solidFill>
                <a:effectLst/>
                <a:latin typeface="Segoe UI Light" pitchFamily="34" charset="0"/>
                <a:ea typeface="+mn-ea"/>
                <a:cs typeface="+mn-cs"/>
              </a:rPr>
              <a:t>manage applications in Kubernetes. </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Like Linux package managers, such as </a:t>
            </a:r>
            <a:r>
              <a:rPr lang="en-US" sz="882" b="0" i="1" kern="1200" dirty="0">
                <a:solidFill>
                  <a:schemeClr val="tx1"/>
                </a:solidFill>
                <a:effectLst/>
                <a:latin typeface="Segoe UI Light" pitchFamily="34" charset="0"/>
                <a:ea typeface="+mn-ea"/>
                <a:cs typeface="+mn-cs"/>
              </a:rPr>
              <a:t>APT</a:t>
            </a:r>
            <a:r>
              <a:rPr lang="en-US" sz="882" b="0" i="0" kern="1200" dirty="0">
                <a:solidFill>
                  <a:schemeClr val="tx1"/>
                </a:solidFill>
                <a:effectLst/>
                <a:latin typeface="Segoe UI Light" pitchFamily="34" charset="0"/>
                <a:ea typeface="+mn-ea"/>
                <a:cs typeface="+mn-cs"/>
              </a:rPr>
              <a:t> and </a:t>
            </a:r>
            <a:r>
              <a:rPr lang="en-US" sz="882" b="0" i="1" kern="1200" dirty="0">
                <a:solidFill>
                  <a:schemeClr val="tx1"/>
                </a:solidFill>
                <a:effectLst/>
                <a:latin typeface="Segoe UI Light" pitchFamily="34" charset="0"/>
                <a:ea typeface="+mn-ea"/>
                <a:cs typeface="+mn-cs"/>
              </a:rPr>
              <a:t>Yum</a:t>
            </a:r>
            <a:r>
              <a:rPr lang="en-US" sz="882" b="0" i="0" kern="1200" dirty="0">
                <a:solidFill>
                  <a:schemeClr val="tx1"/>
                </a:solidFill>
                <a:effectLst/>
                <a:latin typeface="Segoe UI Light" pitchFamily="34" charset="0"/>
                <a:ea typeface="+mn-ea"/>
                <a:cs typeface="+mn-cs"/>
              </a:rPr>
              <a:t>, Helm is used to manage Kubernetes charts, which are packages of preconfigured Kubernetes resources.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You’ll learn how Helm charts are deployed next.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9/21/2020 5:37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31942992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7" rtl="0" eaLnBrk="1" fontAlgn="auto" latinLnBrk="0" hangingPunct="1">
              <a:lnSpc>
                <a:spcPct val="90000"/>
              </a:lnSpc>
              <a:spcBef>
                <a:spcPts val="0"/>
              </a:spcBef>
              <a:spcAft>
                <a:spcPts val="333"/>
              </a:spcAft>
              <a:buClrTx/>
              <a:buSzTx/>
              <a:buFontTx/>
              <a:buNone/>
              <a:tabLst/>
              <a:defRPr/>
            </a:pPr>
            <a:r>
              <a:rPr lang="en-US" dirty="0"/>
              <a:t>You can initialize Helm</a:t>
            </a:r>
            <a:r>
              <a:rPr lang="en-US" baseline="0" dirty="0"/>
              <a:t> on your Kubernetes cluster by installing a Tiller.</a:t>
            </a:r>
            <a:endParaRPr lang="en-US" dirty="0"/>
          </a:p>
          <a:p>
            <a:pPr marL="0" marR="0" indent="0" algn="l" defTabSz="914367" rtl="0" eaLnBrk="1" fontAlgn="auto" latinLnBrk="0" hangingPunct="1">
              <a:lnSpc>
                <a:spcPct val="90000"/>
              </a:lnSpc>
              <a:spcBef>
                <a:spcPts val="0"/>
              </a:spcBef>
              <a:spcAft>
                <a:spcPts val="333"/>
              </a:spcAft>
              <a:buClrTx/>
              <a:buSzTx/>
              <a:buFont typeface="+mj-lt"/>
              <a:buNone/>
              <a:tabLst/>
              <a:defRPr/>
            </a:pPr>
            <a:endParaRPr lang="en-US" b="0" dirty="0"/>
          </a:p>
          <a:p>
            <a:pPr marL="0" marR="0" indent="0" algn="l" defTabSz="914367" rtl="0" eaLnBrk="1" fontAlgn="auto" latinLnBrk="0" hangingPunct="1">
              <a:lnSpc>
                <a:spcPct val="90000"/>
              </a:lnSpc>
              <a:spcBef>
                <a:spcPts val="0"/>
              </a:spcBef>
              <a:spcAft>
                <a:spcPts val="333"/>
              </a:spcAft>
              <a:buClrTx/>
              <a:buSzTx/>
              <a:buFont typeface="+mj-lt"/>
              <a:buNone/>
              <a:tabLst/>
              <a:defRPr/>
            </a:pPr>
            <a:r>
              <a:rPr lang="en-US" b="0" dirty="0"/>
              <a:t>To deploy a Tiller into your Kubernetes cluster, use the </a:t>
            </a:r>
            <a:r>
              <a:rPr lang="en-US" b="1" dirty="0"/>
              <a:t>helm init </a:t>
            </a:r>
            <a:r>
              <a:rPr lang="en-US" b="0" dirty="0"/>
              <a:t>command. This command installs a Tiller if it's not already installed and makes sure the version of the </a:t>
            </a:r>
            <a:r>
              <a:rPr lang="en-US" b="1" dirty="0"/>
              <a:t>Helm CLI </a:t>
            </a:r>
            <a:r>
              <a:rPr lang="en-US" b="0" dirty="0"/>
              <a:t>and the Tiller</a:t>
            </a:r>
            <a:r>
              <a:rPr lang="en-US" b="1" dirty="0"/>
              <a:t> </a:t>
            </a:r>
            <a:r>
              <a:rPr lang="en-US" b="0" dirty="0"/>
              <a:t>match.</a:t>
            </a:r>
          </a:p>
          <a:p>
            <a:endParaRPr lang="en-US" b="0" dirty="0"/>
          </a:p>
          <a:p>
            <a:r>
              <a:rPr lang="en-US" b="0" dirty="0"/>
              <a:t>Then you can deploy a helm chart using the </a:t>
            </a:r>
            <a:r>
              <a:rPr lang="en-US" b="1" dirty="0"/>
              <a:t>helm install </a:t>
            </a:r>
            <a:r>
              <a:rPr lang="en-US" b="0" dirty="0"/>
              <a:t>command. The Tiller will manage the deployment within your Kubernetes cluster.</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9/21/2020 5:37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12727339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This is an example (with a few files omitted) of a Helm chart that runs a single pod running </a:t>
            </a:r>
            <a:r>
              <a:rPr lang="en-US" b="1" dirty="0"/>
              <a:t>Alpine Linux</a:t>
            </a:r>
            <a:r>
              <a:rPr lang="en-US" b="0" dirty="0"/>
              <a:t>.</a:t>
            </a:r>
          </a:p>
          <a:p>
            <a:r>
              <a:rPr lang="en-US" b="0" dirty="0"/>
              <a:t>The </a:t>
            </a:r>
            <a:r>
              <a:rPr lang="en-US" b="1" dirty="0"/>
              <a:t>Chart.yaml </a:t>
            </a:r>
            <a:r>
              <a:rPr lang="en-US" b="0" dirty="0"/>
              <a:t>file contains metadata about the Helm chart that is used to describe the chart.</a:t>
            </a:r>
          </a:p>
          <a:p>
            <a:r>
              <a:rPr lang="en-US" b="0" dirty="0"/>
              <a:t>The </a:t>
            </a:r>
            <a:r>
              <a:rPr lang="en-US" b="1" dirty="0"/>
              <a:t>values.yaml </a:t>
            </a:r>
            <a:r>
              <a:rPr lang="en-US" b="0" dirty="0"/>
              <a:t>file defines the default values that are set (but can be overridden) when this chart is installed. </a:t>
            </a:r>
          </a:p>
          <a:p>
            <a:r>
              <a:rPr lang="en-US" b="0" dirty="0"/>
              <a:t>The </a:t>
            </a:r>
            <a:r>
              <a:rPr lang="en-US" b="1" dirty="0"/>
              <a:t>alpine-pod.yaml </a:t>
            </a:r>
            <a:r>
              <a:rPr lang="en-US" b="0" dirty="0"/>
              <a:t>file defines the actual deployment to the pod which will deploy the </a:t>
            </a:r>
            <a:r>
              <a:rPr lang="en-US" b="1" dirty="0"/>
              <a:t>alpine:latest</a:t>
            </a:r>
            <a:r>
              <a:rPr lang="en-US" b="0" dirty="0"/>
              <a:t> image from Docker Hub.</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9/21/2020 5:37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2567928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Nodes</a:t>
            </a:r>
          </a:p>
          <a:p>
            <a:r>
              <a:rPr lang="en-US" sz="882" b="0" i="0" kern="1200" dirty="0">
                <a:solidFill>
                  <a:schemeClr val="tx1"/>
                </a:solidFill>
                <a:effectLst/>
                <a:latin typeface="Segoe UI Light" pitchFamily="34" charset="0"/>
                <a:ea typeface="+mn-ea"/>
                <a:cs typeface="+mn-cs"/>
              </a:rPr>
              <a:t>An AKS cluster has one or more nodes, which is an Azure virtual machine (VM) that runs the Kubernetes node components and container runtime.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 AKS, the VM image for the nodes in your cluster is currently based on Ubuntu Linux. When you create an AKS cluster or scale up the number of nodes, the Azure platform creates the requested number of VMs and configures them. There is no manual configuration for you to perform.</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Node pools</a:t>
            </a:r>
          </a:p>
          <a:p>
            <a:r>
              <a:rPr lang="en-US" sz="882" b="0" i="0" kern="1200" dirty="0">
                <a:solidFill>
                  <a:schemeClr val="tx1"/>
                </a:solidFill>
                <a:effectLst/>
                <a:latin typeface="Segoe UI Light" pitchFamily="34" charset="0"/>
                <a:ea typeface="+mn-ea"/>
                <a:cs typeface="+mn-cs"/>
              </a:rPr>
              <a:t>Nodes of the same configuration are grouped together into </a:t>
            </a:r>
            <a:r>
              <a:rPr lang="en-US" sz="882" b="0" i="1" kern="1200" dirty="0">
                <a:solidFill>
                  <a:schemeClr val="tx1"/>
                </a:solidFill>
                <a:effectLst/>
                <a:latin typeface="Segoe UI Light" pitchFamily="34" charset="0"/>
                <a:ea typeface="+mn-ea"/>
                <a:cs typeface="+mn-cs"/>
              </a:rPr>
              <a:t>node pools</a:t>
            </a:r>
            <a:r>
              <a:rPr lang="en-US" sz="882" b="0" i="0" kern="1200" dirty="0">
                <a:solidFill>
                  <a:schemeClr val="tx1"/>
                </a:solidFill>
                <a:effectLst/>
                <a:latin typeface="Segoe UI Light" pitchFamily="34" charset="0"/>
                <a:ea typeface="+mn-ea"/>
                <a:cs typeface="+mn-cs"/>
              </a:rPr>
              <a:t>. A Kubernetes cluster contains one or more node pools. The initial number of nodes and size are defined when you create an AKS cluster, which creates a </a:t>
            </a:r>
            <a:r>
              <a:rPr lang="en-US" sz="882" b="0" i="1" kern="1200" dirty="0">
                <a:solidFill>
                  <a:schemeClr val="tx1"/>
                </a:solidFill>
                <a:effectLst/>
                <a:latin typeface="Segoe UI Light" pitchFamily="34" charset="0"/>
                <a:ea typeface="+mn-ea"/>
                <a:cs typeface="+mn-cs"/>
              </a:rPr>
              <a:t>default node pool</a:t>
            </a:r>
            <a:r>
              <a:rPr lang="en-US" sz="882" b="0" i="0" kern="1200" dirty="0">
                <a:solidFill>
                  <a:schemeClr val="tx1"/>
                </a:solidFill>
                <a:effectLst/>
                <a:latin typeface="Segoe UI Light" pitchFamily="34" charset="0"/>
                <a:ea typeface="+mn-ea"/>
                <a:cs typeface="+mn-cs"/>
              </a:rPr>
              <a:t>. This default node pool in AKS contains the underlying VMs that run your agent nodes.</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Pods</a:t>
            </a:r>
          </a:p>
          <a:p>
            <a:r>
              <a:rPr lang="en-US" sz="882" b="0" i="0" kern="1200" dirty="0">
                <a:solidFill>
                  <a:schemeClr val="tx1"/>
                </a:solidFill>
                <a:effectLst/>
                <a:latin typeface="Segoe UI Light" pitchFamily="34" charset="0"/>
                <a:ea typeface="+mn-ea"/>
                <a:cs typeface="+mn-cs"/>
              </a:rPr>
              <a:t>Kubernetes uses </a:t>
            </a:r>
            <a:r>
              <a:rPr lang="en-US" sz="882" b="0" i="1" kern="1200" dirty="0">
                <a:solidFill>
                  <a:schemeClr val="tx1"/>
                </a:solidFill>
                <a:effectLst/>
                <a:latin typeface="Segoe UI Light" pitchFamily="34" charset="0"/>
                <a:ea typeface="+mn-ea"/>
                <a:cs typeface="+mn-cs"/>
              </a:rPr>
              <a:t>pods</a:t>
            </a:r>
            <a:r>
              <a:rPr lang="en-US" sz="882" b="0" i="0" kern="1200" dirty="0">
                <a:solidFill>
                  <a:schemeClr val="tx1"/>
                </a:solidFill>
                <a:effectLst/>
                <a:latin typeface="Segoe UI Light" pitchFamily="34" charset="0"/>
                <a:ea typeface="+mn-ea"/>
                <a:cs typeface="+mn-cs"/>
              </a:rPr>
              <a:t> to run an instance of your application. A pod represents a single instance of your application. Pods typically have a 1:1 mapping with a container, although there are advanced scenarios where a pod may contain multiple containers. These multi-container pods are scheduled together on the same node, and allow containers to share related resources.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pod is a logical resource, but the container(s) are where the application workloads run. Pods are typically ephemeral, disposable resources, and individually scheduled pods miss some of the high availability and redundancy features that Kubernetes provides. Instead, pods are usually deployed and managed by Kubernetes </a:t>
            </a:r>
            <a:r>
              <a:rPr lang="en-US" sz="882" b="0" i="1" kern="1200" dirty="0">
                <a:solidFill>
                  <a:schemeClr val="tx1"/>
                </a:solidFill>
                <a:effectLst/>
                <a:latin typeface="Segoe UI Light" pitchFamily="34" charset="0"/>
                <a:ea typeface="+mn-ea"/>
                <a:cs typeface="+mn-cs"/>
              </a:rPr>
              <a:t>Controllers</a:t>
            </a:r>
            <a:r>
              <a:rPr lang="en-US" sz="882" b="0" i="0" kern="1200" dirty="0">
                <a:solidFill>
                  <a:schemeClr val="tx1"/>
                </a:solidFill>
                <a:effectLst/>
                <a:latin typeface="Segoe UI Light" pitchFamily="34" charset="0"/>
                <a:ea typeface="+mn-ea"/>
                <a:cs typeface="+mn-cs"/>
              </a:rPr>
              <a:t>, such as the Deployment Controller.</a:t>
            </a:r>
          </a:p>
          <a:p>
            <a:br>
              <a:rPr lang="en-US" dirty="0"/>
            </a:br>
            <a:r>
              <a:rPr lang="en-US" b="1" dirty="0"/>
              <a:t>Manifests</a:t>
            </a:r>
          </a:p>
          <a:p>
            <a:r>
              <a:rPr lang="en-US" b="0" dirty="0"/>
              <a:t>A YAML file describing a deployment.</a:t>
            </a:r>
          </a:p>
          <a:p>
            <a:endParaRPr lang="en-US" b="1" dirty="0"/>
          </a:p>
          <a:p>
            <a:r>
              <a:rPr lang="en-US" b="1" dirty="0"/>
              <a:t>Deployments</a:t>
            </a:r>
          </a:p>
          <a:p>
            <a:r>
              <a:rPr lang="en-US" dirty="0"/>
              <a:t>A deployment represents one or more identical pods, managed by the Kubernetes Deployment Controller. A deployment defines the number of replicas (pods) to create, and the Kubernetes Scheduler ensures that if pods or nodes encounter problems, additional pods are scheduled on healthy nodes.</a:t>
            </a:r>
          </a:p>
          <a:p>
            <a:endParaRPr lang="en-US" dirty="0"/>
          </a:p>
          <a:p>
            <a:r>
              <a:rPr lang="en-US" dirty="0"/>
              <a:t>You can update deployments to change the configuration of pods, container image used, or attached storage. The Deployment Controller drains and terminates a given number of replicas, creates replicas from the new deployment definition, and continues the process until all replicas in the deployment are updated.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9/21/2020 4:54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280004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Kubernetes Service (AKS) provides a managed Kubernetes service that reduces the complexity for deployment and core management tasks, including coordinating upgrades. The AKS cluster masters are managed by the Azure platform, and you only pay for the AKS nodes that run your applications. AKS is built on top of the open-source Azure Container Service Engine (acs-engine).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9/21/2020 4:54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609262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common approach to managing applications in Kubernetes is to use Helm. You can build and use existing public Helm charts that contain a packaged version of application code and Kubernetes YAML manifests to deploy resources. These Helm charts can be stored locally, or often in a remote repository, such as an Container Registry Helm chart repo.</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use Helm, a server component called </a:t>
            </a:r>
            <a:r>
              <a:rPr lang="en-US" sz="882" b="0" i="1" kern="1200" dirty="0">
                <a:solidFill>
                  <a:schemeClr val="tx1"/>
                </a:solidFill>
                <a:effectLst/>
                <a:latin typeface="Segoe UI Light" pitchFamily="34" charset="0"/>
                <a:ea typeface="+mn-ea"/>
                <a:cs typeface="+mn-cs"/>
              </a:rPr>
              <a:t>Tiller</a:t>
            </a:r>
            <a:r>
              <a:rPr lang="en-US" sz="882" b="0" i="0" kern="1200" dirty="0">
                <a:solidFill>
                  <a:schemeClr val="tx1"/>
                </a:solidFill>
                <a:effectLst/>
                <a:latin typeface="Segoe UI Light" pitchFamily="34" charset="0"/>
                <a:ea typeface="+mn-ea"/>
                <a:cs typeface="+mn-cs"/>
              </a:rPr>
              <a:t> is installed in your Kubernetes cluster. The Tiller manages the installation of charts within the cluster. The Helm client itself is installed locally on your computer, or it can be used within the Azure Cloud Shell. You can search for or create Helm charts with the client, and then install them to your Kubernetes cluster.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9/21/2020 4:54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440837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Kubernetes resources, such as pods and deployments, are logically grouped into a </a:t>
            </a:r>
            <a:r>
              <a:rPr lang="en-US" sz="882" b="0" i="1" kern="1200" dirty="0">
                <a:solidFill>
                  <a:schemeClr val="tx1"/>
                </a:solidFill>
                <a:effectLst/>
                <a:latin typeface="Segoe UI Light" pitchFamily="34" charset="0"/>
                <a:ea typeface="+mn-ea"/>
                <a:cs typeface="+mn-cs"/>
              </a:rPr>
              <a:t>namespace</a:t>
            </a:r>
            <a:r>
              <a:rPr lang="en-US" sz="882" b="0" i="0" kern="1200" dirty="0">
                <a:solidFill>
                  <a:schemeClr val="tx1"/>
                </a:solidFill>
                <a:effectLst/>
                <a:latin typeface="Segoe UI Light" pitchFamily="34" charset="0"/>
                <a:ea typeface="+mn-ea"/>
                <a:cs typeface="+mn-cs"/>
              </a:rPr>
              <a:t>. These groupings provide a way to logically divide an AKS cluster and restrict access to create, view, or manage resources. You can create namespaces to separate business groups, for example. Users can only interact with resources within their assigned namespaces.</a:t>
            </a:r>
          </a:p>
          <a:p>
            <a:endParaRPr lang="en-US" sz="882" b="0" i="0" kern="1200" dirty="0">
              <a:solidFill>
                <a:schemeClr val="tx1"/>
              </a:solidFill>
              <a:effectLst/>
              <a:latin typeface="Segoe UI Light" pitchFamily="34" charset="0"/>
              <a:ea typeface="+mn-ea"/>
              <a:cs typeface="+mn-cs"/>
            </a:endParaRPr>
          </a:p>
          <a:p>
            <a:r>
              <a:rPr lang="en-US" dirty="0"/>
              <a:t>When you create an AKS cluster, the following built-in namespaces are available:</a:t>
            </a:r>
          </a:p>
          <a:p>
            <a:pPr marL="171450" indent="-171450">
              <a:buFont typeface="Arial" panose="020B0604020202020204" pitchFamily="34" charset="0"/>
              <a:buChar char="•"/>
            </a:pPr>
            <a:r>
              <a:rPr lang="en-US" dirty="0"/>
              <a:t>default </a:t>
            </a:r>
          </a:p>
          <a:p>
            <a:pPr marL="384432" lvl="1" indent="-171450">
              <a:buFont typeface="Arial" panose="020B0604020202020204" pitchFamily="34" charset="0"/>
              <a:buChar char="•"/>
            </a:pPr>
            <a:r>
              <a:rPr lang="en-US" dirty="0"/>
              <a:t>This namespace is where pods and deployments are created by default when none is provided. In smaller environments, you can deploy applications directly into the default namespace without creating additional logical separations. When you interact with the Kubernetes API, such as with kubectl get pods, the default namespace is used when none is specified.</a:t>
            </a:r>
          </a:p>
          <a:p>
            <a:pPr marL="171450" indent="-171450">
              <a:buFont typeface="Arial" panose="020B0604020202020204" pitchFamily="34" charset="0"/>
              <a:buChar char="•"/>
            </a:pPr>
            <a:r>
              <a:rPr lang="en-US" dirty="0"/>
              <a:t>kube-system </a:t>
            </a:r>
          </a:p>
          <a:p>
            <a:pPr marL="384432" lvl="1" indent="-171450">
              <a:buFont typeface="Arial" panose="020B0604020202020204" pitchFamily="34" charset="0"/>
              <a:buChar char="•"/>
            </a:pPr>
            <a:r>
              <a:rPr lang="en-US" dirty="0"/>
              <a:t>This namespace is where core resources exist, such as network features like DNS and proxy, or the Kubernetes dashboard. You typically don't deploy your own applications into this namespace.</a:t>
            </a:r>
          </a:p>
          <a:p>
            <a:pPr marL="171450" indent="-171450">
              <a:buFont typeface="Arial" panose="020B0604020202020204" pitchFamily="34" charset="0"/>
              <a:buChar char="•"/>
            </a:pPr>
            <a:r>
              <a:rPr lang="en-US" dirty="0"/>
              <a:t>kube-public </a:t>
            </a:r>
          </a:p>
          <a:p>
            <a:pPr marL="384432" lvl="1" indent="-171450">
              <a:buFont typeface="Arial" panose="020B0604020202020204" pitchFamily="34" charset="0"/>
              <a:buChar char="•"/>
            </a:pPr>
            <a:r>
              <a:rPr lang="en-US" dirty="0"/>
              <a:t>This namespace is typically not used, but can be used for resources to be visible across the whole cluster, and can viewed by any users.</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Of course, you can create any namespace you wish for your own services.</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9/21/2020 4:54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833506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One of the primary user types in Kubernetes is a service account. A service account exists in, and is managed by, the Kubernetes API. The credentials for service accounts are stored as Kubernetes secrets, which allows them to be used by authorized pods to communicate with the API Server. Most API requests provide an authentication token for a service account or a normal user account.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Normal user accounts allow more traditional access for human administrators or developers, not just services and processes. Kubernetes itself does not provide an identity management solution where regular user accounts and passwords are stored. Instead, external identity solutions can be integrated into Kubernetes. For AKS clusters, this integrated identity solution is Azure Active Directory.</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9/21/2020 4:54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3580366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312997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54522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553998"/>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dirty="0"/>
              <a:t>DATE OR VENUE</a:t>
            </a:r>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6" name="Rectangle 5"/>
          <p:cNvSpPr/>
          <p:nvPr userDrawn="1"/>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121912" tIns="60956" rIns="121912" bIns="60956" rtlCol="0" anchor="ctr"/>
          <a:lstStyle/>
          <a:p>
            <a:pPr algn="ctr"/>
            <a:endParaRPr lang="en-US" sz="2400"/>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Tree>
    <p:extLst>
      <p:ext uri="{BB962C8B-B14F-4D97-AF65-F5344CB8AC3E}">
        <p14:creationId xmlns:p14="http://schemas.microsoft.com/office/powerpoint/2010/main" val="497309767"/>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312173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4063714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65683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1881082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89797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90461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7.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21.png"/><Relationship Id="rId7"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16.sv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16.sv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6.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6.sv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4.xml"/><Relationship Id="rId4" Type="http://schemas.openxmlformats.org/officeDocument/2006/relationships/image" Target="../media/image23.sv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4.xml"/><Relationship Id="rId4" Type="http://schemas.openxmlformats.org/officeDocument/2006/relationships/image" Target="../media/image23.sv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5.xml"/><Relationship Id="rId4" Type="http://schemas.openxmlformats.org/officeDocument/2006/relationships/image" Target="../media/image23.sv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4.xml"/><Relationship Id="rId4" Type="http://schemas.openxmlformats.org/officeDocument/2006/relationships/image" Target="../media/image23.sv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8" Type="http://schemas.openxmlformats.org/officeDocument/2006/relationships/image" Target="../media/image30.sv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notesSlide" Target="../notesSlides/notesSlide28.xml"/><Relationship Id="rId1" Type="http://schemas.openxmlformats.org/officeDocument/2006/relationships/slideLayout" Target="../slideLayouts/slideLayout9.xml"/><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 Id="rId14" Type="http://schemas.openxmlformats.org/officeDocument/2006/relationships/image" Target="../media/image36.sv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sv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24.xml"/><Relationship Id="rId4" Type="http://schemas.openxmlformats.org/officeDocument/2006/relationships/image" Target="../media/image30.sv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8" Type="http://schemas.openxmlformats.org/officeDocument/2006/relationships/image" Target="../media/image40.svg"/><Relationship Id="rId13" Type="http://schemas.openxmlformats.org/officeDocument/2006/relationships/image" Target="../media/image34.svg"/><Relationship Id="rId3" Type="http://schemas.openxmlformats.org/officeDocument/2006/relationships/image" Target="../media/image31.png"/><Relationship Id="rId7" Type="http://schemas.openxmlformats.org/officeDocument/2006/relationships/image" Target="../media/image39.png"/><Relationship Id="rId12"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9.xml"/><Relationship Id="rId6" Type="http://schemas.openxmlformats.org/officeDocument/2006/relationships/image" Target="../media/image38.svg"/><Relationship Id="rId11" Type="http://schemas.openxmlformats.org/officeDocument/2006/relationships/image" Target="../media/image28.svg"/><Relationship Id="rId5" Type="http://schemas.openxmlformats.org/officeDocument/2006/relationships/image" Target="../media/image37.png"/><Relationship Id="rId15" Type="http://schemas.openxmlformats.org/officeDocument/2006/relationships/image" Target="../media/image42.svg"/><Relationship Id="rId10" Type="http://schemas.openxmlformats.org/officeDocument/2006/relationships/image" Target="../media/image27.png"/><Relationship Id="rId4" Type="http://schemas.openxmlformats.org/officeDocument/2006/relationships/image" Target="../media/image32.svg"/><Relationship Id="rId9" Type="http://schemas.openxmlformats.org/officeDocument/2006/relationships/image" Target="../media/image18.png"/><Relationship Id="rId14" Type="http://schemas.openxmlformats.org/officeDocument/2006/relationships/image" Target="../media/image41.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38.xml"/><Relationship Id="rId1" Type="http://schemas.openxmlformats.org/officeDocument/2006/relationships/slideLayout" Target="../slideLayouts/slideLayout9.xml"/><Relationship Id="rId6" Type="http://schemas.openxmlformats.org/officeDocument/2006/relationships/image" Target="../media/image46.svg"/><Relationship Id="rId5" Type="http://schemas.openxmlformats.org/officeDocument/2006/relationships/image" Target="../media/image45.png"/><Relationship Id="rId10" Type="http://schemas.openxmlformats.org/officeDocument/2006/relationships/image" Target="../media/image28.svg"/><Relationship Id="rId4" Type="http://schemas.openxmlformats.org/officeDocument/2006/relationships/image" Target="../media/image44.svg"/><Relationship Id="rId9" Type="http://schemas.openxmlformats.org/officeDocument/2006/relationships/image" Target="../media/image2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16.svg"/></Relationships>
</file>

<file path=ppt/slides/_rels/slide43.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9.png"/><Relationship Id="rId7" Type="http://schemas.openxmlformats.org/officeDocument/2006/relationships/image" Target="../media/image51.png"/><Relationship Id="rId2" Type="http://schemas.openxmlformats.org/officeDocument/2006/relationships/notesSlide" Target="../notesSlides/notesSlide43.xml"/><Relationship Id="rId1" Type="http://schemas.openxmlformats.org/officeDocument/2006/relationships/slideLayout" Target="../slideLayouts/slideLayout9.xml"/><Relationship Id="rId6" Type="http://schemas.openxmlformats.org/officeDocument/2006/relationships/image" Target="../media/image36.svg"/><Relationship Id="rId11" Type="http://schemas.openxmlformats.org/officeDocument/2006/relationships/image" Target="../media/image55.svg"/><Relationship Id="rId5" Type="http://schemas.openxmlformats.org/officeDocument/2006/relationships/image" Target="../media/image35.png"/><Relationship Id="rId10" Type="http://schemas.openxmlformats.org/officeDocument/2006/relationships/image" Target="../media/image54.png"/><Relationship Id="rId4" Type="http://schemas.openxmlformats.org/officeDocument/2006/relationships/image" Target="../media/image50.svg"/><Relationship Id="rId9" Type="http://schemas.openxmlformats.org/officeDocument/2006/relationships/image" Target="../media/image53.sv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6.xml"/><Relationship Id="rId4" Type="http://schemas.openxmlformats.org/officeDocument/2006/relationships/image" Target="../media/image16.svg"/></Relationships>
</file>

<file path=ppt/slides/_rels/slide47.xml.rels><?xml version="1.0" encoding="UTF-8" standalone="yes"?>
<Relationships xmlns="http://schemas.openxmlformats.org/package/2006/relationships"><Relationship Id="rId8" Type="http://schemas.openxmlformats.org/officeDocument/2006/relationships/image" Target="../media/image59.svg"/><Relationship Id="rId3" Type="http://schemas.openxmlformats.org/officeDocument/2006/relationships/image" Target="../media/image56.png"/><Relationship Id="rId7" Type="http://schemas.openxmlformats.org/officeDocument/2006/relationships/image" Target="../media/image58.png"/><Relationship Id="rId2" Type="http://schemas.openxmlformats.org/officeDocument/2006/relationships/notesSlide" Target="../notesSlides/notesSlide47.xml"/><Relationship Id="rId1" Type="http://schemas.openxmlformats.org/officeDocument/2006/relationships/slideLayout" Target="../slideLayouts/slideLayout9.xml"/><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7.svg"/><Relationship Id="rId9" Type="http://schemas.openxmlformats.org/officeDocument/2006/relationships/image" Target="../media/image18.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08621" y="1883221"/>
            <a:ext cx="5754624" cy="861774"/>
          </a:xfrm>
        </p:spPr>
        <p:txBody>
          <a:bodyPr/>
          <a:lstStyle/>
          <a:p>
            <a:r>
              <a:rPr lang="en-US" sz="3000" dirty="0"/>
              <a:t>Azure - Day 5</a:t>
            </a:r>
            <a:br>
              <a:rPr lang="en-US" sz="3000" dirty="0"/>
            </a:br>
            <a:r>
              <a:rPr lang="en-US" sz="2400" dirty="0"/>
              <a:t>Epam DevOps School</a:t>
            </a:r>
          </a:p>
        </p:txBody>
      </p:sp>
      <p:sp>
        <p:nvSpPr>
          <p:cNvPr id="5" name="Text Placeholder 4"/>
          <p:cNvSpPr>
            <a:spLocks noGrp="1"/>
          </p:cNvSpPr>
          <p:nvPr>
            <p:ph type="body" sz="quarter" idx="11"/>
          </p:nvPr>
        </p:nvSpPr>
        <p:spPr>
          <a:xfrm>
            <a:off x="577525" y="3081016"/>
            <a:ext cx="5754624" cy="1940867"/>
          </a:xfrm>
        </p:spPr>
        <p:txBody>
          <a:bodyPr/>
          <a:lstStyle/>
          <a:p>
            <a:pPr marL="0" marR="0">
              <a:spcBef>
                <a:spcPts val="0"/>
              </a:spcBef>
              <a:spcAft>
                <a:spcPts val="0"/>
              </a:spcAft>
            </a:pPr>
            <a:r>
              <a:rPr lang="en-US" sz="2000" dirty="0">
                <a:effectLst/>
                <a:latin typeface="Calibri" panose="020F0502020204030204" pitchFamily="34" charset="0"/>
              </a:rPr>
              <a:t>Kubernetes and Docker</a:t>
            </a:r>
          </a:p>
        </p:txBody>
      </p:sp>
      <p:sp>
        <p:nvSpPr>
          <p:cNvPr id="6" name="TextBox 5">
            <a:extLst>
              <a:ext uri="{FF2B5EF4-FFF2-40B4-BE49-F238E27FC236}">
                <a16:creationId xmlns:a16="http://schemas.microsoft.com/office/drawing/2014/main" id="{16AD212A-E369-CB46-BE9C-0744152A0BAF}"/>
              </a:ext>
            </a:extLst>
          </p:cNvPr>
          <p:cNvSpPr txBox="1"/>
          <p:nvPr/>
        </p:nvSpPr>
        <p:spPr>
          <a:xfrm>
            <a:off x="577525" y="6490022"/>
            <a:ext cx="3229583" cy="235898"/>
          </a:xfrm>
          <a:prstGeom prst="rect">
            <a:avLst/>
          </a:prstGeom>
          <a:noFill/>
        </p:spPr>
        <p:txBody>
          <a:bodyPr wrap="square" rtlCol="0">
            <a:spAutoFit/>
          </a:bodyPr>
          <a:lstStyle/>
          <a:p>
            <a:pPr defTabSz="914377">
              <a:defRPr/>
            </a:pPr>
            <a:r>
              <a:rPr lang="en-US" sz="933" dirty="0">
                <a:solidFill>
                  <a:schemeClr val="bg1"/>
                </a:solidFill>
                <a:latin typeface="+mj-lt"/>
              </a:rPr>
              <a:t>CONFIDENTIAL  |  © 2020 EPAM Systems, Inc.</a:t>
            </a:r>
            <a:endParaRPr lang="en-US" sz="933" dirty="0">
              <a:latin typeface="+mj-lt"/>
            </a:endParaRPr>
          </a:p>
        </p:txBody>
      </p:sp>
    </p:spTree>
    <p:extLst>
      <p:ext uri="{BB962C8B-B14F-4D97-AF65-F5344CB8AC3E}">
        <p14:creationId xmlns:p14="http://schemas.microsoft.com/office/powerpoint/2010/main" val="1733196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4F19-7060-4485-BA5B-B8EE506886BA}"/>
              </a:ext>
            </a:extLst>
          </p:cNvPr>
          <p:cNvSpPr>
            <a:spLocks noGrp="1"/>
          </p:cNvSpPr>
          <p:nvPr>
            <p:ph type="title"/>
          </p:nvPr>
        </p:nvSpPr>
        <p:spPr/>
        <p:txBody>
          <a:bodyPr/>
          <a:lstStyle/>
          <a:p>
            <a:r>
              <a:rPr lang="en-US" dirty="0"/>
              <a:t>Azure AD integration</a:t>
            </a:r>
          </a:p>
        </p:txBody>
      </p:sp>
      <p:sp>
        <p:nvSpPr>
          <p:cNvPr id="3" name="Text Placeholder 2">
            <a:extLst>
              <a:ext uri="{FF2B5EF4-FFF2-40B4-BE49-F238E27FC236}">
                <a16:creationId xmlns:a16="http://schemas.microsoft.com/office/drawing/2014/main" id="{76EF0ADB-0F33-4657-A305-1A12DC9C8E21}"/>
              </a:ext>
            </a:extLst>
          </p:cNvPr>
          <p:cNvSpPr>
            <a:spLocks noGrp="1"/>
          </p:cNvSpPr>
          <p:nvPr>
            <p:ph type="body" sz="quarter" idx="10"/>
          </p:nvPr>
        </p:nvSpPr>
        <p:spPr>
          <a:xfrm>
            <a:off x="584200" y="1435497"/>
            <a:ext cx="11018520" cy="430887"/>
          </a:xfrm>
        </p:spPr>
        <p:txBody>
          <a:bodyPr/>
          <a:lstStyle/>
          <a:p>
            <a:pPr marL="0" indent="0">
              <a:buNone/>
            </a:pPr>
            <a:r>
              <a:rPr lang="en-US" dirty="0">
                <a:latin typeface="Segoe UI" panose="020B0502040204020203" pitchFamily="34" charset="0"/>
                <a:cs typeface="Segoe UI" panose="020B0502040204020203" pitchFamily="34" charset="0"/>
              </a:rPr>
              <a:t>You can use Azure AD as an integrated identity solution</a:t>
            </a:r>
          </a:p>
        </p:txBody>
      </p:sp>
      <p:grpSp>
        <p:nvGrpSpPr>
          <p:cNvPr id="5" name="Group 4" descr="This diagram depicts a corporate user using Azure AD for authentication and the Azure AD identity being &quot;passed through&quot; to the Kubernetes resources.">
            <a:extLst>
              <a:ext uri="{FF2B5EF4-FFF2-40B4-BE49-F238E27FC236}">
                <a16:creationId xmlns:a16="http://schemas.microsoft.com/office/drawing/2014/main" id="{37303B14-0756-4FA3-8A73-3ED9E2DABA0B}"/>
              </a:ext>
            </a:extLst>
          </p:cNvPr>
          <p:cNvGrpSpPr/>
          <p:nvPr/>
        </p:nvGrpSpPr>
        <p:grpSpPr>
          <a:xfrm>
            <a:off x="711312" y="2382159"/>
            <a:ext cx="10898076" cy="3675744"/>
            <a:chOff x="711312" y="2382159"/>
            <a:chExt cx="10898076" cy="3675744"/>
          </a:xfrm>
        </p:grpSpPr>
        <p:sp>
          <p:nvSpPr>
            <p:cNvPr id="4" name="Rectangle 3">
              <a:extLst>
                <a:ext uri="{FF2B5EF4-FFF2-40B4-BE49-F238E27FC236}">
                  <a16:creationId xmlns:a16="http://schemas.microsoft.com/office/drawing/2014/main" id="{1E638EFF-3E90-4AA7-8881-4E27BF700A58}"/>
                </a:ext>
              </a:extLst>
            </p:cNvPr>
            <p:cNvSpPr/>
            <p:nvPr/>
          </p:nvSpPr>
          <p:spPr bwMode="auto">
            <a:xfrm>
              <a:off x="3591474" y="2382159"/>
              <a:ext cx="1793325" cy="1868827"/>
            </a:xfrm>
            <a:prstGeom prst="rect">
              <a:avLst/>
            </a:prstGeom>
            <a:solidFill>
              <a:schemeClr val="bg1"/>
            </a:solidFill>
            <a:ln w="38100">
              <a:solidFill>
                <a:srgbClr val="00188F"/>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46304" rIns="10800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IN" sz="1800" dirty="0">
                  <a:solidFill>
                    <a:schemeClr val="tx1"/>
                  </a:solidFill>
                  <a:latin typeface="+mj-lt"/>
                  <a:cs typeface="Segoe UI" pitchFamily="34" charset="0"/>
                </a:rPr>
                <a:t>Cluster master</a:t>
              </a:r>
            </a:p>
            <a:p>
              <a:pPr defTabSz="932472" fontAlgn="base">
                <a:spcBef>
                  <a:spcPct val="0"/>
                </a:spcBef>
                <a:spcAft>
                  <a:spcPct val="0"/>
                </a:spcAft>
              </a:pPr>
              <a:endParaRPr lang="en-IN" sz="1800" dirty="0">
                <a:solidFill>
                  <a:schemeClr val="tx1"/>
                </a:solidFill>
                <a:latin typeface="+mj-lt"/>
                <a:cs typeface="Segoe UI" pitchFamily="34" charset="0"/>
              </a:endParaRPr>
            </a:p>
          </p:txBody>
        </p:sp>
        <p:sp>
          <p:nvSpPr>
            <p:cNvPr id="6" name="Rectangle 5">
              <a:extLst>
                <a:ext uri="{FF2B5EF4-FFF2-40B4-BE49-F238E27FC236}">
                  <a16:creationId xmlns:a16="http://schemas.microsoft.com/office/drawing/2014/main" id="{DEE2CAA6-B6E6-4382-B62E-90A26B77C696}"/>
                </a:ext>
              </a:extLst>
            </p:cNvPr>
            <p:cNvSpPr/>
            <p:nvPr/>
          </p:nvSpPr>
          <p:spPr bwMode="auto">
            <a:xfrm>
              <a:off x="7449650" y="2425703"/>
              <a:ext cx="4159738" cy="2489200"/>
            </a:xfrm>
            <a:prstGeom prst="rect">
              <a:avLst/>
            </a:prstGeom>
            <a:solidFill>
              <a:schemeClr val="bg1"/>
            </a:solidFill>
            <a:ln w="38100">
              <a:solidFill>
                <a:schemeClr val="accent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IN" sz="1800" dirty="0">
                  <a:solidFill>
                    <a:schemeClr val="tx1"/>
                  </a:solidFill>
                  <a:latin typeface="+mj-lt"/>
                  <a:cs typeface="Segoe UI" pitchFamily="34" charset="0"/>
                </a:rPr>
                <a:t>Node</a:t>
              </a:r>
            </a:p>
          </p:txBody>
        </p:sp>
        <p:sp>
          <p:nvSpPr>
            <p:cNvPr id="7" name="TextBox 6">
              <a:extLst>
                <a:ext uri="{FF2B5EF4-FFF2-40B4-BE49-F238E27FC236}">
                  <a16:creationId xmlns:a16="http://schemas.microsoft.com/office/drawing/2014/main" id="{C8763021-7D85-4EFE-9F51-8EFBBA48C232}"/>
                </a:ext>
              </a:extLst>
            </p:cNvPr>
            <p:cNvSpPr txBox="1"/>
            <p:nvPr/>
          </p:nvSpPr>
          <p:spPr>
            <a:xfrm>
              <a:off x="4644483" y="4354826"/>
              <a:ext cx="2202719" cy="646331"/>
            </a:xfrm>
            <a:prstGeom prst="rect">
              <a:avLst/>
            </a:prstGeom>
            <a:noFill/>
          </p:spPr>
          <p:txBody>
            <a:bodyPr wrap="none" lIns="0" tIns="0" rIns="0" bIns="0" rtlCol="0">
              <a:spAutoFit/>
            </a:bodyPr>
            <a:lstStyle/>
            <a:p>
              <a:pPr algn="l"/>
              <a:r>
                <a:rPr lang="en-IN" sz="1400" dirty="0">
                  <a:latin typeface="+mj-lt"/>
                </a:rPr>
                <a:t>Credentials verified against</a:t>
              </a:r>
            </a:p>
            <a:p>
              <a:pPr algn="l"/>
              <a:r>
                <a:rPr lang="en-IN" sz="1400" dirty="0">
                  <a:latin typeface="+mj-lt"/>
                </a:rPr>
                <a:t>Azure AD and</a:t>
              </a:r>
            </a:p>
            <a:p>
              <a:pPr algn="l"/>
              <a:r>
                <a:rPr lang="en-IN" sz="1400" dirty="0">
                  <a:latin typeface="+mj-lt"/>
                </a:rPr>
                <a:t>token issued</a:t>
              </a:r>
            </a:p>
          </p:txBody>
        </p:sp>
        <p:sp>
          <p:nvSpPr>
            <p:cNvPr id="8" name="TextBox 7">
              <a:extLst>
                <a:ext uri="{FF2B5EF4-FFF2-40B4-BE49-F238E27FC236}">
                  <a16:creationId xmlns:a16="http://schemas.microsoft.com/office/drawing/2014/main" id="{F3CE998E-8F56-4CE9-AB9F-5C68FDB06444}"/>
                </a:ext>
              </a:extLst>
            </p:cNvPr>
            <p:cNvSpPr txBox="1"/>
            <p:nvPr/>
          </p:nvSpPr>
          <p:spPr>
            <a:xfrm>
              <a:off x="5448465" y="2439588"/>
              <a:ext cx="1937517" cy="861774"/>
            </a:xfrm>
            <a:prstGeom prst="rect">
              <a:avLst/>
            </a:prstGeom>
            <a:noFill/>
          </p:spPr>
          <p:txBody>
            <a:bodyPr wrap="none" lIns="0" tIns="0" rIns="0" bIns="0" rtlCol="0">
              <a:spAutoFit/>
            </a:bodyPr>
            <a:lstStyle/>
            <a:p>
              <a:pPr algn="ctr"/>
              <a:r>
                <a:rPr lang="en-IN" sz="1400" dirty="0">
                  <a:latin typeface="+mj-lt"/>
                </a:rPr>
                <a:t>Access to Kubernetes</a:t>
              </a:r>
            </a:p>
            <a:p>
              <a:pPr algn="ctr"/>
              <a:r>
                <a:rPr lang="en-IN" sz="1400" dirty="0">
                  <a:latin typeface="+mj-lt"/>
                </a:rPr>
                <a:t>resources can then be</a:t>
              </a:r>
            </a:p>
            <a:p>
              <a:pPr algn="ctr"/>
              <a:r>
                <a:rPr lang="en-IN" sz="1400" dirty="0">
                  <a:latin typeface="+mj-lt"/>
                </a:rPr>
                <a:t>scoped based on Azure </a:t>
              </a:r>
            </a:p>
            <a:p>
              <a:pPr algn="ctr"/>
              <a:r>
                <a:rPr lang="en-IN" sz="1400" dirty="0">
                  <a:latin typeface="+mj-lt"/>
                </a:rPr>
                <a:t>AD user or groups</a:t>
              </a:r>
            </a:p>
          </p:txBody>
        </p:sp>
        <p:sp>
          <p:nvSpPr>
            <p:cNvPr id="9" name="TextBox 8">
              <a:extLst>
                <a:ext uri="{FF2B5EF4-FFF2-40B4-BE49-F238E27FC236}">
                  <a16:creationId xmlns:a16="http://schemas.microsoft.com/office/drawing/2014/main" id="{9423FBBB-3006-4112-ACC3-B1DC34F9AFB0}"/>
                </a:ext>
              </a:extLst>
            </p:cNvPr>
            <p:cNvSpPr txBox="1"/>
            <p:nvPr/>
          </p:nvSpPr>
          <p:spPr>
            <a:xfrm>
              <a:off x="1691672" y="2393085"/>
              <a:ext cx="1551707" cy="861774"/>
            </a:xfrm>
            <a:prstGeom prst="rect">
              <a:avLst/>
            </a:prstGeom>
            <a:noFill/>
          </p:spPr>
          <p:txBody>
            <a:bodyPr wrap="none" lIns="0" tIns="0" rIns="0" bIns="0" rtlCol="0">
              <a:spAutoFit/>
            </a:bodyPr>
            <a:lstStyle/>
            <a:p>
              <a:pPr algn="ctr"/>
              <a:r>
                <a:rPr lang="en-IN" sz="1400" dirty="0">
                  <a:latin typeface="+mj-lt"/>
                </a:rPr>
                <a:t>Authentication</a:t>
              </a:r>
            </a:p>
            <a:p>
              <a:pPr algn="ctr"/>
              <a:r>
                <a:rPr lang="en-IN" sz="1400" dirty="0">
                  <a:latin typeface="+mj-lt"/>
                </a:rPr>
                <a:t>prompt on first</a:t>
              </a:r>
            </a:p>
            <a:p>
              <a:pPr algn="ctr"/>
              <a:r>
                <a:rPr lang="en-IN" sz="1400" dirty="0">
                  <a:latin typeface="+mj-lt"/>
                </a:rPr>
                <a:t>kubectl connection</a:t>
              </a:r>
            </a:p>
            <a:p>
              <a:pPr algn="ctr"/>
              <a:r>
                <a:rPr lang="en-IN" sz="1400" dirty="0">
                  <a:latin typeface="+mj-lt"/>
                </a:rPr>
                <a:t>of session</a:t>
              </a:r>
            </a:p>
          </p:txBody>
        </p:sp>
        <p:sp>
          <p:nvSpPr>
            <p:cNvPr id="10" name="TextBox 9">
              <a:extLst>
                <a:ext uri="{FF2B5EF4-FFF2-40B4-BE49-F238E27FC236}">
                  <a16:creationId xmlns:a16="http://schemas.microsoft.com/office/drawing/2014/main" id="{84C120F3-491E-4167-B8B1-1B7456F3E0BF}"/>
                </a:ext>
              </a:extLst>
            </p:cNvPr>
            <p:cNvSpPr txBox="1"/>
            <p:nvPr/>
          </p:nvSpPr>
          <p:spPr>
            <a:xfrm>
              <a:off x="711312" y="3633852"/>
              <a:ext cx="1021113" cy="430887"/>
            </a:xfrm>
            <a:prstGeom prst="rect">
              <a:avLst/>
            </a:prstGeom>
            <a:noFill/>
          </p:spPr>
          <p:txBody>
            <a:bodyPr wrap="none" lIns="0" tIns="0" rIns="0" bIns="0" rtlCol="0">
              <a:spAutoFit/>
            </a:bodyPr>
            <a:lstStyle/>
            <a:p>
              <a:pPr algn="ctr"/>
              <a:r>
                <a:rPr lang="en-IN" sz="1400" dirty="0">
                  <a:latin typeface="+mj-lt"/>
                </a:rPr>
                <a:t>Engineering </a:t>
              </a:r>
            </a:p>
            <a:p>
              <a:pPr algn="ctr"/>
              <a:r>
                <a:rPr lang="en-IN" sz="1400" dirty="0">
                  <a:latin typeface="+mj-lt"/>
                </a:rPr>
                <a:t>user</a:t>
              </a:r>
            </a:p>
          </p:txBody>
        </p:sp>
        <p:sp>
          <p:nvSpPr>
            <p:cNvPr id="11" name="TextBox 10">
              <a:extLst>
                <a:ext uri="{FF2B5EF4-FFF2-40B4-BE49-F238E27FC236}">
                  <a16:creationId xmlns:a16="http://schemas.microsoft.com/office/drawing/2014/main" id="{E1BED40B-EFFB-41B0-AFA8-155AB0E3C5E5}"/>
                </a:ext>
              </a:extLst>
            </p:cNvPr>
            <p:cNvSpPr txBox="1"/>
            <p:nvPr/>
          </p:nvSpPr>
          <p:spPr>
            <a:xfrm>
              <a:off x="4146911" y="5842459"/>
              <a:ext cx="766235" cy="215444"/>
            </a:xfrm>
            <a:prstGeom prst="rect">
              <a:avLst/>
            </a:prstGeom>
            <a:noFill/>
          </p:spPr>
          <p:txBody>
            <a:bodyPr wrap="none" lIns="0" tIns="0" rIns="0" bIns="0" rtlCol="0">
              <a:spAutoFit/>
            </a:bodyPr>
            <a:lstStyle/>
            <a:p>
              <a:pPr algn="ctr"/>
              <a:r>
                <a:rPr lang="en-IN" sz="1400" dirty="0">
                  <a:gradFill>
                    <a:gsLst>
                      <a:gs pos="2917">
                        <a:schemeClr val="tx1"/>
                      </a:gs>
                      <a:gs pos="30000">
                        <a:schemeClr val="tx1"/>
                      </a:gs>
                    </a:gsLst>
                    <a:lin ang="5400000" scaled="0"/>
                  </a:gradFill>
                  <a:latin typeface="+mj-lt"/>
                </a:rPr>
                <a:t>Azure AD</a:t>
              </a:r>
            </a:p>
          </p:txBody>
        </p:sp>
        <p:pic>
          <p:nvPicPr>
            <p:cNvPr id="13" name="Picture 12">
              <a:extLst>
                <a:ext uri="{FF2B5EF4-FFF2-40B4-BE49-F238E27FC236}">
                  <a16:creationId xmlns:a16="http://schemas.microsoft.com/office/drawing/2014/main" id="{37CEC302-249B-44E7-9BBE-5A374B8C0A20}"/>
                </a:ext>
              </a:extLst>
            </p:cNvPr>
            <p:cNvPicPr>
              <a:picLocks noChangeAspect="1"/>
            </p:cNvPicPr>
            <p:nvPr/>
          </p:nvPicPr>
          <p:blipFill>
            <a:blip r:embed="rId3"/>
            <a:stretch>
              <a:fillRect/>
            </a:stretch>
          </p:blipFill>
          <p:spPr>
            <a:xfrm>
              <a:off x="924626" y="3086597"/>
              <a:ext cx="482449" cy="482449"/>
            </a:xfrm>
            <a:prstGeom prst="rect">
              <a:avLst/>
            </a:prstGeom>
          </p:spPr>
        </p:pic>
        <p:sp>
          <p:nvSpPr>
            <p:cNvPr id="14" name="Rectangle 13">
              <a:extLst>
                <a:ext uri="{FF2B5EF4-FFF2-40B4-BE49-F238E27FC236}">
                  <a16:creationId xmlns:a16="http://schemas.microsoft.com/office/drawing/2014/main" id="{8ACA5DB1-9CCE-46EE-A45C-E8665576C5A7}"/>
                </a:ext>
              </a:extLst>
            </p:cNvPr>
            <p:cNvSpPr/>
            <p:nvPr/>
          </p:nvSpPr>
          <p:spPr bwMode="auto">
            <a:xfrm>
              <a:off x="7710269" y="3162560"/>
              <a:ext cx="1151208" cy="504000"/>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kubelet</a:t>
              </a:r>
            </a:p>
          </p:txBody>
        </p:sp>
        <p:sp>
          <p:nvSpPr>
            <p:cNvPr id="15" name="Rectangle 14">
              <a:extLst>
                <a:ext uri="{FF2B5EF4-FFF2-40B4-BE49-F238E27FC236}">
                  <a16:creationId xmlns:a16="http://schemas.microsoft.com/office/drawing/2014/main" id="{FA8C6A3A-F5EA-4A5C-B727-449F2D47CE8D}"/>
                </a:ext>
              </a:extLst>
            </p:cNvPr>
            <p:cNvSpPr/>
            <p:nvPr/>
          </p:nvSpPr>
          <p:spPr bwMode="auto">
            <a:xfrm>
              <a:off x="9871856" y="3156937"/>
              <a:ext cx="1368149" cy="504000"/>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Container</a:t>
              </a:r>
            </a:p>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runtime</a:t>
              </a:r>
            </a:p>
          </p:txBody>
        </p:sp>
        <p:grpSp>
          <p:nvGrpSpPr>
            <p:cNvPr id="19" name="Group 18">
              <a:extLst>
                <a:ext uri="{FF2B5EF4-FFF2-40B4-BE49-F238E27FC236}">
                  <a16:creationId xmlns:a16="http://schemas.microsoft.com/office/drawing/2014/main" id="{A1AC4900-3693-4F9F-B9ED-E96B03D209B8}"/>
                </a:ext>
              </a:extLst>
            </p:cNvPr>
            <p:cNvGrpSpPr/>
            <p:nvPr/>
          </p:nvGrpSpPr>
          <p:grpSpPr>
            <a:xfrm>
              <a:off x="9696771" y="4045238"/>
              <a:ext cx="1589290" cy="641227"/>
              <a:chOff x="9082736" y="2226066"/>
              <a:chExt cx="1589290" cy="641227"/>
            </a:xfrm>
            <a:solidFill>
              <a:srgbClr val="01BCF3"/>
            </a:solidFill>
          </p:grpSpPr>
          <p:sp>
            <p:nvSpPr>
              <p:cNvPr id="16" name="Rectangle 15">
                <a:extLst>
                  <a:ext uri="{FF2B5EF4-FFF2-40B4-BE49-F238E27FC236}">
                    <a16:creationId xmlns:a16="http://schemas.microsoft.com/office/drawing/2014/main" id="{1AEE1FFD-DB19-4D3B-B879-7A7D7C2A4AA8}"/>
                  </a:ext>
                </a:extLst>
              </p:cNvPr>
              <p:cNvSpPr/>
              <p:nvPr/>
            </p:nvSpPr>
            <p:spPr bwMode="auto">
              <a:xfrm>
                <a:off x="9082736" y="2226066"/>
                <a:ext cx="1453241" cy="53089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400" dirty="0">
                  <a:solidFill>
                    <a:schemeClr val="tx1"/>
                  </a:solidFill>
                  <a:latin typeface="+mj-lt"/>
                  <a:ea typeface="Segoe UI" pitchFamily="34" charset="0"/>
                  <a:cs typeface="Segoe UI" pitchFamily="34" charset="0"/>
                </a:endParaRPr>
              </a:p>
            </p:txBody>
          </p:sp>
          <p:sp>
            <p:nvSpPr>
              <p:cNvPr id="17" name="Rectangle 16">
                <a:extLst>
                  <a:ext uri="{FF2B5EF4-FFF2-40B4-BE49-F238E27FC236}">
                    <a16:creationId xmlns:a16="http://schemas.microsoft.com/office/drawing/2014/main" id="{E2C933A3-45B7-4C9C-A0CE-9ED70E79DD90}"/>
                  </a:ext>
                </a:extLst>
              </p:cNvPr>
              <p:cNvSpPr/>
              <p:nvPr/>
            </p:nvSpPr>
            <p:spPr bwMode="auto">
              <a:xfrm>
                <a:off x="9142585" y="2277660"/>
                <a:ext cx="1453241" cy="530890"/>
              </a:xfrm>
              <a:prstGeom prst="rect">
                <a:avLst/>
              </a:prstGeom>
              <a:grp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400" dirty="0">
                  <a:solidFill>
                    <a:schemeClr val="tx1"/>
                  </a:solidFill>
                  <a:latin typeface="+mj-lt"/>
                  <a:ea typeface="Segoe UI" pitchFamily="34" charset="0"/>
                  <a:cs typeface="Segoe UI" pitchFamily="34" charset="0"/>
                </a:endParaRPr>
              </a:p>
            </p:txBody>
          </p:sp>
          <p:sp>
            <p:nvSpPr>
              <p:cNvPr id="18" name="Rectangle 17">
                <a:extLst>
                  <a:ext uri="{FF2B5EF4-FFF2-40B4-BE49-F238E27FC236}">
                    <a16:creationId xmlns:a16="http://schemas.microsoft.com/office/drawing/2014/main" id="{E1E3DB6E-A742-458A-A2BB-0A64088440BF}"/>
                  </a:ext>
                </a:extLst>
              </p:cNvPr>
              <p:cNvSpPr/>
              <p:nvPr/>
            </p:nvSpPr>
            <p:spPr bwMode="auto">
              <a:xfrm>
                <a:off x="9218785" y="2336403"/>
                <a:ext cx="1453241" cy="530890"/>
              </a:xfrm>
              <a:prstGeom prst="rect">
                <a:avLst/>
              </a:prstGeom>
              <a:grp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Container</a:t>
                </a:r>
              </a:p>
            </p:txBody>
          </p:sp>
        </p:grpSp>
        <p:cxnSp>
          <p:nvCxnSpPr>
            <p:cNvPr id="21" name="Straight Arrow Connector 20">
              <a:extLst>
                <a:ext uri="{FF2B5EF4-FFF2-40B4-BE49-F238E27FC236}">
                  <a16:creationId xmlns:a16="http://schemas.microsoft.com/office/drawing/2014/main" id="{D3EC7DEA-37A9-4040-AF37-5589C5222697}"/>
                </a:ext>
              </a:extLst>
            </p:cNvPr>
            <p:cNvCxnSpPr/>
            <p:nvPr/>
          </p:nvCxnSpPr>
          <p:spPr>
            <a:xfrm flipV="1">
              <a:off x="1433411" y="3414103"/>
              <a:ext cx="2794066" cy="9654"/>
            </a:xfrm>
            <a:prstGeom prst="straightConnector1">
              <a:avLst/>
            </a:prstGeom>
            <a:ln w="38100">
              <a:solidFill>
                <a:srgbClr val="D73B0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A4E9E6B-D59B-456C-A41B-4A55D6379CCE}"/>
                </a:ext>
              </a:extLst>
            </p:cNvPr>
            <p:cNvCxnSpPr>
              <a:cxnSpLocks/>
              <a:endCxn id="14" idx="1"/>
            </p:cNvCxnSpPr>
            <p:nvPr/>
          </p:nvCxnSpPr>
          <p:spPr>
            <a:xfrm>
              <a:off x="4879482" y="3405341"/>
              <a:ext cx="2830787" cy="9219"/>
            </a:xfrm>
            <a:prstGeom prst="straightConnector1">
              <a:avLst/>
            </a:prstGeom>
            <a:ln w="38100">
              <a:solidFill>
                <a:srgbClr val="D73B0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28ADDD1-2285-47E2-9D58-041B720B84AF}"/>
                </a:ext>
              </a:extLst>
            </p:cNvPr>
            <p:cNvCxnSpPr>
              <a:cxnSpLocks/>
            </p:cNvCxnSpPr>
            <p:nvPr/>
          </p:nvCxnSpPr>
          <p:spPr>
            <a:xfrm>
              <a:off x="10601875" y="3648237"/>
              <a:ext cx="0" cy="648986"/>
            </a:xfrm>
            <a:prstGeom prst="straightConnector1">
              <a:avLst/>
            </a:prstGeom>
            <a:ln w="38100">
              <a:solidFill>
                <a:srgbClr val="D73B0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810C3E3-B7F4-4460-9CEA-0BAD9F5FFF25}"/>
                </a:ext>
              </a:extLst>
            </p:cNvPr>
            <p:cNvCxnSpPr>
              <a:cxnSpLocks/>
            </p:cNvCxnSpPr>
            <p:nvPr/>
          </p:nvCxnSpPr>
          <p:spPr>
            <a:xfrm>
              <a:off x="8874177" y="3433670"/>
              <a:ext cx="971343" cy="0"/>
            </a:xfrm>
            <a:prstGeom prst="straightConnector1">
              <a:avLst/>
            </a:prstGeom>
            <a:ln w="38100">
              <a:solidFill>
                <a:srgbClr val="D73B0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1" name="Picture 30" descr="A close up of a logo&#10;&#10;Description automatically generated">
              <a:extLst>
                <a:ext uri="{FF2B5EF4-FFF2-40B4-BE49-F238E27FC236}">
                  <a16:creationId xmlns:a16="http://schemas.microsoft.com/office/drawing/2014/main" id="{DC41A641-A416-4676-8135-EDBEB1006391}"/>
                </a:ext>
              </a:extLst>
            </p:cNvPr>
            <p:cNvPicPr>
              <a:picLocks noChangeAspect="1"/>
            </p:cNvPicPr>
            <p:nvPr/>
          </p:nvPicPr>
          <p:blipFill>
            <a:blip r:embed="rId4"/>
            <a:stretch>
              <a:fillRect/>
            </a:stretch>
          </p:blipFill>
          <p:spPr>
            <a:xfrm>
              <a:off x="4127180" y="4990534"/>
              <a:ext cx="780290" cy="780290"/>
            </a:xfrm>
            <a:prstGeom prst="rect">
              <a:avLst/>
            </a:prstGeom>
          </p:spPr>
        </p:pic>
        <p:cxnSp>
          <p:nvCxnSpPr>
            <p:cNvPr id="32" name="Straight Arrow Connector 31">
              <a:extLst>
                <a:ext uri="{FF2B5EF4-FFF2-40B4-BE49-F238E27FC236}">
                  <a16:creationId xmlns:a16="http://schemas.microsoft.com/office/drawing/2014/main" id="{4D436B8C-6FEC-4275-830F-A2610CF88FC7}"/>
                </a:ext>
              </a:extLst>
            </p:cNvPr>
            <p:cNvCxnSpPr>
              <a:cxnSpLocks/>
              <a:endCxn id="31" idx="0"/>
            </p:cNvCxnSpPr>
            <p:nvPr/>
          </p:nvCxnSpPr>
          <p:spPr>
            <a:xfrm flipH="1">
              <a:off x="4517325" y="4040683"/>
              <a:ext cx="468" cy="949851"/>
            </a:xfrm>
            <a:prstGeom prst="straightConnector1">
              <a:avLst/>
            </a:prstGeom>
            <a:ln w="38100">
              <a:solidFill>
                <a:srgbClr val="D73B0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327D087F-0B89-436B-A998-A4B8FC553497}"/>
                </a:ext>
              </a:extLst>
            </p:cNvPr>
            <p:cNvSpPr txBox="1"/>
            <p:nvPr/>
          </p:nvSpPr>
          <p:spPr>
            <a:xfrm>
              <a:off x="4033738" y="2938272"/>
              <a:ext cx="824906" cy="215444"/>
            </a:xfrm>
            <a:prstGeom prst="rect">
              <a:avLst/>
            </a:prstGeom>
            <a:noFill/>
          </p:spPr>
          <p:txBody>
            <a:bodyPr wrap="none" lIns="0" tIns="0" rIns="0" bIns="0" rtlCol="0">
              <a:spAutoFit/>
            </a:bodyPr>
            <a:lstStyle/>
            <a:p>
              <a:r>
                <a:rPr lang="en-IN" sz="1400" dirty="0">
                  <a:latin typeface="+mj-lt"/>
                </a:rPr>
                <a:t>API server</a:t>
              </a:r>
            </a:p>
          </p:txBody>
        </p:sp>
        <p:grpSp>
          <p:nvGrpSpPr>
            <p:cNvPr id="38" name="Group 37">
              <a:extLst>
                <a:ext uri="{FF2B5EF4-FFF2-40B4-BE49-F238E27FC236}">
                  <a16:creationId xmlns:a16="http://schemas.microsoft.com/office/drawing/2014/main" id="{5808BF98-785C-49F7-99F7-DCE0BE570508}"/>
                </a:ext>
              </a:extLst>
            </p:cNvPr>
            <p:cNvGrpSpPr/>
            <p:nvPr/>
          </p:nvGrpSpPr>
          <p:grpSpPr>
            <a:xfrm>
              <a:off x="9549321" y="4191033"/>
              <a:ext cx="530020" cy="528685"/>
              <a:chOff x="12884944" y="1633491"/>
              <a:chExt cx="530020" cy="528685"/>
            </a:xfrm>
          </p:grpSpPr>
          <p:sp>
            <p:nvSpPr>
              <p:cNvPr id="39" name="Rectangle 68">
                <a:extLst>
                  <a:ext uri="{FF2B5EF4-FFF2-40B4-BE49-F238E27FC236}">
                    <a16:creationId xmlns:a16="http://schemas.microsoft.com/office/drawing/2014/main" id="{BFC8A1FA-451F-4FC1-895A-1B7CE4B5FBAE}"/>
                  </a:ext>
                </a:extLst>
              </p:cNvPr>
              <p:cNvSpPr/>
              <p:nvPr/>
            </p:nvSpPr>
            <p:spPr bwMode="auto">
              <a:xfrm>
                <a:off x="12915900" y="1659684"/>
                <a:ext cx="109769" cy="481013"/>
              </a:xfrm>
              <a:custGeom>
                <a:avLst/>
                <a:gdLst>
                  <a:gd name="connsiteX0" fmla="*/ 0 w 109769"/>
                  <a:gd name="connsiteY0" fmla="*/ 0 h 476250"/>
                  <a:gd name="connsiteX1" fmla="*/ 109769 w 109769"/>
                  <a:gd name="connsiteY1" fmla="*/ 0 h 476250"/>
                  <a:gd name="connsiteX2" fmla="*/ 109769 w 109769"/>
                  <a:gd name="connsiteY2" fmla="*/ 476250 h 476250"/>
                  <a:gd name="connsiteX3" fmla="*/ 0 w 109769"/>
                  <a:gd name="connsiteY3" fmla="*/ 476250 h 476250"/>
                  <a:gd name="connsiteX4" fmla="*/ 0 w 109769"/>
                  <a:gd name="connsiteY4" fmla="*/ 0 h 476250"/>
                  <a:gd name="connsiteX0" fmla="*/ 23813 w 109769"/>
                  <a:gd name="connsiteY0" fmla="*/ 102394 h 476250"/>
                  <a:gd name="connsiteX1" fmla="*/ 109769 w 109769"/>
                  <a:gd name="connsiteY1" fmla="*/ 0 h 476250"/>
                  <a:gd name="connsiteX2" fmla="*/ 109769 w 109769"/>
                  <a:gd name="connsiteY2" fmla="*/ 476250 h 476250"/>
                  <a:gd name="connsiteX3" fmla="*/ 0 w 109769"/>
                  <a:gd name="connsiteY3" fmla="*/ 476250 h 476250"/>
                  <a:gd name="connsiteX4" fmla="*/ 23813 w 109769"/>
                  <a:gd name="connsiteY4" fmla="*/ 102394 h 476250"/>
                  <a:gd name="connsiteX0" fmla="*/ 2381 w 109769"/>
                  <a:gd name="connsiteY0" fmla="*/ 69056 h 476250"/>
                  <a:gd name="connsiteX1" fmla="*/ 109769 w 109769"/>
                  <a:gd name="connsiteY1" fmla="*/ 0 h 476250"/>
                  <a:gd name="connsiteX2" fmla="*/ 109769 w 109769"/>
                  <a:gd name="connsiteY2" fmla="*/ 476250 h 476250"/>
                  <a:gd name="connsiteX3" fmla="*/ 0 w 109769"/>
                  <a:gd name="connsiteY3" fmla="*/ 476250 h 476250"/>
                  <a:gd name="connsiteX4" fmla="*/ 2381 w 109769"/>
                  <a:gd name="connsiteY4" fmla="*/ 69056 h 476250"/>
                  <a:gd name="connsiteX0" fmla="*/ 2381 w 109769"/>
                  <a:gd name="connsiteY0" fmla="*/ 57150 h 464344"/>
                  <a:gd name="connsiteX1" fmla="*/ 109769 w 109769"/>
                  <a:gd name="connsiteY1" fmla="*/ 0 h 464344"/>
                  <a:gd name="connsiteX2" fmla="*/ 109769 w 109769"/>
                  <a:gd name="connsiteY2" fmla="*/ 464344 h 464344"/>
                  <a:gd name="connsiteX3" fmla="*/ 0 w 109769"/>
                  <a:gd name="connsiteY3" fmla="*/ 464344 h 464344"/>
                  <a:gd name="connsiteX4" fmla="*/ 2381 w 109769"/>
                  <a:gd name="connsiteY4" fmla="*/ 57150 h 464344"/>
                  <a:gd name="connsiteX0" fmla="*/ 2381 w 109769"/>
                  <a:gd name="connsiteY0" fmla="*/ 57150 h 481013"/>
                  <a:gd name="connsiteX1" fmla="*/ 109769 w 109769"/>
                  <a:gd name="connsiteY1" fmla="*/ 0 h 481013"/>
                  <a:gd name="connsiteX2" fmla="*/ 109769 w 109769"/>
                  <a:gd name="connsiteY2" fmla="*/ 481013 h 481013"/>
                  <a:gd name="connsiteX3" fmla="*/ 0 w 109769"/>
                  <a:gd name="connsiteY3" fmla="*/ 464344 h 481013"/>
                  <a:gd name="connsiteX4" fmla="*/ 2381 w 109769"/>
                  <a:gd name="connsiteY4" fmla="*/ 57150 h 481013"/>
                  <a:gd name="connsiteX0" fmla="*/ 29 w 107417"/>
                  <a:gd name="connsiteY0" fmla="*/ 57150 h 481013"/>
                  <a:gd name="connsiteX1" fmla="*/ 107417 w 107417"/>
                  <a:gd name="connsiteY1" fmla="*/ 0 h 481013"/>
                  <a:gd name="connsiteX2" fmla="*/ 107417 w 107417"/>
                  <a:gd name="connsiteY2" fmla="*/ 481013 h 481013"/>
                  <a:gd name="connsiteX3" fmla="*/ 14317 w 107417"/>
                  <a:gd name="connsiteY3" fmla="*/ 409575 h 481013"/>
                  <a:gd name="connsiteX4" fmla="*/ 29 w 107417"/>
                  <a:gd name="connsiteY4" fmla="*/ 57150 h 481013"/>
                  <a:gd name="connsiteX0" fmla="*/ 2381 w 109769"/>
                  <a:gd name="connsiteY0" fmla="*/ 57150 h 481013"/>
                  <a:gd name="connsiteX1" fmla="*/ 109769 w 109769"/>
                  <a:gd name="connsiteY1" fmla="*/ 0 h 481013"/>
                  <a:gd name="connsiteX2" fmla="*/ 109769 w 109769"/>
                  <a:gd name="connsiteY2" fmla="*/ 481013 h 481013"/>
                  <a:gd name="connsiteX3" fmla="*/ 0 w 109769"/>
                  <a:gd name="connsiteY3" fmla="*/ 435769 h 481013"/>
                  <a:gd name="connsiteX4" fmla="*/ 2381 w 109769"/>
                  <a:gd name="connsiteY4" fmla="*/ 57150 h 481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69" h="481013">
                    <a:moveTo>
                      <a:pt x="2381" y="57150"/>
                    </a:moveTo>
                    <a:lnTo>
                      <a:pt x="109769" y="0"/>
                    </a:lnTo>
                    <a:lnTo>
                      <a:pt x="109769" y="481013"/>
                    </a:lnTo>
                    <a:lnTo>
                      <a:pt x="0" y="435769"/>
                    </a:lnTo>
                    <a:cubicBezTo>
                      <a:pt x="794" y="300038"/>
                      <a:pt x="1587" y="192881"/>
                      <a:pt x="2381" y="5715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67">
                <a:extLst>
                  <a:ext uri="{FF2B5EF4-FFF2-40B4-BE49-F238E27FC236}">
                    <a16:creationId xmlns:a16="http://schemas.microsoft.com/office/drawing/2014/main" id="{B5F7412F-B505-48B9-A1C5-8EFA47B619B2}"/>
                  </a:ext>
                </a:extLst>
              </p:cNvPr>
              <p:cNvSpPr/>
              <p:nvPr/>
            </p:nvSpPr>
            <p:spPr bwMode="auto">
              <a:xfrm>
                <a:off x="13027820" y="1647778"/>
                <a:ext cx="384993" cy="514398"/>
              </a:xfrm>
              <a:custGeom>
                <a:avLst/>
                <a:gdLst>
                  <a:gd name="connsiteX0" fmla="*/ 0 w 384764"/>
                  <a:gd name="connsiteY0" fmla="*/ 0 h 545353"/>
                  <a:gd name="connsiteX1" fmla="*/ 384764 w 384764"/>
                  <a:gd name="connsiteY1" fmla="*/ 0 h 545353"/>
                  <a:gd name="connsiteX2" fmla="*/ 384764 w 384764"/>
                  <a:gd name="connsiteY2" fmla="*/ 545353 h 545353"/>
                  <a:gd name="connsiteX3" fmla="*/ 0 w 384764"/>
                  <a:gd name="connsiteY3" fmla="*/ 545353 h 545353"/>
                  <a:gd name="connsiteX4" fmla="*/ 0 w 384764"/>
                  <a:gd name="connsiteY4" fmla="*/ 0 h 545353"/>
                  <a:gd name="connsiteX0" fmla="*/ 0 w 384764"/>
                  <a:gd name="connsiteY0" fmla="*/ 0 h 545353"/>
                  <a:gd name="connsiteX1" fmla="*/ 384764 w 384764"/>
                  <a:gd name="connsiteY1" fmla="*/ 228600 h 545353"/>
                  <a:gd name="connsiteX2" fmla="*/ 384764 w 384764"/>
                  <a:gd name="connsiteY2" fmla="*/ 545353 h 545353"/>
                  <a:gd name="connsiteX3" fmla="*/ 0 w 384764"/>
                  <a:gd name="connsiteY3" fmla="*/ 545353 h 545353"/>
                  <a:gd name="connsiteX4" fmla="*/ 0 w 384764"/>
                  <a:gd name="connsiteY4" fmla="*/ 0 h 545353"/>
                  <a:gd name="connsiteX0" fmla="*/ 0 w 387145"/>
                  <a:gd name="connsiteY0" fmla="*/ 0 h 545353"/>
                  <a:gd name="connsiteX1" fmla="*/ 387145 w 387145"/>
                  <a:gd name="connsiteY1" fmla="*/ 152400 h 545353"/>
                  <a:gd name="connsiteX2" fmla="*/ 384764 w 387145"/>
                  <a:gd name="connsiteY2" fmla="*/ 545353 h 545353"/>
                  <a:gd name="connsiteX3" fmla="*/ 0 w 387145"/>
                  <a:gd name="connsiteY3" fmla="*/ 545353 h 545353"/>
                  <a:gd name="connsiteX4" fmla="*/ 0 w 387145"/>
                  <a:gd name="connsiteY4" fmla="*/ 0 h 545353"/>
                  <a:gd name="connsiteX0" fmla="*/ 0 w 387145"/>
                  <a:gd name="connsiteY0" fmla="*/ 0 h 471535"/>
                  <a:gd name="connsiteX1" fmla="*/ 387145 w 387145"/>
                  <a:gd name="connsiteY1" fmla="*/ 78582 h 471535"/>
                  <a:gd name="connsiteX2" fmla="*/ 384764 w 387145"/>
                  <a:gd name="connsiteY2" fmla="*/ 471535 h 471535"/>
                  <a:gd name="connsiteX3" fmla="*/ 0 w 387145"/>
                  <a:gd name="connsiteY3" fmla="*/ 471535 h 471535"/>
                  <a:gd name="connsiteX4" fmla="*/ 0 w 387145"/>
                  <a:gd name="connsiteY4" fmla="*/ 0 h 471535"/>
                  <a:gd name="connsiteX0" fmla="*/ 2381 w 387145"/>
                  <a:gd name="connsiteY0" fmla="*/ 0 h 531067"/>
                  <a:gd name="connsiteX1" fmla="*/ 387145 w 387145"/>
                  <a:gd name="connsiteY1" fmla="*/ 138114 h 531067"/>
                  <a:gd name="connsiteX2" fmla="*/ 384764 w 387145"/>
                  <a:gd name="connsiteY2" fmla="*/ 531067 h 531067"/>
                  <a:gd name="connsiteX3" fmla="*/ 0 w 387145"/>
                  <a:gd name="connsiteY3" fmla="*/ 531067 h 531067"/>
                  <a:gd name="connsiteX4" fmla="*/ 2381 w 387145"/>
                  <a:gd name="connsiteY4" fmla="*/ 0 h 531067"/>
                  <a:gd name="connsiteX0" fmla="*/ 2381 w 384869"/>
                  <a:gd name="connsiteY0" fmla="*/ 0 h 531067"/>
                  <a:gd name="connsiteX1" fmla="*/ 382382 w 384869"/>
                  <a:gd name="connsiteY1" fmla="*/ 164308 h 531067"/>
                  <a:gd name="connsiteX2" fmla="*/ 384764 w 384869"/>
                  <a:gd name="connsiteY2" fmla="*/ 531067 h 531067"/>
                  <a:gd name="connsiteX3" fmla="*/ 0 w 384869"/>
                  <a:gd name="connsiteY3" fmla="*/ 531067 h 531067"/>
                  <a:gd name="connsiteX4" fmla="*/ 2381 w 384869"/>
                  <a:gd name="connsiteY4" fmla="*/ 0 h 531067"/>
                  <a:gd name="connsiteX0" fmla="*/ 2381 w 389578"/>
                  <a:gd name="connsiteY0" fmla="*/ 0 h 531067"/>
                  <a:gd name="connsiteX1" fmla="*/ 382382 w 389578"/>
                  <a:gd name="connsiteY1" fmla="*/ 164308 h 531067"/>
                  <a:gd name="connsiteX2" fmla="*/ 389527 w 389578"/>
                  <a:gd name="connsiteY2" fmla="*/ 431055 h 531067"/>
                  <a:gd name="connsiteX3" fmla="*/ 0 w 389578"/>
                  <a:gd name="connsiteY3" fmla="*/ 531067 h 531067"/>
                  <a:gd name="connsiteX4" fmla="*/ 2381 w 389578"/>
                  <a:gd name="connsiteY4" fmla="*/ 0 h 531067"/>
                  <a:gd name="connsiteX0" fmla="*/ 2381 w 382382"/>
                  <a:gd name="connsiteY0" fmla="*/ 0 h 531067"/>
                  <a:gd name="connsiteX1" fmla="*/ 382382 w 382382"/>
                  <a:gd name="connsiteY1" fmla="*/ 164308 h 531067"/>
                  <a:gd name="connsiteX2" fmla="*/ 375240 w 382382"/>
                  <a:gd name="connsiteY2" fmla="*/ 376286 h 531067"/>
                  <a:gd name="connsiteX3" fmla="*/ 0 w 382382"/>
                  <a:gd name="connsiteY3" fmla="*/ 531067 h 531067"/>
                  <a:gd name="connsiteX4" fmla="*/ 2381 w 382382"/>
                  <a:gd name="connsiteY4" fmla="*/ 0 h 531067"/>
                  <a:gd name="connsiteX0" fmla="*/ 2381 w 382612"/>
                  <a:gd name="connsiteY0" fmla="*/ 0 h 531067"/>
                  <a:gd name="connsiteX1" fmla="*/ 382382 w 382612"/>
                  <a:gd name="connsiteY1" fmla="*/ 164308 h 531067"/>
                  <a:gd name="connsiteX2" fmla="*/ 382383 w 382612"/>
                  <a:gd name="connsiteY2" fmla="*/ 435817 h 531067"/>
                  <a:gd name="connsiteX3" fmla="*/ 0 w 382612"/>
                  <a:gd name="connsiteY3" fmla="*/ 531067 h 531067"/>
                  <a:gd name="connsiteX4" fmla="*/ 2381 w 382612"/>
                  <a:gd name="connsiteY4" fmla="*/ 0 h 531067"/>
                  <a:gd name="connsiteX0" fmla="*/ 10 w 380241"/>
                  <a:gd name="connsiteY0" fmla="*/ 0 h 462011"/>
                  <a:gd name="connsiteX1" fmla="*/ 380011 w 380241"/>
                  <a:gd name="connsiteY1" fmla="*/ 164308 h 462011"/>
                  <a:gd name="connsiteX2" fmla="*/ 380012 w 380241"/>
                  <a:gd name="connsiteY2" fmla="*/ 435817 h 462011"/>
                  <a:gd name="connsiteX3" fmla="*/ 45254 w 380241"/>
                  <a:gd name="connsiteY3" fmla="*/ 462011 h 462011"/>
                  <a:gd name="connsiteX4" fmla="*/ 10 w 380241"/>
                  <a:gd name="connsiteY4" fmla="*/ 0 h 462011"/>
                  <a:gd name="connsiteX0" fmla="*/ 4762 w 384993"/>
                  <a:gd name="connsiteY0" fmla="*/ 0 h 514398"/>
                  <a:gd name="connsiteX1" fmla="*/ 384763 w 384993"/>
                  <a:gd name="connsiteY1" fmla="*/ 164308 h 514398"/>
                  <a:gd name="connsiteX2" fmla="*/ 384764 w 384993"/>
                  <a:gd name="connsiteY2" fmla="*/ 435817 h 514398"/>
                  <a:gd name="connsiteX3" fmla="*/ 0 w 384993"/>
                  <a:gd name="connsiteY3" fmla="*/ 514398 h 514398"/>
                  <a:gd name="connsiteX4" fmla="*/ 4762 w 384993"/>
                  <a:gd name="connsiteY4" fmla="*/ 0 h 514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993" h="514398">
                    <a:moveTo>
                      <a:pt x="4762" y="0"/>
                    </a:moveTo>
                    <a:lnTo>
                      <a:pt x="384763" y="164308"/>
                    </a:lnTo>
                    <a:cubicBezTo>
                      <a:pt x="383969" y="295292"/>
                      <a:pt x="385558" y="304833"/>
                      <a:pt x="384764" y="435817"/>
                    </a:cubicBezTo>
                    <a:lnTo>
                      <a:pt x="0" y="514398"/>
                    </a:lnTo>
                    <a:cubicBezTo>
                      <a:pt x="794" y="337376"/>
                      <a:pt x="3968" y="177022"/>
                      <a:pt x="4762"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41" name="Picture 40" descr="A close up of a sign&#10;&#10;Description automatically generated">
                <a:extLst>
                  <a:ext uri="{FF2B5EF4-FFF2-40B4-BE49-F238E27FC236}">
                    <a16:creationId xmlns:a16="http://schemas.microsoft.com/office/drawing/2014/main" id="{F481770F-B2E7-4F03-8A42-991282C083FC}"/>
                  </a:ext>
                </a:extLst>
              </p:cNvPr>
              <p:cNvPicPr>
                <a:picLocks noChangeAspect="1"/>
              </p:cNvPicPr>
              <p:nvPr/>
            </p:nvPicPr>
            <p:blipFill rotWithShape="1">
              <a:blip r:embed="rId5"/>
              <a:srcRect l="32074" t="25374" b="6870"/>
              <a:stretch/>
            </p:blipFill>
            <p:spPr>
              <a:xfrm>
                <a:off x="12884944" y="1633491"/>
                <a:ext cx="530020" cy="528685"/>
              </a:xfrm>
              <a:prstGeom prst="rect">
                <a:avLst/>
              </a:prstGeom>
            </p:spPr>
          </p:pic>
        </p:grpSp>
        <p:grpSp>
          <p:nvGrpSpPr>
            <p:cNvPr id="12" name="Group 11">
              <a:extLst>
                <a:ext uri="{FF2B5EF4-FFF2-40B4-BE49-F238E27FC236}">
                  <a16:creationId xmlns:a16="http://schemas.microsoft.com/office/drawing/2014/main" id="{C785CD91-EC6A-425C-809B-44CFCA618A7F}"/>
                </a:ext>
              </a:extLst>
            </p:cNvPr>
            <p:cNvGrpSpPr/>
            <p:nvPr/>
          </p:nvGrpSpPr>
          <p:grpSpPr>
            <a:xfrm>
              <a:off x="4011645" y="3231966"/>
              <a:ext cx="952982" cy="895534"/>
              <a:chOff x="2195513" y="4540066"/>
              <a:chExt cx="757019" cy="711384"/>
            </a:xfrm>
          </p:grpSpPr>
          <p:pic>
            <p:nvPicPr>
              <p:cNvPr id="33" name="Picture 32">
                <a:extLst>
                  <a:ext uri="{FF2B5EF4-FFF2-40B4-BE49-F238E27FC236}">
                    <a16:creationId xmlns:a16="http://schemas.microsoft.com/office/drawing/2014/main" id="{A9C0512E-EDC7-4C4D-85F6-C59B30203DE8}"/>
                  </a:ext>
                </a:extLst>
              </p:cNvPr>
              <p:cNvPicPr>
                <a:picLocks noChangeAspect="1"/>
              </p:cNvPicPr>
              <p:nvPr/>
            </p:nvPicPr>
            <p:blipFill>
              <a:blip r:embed="rId6"/>
              <a:stretch>
                <a:fillRect/>
              </a:stretch>
            </p:blipFill>
            <p:spPr>
              <a:xfrm>
                <a:off x="2310113" y="4540066"/>
                <a:ext cx="642419" cy="642419"/>
              </a:xfrm>
              <a:prstGeom prst="rect">
                <a:avLst/>
              </a:prstGeom>
            </p:spPr>
          </p:pic>
          <p:grpSp>
            <p:nvGrpSpPr>
              <p:cNvPr id="34" name="Group 33">
                <a:extLst>
                  <a:ext uri="{FF2B5EF4-FFF2-40B4-BE49-F238E27FC236}">
                    <a16:creationId xmlns:a16="http://schemas.microsoft.com/office/drawing/2014/main" id="{C462CC79-7E3F-40F9-B830-9F6F43456076}"/>
                  </a:ext>
                </a:extLst>
              </p:cNvPr>
              <p:cNvGrpSpPr/>
              <p:nvPr/>
            </p:nvGrpSpPr>
            <p:grpSpPr>
              <a:xfrm>
                <a:off x="2195513" y="4933950"/>
                <a:ext cx="342900" cy="317500"/>
                <a:chOff x="800100" y="4572000"/>
                <a:chExt cx="342900" cy="317500"/>
              </a:xfrm>
            </p:grpSpPr>
            <p:sp>
              <p:nvSpPr>
                <p:cNvPr id="36" name="Rectangle: Rounded Corners 35">
                  <a:extLst>
                    <a:ext uri="{FF2B5EF4-FFF2-40B4-BE49-F238E27FC236}">
                      <a16:creationId xmlns:a16="http://schemas.microsoft.com/office/drawing/2014/main" id="{955299EB-8F59-484C-9A32-4E25FEF70BF3}"/>
                    </a:ext>
                  </a:extLst>
                </p:cNvPr>
                <p:cNvSpPr/>
                <p:nvPr/>
              </p:nvSpPr>
              <p:spPr bwMode="auto">
                <a:xfrm>
                  <a:off x="800100" y="4572000"/>
                  <a:ext cx="342900" cy="317500"/>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42" name="Graphic 41">
                  <a:extLst>
                    <a:ext uri="{FF2B5EF4-FFF2-40B4-BE49-F238E27FC236}">
                      <a16:creationId xmlns:a16="http://schemas.microsoft.com/office/drawing/2014/main" id="{4EE95F22-DEED-41AB-AEA9-61ADEC66748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1850" y="4591050"/>
                  <a:ext cx="279400" cy="279400"/>
                </a:xfrm>
                <a:prstGeom prst="rect">
                  <a:avLst/>
                </a:prstGeom>
              </p:spPr>
            </p:pic>
          </p:grpSp>
        </p:grpSp>
      </p:grpSp>
    </p:spTree>
    <p:extLst>
      <p:ext uri="{BB962C8B-B14F-4D97-AF65-F5344CB8AC3E}">
        <p14:creationId xmlns:p14="http://schemas.microsoft.com/office/powerpoint/2010/main" val="54377652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6C9ED-183C-40B8-8525-D1C27409E86E}"/>
              </a:ext>
            </a:extLst>
          </p:cNvPr>
          <p:cNvSpPr>
            <a:spLocks noGrp="1"/>
          </p:cNvSpPr>
          <p:nvPr>
            <p:ph type="title"/>
          </p:nvPr>
        </p:nvSpPr>
        <p:spPr/>
        <p:txBody>
          <a:bodyPr/>
          <a:lstStyle/>
          <a:p>
            <a:r>
              <a:rPr lang="en-US" dirty="0"/>
              <a:t>Role-based access control (RBAC)</a:t>
            </a:r>
          </a:p>
        </p:txBody>
      </p:sp>
      <p:sp>
        <p:nvSpPr>
          <p:cNvPr id="3" name="Text Placeholder 2">
            <a:extLst>
              <a:ext uri="{FF2B5EF4-FFF2-40B4-BE49-F238E27FC236}">
                <a16:creationId xmlns:a16="http://schemas.microsoft.com/office/drawing/2014/main" id="{FE4D5014-DB99-41F1-AE08-461761DB0F60}"/>
              </a:ext>
            </a:extLst>
          </p:cNvPr>
          <p:cNvSpPr>
            <a:spLocks noGrp="1"/>
          </p:cNvSpPr>
          <p:nvPr>
            <p:ph type="body" sz="quarter" idx="10"/>
          </p:nvPr>
        </p:nvSpPr>
        <p:spPr>
          <a:xfrm>
            <a:off x="584200" y="1435497"/>
            <a:ext cx="11018520" cy="3520964"/>
          </a:xfrm>
        </p:spPr>
        <p:txBody>
          <a:bodyPr/>
          <a:lstStyle/>
          <a:p>
            <a:r>
              <a:rPr lang="en-US" dirty="0">
                <a:latin typeface="+mn-lt"/>
              </a:rPr>
              <a:t>Assign users or groups permissions to manage Kubernetes</a:t>
            </a:r>
          </a:p>
          <a:p>
            <a:r>
              <a:rPr lang="en-US" dirty="0">
                <a:latin typeface="+mn-lt"/>
              </a:rPr>
              <a:t>Permissions include:</a:t>
            </a:r>
          </a:p>
          <a:p>
            <a:pPr lvl="1"/>
            <a:r>
              <a:rPr lang="en-US" dirty="0"/>
              <a:t>Create or modify resources</a:t>
            </a:r>
          </a:p>
          <a:p>
            <a:pPr lvl="1"/>
            <a:r>
              <a:rPr lang="en-US" dirty="0"/>
              <a:t>View logs</a:t>
            </a:r>
          </a:p>
          <a:p>
            <a:pPr lvl="1"/>
            <a:r>
              <a:rPr lang="en-US" dirty="0"/>
              <a:t>Deploy application workloads</a:t>
            </a:r>
          </a:p>
          <a:p>
            <a:r>
              <a:rPr lang="en-US" dirty="0">
                <a:latin typeface="+mn-lt"/>
              </a:rPr>
              <a:t>Permissions can be scoped to a single namespace or the entire AKS cluster</a:t>
            </a:r>
          </a:p>
          <a:p>
            <a:r>
              <a:rPr lang="en-US" dirty="0">
                <a:latin typeface="+mn-lt"/>
              </a:rPr>
              <a:t>Permissions can be encapsulated in a RBAC role definition</a:t>
            </a:r>
          </a:p>
        </p:txBody>
      </p:sp>
    </p:spTree>
    <p:extLst>
      <p:ext uri="{BB962C8B-B14F-4D97-AF65-F5344CB8AC3E}">
        <p14:creationId xmlns:p14="http://schemas.microsoft.com/office/powerpoint/2010/main" val="259171167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A4030-2802-4B3E-927F-A37917DAE345}"/>
              </a:ext>
            </a:extLst>
          </p:cNvPr>
          <p:cNvSpPr>
            <a:spLocks noGrp="1"/>
          </p:cNvSpPr>
          <p:nvPr>
            <p:ph type="title"/>
          </p:nvPr>
        </p:nvSpPr>
        <p:spPr/>
        <p:txBody>
          <a:bodyPr/>
          <a:lstStyle/>
          <a:p>
            <a:r>
              <a:rPr lang="en-US" dirty="0"/>
              <a:t>Security</a:t>
            </a:r>
          </a:p>
        </p:txBody>
      </p:sp>
      <p:sp>
        <p:nvSpPr>
          <p:cNvPr id="3" name="Text Placeholder 2">
            <a:extLst>
              <a:ext uri="{FF2B5EF4-FFF2-40B4-BE49-F238E27FC236}">
                <a16:creationId xmlns:a16="http://schemas.microsoft.com/office/drawing/2014/main" id="{35D89225-BA5D-44CA-998F-330993263BB7}"/>
              </a:ext>
            </a:extLst>
          </p:cNvPr>
          <p:cNvSpPr>
            <a:spLocks noGrp="1"/>
          </p:cNvSpPr>
          <p:nvPr>
            <p:ph type="body" sz="quarter" idx="10"/>
          </p:nvPr>
        </p:nvSpPr>
        <p:spPr>
          <a:xfrm>
            <a:off x="584200" y="1435497"/>
            <a:ext cx="11018520" cy="4690515"/>
          </a:xfrm>
        </p:spPr>
        <p:txBody>
          <a:bodyPr/>
          <a:lstStyle/>
          <a:p>
            <a:r>
              <a:rPr lang="en-US" dirty="0">
                <a:latin typeface="+mn-lt"/>
              </a:rPr>
              <a:t>Master security</a:t>
            </a:r>
          </a:p>
          <a:p>
            <a:pPr lvl="1"/>
            <a:r>
              <a:rPr lang="en-US" dirty="0"/>
              <a:t>Fully managed by Microsoft without any need for user input</a:t>
            </a:r>
          </a:p>
          <a:p>
            <a:pPr lvl="1"/>
            <a:r>
              <a:rPr lang="en-US" dirty="0"/>
              <a:t>Has a public IP and fully qualified domain name (FQDN) by default, and this can be managed by using RBAC or Azure AD</a:t>
            </a:r>
          </a:p>
          <a:p>
            <a:r>
              <a:rPr lang="en-US" dirty="0">
                <a:latin typeface="+mn-lt"/>
              </a:rPr>
              <a:t>Node security</a:t>
            </a:r>
          </a:p>
          <a:p>
            <a:pPr lvl="1"/>
            <a:r>
              <a:rPr lang="en-US" dirty="0"/>
              <a:t>Automatically deployed with the latest OS security updates and configuration</a:t>
            </a:r>
          </a:p>
          <a:p>
            <a:pPr lvl="1"/>
            <a:r>
              <a:rPr lang="en-US" dirty="0"/>
              <a:t>Azure platform automatically applies OS security updates</a:t>
            </a:r>
          </a:p>
          <a:p>
            <a:pPr lvl="2"/>
            <a:r>
              <a:rPr lang="en-US" sz="1800" dirty="0"/>
              <a:t>If updates require a reboot, you must do this manually</a:t>
            </a:r>
          </a:p>
          <a:p>
            <a:pPr lvl="1"/>
            <a:r>
              <a:rPr lang="en-US" dirty="0"/>
              <a:t>Nodes are deployed into a virtual network private subnet</a:t>
            </a:r>
          </a:p>
          <a:p>
            <a:r>
              <a:rPr lang="en-US" dirty="0">
                <a:latin typeface="+mn-lt"/>
              </a:rPr>
              <a:t>Cluster upgrades</a:t>
            </a:r>
          </a:p>
          <a:p>
            <a:pPr lvl="1"/>
            <a:r>
              <a:rPr lang="en-US" dirty="0"/>
              <a:t>You can trigger an AKS platform upgrade by using the existing orchestration tools</a:t>
            </a:r>
          </a:p>
          <a:p>
            <a:pPr lvl="1"/>
            <a:r>
              <a:rPr lang="en-US" dirty="0"/>
              <a:t>AKS safely drains each node and performs upgrades</a:t>
            </a:r>
          </a:p>
        </p:txBody>
      </p:sp>
    </p:spTree>
    <p:extLst>
      <p:ext uri="{BB962C8B-B14F-4D97-AF65-F5344CB8AC3E}">
        <p14:creationId xmlns:p14="http://schemas.microsoft.com/office/powerpoint/2010/main" val="346812755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A4030-2802-4B3E-927F-A37917DAE345}"/>
              </a:ext>
            </a:extLst>
          </p:cNvPr>
          <p:cNvSpPr>
            <a:spLocks noGrp="1"/>
          </p:cNvSpPr>
          <p:nvPr>
            <p:ph type="title"/>
          </p:nvPr>
        </p:nvSpPr>
        <p:spPr/>
        <p:txBody>
          <a:bodyPr/>
          <a:lstStyle/>
          <a:p>
            <a:r>
              <a:rPr lang="en-US" dirty="0"/>
              <a:t>Networking security</a:t>
            </a:r>
          </a:p>
        </p:txBody>
      </p:sp>
      <p:sp>
        <p:nvSpPr>
          <p:cNvPr id="3" name="Text Placeholder 2">
            <a:extLst>
              <a:ext uri="{FF2B5EF4-FFF2-40B4-BE49-F238E27FC236}">
                <a16:creationId xmlns:a16="http://schemas.microsoft.com/office/drawing/2014/main" id="{35D89225-BA5D-44CA-998F-330993263BB7}"/>
              </a:ext>
            </a:extLst>
          </p:cNvPr>
          <p:cNvSpPr>
            <a:spLocks noGrp="1"/>
          </p:cNvSpPr>
          <p:nvPr>
            <p:ph type="body" sz="quarter" idx="10"/>
          </p:nvPr>
        </p:nvSpPr>
        <p:spPr>
          <a:xfrm>
            <a:off x="584200" y="1435497"/>
            <a:ext cx="11018520" cy="4530471"/>
          </a:xfrm>
        </p:spPr>
        <p:txBody>
          <a:bodyPr/>
          <a:lstStyle/>
          <a:p>
            <a:r>
              <a:rPr lang="en-US" dirty="0">
                <a:latin typeface="+mn-lt"/>
              </a:rPr>
              <a:t>Network Security Groups</a:t>
            </a:r>
          </a:p>
          <a:p>
            <a:pPr lvl="1"/>
            <a:r>
              <a:rPr lang="en-US" dirty="0"/>
              <a:t>Built-in Azure service to protect resources within virtual networks</a:t>
            </a:r>
          </a:p>
          <a:p>
            <a:pPr lvl="1"/>
            <a:r>
              <a:rPr lang="en-US" dirty="0"/>
              <a:t>Can define rules to manage:</a:t>
            </a:r>
          </a:p>
          <a:p>
            <a:pPr lvl="2"/>
            <a:r>
              <a:rPr lang="en-US" sz="1800" dirty="0"/>
              <a:t>Destination or source IP ranges</a:t>
            </a:r>
          </a:p>
          <a:p>
            <a:pPr lvl="2"/>
            <a:r>
              <a:rPr lang="en-US" sz="1800" dirty="0"/>
              <a:t>Portals</a:t>
            </a:r>
          </a:p>
          <a:p>
            <a:pPr lvl="2"/>
            <a:r>
              <a:rPr lang="en-US" sz="1800" dirty="0"/>
              <a:t>Protocols</a:t>
            </a:r>
          </a:p>
          <a:p>
            <a:pPr lvl="1"/>
            <a:r>
              <a:rPr lang="en-US" dirty="0"/>
              <a:t>Default rules are created to allow:</a:t>
            </a:r>
          </a:p>
          <a:p>
            <a:pPr lvl="2"/>
            <a:r>
              <a:rPr lang="en-US" sz="1800" dirty="0"/>
              <a:t>TLS traffic to Kubernetes API server</a:t>
            </a:r>
          </a:p>
          <a:p>
            <a:pPr lvl="2"/>
            <a:r>
              <a:rPr lang="en-US" sz="1800" dirty="0"/>
              <a:t>SSH access to individual nodes</a:t>
            </a:r>
          </a:p>
          <a:p>
            <a:pPr lvl="1"/>
            <a:r>
              <a:rPr lang="en-US" dirty="0"/>
              <a:t>Network security group (NSG) is automatically modified by AKS as you create services with:</a:t>
            </a:r>
          </a:p>
          <a:p>
            <a:pPr lvl="2"/>
            <a:r>
              <a:rPr lang="en-US" sz="1800" dirty="0"/>
              <a:t>Ingress routes</a:t>
            </a:r>
          </a:p>
          <a:p>
            <a:pPr lvl="2"/>
            <a:r>
              <a:rPr lang="en-US" sz="1800" dirty="0"/>
              <a:t>Port mappings</a:t>
            </a:r>
          </a:p>
          <a:p>
            <a:pPr lvl="2"/>
            <a:r>
              <a:rPr lang="en-US" sz="1800" dirty="0"/>
              <a:t>Load balancers</a:t>
            </a:r>
            <a:endParaRPr lang="en-US" dirty="0"/>
          </a:p>
        </p:txBody>
      </p:sp>
    </p:spTree>
    <p:extLst>
      <p:ext uri="{BB962C8B-B14F-4D97-AF65-F5344CB8AC3E}">
        <p14:creationId xmlns:p14="http://schemas.microsoft.com/office/powerpoint/2010/main" val="372754615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608DC-F321-4BF4-927D-6780969C5C63}"/>
              </a:ext>
            </a:extLst>
          </p:cNvPr>
          <p:cNvSpPr>
            <a:spLocks noGrp="1"/>
          </p:cNvSpPr>
          <p:nvPr>
            <p:ph type="title"/>
          </p:nvPr>
        </p:nvSpPr>
        <p:spPr/>
        <p:txBody>
          <a:bodyPr/>
          <a:lstStyle/>
          <a:p>
            <a:r>
              <a:rPr lang="en-US" dirty="0"/>
              <a:t>Networking</a:t>
            </a:r>
          </a:p>
        </p:txBody>
      </p:sp>
      <p:sp>
        <p:nvSpPr>
          <p:cNvPr id="3" name="Text Placeholder 2">
            <a:extLst>
              <a:ext uri="{FF2B5EF4-FFF2-40B4-BE49-F238E27FC236}">
                <a16:creationId xmlns:a16="http://schemas.microsoft.com/office/drawing/2014/main" id="{01ADBE45-BEB3-4841-82E6-B19309021348}"/>
              </a:ext>
            </a:extLst>
          </p:cNvPr>
          <p:cNvSpPr>
            <a:spLocks noGrp="1"/>
          </p:cNvSpPr>
          <p:nvPr>
            <p:ph type="body" sz="quarter" idx="10"/>
          </p:nvPr>
        </p:nvSpPr>
        <p:spPr>
          <a:xfrm>
            <a:off x="584200" y="1435497"/>
            <a:ext cx="11018520" cy="1317284"/>
          </a:xfrm>
        </p:spPr>
        <p:txBody>
          <a:bodyPr/>
          <a:lstStyle/>
          <a:p>
            <a:r>
              <a:rPr lang="en-US" dirty="0">
                <a:latin typeface="+mn-lt"/>
              </a:rPr>
              <a:t>Kubernetes provides abstraction layer on top of Azure networking</a:t>
            </a:r>
          </a:p>
          <a:p>
            <a:r>
              <a:rPr lang="en-US" dirty="0">
                <a:latin typeface="+mn-lt"/>
              </a:rPr>
              <a:t>Correlated services are created automatically</a:t>
            </a:r>
          </a:p>
          <a:p>
            <a:pPr lvl="1"/>
            <a:r>
              <a:rPr lang="en-US" dirty="0"/>
              <a:t>Example: if you create a Kubernetes load balancer, AKS will create an Azure load balancer</a:t>
            </a:r>
          </a:p>
        </p:txBody>
      </p:sp>
    </p:spTree>
    <p:extLst>
      <p:ext uri="{BB962C8B-B14F-4D97-AF65-F5344CB8AC3E}">
        <p14:creationId xmlns:p14="http://schemas.microsoft.com/office/powerpoint/2010/main" val="269970363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608DC-F321-4BF4-927D-6780969C5C63}"/>
              </a:ext>
            </a:extLst>
          </p:cNvPr>
          <p:cNvSpPr>
            <a:spLocks noGrp="1"/>
          </p:cNvSpPr>
          <p:nvPr>
            <p:ph type="title"/>
          </p:nvPr>
        </p:nvSpPr>
        <p:spPr/>
        <p:txBody>
          <a:bodyPr/>
          <a:lstStyle/>
          <a:p>
            <a:r>
              <a:rPr lang="en-US" dirty="0"/>
              <a:t>Networking connectivity</a:t>
            </a:r>
          </a:p>
        </p:txBody>
      </p:sp>
      <p:sp>
        <p:nvSpPr>
          <p:cNvPr id="5" name="Text Placeholder 4">
            <a:extLst>
              <a:ext uri="{FF2B5EF4-FFF2-40B4-BE49-F238E27FC236}">
                <a16:creationId xmlns:a16="http://schemas.microsoft.com/office/drawing/2014/main" id="{8AD517DA-E696-4670-85F4-895958FC3DF2}"/>
              </a:ext>
            </a:extLst>
          </p:cNvPr>
          <p:cNvSpPr>
            <a:spLocks noGrp="1"/>
          </p:cNvSpPr>
          <p:nvPr>
            <p:ph type="body" sz="quarter" idx="10"/>
          </p:nvPr>
        </p:nvSpPr>
        <p:spPr>
          <a:xfrm>
            <a:off x="584199" y="2398813"/>
            <a:ext cx="4332358" cy="1508105"/>
          </a:xfrm>
        </p:spPr>
        <p:txBody>
          <a:bodyPr/>
          <a:lstStyle/>
          <a:p>
            <a:pPr marL="0" indent="0">
              <a:buNone/>
            </a:pPr>
            <a:r>
              <a:rPr lang="en-US" dirty="0">
                <a:latin typeface="Segoe UI" panose="020B0502040204020203" pitchFamily="34" charset="0"/>
                <a:cs typeface="Segoe UI" panose="020B0502040204020203" pitchFamily="34" charset="0"/>
              </a:rPr>
              <a:t>Cluster IP</a:t>
            </a:r>
          </a:p>
          <a:p>
            <a:pPr marL="0" indent="0">
              <a:buNone/>
            </a:pPr>
            <a:r>
              <a:rPr lang="en-US" sz="2000" dirty="0">
                <a:latin typeface="Segoe UI" panose="020B0502040204020203" pitchFamily="34" charset="0"/>
                <a:cs typeface="Segoe UI" panose="020B0502040204020203" pitchFamily="34" charset="0"/>
              </a:rPr>
              <a:t>Creates internal-only IP address for use within the cluster</a:t>
            </a:r>
          </a:p>
        </p:txBody>
      </p:sp>
      <p:sp>
        <p:nvSpPr>
          <p:cNvPr id="6" name="Text Placeholder 5">
            <a:extLst>
              <a:ext uri="{FF2B5EF4-FFF2-40B4-BE49-F238E27FC236}">
                <a16:creationId xmlns:a16="http://schemas.microsoft.com/office/drawing/2014/main" id="{A874E61E-846A-44B4-BBBC-9743FB31E9A7}"/>
              </a:ext>
            </a:extLst>
          </p:cNvPr>
          <p:cNvSpPr>
            <a:spLocks noGrp="1"/>
          </p:cNvSpPr>
          <p:nvPr>
            <p:ph type="body" sz="quarter" idx="12"/>
          </p:nvPr>
        </p:nvSpPr>
        <p:spPr>
          <a:xfrm>
            <a:off x="584199" y="4773378"/>
            <a:ext cx="2834861" cy="1508105"/>
          </a:xfrm>
        </p:spPr>
        <p:txBody>
          <a:bodyPr/>
          <a:lstStyle/>
          <a:p>
            <a:r>
              <a:rPr lang="en-US" dirty="0">
                <a:latin typeface="+mn-lt"/>
              </a:rPr>
              <a:t>NodePort</a:t>
            </a:r>
          </a:p>
          <a:p>
            <a:r>
              <a:rPr lang="en-US" sz="2000" dirty="0">
                <a:latin typeface="+mn-lt"/>
              </a:rPr>
              <a:t>Creates a port mapping on a specific node for direct access</a:t>
            </a:r>
          </a:p>
        </p:txBody>
      </p:sp>
      <p:sp>
        <p:nvSpPr>
          <p:cNvPr id="7" name="Text Placeholder 4">
            <a:extLst>
              <a:ext uri="{FF2B5EF4-FFF2-40B4-BE49-F238E27FC236}">
                <a16:creationId xmlns:a16="http://schemas.microsoft.com/office/drawing/2014/main" id="{4AEFA6FD-B24B-408B-8734-81EF9D2A5F0D}"/>
              </a:ext>
            </a:extLst>
          </p:cNvPr>
          <p:cNvSpPr txBox="1">
            <a:spLocks/>
          </p:cNvSpPr>
          <p:nvPr/>
        </p:nvSpPr>
        <p:spPr>
          <a:xfrm>
            <a:off x="584199" y="1435100"/>
            <a:ext cx="11018519"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Segoe UI" panose="020B0502040204020203" pitchFamily="34" charset="0"/>
                <a:cs typeface="Segoe UI" panose="020B0502040204020203" pitchFamily="34" charset="0"/>
              </a:rPr>
              <a:t>Services group pods together to provide network connectivity</a:t>
            </a:r>
          </a:p>
        </p:txBody>
      </p:sp>
      <p:grpSp>
        <p:nvGrpSpPr>
          <p:cNvPr id="9" name="Group 8" descr="The Cluster IP diagram depicts a port mapping to a specific node from an external request.">
            <a:extLst>
              <a:ext uri="{FF2B5EF4-FFF2-40B4-BE49-F238E27FC236}">
                <a16:creationId xmlns:a16="http://schemas.microsoft.com/office/drawing/2014/main" id="{2824BE30-1F8E-4539-A92B-869040D65690}"/>
              </a:ext>
            </a:extLst>
          </p:cNvPr>
          <p:cNvGrpSpPr/>
          <p:nvPr/>
        </p:nvGrpSpPr>
        <p:grpSpPr>
          <a:xfrm>
            <a:off x="5946011" y="2128910"/>
            <a:ext cx="5655439" cy="1809930"/>
            <a:chOff x="5946011" y="2128910"/>
            <a:chExt cx="5655439" cy="1809930"/>
          </a:xfrm>
        </p:grpSpPr>
        <p:sp>
          <p:nvSpPr>
            <p:cNvPr id="4" name="Rectangle 3">
              <a:extLst>
                <a:ext uri="{FF2B5EF4-FFF2-40B4-BE49-F238E27FC236}">
                  <a16:creationId xmlns:a16="http://schemas.microsoft.com/office/drawing/2014/main" id="{35557CAF-74DE-45F2-98B2-C30825A16ADB}"/>
                </a:ext>
              </a:extLst>
            </p:cNvPr>
            <p:cNvSpPr/>
            <p:nvPr/>
          </p:nvSpPr>
          <p:spPr bwMode="auto">
            <a:xfrm>
              <a:off x="5946011" y="2754880"/>
              <a:ext cx="1267589" cy="515370"/>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solidFill>
                    <a:schemeClr val="tx1"/>
                  </a:solidFill>
                  <a:latin typeface="+mj-lt"/>
                  <a:ea typeface="Segoe UI" pitchFamily="34" charset="0"/>
                  <a:cs typeface="Segoe UI" pitchFamily="34" charset="0"/>
                </a:rPr>
                <a:t>Internal</a:t>
              </a:r>
            </a:p>
            <a:p>
              <a:pPr algn="ctr" defTabSz="932472" fontAlgn="base">
                <a:spcBef>
                  <a:spcPct val="0"/>
                </a:spcBef>
                <a:spcAft>
                  <a:spcPct val="0"/>
                </a:spcAft>
              </a:pPr>
              <a:r>
                <a:rPr lang="en-IN" sz="1400" dirty="0">
                  <a:solidFill>
                    <a:schemeClr val="tx1"/>
                  </a:solidFill>
                  <a:latin typeface="+mj-lt"/>
                  <a:ea typeface="Segoe UI" pitchFamily="34" charset="0"/>
                  <a:cs typeface="Segoe UI" pitchFamily="34" charset="0"/>
                </a:rPr>
                <a:t>traffic</a:t>
              </a:r>
            </a:p>
          </p:txBody>
        </p:sp>
        <p:sp>
          <p:nvSpPr>
            <p:cNvPr id="12" name="Rectangle 11">
              <a:extLst>
                <a:ext uri="{FF2B5EF4-FFF2-40B4-BE49-F238E27FC236}">
                  <a16:creationId xmlns:a16="http://schemas.microsoft.com/office/drawing/2014/main" id="{3CE8C1E5-69EF-4293-AFF7-8171E2E28D4D}"/>
                </a:ext>
              </a:extLst>
            </p:cNvPr>
            <p:cNvSpPr/>
            <p:nvPr/>
          </p:nvSpPr>
          <p:spPr bwMode="auto">
            <a:xfrm>
              <a:off x="10705199" y="2215850"/>
              <a:ext cx="896251" cy="432099"/>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Pod</a:t>
              </a:r>
            </a:p>
          </p:txBody>
        </p:sp>
        <p:sp>
          <p:nvSpPr>
            <p:cNvPr id="13" name="Rectangle 12">
              <a:extLst>
                <a:ext uri="{FF2B5EF4-FFF2-40B4-BE49-F238E27FC236}">
                  <a16:creationId xmlns:a16="http://schemas.microsoft.com/office/drawing/2014/main" id="{96EB4B32-46CB-4F56-8E1F-19625BBBBE3A}"/>
                </a:ext>
              </a:extLst>
            </p:cNvPr>
            <p:cNvSpPr/>
            <p:nvPr/>
          </p:nvSpPr>
          <p:spPr bwMode="auto">
            <a:xfrm>
              <a:off x="10705198" y="2785717"/>
              <a:ext cx="896251" cy="432099"/>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Pod</a:t>
              </a:r>
            </a:p>
          </p:txBody>
        </p:sp>
        <p:sp>
          <p:nvSpPr>
            <p:cNvPr id="14" name="Rectangle 13">
              <a:extLst>
                <a:ext uri="{FF2B5EF4-FFF2-40B4-BE49-F238E27FC236}">
                  <a16:creationId xmlns:a16="http://schemas.microsoft.com/office/drawing/2014/main" id="{9E0FF87A-4F6F-4CA2-868C-479DED7675C7}"/>
                </a:ext>
              </a:extLst>
            </p:cNvPr>
            <p:cNvSpPr/>
            <p:nvPr/>
          </p:nvSpPr>
          <p:spPr bwMode="auto">
            <a:xfrm>
              <a:off x="10705197" y="3402845"/>
              <a:ext cx="896251" cy="432099"/>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Pod</a:t>
              </a:r>
            </a:p>
          </p:txBody>
        </p:sp>
        <p:sp>
          <p:nvSpPr>
            <p:cNvPr id="8" name="TextBox 7">
              <a:extLst>
                <a:ext uri="{FF2B5EF4-FFF2-40B4-BE49-F238E27FC236}">
                  <a16:creationId xmlns:a16="http://schemas.microsoft.com/office/drawing/2014/main" id="{76B5D725-3D50-4753-9C2E-893D7D958F6A}"/>
                </a:ext>
              </a:extLst>
            </p:cNvPr>
            <p:cNvSpPr txBox="1"/>
            <p:nvPr/>
          </p:nvSpPr>
          <p:spPr>
            <a:xfrm>
              <a:off x="10070680" y="2128910"/>
              <a:ext cx="589072"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latin typeface="+mj-lt"/>
                </a:rPr>
                <a:t>Port 80</a:t>
              </a:r>
            </a:p>
          </p:txBody>
        </p:sp>
        <p:sp>
          <p:nvSpPr>
            <p:cNvPr id="15" name="TextBox 14">
              <a:extLst>
                <a:ext uri="{FF2B5EF4-FFF2-40B4-BE49-F238E27FC236}">
                  <a16:creationId xmlns:a16="http://schemas.microsoft.com/office/drawing/2014/main" id="{B779C4F8-F4CA-40AB-8A82-CAA6A4E34129}"/>
                </a:ext>
              </a:extLst>
            </p:cNvPr>
            <p:cNvSpPr txBox="1"/>
            <p:nvPr/>
          </p:nvSpPr>
          <p:spPr>
            <a:xfrm>
              <a:off x="7550049" y="2660446"/>
              <a:ext cx="589072"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latin typeface="+mj-lt"/>
                </a:rPr>
                <a:t>Port 80</a:t>
              </a:r>
            </a:p>
          </p:txBody>
        </p:sp>
        <p:sp>
          <p:nvSpPr>
            <p:cNvPr id="16" name="TextBox 15">
              <a:extLst>
                <a:ext uri="{FF2B5EF4-FFF2-40B4-BE49-F238E27FC236}">
                  <a16:creationId xmlns:a16="http://schemas.microsoft.com/office/drawing/2014/main" id="{FC52ABBB-9F0D-455C-AB4D-0EC70C49A260}"/>
                </a:ext>
              </a:extLst>
            </p:cNvPr>
            <p:cNvSpPr txBox="1"/>
            <p:nvPr/>
          </p:nvSpPr>
          <p:spPr>
            <a:xfrm>
              <a:off x="10076131" y="2683239"/>
              <a:ext cx="589072"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latin typeface="+mj-lt"/>
                </a:rPr>
                <a:t>Port 80</a:t>
              </a:r>
            </a:p>
          </p:txBody>
        </p:sp>
        <p:sp>
          <p:nvSpPr>
            <p:cNvPr id="17" name="TextBox 16">
              <a:extLst>
                <a:ext uri="{FF2B5EF4-FFF2-40B4-BE49-F238E27FC236}">
                  <a16:creationId xmlns:a16="http://schemas.microsoft.com/office/drawing/2014/main" id="{0F5E4EFB-B6F9-4FC2-9FE1-CAD029352D36}"/>
                </a:ext>
              </a:extLst>
            </p:cNvPr>
            <p:cNvSpPr txBox="1"/>
            <p:nvPr/>
          </p:nvSpPr>
          <p:spPr>
            <a:xfrm>
              <a:off x="10081582" y="3237568"/>
              <a:ext cx="589072"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latin typeface="+mj-lt"/>
                </a:rPr>
                <a:t>Port 80</a:t>
              </a:r>
            </a:p>
          </p:txBody>
        </p:sp>
        <p:cxnSp>
          <p:nvCxnSpPr>
            <p:cNvPr id="19" name="Straight Arrow Connector 18">
              <a:extLst>
                <a:ext uri="{FF2B5EF4-FFF2-40B4-BE49-F238E27FC236}">
                  <a16:creationId xmlns:a16="http://schemas.microsoft.com/office/drawing/2014/main" id="{60D3038A-C512-4A8D-BCB4-60D27E88F7AB}"/>
                </a:ext>
              </a:extLst>
            </p:cNvPr>
            <p:cNvCxnSpPr>
              <a:stCxn id="4" idx="3"/>
              <a:endCxn id="10" idx="1"/>
            </p:cNvCxnSpPr>
            <p:nvPr/>
          </p:nvCxnSpPr>
          <p:spPr>
            <a:xfrm>
              <a:off x="7213600" y="3012565"/>
              <a:ext cx="1004055" cy="0"/>
            </a:xfrm>
            <a:prstGeom prst="straightConnector1">
              <a:avLst/>
            </a:prstGeom>
            <a:ln w="28575">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518406C-FC5C-42B3-AFBC-CD32CDD91D9B}"/>
                </a:ext>
              </a:extLst>
            </p:cNvPr>
            <p:cNvCxnSpPr>
              <a:cxnSpLocks/>
              <a:endCxn id="13" idx="1"/>
            </p:cNvCxnSpPr>
            <p:nvPr/>
          </p:nvCxnSpPr>
          <p:spPr>
            <a:xfrm>
              <a:off x="9461501" y="3001766"/>
              <a:ext cx="1243697" cy="1"/>
            </a:xfrm>
            <a:prstGeom prst="straightConnector1">
              <a:avLst/>
            </a:prstGeom>
            <a:ln w="28575">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8ABCADD9-56A9-4394-AF6B-D25A99A89BCB}"/>
                </a:ext>
              </a:extLst>
            </p:cNvPr>
            <p:cNvCxnSpPr>
              <a:cxnSpLocks/>
            </p:cNvCxnSpPr>
            <p:nvPr/>
          </p:nvCxnSpPr>
          <p:spPr>
            <a:xfrm>
              <a:off x="9258300" y="3213100"/>
              <a:ext cx="1446897" cy="405795"/>
            </a:xfrm>
            <a:prstGeom prst="bentConnector3">
              <a:avLst>
                <a:gd name="adj1" fmla="val 495"/>
              </a:avLst>
            </a:prstGeom>
            <a:ln w="28575">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3CB9B26F-4EB9-4A21-9A6F-373B24D996DF}"/>
                </a:ext>
              </a:extLst>
            </p:cNvPr>
            <p:cNvCxnSpPr>
              <a:cxnSpLocks/>
            </p:cNvCxnSpPr>
            <p:nvPr/>
          </p:nvCxnSpPr>
          <p:spPr>
            <a:xfrm flipV="1">
              <a:off x="9258300" y="2429857"/>
              <a:ext cx="1446897" cy="405795"/>
            </a:xfrm>
            <a:prstGeom prst="bentConnector3">
              <a:avLst>
                <a:gd name="adj1" fmla="val 495"/>
              </a:avLst>
            </a:prstGeom>
            <a:ln w="28575">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7780F23-6906-448B-A923-6B0A82D2BF11}"/>
                </a:ext>
              </a:extLst>
            </p:cNvPr>
            <p:cNvSpPr/>
            <p:nvPr/>
          </p:nvSpPr>
          <p:spPr bwMode="auto">
            <a:xfrm>
              <a:off x="8217655" y="2812030"/>
              <a:ext cx="1243846" cy="40107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Cluster IP</a:t>
              </a:r>
            </a:p>
          </p:txBody>
        </p:sp>
        <p:sp>
          <p:nvSpPr>
            <p:cNvPr id="3" name="TextBox 2"/>
            <p:cNvSpPr txBox="1"/>
            <p:nvPr/>
          </p:nvSpPr>
          <p:spPr>
            <a:xfrm>
              <a:off x="7980940" y="3631063"/>
              <a:ext cx="110459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latin typeface="+mj-lt"/>
                </a:rPr>
                <a:t>Cluster IP</a:t>
              </a:r>
            </a:p>
          </p:txBody>
        </p:sp>
      </p:grpSp>
      <p:grpSp>
        <p:nvGrpSpPr>
          <p:cNvPr id="11" name="Group 10" descr="The NodePort diagram depicts internal traffic being routed on a private IP address.">
            <a:extLst>
              <a:ext uri="{FF2B5EF4-FFF2-40B4-BE49-F238E27FC236}">
                <a16:creationId xmlns:a16="http://schemas.microsoft.com/office/drawing/2014/main" id="{E7DC6B55-F599-4E26-9AC8-932A60EE6EAA}"/>
              </a:ext>
            </a:extLst>
          </p:cNvPr>
          <p:cNvGrpSpPr/>
          <p:nvPr/>
        </p:nvGrpSpPr>
        <p:grpSpPr>
          <a:xfrm>
            <a:off x="3792218" y="4616809"/>
            <a:ext cx="7817170" cy="1947104"/>
            <a:chOff x="3792218" y="4616809"/>
            <a:chExt cx="7817170" cy="1947104"/>
          </a:xfrm>
        </p:grpSpPr>
        <p:sp>
          <p:nvSpPr>
            <p:cNvPr id="33" name="Rectangle 32">
              <a:extLst>
                <a:ext uri="{FF2B5EF4-FFF2-40B4-BE49-F238E27FC236}">
                  <a16:creationId xmlns:a16="http://schemas.microsoft.com/office/drawing/2014/main" id="{EF67A10F-ACD1-4D8D-AF1F-D23727F31EDF}"/>
                </a:ext>
              </a:extLst>
            </p:cNvPr>
            <p:cNvSpPr/>
            <p:nvPr/>
          </p:nvSpPr>
          <p:spPr bwMode="auto">
            <a:xfrm>
              <a:off x="10756139" y="4716233"/>
              <a:ext cx="853249" cy="432099"/>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Pod</a:t>
              </a:r>
            </a:p>
          </p:txBody>
        </p:sp>
        <p:sp>
          <p:nvSpPr>
            <p:cNvPr id="34" name="Rectangle 33">
              <a:extLst>
                <a:ext uri="{FF2B5EF4-FFF2-40B4-BE49-F238E27FC236}">
                  <a16:creationId xmlns:a16="http://schemas.microsoft.com/office/drawing/2014/main" id="{27A5B9FA-F835-43C8-BE5D-DD3CFA2EDE22}"/>
                </a:ext>
              </a:extLst>
            </p:cNvPr>
            <p:cNvSpPr/>
            <p:nvPr/>
          </p:nvSpPr>
          <p:spPr bwMode="auto">
            <a:xfrm>
              <a:off x="10756139" y="5263850"/>
              <a:ext cx="853249" cy="432099"/>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Pod</a:t>
              </a:r>
            </a:p>
          </p:txBody>
        </p:sp>
        <p:sp>
          <p:nvSpPr>
            <p:cNvPr id="35" name="Rectangle 34">
              <a:extLst>
                <a:ext uri="{FF2B5EF4-FFF2-40B4-BE49-F238E27FC236}">
                  <a16:creationId xmlns:a16="http://schemas.microsoft.com/office/drawing/2014/main" id="{7D58AD03-192C-4FE9-8B90-C12660F89855}"/>
                </a:ext>
              </a:extLst>
            </p:cNvPr>
            <p:cNvSpPr/>
            <p:nvPr/>
          </p:nvSpPr>
          <p:spPr bwMode="auto">
            <a:xfrm>
              <a:off x="10756139" y="5830517"/>
              <a:ext cx="853249" cy="432099"/>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Pod</a:t>
              </a:r>
            </a:p>
          </p:txBody>
        </p:sp>
        <p:cxnSp>
          <p:nvCxnSpPr>
            <p:cNvPr id="36" name="Connector: Elbow 35">
              <a:extLst>
                <a:ext uri="{FF2B5EF4-FFF2-40B4-BE49-F238E27FC236}">
                  <a16:creationId xmlns:a16="http://schemas.microsoft.com/office/drawing/2014/main" id="{11460DFD-4C08-46D7-99A9-38C17F21405F}"/>
                </a:ext>
              </a:extLst>
            </p:cNvPr>
            <p:cNvCxnSpPr>
              <a:cxnSpLocks/>
            </p:cNvCxnSpPr>
            <p:nvPr/>
          </p:nvCxnSpPr>
          <p:spPr>
            <a:xfrm>
              <a:off x="9435708" y="5683732"/>
              <a:ext cx="1297691" cy="375686"/>
            </a:xfrm>
            <a:prstGeom prst="bentConnector3">
              <a:avLst>
                <a:gd name="adj1" fmla="val 88"/>
              </a:avLst>
            </a:prstGeom>
            <a:ln w="28575">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697B0FB1-45B2-4E7D-96B2-D1511EE798D0}"/>
                </a:ext>
              </a:extLst>
            </p:cNvPr>
            <p:cNvCxnSpPr>
              <a:cxnSpLocks/>
            </p:cNvCxnSpPr>
            <p:nvPr/>
          </p:nvCxnSpPr>
          <p:spPr>
            <a:xfrm flipV="1">
              <a:off x="9451778" y="4918800"/>
              <a:ext cx="1297691" cy="375686"/>
            </a:xfrm>
            <a:prstGeom prst="bentConnector3">
              <a:avLst>
                <a:gd name="adj1" fmla="val 88"/>
              </a:avLst>
            </a:prstGeom>
            <a:ln w="28575">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BE7AA8C-DBBB-40EB-B3AD-8CAE63D3D960}"/>
                </a:ext>
              </a:extLst>
            </p:cNvPr>
            <p:cNvCxnSpPr>
              <a:cxnSpLocks/>
            </p:cNvCxnSpPr>
            <p:nvPr/>
          </p:nvCxnSpPr>
          <p:spPr>
            <a:xfrm>
              <a:off x="9501072" y="5489772"/>
              <a:ext cx="1243697" cy="1"/>
            </a:xfrm>
            <a:prstGeom prst="straightConnector1">
              <a:avLst/>
            </a:prstGeom>
            <a:ln w="28575">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30C8742-3114-4A4F-90E4-1094AAE792E1}"/>
                </a:ext>
              </a:extLst>
            </p:cNvPr>
            <p:cNvCxnSpPr>
              <a:cxnSpLocks/>
            </p:cNvCxnSpPr>
            <p:nvPr/>
          </p:nvCxnSpPr>
          <p:spPr>
            <a:xfrm>
              <a:off x="7232223" y="5478900"/>
              <a:ext cx="1095139" cy="10873"/>
            </a:xfrm>
            <a:prstGeom prst="straightConnector1">
              <a:avLst/>
            </a:prstGeom>
            <a:ln w="28575">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F0A8CA94-0D88-4AC4-B628-42092D4DDE55}"/>
                </a:ext>
              </a:extLst>
            </p:cNvPr>
            <p:cNvCxnSpPr>
              <a:cxnSpLocks/>
            </p:cNvCxnSpPr>
            <p:nvPr/>
          </p:nvCxnSpPr>
          <p:spPr>
            <a:xfrm flipV="1">
              <a:off x="4900664" y="4917352"/>
              <a:ext cx="1297691" cy="375686"/>
            </a:xfrm>
            <a:prstGeom prst="bentConnector3">
              <a:avLst>
                <a:gd name="adj1" fmla="val 88"/>
              </a:avLst>
            </a:prstGeom>
            <a:ln w="28575">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779F88A8-C537-4B2E-8755-FD6C5664B7DB}"/>
                </a:ext>
              </a:extLst>
            </p:cNvPr>
            <p:cNvCxnSpPr>
              <a:cxnSpLocks/>
            </p:cNvCxnSpPr>
            <p:nvPr/>
          </p:nvCxnSpPr>
          <p:spPr>
            <a:xfrm>
              <a:off x="4893994" y="5671249"/>
              <a:ext cx="1297691" cy="375686"/>
            </a:xfrm>
            <a:prstGeom prst="bentConnector3">
              <a:avLst>
                <a:gd name="adj1" fmla="val 88"/>
              </a:avLst>
            </a:prstGeom>
            <a:ln w="28575">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D5416DA-01C4-4E45-A227-33FD98BCD248}"/>
                </a:ext>
              </a:extLst>
            </p:cNvPr>
            <p:cNvCxnSpPr>
              <a:cxnSpLocks/>
            </p:cNvCxnSpPr>
            <p:nvPr/>
          </p:nvCxnSpPr>
          <p:spPr>
            <a:xfrm>
              <a:off x="4956531" y="5481103"/>
              <a:ext cx="1243697" cy="1"/>
            </a:xfrm>
            <a:prstGeom prst="straightConnector1">
              <a:avLst/>
            </a:prstGeom>
            <a:ln w="28575">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3EBD0D26-605A-4CA4-B5C0-35EFF85E2A95}"/>
                </a:ext>
              </a:extLst>
            </p:cNvPr>
            <p:cNvCxnSpPr>
              <a:cxnSpLocks/>
            </p:cNvCxnSpPr>
            <p:nvPr/>
          </p:nvCxnSpPr>
          <p:spPr>
            <a:xfrm>
              <a:off x="7442201" y="4917352"/>
              <a:ext cx="1073149" cy="346498"/>
            </a:xfrm>
            <a:prstGeom prst="bentConnector3">
              <a:avLst>
                <a:gd name="adj1" fmla="val 99704"/>
              </a:avLst>
            </a:prstGeom>
            <a:ln w="28575">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F0923EEE-3449-4F95-B59D-E1BAC7C14878}"/>
                </a:ext>
              </a:extLst>
            </p:cNvPr>
            <p:cNvCxnSpPr>
              <a:cxnSpLocks/>
            </p:cNvCxnSpPr>
            <p:nvPr/>
          </p:nvCxnSpPr>
          <p:spPr>
            <a:xfrm flipV="1">
              <a:off x="7422765" y="5696929"/>
              <a:ext cx="1073149" cy="346498"/>
            </a:xfrm>
            <a:prstGeom prst="bentConnector3">
              <a:avLst>
                <a:gd name="adj1" fmla="val 99704"/>
              </a:avLst>
            </a:prstGeom>
            <a:ln w="28575">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8D96F4DA-5966-40A0-83D4-A346D1D6F247}"/>
                </a:ext>
              </a:extLst>
            </p:cNvPr>
            <p:cNvSpPr/>
            <p:nvPr/>
          </p:nvSpPr>
          <p:spPr bwMode="auto">
            <a:xfrm>
              <a:off x="6198355" y="4728488"/>
              <a:ext cx="1243846" cy="40107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AKS node</a:t>
              </a:r>
            </a:p>
          </p:txBody>
        </p:sp>
        <p:sp>
          <p:nvSpPr>
            <p:cNvPr id="30" name="Rectangle 29">
              <a:extLst>
                <a:ext uri="{FF2B5EF4-FFF2-40B4-BE49-F238E27FC236}">
                  <a16:creationId xmlns:a16="http://schemas.microsoft.com/office/drawing/2014/main" id="{1A8FD1E5-0AB9-4501-8DD0-7AABCE559A85}"/>
                </a:ext>
              </a:extLst>
            </p:cNvPr>
            <p:cNvSpPr/>
            <p:nvPr/>
          </p:nvSpPr>
          <p:spPr bwMode="auto">
            <a:xfrm>
              <a:off x="6198355" y="5284115"/>
              <a:ext cx="1243846" cy="40107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AKS node</a:t>
              </a:r>
            </a:p>
          </p:txBody>
        </p:sp>
        <p:sp>
          <p:nvSpPr>
            <p:cNvPr id="31" name="Rectangle 30">
              <a:extLst>
                <a:ext uri="{FF2B5EF4-FFF2-40B4-BE49-F238E27FC236}">
                  <a16:creationId xmlns:a16="http://schemas.microsoft.com/office/drawing/2014/main" id="{8413ACA6-3C93-4EDE-851D-33502C23C801}"/>
                </a:ext>
              </a:extLst>
            </p:cNvPr>
            <p:cNvSpPr/>
            <p:nvPr/>
          </p:nvSpPr>
          <p:spPr bwMode="auto">
            <a:xfrm>
              <a:off x="6198355" y="5849267"/>
              <a:ext cx="1243846" cy="40107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AKS node</a:t>
              </a:r>
            </a:p>
          </p:txBody>
        </p:sp>
        <p:sp>
          <p:nvSpPr>
            <p:cNvPr id="53" name="TextBox 52">
              <a:extLst>
                <a:ext uri="{FF2B5EF4-FFF2-40B4-BE49-F238E27FC236}">
                  <a16:creationId xmlns:a16="http://schemas.microsoft.com/office/drawing/2014/main" id="{152D8B84-9310-476F-8CA4-0A1D9DED2905}"/>
                </a:ext>
              </a:extLst>
            </p:cNvPr>
            <p:cNvSpPr txBox="1"/>
            <p:nvPr/>
          </p:nvSpPr>
          <p:spPr>
            <a:xfrm>
              <a:off x="10031424" y="4622487"/>
              <a:ext cx="589072"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latin typeface="+mj-lt"/>
                </a:rPr>
                <a:t>Port 80</a:t>
              </a:r>
            </a:p>
          </p:txBody>
        </p:sp>
        <p:sp>
          <p:nvSpPr>
            <p:cNvPr id="54" name="TextBox 53">
              <a:extLst>
                <a:ext uri="{FF2B5EF4-FFF2-40B4-BE49-F238E27FC236}">
                  <a16:creationId xmlns:a16="http://schemas.microsoft.com/office/drawing/2014/main" id="{0B5AF29A-515F-489C-B6F7-6F119C4D2737}"/>
                </a:ext>
              </a:extLst>
            </p:cNvPr>
            <p:cNvSpPr txBox="1"/>
            <p:nvPr/>
          </p:nvSpPr>
          <p:spPr>
            <a:xfrm>
              <a:off x="10031424" y="5758545"/>
              <a:ext cx="589072"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latin typeface="+mj-lt"/>
                </a:rPr>
                <a:t>Port 80</a:t>
              </a:r>
            </a:p>
          </p:txBody>
        </p:sp>
        <p:sp>
          <p:nvSpPr>
            <p:cNvPr id="55" name="TextBox 54">
              <a:extLst>
                <a:ext uri="{FF2B5EF4-FFF2-40B4-BE49-F238E27FC236}">
                  <a16:creationId xmlns:a16="http://schemas.microsoft.com/office/drawing/2014/main" id="{B01AC648-71A1-47AF-9BF9-CA8063D29F98}"/>
                </a:ext>
              </a:extLst>
            </p:cNvPr>
            <p:cNvSpPr txBox="1"/>
            <p:nvPr/>
          </p:nvSpPr>
          <p:spPr>
            <a:xfrm>
              <a:off x="10031424" y="5197931"/>
              <a:ext cx="589072"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latin typeface="+mj-lt"/>
                </a:rPr>
                <a:t>Port 80</a:t>
              </a:r>
            </a:p>
          </p:txBody>
        </p:sp>
        <p:sp>
          <p:nvSpPr>
            <p:cNvPr id="32" name="Rectangle 31">
              <a:extLst>
                <a:ext uri="{FF2B5EF4-FFF2-40B4-BE49-F238E27FC236}">
                  <a16:creationId xmlns:a16="http://schemas.microsoft.com/office/drawing/2014/main" id="{36E371C8-D25B-4A8F-8ADE-8CF625DB53CC}"/>
                </a:ext>
              </a:extLst>
            </p:cNvPr>
            <p:cNvSpPr/>
            <p:nvPr/>
          </p:nvSpPr>
          <p:spPr bwMode="auto">
            <a:xfrm>
              <a:off x="8351005" y="5268142"/>
              <a:ext cx="1243846" cy="42780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NodePort</a:t>
              </a:r>
            </a:p>
          </p:txBody>
        </p:sp>
        <p:sp>
          <p:nvSpPr>
            <p:cNvPr id="56" name="TextBox 55">
              <a:extLst>
                <a:ext uri="{FF2B5EF4-FFF2-40B4-BE49-F238E27FC236}">
                  <a16:creationId xmlns:a16="http://schemas.microsoft.com/office/drawing/2014/main" id="{BF239858-FE02-4EFF-A89F-CFBFAD7B3754}"/>
                </a:ext>
              </a:extLst>
            </p:cNvPr>
            <p:cNvSpPr txBox="1"/>
            <p:nvPr/>
          </p:nvSpPr>
          <p:spPr>
            <a:xfrm>
              <a:off x="5234050" y="4616809"/>
              <a:ext cx="859338"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latin typeface="+mj-lt"/>
                </a:rPr>
                <a:t>Port 31000</a:t>
              </a:r>
            </a:p>
          </p:txBody>
        </p:sp>
        <p:sp>
          <p:nvSpPr>
            <p:cNvPr id="57" name="TextBox 56">
              <a:extLst>
                <a:ext uri="{FF2B5EF4-FFF2-40B4-BE49-F238E27FC236}">
                  <a16:creationId xmlns:a16="http://schemas.microsoft.com/office/drawing/2014/main" id="{DE2065E5-DEBA-4206-A1ED-8B7AE57F94AE}"/>
                </a:ext>
              </a:extLst>
            </p:cNvPr>
            <p:cNvSpPr txBox="1"/>
            <p:nvPr/>
          </p:nvSpPr>
          <p:spPr>
            <a:xfrm>
              <a:off x="5243008" y="5200939"/>
              <a:ext cx="859338"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latin typeface="+mj-lt"/>
                </a:rPr>
                <a:t>Port 31000</a:t>
              </a:r>
            </a:p>
          </p:txBody>
        </p:sp>
        <p:sp>
          <p:nvSpPr>
            <p:cNvPr id="58" name="TextBox 57">
              <a:extLst>
                <a:ext uri="{FF2B5EF4-FFF2-40B4-BE49-F238E27FC236}">
                  <a16:creationId xmlns:a16="http://schemas.microsoft.com/office/drawing/2014/main" id="{9CF2C54E-9802-4332-8CF3-35C5CA53FEF8}"/>
                </a:ext>
              </a:extLst>
            </p:cNvPr>
            <p:cNvSpPr txBox="1"/>
            <p:nvPr/>
          </p:nvSpPr>
          <p:spPr>
            <a:xfrm>
              <a:off x="5251966" y="5785069"/>
              <a:ext cx="859338"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latin typeface="+mj-lt"/>
                </a:rPr>
                <a:t>Port 31000</a:t>
              </a:r>
            </a:p>
          </p:txBody>
        </p:sp>
        <p:sp>
          <p:nvSpPr>
            <p:cNvPr id="28" name="Rectangle 27">
              <a:extLst>
                <a:ext uri="{FF2B5EF4-FFF2-40B4-BE49-F238E27FC236}">
                  <a16:creationId xmlns:a16="http://schemas.microsoft.com/office/drawing/2014/main" id="{097F25A9-B7B4-4007-A8D2-5470F2E0C730}"/>
                </a:ext>
              </a:extLst>
            </p:cNvPr>
            <p:cNvSpPr/>
            <p:nvPr/>
          </p:nvSpPr>
          <p:spPr bwMode="auto">
            <a:xfrm>
              <a:off x="3792218" y="5232804"/>
              <a:ext cx="1267589" cy="515370"/>
            </a:xfrm>
            <a:prstGeom prst="rect">
              <a:avLst/>
            </a:prstGeom>
            <a:solidFill>
              <a:srgbClr val="FFB9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solidFill>
                    <a:schemeClr val="tx1"/>
                  </a:solidFill>
                  <a:latin typeface="+mj-lt"/>
                  <a:ea typeface="Segoe UI" pitchFamily="34" charset="0"/>
                  <a:cs typeface="Segoe UI" pitchFamily="34" charset="0"/>
                </a:rPr>
                <a:t>Incoming</a:t>
              </a:r>
            </a:p>
            <a:p>
              <a:pPr algn="ctr" defTabSz="932472" fontAlgn="base">
                <a:spcBef>
                  <a:spcPct val="0"/>
                </a:spcBef>
                <a:spcAft>
                  <a:spcPct val="0"/>
                </a:spcAft>
              </a:pPr>
              <a:r>
                <a:rPr lang="en-IN" sz="1400" dirty="0">
                  <a:solidFill>
                    <a:schemeClr val="tx1"/>
                  </a:solidFill>
                  <a:latin typeface="+mj-lt"/>
                  <a:ea typeface="Segoe UI" pitchFamily="34" charset="0"/>
                  <a:cs typeface="Segoe UI" pitchFamily="34" charset="0"/>
                </a:rPr>
                <a:t>traffic</a:t>
              </a:r>
            </a:p>
          </p:txBody>
        </p:sp>
        <p:sp>
          <p:nvSpPr>
            <p:cNvPr id="46" name="TextBox 45"/>
            <p:cNvSpPr txBox="1"/>
            <p:nvPr/>
          </p:nvSpPr>
          <p:spPr>
            <a:xfrm>
              <a:off x="7980940" y="6256136"/>
              <a:ext cx="1132041" cy="307777"/>
            </a:xfrm>
            <a:prstGeom prst="rect">
              <a:avLst/>
            </a:prstGeom>
            <a:noFill/>
          </p:spPr>
          <p:txBody>
            <a:bodyPr wrap="none" lIns="0" tIns="0" rIns="0" bIns="0" rtlCol="0">
              <a:spAutoFit/>
            </a:bodyPr>
            <a:lstStyle/>
            <a:p>
              <a:r>
                <a:rPr lang="en-US" sz="2000" b="1" dirty="0" err="1">
                  <a:latin typeface="Segoe UI Semibold" panose="020B0702040204020203" pitchFamily="34" charset="0"/>
                  <a:cs typeface="Segoe UI Semibold" panose="020B0702040204020203" pitchFamily="34" charset="0"/>
                </a:rPr>
                <a:t>NodePort</a:t>
              </a:r>
              <a:endParaRPr lang="en-US" sz="2000" b="1" dirty="0">
                <a:gradFill>
                  <a:gsLst>
                    <a:gs pos="2917">
                      <a:schemeClr val="tx1"/>
                    </a:gs>
                    <a:gs pos="30000">
                      <a:schemeClr val="tx1"/>
                    </a:gs>
                  </a:gsLst>
                  <a:lin ang="5400000" scaled="0"/>
                </a:gradFill>
                <a:latin typeface="+mj-lt"/>
              </a:endParaRPr>
            </a:p>
          </p:txBody>
        </p:sp>
      </p:grpSp>
    </p:spTree>
    <p:extLst>
      <p:ext uri="{BB962C8B-B14F-4D97-AF65-F5344CB8AC3E}">
        <p14:creationId xmlns:p14="http://schemas.microsoft.com/office/powerpoint/2010/main" val="303796071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608DC-F321-4BF4-927D-6780969C5C63}"/>
              </a:ext>
            </a:extLst>
          </p:cNvPr>
          <p:cNvSpPr>
            <a:spLocks noGrp="1"/>
          </p:cNvSpPr>
          <p:nvPr>
            <p:ph type="title"/>
          </p:nvPr>
        </p:nvSpPr>
        <p:spPr/>
        <p:txBody>
          <a:bodyPr/>
          <a:lstStyle/>
          <a:p>
            <a:r>
              <a:rPr lang="en-US" dirty="0"/>
              <a:t>Networking connectivity (continued)</a:t>
            </a:r>
          </a:p>
        </p:txBody>
      </p:sp>
      <p:sp>
        <p:nvSpPr>
          <p:cNvPr id="5" name="Text Placeholder 4">
            <a:extLst>
              <a:ext uri="{FF2B5EF4-FFF2-40B4-BE49-F238E27FC236}">
                <a16:creationId xmlns:a16="http://schemas.microsoft.com/office/drawing/2014/main" id="{8AD517DA-E696-4670-85F4-895958FC3DF2}"/>
              </a:ext>
            </a:extLst>
          </p:cNvPr>
          <p:cNvSpPr>
            <a:spLocks noGrp="1"/>
          </p:cNvSpPr>
          <p:nvPr>
            <p:ph type="body" sz="quarter" idx="10"/>
          </p:nvPr>
        </p:nvSpPr>
        <p:spPr>
          <a:xfrm>
            <a:off x="584199" y="2449679"/>
            <a:ext cx="4199835" cy="1200329"/>
          </a:xfrm>
        </p:spPr>
        <p:txBody>
          <a:bodyPr/>
          <a:lstStyle/>
          <a:p>
            <a:pPr marL="0" indent="0">
              <a:buNone/>
            </a:pPr>
            <a:r>
              <a:rPr lang="en-US" dirty="0">
                <a:latin typeface="+mj-lt"/>
              </a:rPr>
              <a:t>LoadBalancer</a:t>
            </a:r>
          </a:p>
          <a:p>
            <a:pPr marL="0" indent="0">
              <a:buNone/>
            </a:pPr>
            <a:r>
              <a:rPr lang="en-US" sz="2000" dirty="0"/>
              <a:t>Creates an Azure load balancer resource with an external IP address</a:t>
            </a:r>
          </a:p>
        </p:txBody>
      </p:sp>
      <p:sp>
        <p:nvSpPr>
          <p:cNvPr id="6" name="Text Placeholder 5">
            <a:extLst>
              <a:ext uri="{FF2B5EF4-FFF2-40B4-BE49-F238E27FC236}">
                <a16:creationId xmlns:a16="http://schemas.microsoft.com/office/drawing/2014/main" id="{A874E61E-846A-44B4-BBBC-9743FB31E9A7}"/>
              </a:ext>
            </a:extLst>
          </p:cNvPr>
          <p:cNvSpPr>
            <a:spLocks noGrp="1"/>
          </p:cNvSpPr>
          <p:nvPr>
            <p:ph type="body" sz="quarter" idx="12"/>
          </p:nvPr>
        </p:nvSpPr>
        <p:spPr>
          <a:xfrm>
            <a:off x="584199" y="4530348"/>
            <a:ext cx="5212080" cy="892552"/>
          </a:xfrm>
        </p:spPr>
        <p:txBody>
          <a:bodyPr/>
          <a:lstStyle/>
          <a:p>
            <a:r>
              <a:rPr lang="en-US" dirty="0">
                <a:latin typeface="+mj-lt"/>
              </a:rPr>
              <a:t>ExternalName</a:t>
            </a:r>
          </a:p>
          <a:p>
            <a:r>
              <a:rPr lang="en-US" sz="2000" dirty="0"/>
              <a:t>Creates a direct DNS entry</a:t>
            </a:r>
          </a:p>
        </p:txBody>
      </p:sp>
      <p:sp>
        <p:nvSpPr>
          <p:cNvPr id="7" name="Text Placeholder 4">
            <a:extLst>
              <a:ext uri="{FF2B5EF4-FFF2-40B4-BE49-F238E27FC236}">
                <a16:creationId xmlns:a16="http://schemas.microsoft.com/office/drawing/2014/main" id="{4AEFA6FD-B24B-408B-8734-81EF9D2A5F0D}"/>
              </a:ext>
            </a:extLst>
          </p:cNvPr>
          <p:cNvSpPr txBox="1">
            <a:spLocks/>
          </p:cNvSpPr>
          <p:nvPr/>
        </p:nvSpPr>
        <p:spPr>
          <a:xfrm>
            <a:off x="584199" y="1435100"/>
            <a:ext cx="11018519"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Services group pods together to provide network connectivity</a:t>
            </a:r>
          </a:p>
        </p:txBody>
      </p:sp>
      <p:grpSp>
        <p:nvGrpSpPr>
          <p:cNvPr id="4" name="Group 3" descr="This diagram depicts a classic load balancer setup with a single external IP address and port mapped to one or more internal nodes.">
            <a:extLst>
              <a:ext uri="{FF2B5EF4-FFF2-40B4-BE49-F238E27FC236}">
                <a16:creationId xmlns:a16="http://schemas.microsoft.com/office/drawing/2014/main" id="{177AB9EF-D73A-4CBD-829D-AE4C65D41ECF}"/>
              </a:ext>
            </a:extLst>
          </p:cNvPr>
          <p:cNvGrpSpPr/>
          <p:nvPr/>
        </p:nvGrpSpPr>
        <p:grpSpPr>
          <a:xfrm>
            <a:off x="4839920" y="2435641"/>
            <a:ext cx="6778752" cy="2151757"/>
            <a:chOff x="4839920" y="2435641"/>
            <a:chExt cx="6778752" cy="2151757"/>
          </a:xfrm>
        </p:grpSpPr>
        <p:sp>
          <p:nvSpPr>
            <p:cNvPr id="3" name="Rectangle 2">
              <a:extLst>
                <a:ext uri="{FF2B5EF4-FFF2-40B4-BE49-F238E27FC236}">
                  <a16:creationId xmlns:a16="http://schemas.microsoft.com/office/drawing/2014/main" id="{B1D87500-F7EE-49B7-9AE5-4A05CC3B9644}"/>
                </a:ext>
              </a:extLst>
            </p:cNvPr>
            <p:cNvSpPr/>
            <p:nvPr/>
          </p:nvSpPr>
          <p:spPr bwMode="auto">
            <a:xfrm>
              <a:off x="4839920" y="2971800"/>
              <a:ext cx="1198930" cy="488950"/>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solidFill>
                    <a:schemeClr val="tx1"/>
                  </a:solidFill>
                  <a:latin typeface="+mj-lt"/>
                  <a:ea typeface="Segoe UI" pitchFamily="34" charset="0"/>
                  <a:cs typeface="Segoe UI" pitchFamily="34" charset="0"/>
                </a:rPr>
                <a:t>DNS</a:t>
              </a:r>
            </a:p>
          </p:txBody>
        </p:sp>
        <p:sp>
          <p:nvSpPr>
            <p:cNvPr id="8" name="Rectangle 7">
              <a:extLst>
                <a:ext uri="{FF2B5EF4-FFF2-40B4-BE49-F238E27FC236}">
                  <a16:creationId xmlns:a16="http://schemas.microsoft.com/office/drawing/2014/main" id="{A25D5368-7F6C-42BB-98A9-0BD6602FB840}"/>
                </a:ext>
              </a:extLst>
            </p:cNvPr>
            <p:cNvSpPr/>
            <p:nvPr/>
          </p:nvSpPr>
          <p:spPr bwMode="auto">
            <a:xfrm>
              <a:off x="8414970" y="2449679"/>
              <a:ext cx="1198930" cy="42052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AKS node</a:t>
              </a:r>
            </a:p>
          </p:txBody>
        </p:sp>
        <p:sp>
          <p:nvSpPr>
            <p:cNvPr id="9" name="Rectangle 8">
              <a:extLst>
                <a:ext uri="{FF2B5EF4-FFF2-40B4-BE49-F238E27FC236}">
                  <a16:creationId xmlns:a16="http://schemas.microsoft.com/office/drawing/2014/main" id="{2495D327-5A1E-4058-8900-E7E1AEA29881}"/>
                </a:ext>
              </a:extLst>
            </p:cNvPr>
            <p:cNvSpPr/>
            <p:nvPr/>
          </p:nvSpPr>
          <p:spPr bwMode="auto">
            <a:xfrm>
              <a:off x="8414970" y="3008479"/>
              <a:ext cx="1198930" cy="42052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AKS node</a:t>
              </a:r>
            </a:p>
          </p:txBody>
        </p:sp>
        <p:sp>
          <p:nvSpPr>
            <p:cNvPr id="10" name="Rectangle 9">
              <a:extLst>
                <a:ext uri="{FF2B5EF4-FFF2-40B4-BE49-F238E27FC236}">
                  <a16:creationId xmlns:a16="http://schemas.microsoft.com/office/drawing/2014/main" id="{2040996E-7A1C-4039-B3F9-4A67F28E6746}"/>
                </a:ext>
              </a:extLst>
            </p:cNvPr>
            <p:cNvSpPr/>
            <p:nvPr/>
          </p:nvSpPr>
          <p:spPr bwMode="auto">
            <a:xfrm>
              <a:off x="8414970" y="3567279"/>
              <a:ext cx="1198930" cy="42052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AKS node</a:t>
              </a:r>
            </a:p>
          </p:txBody>
        </p:sp>
        <p:sp>
          <p:nvSpPr>
            <p:cNvPr id="11" name="Rectangle 10">
              <a:extLst>
                <a:ext uri="{FF2B5EF4-FFF2-40B4-BE49-F238E27FC236}">
                  <a16:creationId xmlns:a16="http://schemas.microsoft.com/office/drawing/2014/main" id="{A650E864-1F3C-40E5-B80C-458761E91756}"/>
                </a:ext>
              </a:extLst>
            </p:cNvPr>
            <p:cNvSpPr/>
            <p:nvPr/>
          </p:nvSpPr>
          <p:spPr bwMode="auto">
            <a:xfrm>
              <a:off x="10784740" y="3013567"/>
              <a:ext cx="833932" cy="4090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Pod</a:t>
              </a:r>
            </a:p>
          </p:txBody>
        </p:sp>
        <p:sp>
          <p:nvSpPr>
            <p:cNvPr id="12" name="Rectangle 11">
              <a:extLst>
                <a:ext uri="{FF2B5EF4-FFF2-40B4-BE49-F238E27FC236}">
                  <a16:creationId xmlns:a16="http://schemas.microsoft.com/office/drawing/2014/main" id="{6B47D655-1EA3-46B7-82F5-03956318705E}"/>
                </a:ext>
              </a:extLst>
            </p:cNvPr>
            <p:cNvSpPr/>
            <p:nvPr/>
          </p:nvSpPr>
          <p:spPr bwMode="auto">
            <a:xfrm>
              <a:off x="10784740" y="3577455"/>
              <a:ext cx="833932" cy="4090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Pod</a:t>
              </a:r>
            </a:p>
          </p:txBody>
        </p:sp>
        <p:cxnSp>
          <p:nvCxnSpPr>
            <p:cNvPr id="14" name="Straight Arrow Connector 13">
              <a:extLst>
                <a:ext uri="{FF2B5EF4-FFF2-40B4-BE49-F238E27FC236}">
                  <a16:creationId xmlns:a16="http://schemas.microsoft.com/office/drawing/2014/main" id="{75F45D36-ED8A-4FCE-AF6A-F5CF96955457}"/>
                </a:ext>
              </a:extLst>
            </p:cNvPr>
            <p:cNvCxnSpPr>
              <a:stCxn id="3" idx="3"/>
            </p:cNvCxnSpPr>
            <p:nvPr/>
          </p:nvCxnSpPr>
          <p:spPr>
            <a:xfrm>
              <a:off x="6038850" y="3216275"/>
              <a:ext cx="946150" cy="1833"/>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DE19584-4186-4383-A9F3-9E38174966EC}"/>
                </a:ext>
              </a:extLst>
            </p:cNvPr>
            <p:cNvCxnSpPr/>
            <p:nvPr/>
          </p:nvCxnSpPr>
          <p:spPr>
            <a:xfrm>
              <a:off x="7468820" y="3207666"/>
              <a:ext cx="946150" cy="1833"/>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F81CF53-B612-4CEA-968F-33BB7FA66B53}"/>
                </a:ext>
              </a:extLst>
            </p:cNvPr>
            <p:cNvCxnSpPr>
              <a:cxnSpLocks/>
              <a:endCxn id="11" idx="1"/>
            </p:cNvCxnSpPr>
            <p:nvPr/>
          </p:nvCxnSpPr>
          <p:spPr>
            <a:xfrm flipV="1">
              <a:off x="9613900" y="3218109"/>
              <a:ext cx="1170840" cy="3346"/>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EDF84DB3-EFE4-4649-92A8-355C616DAD32}"/>
                </a:ext>
              </a:extLst>
            </p:cNvPr>
            <p:cNvCxnSpPr/>
            <p:nvPr/>
          </p:nvCxnSpPr>
          <p:spPr>
            <a:xfrm>
              <a:off x="9613900" y="2659939"/>
              <a:ext cx="1333500" cy="348540"/>
            </a:xfrm>
            <a:prstGeom prst="bentConnector3">
              <a:avLst>
                <a:gd name="adj1" fmla="val 100476"/>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50CEE6C-C39A-48B2-9F37-7961B3CA6303}"/>
                </a:ext>
              </a:extLst>
            </p:cNvPr>
            <p:cNvCxnSpPr>
              <a:cxnSpLocks/>
            </p:cNvCxnSpPr>
            <p:nvPr/>
          </p:nvCxnSpPr>
          <p:spPr>
            <a:xfrm>
              <a:off x="9613900" y="3750077"/>
              <a:ext cx="1170840"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D1869DA6-9DEA-4F09-8336-F80E74B5C110}"/>
                </a:ext>
              </a:extLst>
            </p:cNvPr>
            <p:cNvCxnSpPr/>
            <p:nvPr/>
          </p:nvCxnSpPr>
          <p:spPr>
            <a:xfrm flipV="1">
              <a:off x="7468820" y="2659939"/>
              <a:ext cx="946150" cy="392824"/>
            </a:xfrm>
            <a:prstGeom prst="bentConnector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A514D2FD-26B1-43E8-BF77-911FAAA2DA9A}"/>
                </a:ext>
              </a:extLst>
            </p:cNvPr>
            <p:cNvCxnSpPr>
              <a:cxnSpLocks/>
            </p:cNvCxnSpPr>
            <p:nvPr/>
          </p:nvCxnSpPr>
          <p:spPr>
            <a:xfrm>
              <a:off x="7439025" y="3409240"/>
              <a:ext cx="975945" cy="395062"/>
            </a:xfrm>
            <a:prstGeom prst="bentConnector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C7B3843-A071-4DD2-A2A9-92061C2043D0}"/>
                </a:ext>
              </a:extLst>
            </p:cNvPr>
            <p:cNvSpPr txBox="1"/>
            <p:nvPr/>
          </p:nvSpPr>
          <p:spPr>
            <a:xfrm>
              <a:off x="6977619" y="2435641"/>
              <a:ext cx="688779" cy="430887"/>
            </a:xfrm>
            <a:prstGeom prst="rect">
              <a:avLst/>
            </a:prstGeom>
            <a:noFill/>
          </p:spPr>
          <p:txBody>
            <a:bodyPr wrap="none" lIns="0" tIns="0" rIns="0" bIns="0" rtlCol="0">
              <a:spAutoFit/>
            </a:bodyPr>
            <a:lstStyle/>
            <a:p>
              <a:pPr algn="ctr"/>
              <a:r>
                <a:rPr lang="en-IN" sz="1400" dirty="0">
                  <a:gradFill>
                    <a:gsLst>
                      <a:gs pos="2917">
                        <a:schemeClr val="tx1"/>
                      </a:gs>
                      <a:gs pos="30000">
                        <a:schemeClr val="tx1"/>
                      </a:gs>
                    </a:gsLst>
                    <a:lin ang="5400000" scaled="0"/>
                  </a:gradFill>
                  <a:latin typeface="+mj-lt"/>
                </a:rPr>
                <a:t>Load </a:t>
              </a:r>
            </a:p>
            <a:p>
              <a:pPr algn="ctr"/>
              <a:r>
                <a:rPr lang="en-IN" sz="1400" dirty="0">
                  <a:gradFill>
                    <a:gsLst>
                      <a:gs pos="2917">
                        <a:schemeClr val="tx1"/>
                      </a:gs>
                      <a:gs pos="30000">
                        <a:schemeClr val="tx1"/>
                      </a:gs>
                    </a:gsLst>
                    <a:lin ang="5400000" scaled="0"/>
                  </a:gradFill>
                  <a:latin typeface="+mj-lt"/>
                </a:rPr>
                <a:t>balancer</a:t>
              </a:r>
            </a:p>
          </p:txBody>
        </p:sp>
        <p:sp>
          <p:nvSpPr>
            <p:cNvPr id="31" name="TextBox 30">
              <a:extLst>
                <a:ext uri="{FF2B5EF4-FFF2-40B4-BE49-F238E27FC236}">
                  <a16:creationId xmlns:a16="http://schemas.microsoft.com/office/drawing/2014/main" id="{2D36D1BA-1B57-449D-8C27-A2B699D23451}"/>
                </a:ext>
              </a:extLst>
            </p:cNvPr>
            <p:cNvSpPr txBox="1"/>
            <p:nvPr/>
          </p:nvSpPr>
          <p:spPr>
            <a:xfrm>
              <a:off x="6240575" y="2913754"/>
              <a:ext cx="589072" cy="215444"/>
            </a:xfrm>
            <a:prstGeom prst="rect">
              <a:avLst/>
            </a:prstGeom>
            <a:noFill/>
          </p:spPr>
          <p:txBody>
            <a:bodyPr wrap="none" lIns="0" tIns="0" rIns="0" bIns="0" rtlCol="0">
              <a:spAutoFit/>
            </a:bodyPr>
            <a:lstStyle/>
            <a:p>
              <a:pPr algn="ctr"/>
              <a:r>
                <a:rPr lang="en-IN" sz="1400" dirty="0">
                  <a:gradFill>
                    <a:gsLst>
                      <a:gs pos="2917">
                        <a:schemeClr val="tx1"/>
                      </a:gs>
                      <a:gs pos="30000">
                        <a:schemeClr val="tx1"/>
                      </a:gs>
                    </a:gsLst>
                    <a:lin ang="5400000" scaled="0"/>
                  </a:gradFill>
                  <a:latin typeface="+mj-lt"/>
                </a:rPr>
                <a:t>Port 80</a:t>
              </a:r>
            </a:p>
          </p:txBody>
        </p:sp>
        <p:sp>
          <p:nvSpPr>
            <p:cNvPr id="32" name="TextBox 31">
              <a:extLst>
                <a:ext uri="{FF2B5EF4-FFF2-40B4-BE49-F238E27FC236}">
                  <a16:creationId xmlns:a16="http://schemas.microsoft.com/office/drawing/2014/main" id="{EC060DBC-AC5A-45AB-9F49-F22DFDF1710C}"/>
                </a:ext>
              </a:extLst>
            </p:cNvPr>
            <p:cNvSpPr txBox="1"/>
            <p:nvPr/>
          </p:nvSpPr>
          <p:spPr>
            <a:xfrm>
              <a:off x="10057885" y="2856351"/>
              <a:ext cx="589072" cy="215444"/>
            </a:xfrm>
            <a:prstGeom prst="rect">
              <a:avLst/>
            </a:prstGeom>
            <a:noFill/>
          </p:spPr>
          <p:txBody>
            <a:bodyPr wrap="none" lIns="0" tIns="0" rIns="0" bIns="0" rtlCol="0">
              <a:spAutoFit/>
            </a:bodyPr>
            <a:lstStyle/>
            <a:p>
              <a:pPr algn="ctr"/>
              <a:r>
                <a:rPr lang="en-IN" sz="1400" dirty="0">
                  <a:gradFill>
                    <a:gsLst>
                      <a:gs pos="2917">
                        <a:schemeClr val="tx1"/>
                      </a:gs>
                      <a:gs pos="30000">
                        <a:schemeClr val="tx1"/>
                      </a:gs>
                    </a:gsLst>
                    <a:lin ang="5400000" scaled="0"/>
                  </a:gradFill>
                  <a:latin typeface="+mj-lt"/>
                </a:rPr>
                <a:t>Port 80</a:t>
              </a:r>
            </a:p>
          </p:txBody>
        </p:sp>
        <p:sp>
          <p:nvSpPr>
            <p:cNvPr id="33" name="TextBox 32">
              <a:extLst>
                <a:ext uri="{FF2B5EF4-FFF2-40B4-BE49-F238E27FC236}">
                  <a16:creationId xmlns:a16="http://schemas.microsoft.com/office/drawing/2014/main" id="{F173C850-AAFC-4A6B-99C5-C2D4D9F8DBAB}"/>
                </a:ext>
              </a:extLst>
            </p:cNvPr>
            <p:cNvSpPr txBox="1"/>
            <p:nvPr/>
          </p:nvSpPr>
          <p:spPr>
            <a:xfrm>
              <a:off x="10057885" y="3420678"/>
              <a:ext cx="589072" cy="215444"/>
            </a:xfrm>
            <a:prstGeom prst="rect">
              <a:avLst/>
            </a:prstGeom>
            <a:noFill/>
          </p:spPr>
          <p:txBody>
            <a:bodyPr wrap="none" lIns="0" tIns="0" rIns="0" bIns="0" rtlCol="0">
              <a:spAutoFit/>
            </a:bodyPr>
            <a:lstStyle/>
            <a:p>
              <a:pPr algn="ctr"/>
              <a:r>
                <a:rPr lang="en-IN" sz="1400" dirty="0">
                  <a:gradFill>
                    <a:gsLst>
                      <a:gs pos="2917">
                        <a:schemeClr val="tx1"/>
                      </a:gs>
                      <a:gs pos="30000">
                        <a:schemeClr val="tx1"/>
                      </a:gs>
                    </a:gsLst>
                    <a:lin ang="5400000" scaled="0"/>
                  </a:gradFill>
                  <a:latin typeface="+mj-lt"/>
                </a:rPr>
                <a:t>Port 80</a:t>
              </a:r>
            </a:p>
          </p:txBody>
        </p:sp>
        <p:grpSp>
          <p:nvGrpSpPr>
            <p:cNvPr id="37" name="Group 36">
              <a:extLst>
                <a:ext uri="{FF2B5EF4-FFF2-40B4-BE49-F238E27FC236}">
                  <a16:creationId xmlns:a16="http://schemas.microsoft.com/office/drawing/2014/main" id="{1E0C213D-E869-4B8F-8626-3D4840D17E87}"/>
                </a:ext>
              </a:extLst>
            </p:cNvPr>
            <p:cNvGrpSpPr/>
            <p:nvPr/>
          </p:nvGrpSpPr>
          <p:grpSpPr>
            <a:xfrm>
              <a:off x="6986981" y="2879833"/>
              <a:ext cx="670054" cy="670054"/>
              <a:chOff x="6561028" y="3469275"/>
              <a:chExt cx="670054" cy="670054"/>
            </a:xfrm>
          </p:grpSpPr>
          <p:sp>
            <p:nvSpPr>
              <p:cNvPr id="36" name="Rectangle: Rounded Corners 35">
                <a:extLst>
                  <a:ext uri="{FF2B5EF4-FFF2-40B4-BE49-F238E27FC236}">
                    <a16:creationId xmlns:a16="http://schemas.microsoft.com/office/drawing/2014/main" id="{A9760F40-5EF2-44D5-B9EA-79271E5E8885}"/>
                  </a:ext>
                </a:extLst>
              </p:cNvPr>
              <p:cNvSpPr/>
              <p:nvPr/>
            </p:nvSpPr>
            <p:spPr bwMode="auto">
              <a:xfrm rot="2700000">
                <a:off x="6653598" y="3556161"/>
                <a:ext cx="484914" cy="497496"/>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latin typeface="+mj-lt"/>
                  <a:ea typeface="Segoe UI" pitchFamily="34" charset="0"/>
                  <a:cs typeface="Segoe UI" pitchFamily="34" charset="0"/>
                </a:endParaRPr>
              </a:p>
            </p:txBody>
          </p:sp>
          <p:pic>
            <p:nvPicPr>
              <p:cNvPr id="35" name="Picture 34" descr="A close up of a sign&#10;&#10;Description automatically generated">
                <a:extLst>
                  <a:ext uri="{FF2B5EF4-FFF2-40B4-BE49-F238E27FC236}">
                    <a16:creationId xmlns:a16="http://schemas.microsoft.com/office/drawing/2014/main" id="{3DA3B983-6932-4C3C-A00E-DAE0DC44BF11}"/>
                  </a:ext>
                </a:extLst>
              </p:cNvPr>
              <p:cNvPicPr>
                <a:picLocks noChangeAspect="1"/>
              </p:cNvPicPr>
              <p:nvPr/>
            </p:nvPicPr>
            <p:blipFill>
              <a:blip r:embed="rId3"/>
              <a:stretch>
                <a:fillRect/>
              </a:stretch>
            </p:blipFill>
            <p:spPr>
              <a:xfrm>
                <a:off x="6561028" y="3469275"/>
                <a:ext cx="670054" cy="670054"/>
              </a:xfrm>
              <a:prstGeom prst="rect">
                <a:avLst/>
              </a:prstGeom>
            </p:spPr>
          </p:pic>
        </p:grpSp>
        <p:sp>
          <p:nvSpPr>
            <p:cNvPr id="29" name="Rectangle 28">
              <a:extLst>
                <a:ext uri="{FF2B5EF4-FFF2-40B4-BE49-F238E27FC236}">
                  <a16:creationId xmlns:a16="http://schemas.microsoft.com/office/drawing/2014/main" id="{1E71E7D1-5E3B-411C-8C90-23CCAE4FEDEA}"/>
                </a:ext>
              </a:extLst>
            </p:cNvPr>
            <p:cNvSpPr/>
            <p:nvPr/>
          </p:nvSpPr>
          <p:spPr bwMode="auto">
            <a:xfrm>
              <a:off x="4839920" y="4098448"/>
              <a:ext cx="1198930" cy="488950"/>
            </a:xfrm>
            <a:prstGeom prst="rect">
              <a:avLst/>
            </a:prstGeom>
            <a:solidFill>
              <a:srgbClr val="FFB9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solidFill>
                    <a:schemeClr val="tx1"/>
                  </a:solidFill>
                  <a:latin typeface="+mj-lt"/>
                  <a:ea typeface="Segoe UI" pitchFamily="34" charset="0"/>
                  <a:cs typeface="Segoe UI" pitchFamily="34" charset="0"/>
                </a:rPr>
                <a:t>Incoming traffic</a:t>
              </a:r>
            </a:p>
          </p:txBody>
        </p:sp>
        <p:cxnSp>
          <p:nvCxnSpPr>
            <p:cNvPr id="34" name="Straight Arrow Connector 33">
              <a:extLst>
                <a:ext uri="{FF2B5EF4-FFF2-40B4-BE49-F238E27FC236}">
                  <a16:creationId xmlns:a16="http://schemas.microsoft.com/office/drawing/2014/main" id="{C1275102-54D0-4DE7-B235-E4BFB9ECB67F}"/>
                </a:ext>
              </a:extLst>
            </p:cNvPr>
            <p:cNvCxnSpPr>
              <a:cxnSpLocks/>
            </p:cNvCxnSpPr>
            <p:nvPr/>
          </p:nvCxnSpPr>
          <p:spPr>
            <a:xfrm flipV="1">
              <a:off x="5436873" y="3466933"/>
              <a:ext cx="1" cy="621212"/>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777623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BC32E-5C1A-45B7-B630-7EBD68C621B6}"/>
              </a:ext>
            </a:extLst>
          </p:cNvPr>
          <p:cNvSpPr>
            <a:spLocks noGrp="1"/>
          </p:cNvSpPr>
          <p:nvPr>
            <p:ph type="title"/>
          </p:nvPr>
        </p:nvSpPr>
        <p:spPr/>
        <p:txBody>
          <a:bodyPr/>
          <a:lstStyle/>
          <a:p>
            <a:r>
              <a:rPr lang="en-US" dirty="0"/>
              <a:t>Storage</a:t>
            </a:r>
          </a:p>
        </p:txBody>
      </p:sp>
      <p:sp>
        <p:nvSpPr>
          <p:cNvPr id="3" name="Text Placeholder 2" descr="Pod (with an AKS cluster) with persistent storage options such as Azure Files or Azure Managed Disk">
            <a:extLst>
              <a:ext uri="{FF2B5EF4-FFF2-40B4-BE49-F238E27FC236}">
                <a16:creationId xmlns:a16="http://schemas.microsoft.com/office/drawing/2014/main" id="{73653CC9-9DCD-4C86-88AF-24A98B3D5F6A}"/>
              </a:ext>
            </a:extLst>
          </p:cNvPr>
          <p:cNvSpPr>
            <a:spLocks noGrp="1"/>
          </p:cNvSpPr>
          <p:nvPr>
            <p:ph type="body" sz="quarter" idx="10"/>
          </p:nvPr>
        </p:nvSpPr>
        <p:spPr>
          <a:xfrm>
            <a:off x="584199" y="1435497"/>
            <a:ext cx="4409832" cy="2973122"/>
          </a:xfrm>
        </p:spPr>
        <p:txBody>
          <a:bodyPr/>
          <a:lstStyle/>
          <a:p>
            <a:r>
              <a:rPr lang="en-US" sz="2400" dirty="0">
                <a:latin typeface="+mn-lt"/>
              </a:rPr>
              <a:t>Local storage on the node is fast and simple to use</a:t>
            </a:r>
          </a:p>
          <a:p>
            <a:pPr lvl="1"/>
            <a:r>
              <a:rPr lang="en-US" sz="1800" dirty="0"/>
              <a:t>Local storage might not be available after the pod is deleted</a:t>
            </a:r>
          </a:p>
          <a:p>
            <a:r>
              <a:rPr lang="en-US" sz="2400" dirty="0">
                <a:latin typeface="+mn-lt"/>
              </a:rPr>
              <a:t>Multiple pods may share data volumes</a:t>
            </a:r>
          </a:p>
          <a:p>
            <a:r>
              <a:rPr lang="en-US" sz="2400" dirty="0">
                <a:latin typeface="+mn-lt"/>
              </a:rPr>
              <a:t>Storage could potentially be reattached to another pod</a:t>
            </a:r>
          </a:p>
        </p:txBody>
      </p:sp>
      <p:grpSp>
        <p:nvGrpSpPr>
          <p:cNvPr id="5" name="Group 4" descr="This diagram depicts a pod inside an AKS cluster with persistent storage options, such as Azure Files and Azure managed disk.">
            <a:extLst>
              <a:ext uri="{FF2B5EF4-FFF2-40B4-BE49-F238E27FC236}">
                <a16:creationId xmlns:a16="http://schemas.microsoft.com/office/drawing/2014/main" id="{33A43CC0-9BAD-41A4-A0BD-4B208A286E35}"/>
              </a:ext>
            </a:extLst>
          </p:cNvPr>
          <p:cNvGrpSpPr/>
          <p:nvPr/>
        </p:nvGrpSpPr>
        <p:grpSpPr>
          <a:xfrm>
            <a:off x="5237275" y="1435100"/>
            <a:ext cx="6368795" cy="4828011"/>
            <a:chOff x="5237275" y="1435100"/>
            <a:chExt cx="6368795" cy="4828011"/>
          </a:xfrm>
        </p:grpSpPr>
        <p:sp>
          <p:nvSpPr>
            <p:cNvPr id="4" name="Rectangle: Rounded Corners 3">
              <a:extLst>
                <a:ext uri="{FF2B5EF4-FFF2-40B4-BE49-F238E27FC236}">
                  <a16:creationId xmlns:a16="http://schemas.microsoft.com/office/drawing/2014/main" id="{63A6EF71-31AE-4BB3-9440-B4A0345540F4}"/>
                </a:ext>
              </a:extLst>
            </p:cNvPr>
            <p:cNvSpPr/>
            <p:nvPr/>
          </p:nvSpPr>
          <p:spPr bwMode="auto">
            <a:xfrm>
              <a:off x="5237275" y="1435100"/>
              <a:ext cx="6368795" cy="3810000"/>
            </a:xfrm>
            <a:prstGeom prst="roundRect">
              <a:avLst>
                <a:gd name="adj" fmla="val 6532"/>
              </a:avLst>
            </a:prstGeom>
            <a:solidFill>
              <a:schemeClr val="bg1"/>
            </a:solid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2200" dirty="0">
                  <a:solidFill>
                    <a:schemeClr val="tx1"/>
                  </a:solidFill>
                  <a:latin typeface="+mj-lt"/>
                  <a:ea typeface="Segoe UI" pitchFamily="34" charset="0"/>
                  <a:cs typeface="Segoe UI" pitchFamily="34" charset="0"/>
                </a:rPr>
                <a:t>AKS cluster</a:t>
              </a:r>
            </a:p>
          </p:txBody>
        </p:sp>
        <p:sp>
          <p:nvSpPr>
            <p:cNvPr id="6" name="Rectangle 5">
              <a:extLst>
                <a:ext uri="{FF2B5EF4-FFF2-40B4-BE49-F238E27FC236}">
                  <a16:creationId xmlns:a16="http://schemas.microsoft.com/office/drawing/2014/main" id="{F28E2587-0892-4E03-95AD-818C191794D7}"/>
                </a:ext>
              </a:extLst>
            </p:cNvPr>
            <p:cNvSpPr/>
            <p:nvPr/>
          </p:nvSpPr>
          <p:spPr bwMode="auto">
            <a:xfrm>
              <a:off x="5562599" y="2336799"/>
              <a:ext cx="2568575" cy="1882775"/>
            </a:xfrm>
            <a:prstGeom prst="rect">
              <a:avLst/>
            </a:prstGeom>
            <a:solidFill>
              <a:schemeClr val="bg1"/>
            </a:solidFill>
            <a:ln w="28575">
              <a:solidFill>
                <a:srgbClr val="01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2000" dirty="0">
                  <a:solidFill>
                    <a:schemeClr val="tx1"/>
                  </a:solidFill>
                  <a:latin typeface="+mj-lt"/>
                  <a:ea typeface="Segoe UI" pitchFamily="34" charset="0"/>
                  <a:cs typeface="Segoe UI" pitchFamily="34" charset="0"/>
                </a:rPr>
                <a:t>Cluster master</a:t>
              </a:r>
            </a:p>
          </p:txBody>
        </p:sp>
        <p:sp>
          <p:nvSpPr>
            <p:cNvPr id="7" name="Rectangle 6">
              <a:extLst>
                <a:ext uri="{FF2B5EF4-FFF2-40B4-BE49-F238E27FC236}">
                  <a16:creationId xmlns:a16="http://schemas.microsoft.com/office/drawing/2014/main" id="{A6B7D0EB-9F3E-4E55-A671-9B2F233D0124}"/>
                </a:ext>
              </a:extLst>
            </p:cNvPr>
            <p:cNvSpPr/>
            <p:nvPr/>
          </p:nvSpPr>
          <p:spPr bwMode="auto">
            <a:xfrm>
              <a:off x="8724899" y="2336798"/>
              <a:ext cx="2597151" cy="1882775"/>
            </a:xfrm>
            <a:prstGeom prst="rect">
              <a:avLst/>
            </a:prstGeom>
            <a:solidFill>
              <a:schemeClr val="bg1"/>
            </a:solidFill>
            <a:ln w="28575">
              <a:solidFill>
                <a:srgbClr val="01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2000" dirty="0">
                  <a:solidFill>
                    <a:schemeClr val="tx1"/>
                  </a:solidFill>
                  <a:latin typeface="+mj-lt"/>
                  <a:cs typeface="Segoe UI" pitchFamily="34" charset="0"/>
                </a:rPr>
                <a:t>Node</a:t>
              </a:r>
            </a:p>
          </p:txBody>
        </p:sp>
        <p:sp>
          <p:nvSpPr>
            <p:cNvPr id="9" name="Rectangle 8">
              <a:extLst>
                <a:ext uri="{FF2B5EF4-FFF2-40B4-BE49-F238E27FC236}">
                  <a16:creationId xmlns:a16="http://schemas.microsoft.com/office/drawing/2014/main" id="{55960866-3CF7-4090-B634-999D5DB20059}"/>
                </a:ext>
              </a:extLst>
            </p:cNvPr>
            <p:cNvSpPr/>
            <p:nvPr/>
          </p:nvSpPr>
          <p:spPr bwMode="auto">
            <a:xfrm>
              <a:off x="6023264" y="5699619"/>
              <a:ext cx="2214420" cy="563492"/>
            </a:xfrm>
            <a:prstGeom prst="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Azure managed disk (Premium storage)</a:t>
              </a:r>
            </a:p>
          </p:txBody>
        </p:sp>
        <p:sp>
          <p:nvSpPr>
            <p:cNvPr id="10" name="Rectangle 9">
              <a:extLst>
                <a:ext uri="{FF2B5EF4-FFF2-40B4-BE49-F238E27FC236}">
                  <a16:creationId xmlns:a16="http://schemas.microsoft.com/office/drawing/2014/main" id="{7949A230-1496-457B-B8B7-E9EB31695FC5}"/>
                </a:ext>
              </a:extLst>
            </p:cNvPr>
            <p:cNvSpPr/>
            <p:nvPr/>
          </p:nvSpPr>
          <p:spPr bwMode="auto">
            <a:xfrm>
              <a:off x="8534402" y="5699619"/>
              <a:ext cx="2214420" cy="563492"/>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Azure Files </a:t>
              </a:r>
            </a:p>
            <a:p>
              <a:pPr algn="ct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(Standard storage)</a:t>
              </a:r>
            </a:p>
          </p:txBody>
        </p:sp>
        <p:sp>
          <p:nvSpPr>
            <p:cNvPr id="13" name="TextBox 12">
              <a:extLst>
                <a:ext uri="{FF2B5EF4-FFF2-40B4-BE49-F238E27FC236}">
                  <a16:creationId xmlns:a16="http://schemas.microsoft.com/office/drawing/2014/main" id="{0D0AD88F-FA56-4058-92E2-FC62D9F2F702}"/>
                </a:ext>
              </a:extLst>
            </p:cNvPr>
            <p:cNvSpPr txBox="1"/>
            <p:nvPr/>
          </p:nvSpPr>
          <p:spPr>
            <a:xfrm>
              <a:off x="6380925" y="2945785"/>
              <a:ext cx="941155"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API server</a:t>
              </a:r>
            </a:p>
          </p:txBody>
        </p:sp>
        <p:sp>
          <p:nvSpPr>
            <p:cNvPr id="14" name="Rectangle 13">
              <a:extLst>
                <a:ext uri="{FF2B5EF4-FFF2-40B4-BE49-F238E27FC236}">
                  <a16:creationId xmlns:a16="http://schemas.microsoft.com/office/drawing/2014/main" id="{BDEE2153-4001-4C51-AD11-B886A9157773}"/>
                </a:ext>
              </a:extLst>
            </p:cNvPr>
            <p:cNvSpPr/>
            <p:nvPr/>
          </p:nvSpPr>
          <p:spPr bwMode="auto">
            <a:xfrm>
              <a:off x="8859692" y="2858244"/>
              <a:ext cx="2327564" cy="1271594"/>
            </a:xfrm>
            <a:prstGeom prst="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2000" dirty="0">
                  <a:gradFill>
                    <a:gsLst>
                      <a:gs pos="0">
                        <a:srgbClr val="FFFFFF"/>
                      </a:gs>
                      <a:gs pos="100000">
                        <a:srgbClr val="FFFFFF"/>
                      </a:gs>
                    </a:gsLst>
                    <a:lin ang="5400000" scaled="0"/>
                  </a:gradFill>
                  <a:latin typeface="+mj-lt"/>
                  <a:ea typeface="Segoe UI" pitchFamily="34" charset="0"/>
                  <a:cs typeface="Segoe UI" pitchFamily="34" charset="0"/>
                </a:rPr>
                <a:t>Pod</a:t>
              </a:r>
            </a:p>
          </p:txBody>
        </p:sp>
        <p:sp>
          <p:nvSpPr>
            <p:cNvPr id="15" name="Rectangle 14">
              <a:extLst>
                <a:ext uri="{FF2B5EF4-FFF2-40B4-BE49-F238E27FC236}">
                  <a16:creationId xmlns:a16="http://schemas.microsoft.com/office/drawing/2014/main" id="{5C307CF9-17EE-4ABC-9126-0FE5674CD816}"/>
                </a:ext>
              </a:extLst>
            </p:cNvPr>
            <p:cNvSpPr/>
            <p:nvPr/>
          </p:nvSpPr>
          <p:spPr bwMode="auto">
            <a:xfrm>
              <a:off x="8998468" y="3390659"/>
              <a:ext cx="2050013" cy="622300"/>
            </a:xfrm>
            <a:prstGeom prst="rect">
              <a:avLst/>
            </a:prstGeom>
            <a:solidFill>
              <a:srgbClr val="01BCF3"/>
            </a:solid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Persistent volume claim</a:t>
              </a:r>
            </a:p>
          </p:txBody>
        </p:sp>
        <p:cxnSp>
          <p:nvCxnSpPr>
            <p:cNvPr id="17" name="Straight Arrow Connector 16">
              <a:extLst>
                <a:ext uri="{FF2B5EF4-FFF2-40B4-BE49-F238E27FC236}">
                  <a16:creationId xmlns:a16="http://schemas.microsoft.com/office/drawing/2014/main" id="{4C579700-A770-4A44-B5B8-B58A542B7F49}"/>
                </a:ext>
              </a:extLst>
            </p:cNvPr>
            <p:cNvCxnSpPr>
              <a:stCxn id="15" idx="1"/>
            </p:cNvCxnSpPr>
            <p:nvPr/>
          </p:nvCxnSpPr>
          <p:spPr>
            <a:xfrm flipH="1">
              <a:off x="7035800" y="3701809"/>
              <a:ext cx="1962668"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ACD17451-FBAC-4A35-B4BB-71366A9C6778}"/>
                </a:ext>
              </a:extLst>
            </p:cNvPr>
            <p:cNvCxnSpPr>
              <a:stCxn id="6" idx="2"/>
              <a:endCxn id="8" idx="1"/>
            </p:cNvCxnSpPr>
            <p:nvPr/>
          </p:nvCxnSpPr>
          <p:spPr>
            <a:xfrm rot="16200000" flipH="1">
              <a:off x="6817212" y="4249248"/>
              <a:ext cx="526925" cy="467575"/>
            </a:xfrm>
            <a:prstGeom prst="bentConnector2">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9C28490C-A6F9-4A55-B5A3-C28A9FBEF438}"/>
                </a:ext>
              </a:extLst>
            </p:cNvPr>
            <p:cNvCxnSpPr>
              <a:cxnSpLocks/>
              <a:stCxn id="8" idx="3"/>
              <a:endCxn id="14" idx="2"/>
            </p:cNvCxnSpPr>
            <p:nvPr/>
          </p:nvCxnSpPr>
          <p:spPr>
            <a:xfrm flipV="1">
              <a:off x="9528882" y="4129838"/>
              <a:ext cx="494592" cy="616661"/>
            </a:xfrm>
            <a:prstGeom prst="bentConnector2">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86CF6AC-5F2B-495F-865B-8C2BA6FC31E6}"/>
                </a:ext>
              </a:extLst>
            </p:cNvPr>
            <p:cNvSpPr/>
            <p:nvPr/>
          </p:nvSpPr>
          <p:spPr bwMode="auto">
            <a:xfrm>
              <a:off x="7314462" y="4519215"/>
              <a:ext cx="2214420" cy="454567"/>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Persistent volume</a:t>
              </a:r>
            </a:p>
          </p:txBody>
        </p:sp>
        <p:cxnSp>
          <p:nvCxnSpPr>
            <p:cNvPr id="27" name="Straight Arrow Connector 26">
              <a:extLst>
                <a:ext uri="{FF2B5EF4-FFF2-40B4-BE49-F238E27FC236}">
                  <a16:creationId xmlns:a16="http://schemas.microsoft.com/office/drawing/2014/main" id="{059D56AA-9546-4BEF-BD3C-7B8DDD3363E0}"/>
                </a:ext>
              </a:extLst>
            </p:cNvPr>
            <p:cNvCxnSpPr/>
            <p:nvPr/>
          </p:nvCxnSpPr>
          <p:spPr>
            <a:xfrm>
              <a:off x="7759700" y="4973782"/>
              <a:ext cx="0" cy="682821"/>
            </a:xfrm>
            <a:prstGeom prst="straightConnector1">
              <a:avLst/>
            </a:prstGeom>
            <a:ln w="38100">
              <a:solidFill>
                <a:srgbClr val="D73B0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59A2C50-9034-44C0-B0B0-2152C1AFC827}"/>
                </a:ext>
              </a:extLst>
            </p:cNvPr>
            <p:cNvCxnSpPr/>
            <p:nvPr/>
          </p:nvCxnSpPr>
          <p:spPr>
            <a:xfrm>
              <a:off x="9169400" y="4973782"/>
              <a:ext cx="0" cy="682821"/>
            </a:xfrm>
            <a:prstGeom prst="straightConnector1">
              <a:avLst/>
            </a:prstGeom>
            <a:ln w="38100">
              <a:solidFill>
                <a:srgbClr val="D73B02"/>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A0154181-2EA3-43C4-82B0-168747120BC7}"/>
                </a:ext>
              </a:extLst>
            </p:cNvPr>
            <p:cNvGrpSpPr/>
            <p:nvPr/>
          </p:nvGrpSpPr>
          <p:grpSpPr>
            <a:xfrm>
              <a:off x="8422132" y="5325490"/>
              <a:ext cx="605262" cy="605262"/>
              <a:chOff x="12508277" y="4742871"/>
              <a:chExt cx="605262" cy="605262"/>
            </a:xfrm>
          </p:grpSpPr>
          <p:sp>
            <p:nvSpPr>
              <p:cNvPr id="31" name="Hexagon 30">
                <a:extLst>
                  <a:ext uri="{FF2B5EF4-FFF2-40B4-BE49-F238E27FC236}">
                    <a16:creationId xmlns:a16="http://schemas.microsoft.com/office/drawing/2014/main" id="{6EC52949-456D-4870-A1E9-0493E96F46C1}"/>
                  </a:ext>
                </a:extLst>
              </p:cNvPr>
              <p:cNvSpPr/>
              <p:nvPr/>
            </p:nvSpPr>
            <p:spPr bwMode="auto">
              <a:xfrm>
                <a:off x="12555789" y="4814520"/>
                <a:ext cx="510238" cy="461963"/>
              </a:xfrm>
              <a:prstGeom prst="hexagon">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30" name="Picture 29" descr="A picture containing outdoor&#10;&#10;Description automatically generated">
                <a:extLst>
                  <a:ext uri="{FF2B5EF4-FFF2-40B4-BE49-F238E27FC236}">
                    <a16:creationId xmlns:a16="http://schemas.microsoft.com/office/drawing/2014/main" id="{F60F4B35-6BF7-4F1F-A4FE-F80C0215966E}"/>
                  </a:ext>
                </a:extLst>
              </p:cNvPr>
              <p:cNvPicPr>
                <a:picLocks noChangeAspect="1"/>
              </p:cNvPicPr>
              <p:nvPr/>
            </p:nvPicPr>
            <p:blipFill>
              <a:blip r:embed="rId3"/>
              <a:stretch>
                <a:fillRect/>
              </a:stretch>
            </p:blipFill>
            <p:spPr>
              <a:xfrm>
                <a:off x="12508277" y="4742871"/>
                <a:ext cx="605262" cy="605262"/>
              </a:xfrm>
              <a:prstGeom prst="rect">
                <a:avLst/>
              </a:prstGeom>
            </p:spPr>
          </p:pic>
        </p:grpSp>
        <p:pic>
          <p:nvPicPr>
            <p:cNvPr id="33" name="Graphic 32">
              <a:extLst>
                <a:ext uri="{FF2B5EF4-FFF2-40B4-BE49-F238E27FC236}">
                  <a16:creationId xmlns:a16="http://schemas.microsoft.com/office/drawing/2014/main" id="{07EEA46C-56CB-4D8E-BC7C-E2D7263FD40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51825" y="1556629"/>
              <a:ext cx="532750" cy="516836"/>
            </a:xfrm>
            <a:prstGeom prst="rect">
              <a:avLst/>
            </a:prstGeom>
          </p:spPr>
        </p:pic>
        <p:grpSp>
          <p:nvGrpSpPr>
            <p:cNvPr id="24" name="Group 23">
              <a:extLst>
                <a:ext uri="{FF2B5EF4-FFF2-40B4-BE49-F238E27FC236}">
                  <a16:creationId xmlns:a16="http://schemas.microsoft.com/office/drawing/2014/main" id="{D0A79E75-CE9E-43A3-BA7D-924B04B360B8}"/>
                </a:ext>
              </a:extLst>
            </p:cNvPr>
            <p:cNvGrpSpPr/>
            <p:nvPr/>
          </p:nvGrpSpPr>
          <p:grpSpPr>
            <a:xfrm>
              <a:off x="6386513" y="3333750"/>
              <a:ext cx="757019" cy="711384"/>
              <a:chOff x="2195513" y="4540066"/>
              <a:chExt cx="757019" cy="711384"/>
            </a:xfrm>
          </p:grpSpPr>
          <p:pic>
            <p:nvPicPr>
              <p:cNvPr id="25" name="Picture 24">
                <a:extLst>
                  <a:ext uri="{FF2B5EF4-FFF2-40B4-BE49-F238E27FC236}">
                    <a16:creationId xmlns:a16="http://schemas.microsoft.com/office/drawing/2014/main" id="{1D4B2175-98C4-466F-AAFA-1921705AE283}"/>
                  </a:ext>
                </a:extLst>
              </p:cNvPr>
              <p:cNvPicPr>
                <a:picLocks noChangeAspect="1"/>
              </p:cNvPicPr>
              <p:nvPr/>
            </p:nvPicPr>
            <p:blipFill>
              <a:blip r:embed="rId6"/>
              <a:stretch>
                <a:fillRect/>
              </a:stretch>
            </p:blipFill>
            <p:spPr>
              <a:xfrm>
                <a:off x="2310113" y="4540066"/>
                <a:ext cx="642419" cy="642419"/>
              </a:xfrm>
              <a:prstGeom prst="rect">
                <a:avLst/>
              </a:prstGeom>
            </p:spPr>
          </p:pic>
          <p:grpSp>
            <p:nvGrpSpPr>
              <p:cNvPr id="26" name="Group 25">
                <a:extLst>
                  <a:ext uri="{FF2B5EF4-FFF2-40B4-BE49-F238E27FC236}">
                    <a16:creationId xmlns:a16="http://schemas.microsoft.com/office/drawing/2014/main" id="{4EB651FA-4EA3-446C-8778-83DEF626155D}"/>
                  </a:ext>
                </a:extLst>
              </p:cNvPr>
              <p:cNvGrpSpPr/>
              <p:nvPr/>
            </p:nvGrpSpPr>
            <p:grpSpPr>
              <a:xfrm>
                <a:off x="2195513" y="4933950"/>
                <a:ext cx="342900" cy="317500"/>
                <a:chOff x="800100" y="4572000"/>
                <a:chExt cx="342900" cy="317500"/>
              </a:xfrm>
            </p:grpSpPr>
            <p:sp>
              <p:nvSpPr>
                <p:cNvPr id="29" name="Rectangle: Rounded Corners 28">
                  <a:extLst>
                    <a:ext uri="{FF2B5EF4-FFF2-40B4-BE49-F238E27FC236}">
                      <a16:creationId xmlns:a16="http://schemas.microsoft.com/office/drawing/2014/main" id="{A6896486-6012-4F92-B039-AE38CC25E51E}"/>
                    </a:ext>
                  </a:extLst>
                </p:cNvPr>
                <p:cNvSpPr/>
                <p:nvPr/>
              </p:nvSpPr>
              <p:spPr bwMode="auto">
                <a:xfrm>
                  <a:off x="800100" y="4572000"/>
                  <a:ext cx="342900" cy="317500"/>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34" name="Graphic 33">
                  <a:extLst>
                    <a:ext uri="{FF2B5EF4-FFF2-40B4-BE49-F238E27FC236}">
                      <a16:creationId xmlns:a16="http://schemas.microsoft.com/office/drawing/2014/main" id="{86032696-6ED9-461C-B6AE-4543B275BA9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1850" y="4591050"/>
                  <a:ext cx="279400" cy="279400"/>
                </a:xfrm>
                <a:prstGeom prst="rect">
                  <a:avLst/>
                </a:prstGeom>
              </p:spPr>
            </p:pic>
          </p:grpSp>
        </p:grpSp>
      </p:grpSp>
    </p:spTree>
    <p:extLst>
      <p:ext uri="{BB962C8B-B14F-4D97-AF65-F5344CB8AC3E}">
        <p14:creationId xmlns:p14="http://schemas.microsoft.com/office/powerpoint/2010/main" val="339406408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BC32E-5C1A-45B7-B630-7EBD68C621B6}"/>
              </a:ext>
            </a:extLst>
          </p:cNvPr>
          <p:cNvSpPr>
            <a:spLocks noGrp="1"/>
          </p:cNvSpPr>
          <p:nvPr>
            <p:ph type="title"/>
          </p:nvPr>
        </p:nvSpPr>
        <p:spPr/>
        <p:txBody>
          <a:bodyPr/>
          <a:lstStyle/>
          <a:p>
            <a:r>
              <a:rPr lang="en-US" dirty="0"/>
              <a:t>Persistent storage volumes</a:t>
            </a:r>
          </a:p>
        </p:txBody>
      </p:sp>
      <p:sp>
        <p:nvSpPr>
          <p:cNvPr id="3" name="Text Placeholder 2">
            <a:extLst>
              <a:ext uri="{FF2B5EF4-FFF2-40B4-BE49-F238E27FC236}">
                <a16:creationId xmlns:a16="http://schemas.microsoft.com/office/drawing/2014/main" id="{73653CC9-9DCD-4C86-88AF-24A98B3D5F6A}"/>
              </a:ext>
            </a:extLst>
          </p:cNvPr>
          <p:cNvSpPr>
            <a:spLocks noGrp="1"/>
          </p:cNvSpPr>
          <p:nvPr>
            <p:ph type="body" sz="quarter" idx="10"/>
          </p:nvPr>
        </p:nvSpPr>
        <p:spPr>
          <a:xfrm>
            <a:off x="584200" y="1435497"/>
            <a:ext cx="3811954" cy="2523768"/>
          </a:xfrm>
        </p:spPr>
        <p:txBody>
          <a:bodyPr/>
          <a:lstStyle/>
          <a:p>
            <a:r>
              <a:rPr lang="en-US" dirty="0">
                <a:latin typeface="+mn-lt"/>
              </a:rPr>
              <a:t>Pods can use storage that is persistent </a:t>
            </a:r>
          </a:p>
          <a:p>
            <a:pPr lvl="1"/>
            <a:r>
              <a:rPr lang="en-US" dirty="0"/>
              <a:t>Storage exists beyond the lifetime of the pod</a:t>
            </a:r>
          </a:p>
          <a:p>
            <a:pPr lvl="1"/>
            <a:r>
              <a:rPr lang="en-US" dirty="0"/>
              <a:t>Storage can be a service, such as Azure Files or an Azure Managed Disk</a:t>
            </a:r>
          </a:p>
        </p:txBody>
      </p:sp>
      <p:grpSp>
        <p:nvGrpSpPr>
          <p:cNvPr id="5" name="Group 4" descr="The diagram depicts the persistent volumes available at the AKS cluster level. The diagram also illustrates the interaction between the AKS cluster and the single node/pod access.">
            <a:extLst>
              <a:ext uri="{FF2B5EF4-FFF2-40B4-BE49-F238E27FC236}">
                <a16:creationId xmlns:a16="http://schemas.microsoft.com/office/drawing/2014/main" id="{DE01E98A-41E9-40E2-8640-EE9B18DA2511}"/>
              </a:ext>
            </a:extLst>
          </p:cNvPr>
          <p:cNvGrpSpPr/>
          <p:nvPr/>
        </p:nvGrpSpPr>
        <p:grpSpPr>
          <a:xfrm>
            <a:off x="4872939" y="1435100"/>
            <a:ext cx="6739362" cy="3414634"/>
            <a:chOff x="4872939" y="1435100"/>
            <a:chExt cx="6739362" cy="3414634"/>
          </a:xfrm>
        </p:grpSpPr>
        <p:sp>
          <p:nvSpPr>
            <p:cNvPr id="7" name="Rectangle 6">
              <a:extLst>
                <a:ext uri="{FF2B5EF4-FFF2-40B4-BE49-F238E27FC236}">
                  <a16:creationId xmlns:a16="http://schemas.microsoft.com/office/drawing/2014/main" id="{BCB36EB8-3E84-4F14-B2A6-EA1D39071C45}"/>
                </a:ext>
              </a:extLst>
            </p:cNvPr>
            <p:cNvSpPr/>
            <p:nvPr/>
          </p:nvSpPr>
          <p:spPr bwMode="auto">
            <a:xfrm>
              <a:off x="5322276" y="2349500"/>
              <a:ext cx="2564423" cy="939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gradFill>
                    <a:gsLst>
                      <a:gs pos="0">
                        <a:srgbClr val="FFFFFF"/>
                      </a:gs>
                      <a:gs pos="100000">
                        <a:srgbClr val="FFFFFF"/>
                      </a:gs>
                    </a:gsLst>
                    <a:lin ang="5400000" scaled="0"/>
                  </a:gradFill>
                  <a:latin typeface="+mj-lt"/>
                  <a:ea typeface="Segoe UI" pitchFamily="34" charset="0"/>
                  <a:cs typeface="Segoe UI" pitchFamily="34" charset="0"/>
                </a:rPr>
                <a:t>Azure Managed Disk (Premium or Standard Storage)</a:t>
              </a:r>
            </a:p>
          </p:txBody>
        </p:sp>
        <p:sp>
          <p:nvSpPr>
            <p:cNvPr id="8" name="Rectangle 7">
              <a:extLst>
                <a:ext uri="{FF2B5EF4-FFF2-40B4-BE49-F238E27FC236}">
                  <a16:creationId xmlns:a16="http://schemas.microsoft.com/office/drawing/2014/main" id="{0D12139C-7A15-4857-AF6D-0F3F1989F5CA}"/>
                </a:ext>
              </a:extLst>
            </p:cNvPr>
            <p:cNvSpPr/>
            <p:nvPr/>
          </p:nvSpPr>
          <p:spPr bwMode="auto">
            <a:xfrm>
              <a:off x="5322276" y="3454400"/>
              <a:ext cx="2564423" cy="634603"/>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Azure Files</a:t>
              </a:r>
            </a:p>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(Premium or Standard Storage)</a:t>
              </a:r>
            </a:p>
          </p:txBody>
        </p:sp>
        <p:sp>
          <p:nvSpPr>
            <p:cNvPr id="4" name="Rectangle: Rounded Corners 3">
              <a:extLst>
                <a:ext uri="{FF2B5EF4-FFF2-40B4-BE49-F238E27FC236}">
                  <a16:creationId xmlns:a16="http://schemas.microsoft.com/office/drawing/2014/main" id="{850AC95C-A1CE-4A82-B9B9-0FBF17A0B304}"/>
                </a:ext>
              </a:extLst>
            </p:cNvPr>
            <p:cNvSpPr/>
            <p:nvPr/>
          </p:nvSpPr>
          <p:spPr bwMode="auto">
            <a:xfrm>
              <a:off x="8699500" y="1435100"/>
              <a:ext cx="2912801" cy="2603500"/>
            </a:xfrm>
            <a:prstGeom prst="roundRect">
              <a:avLst>
                <a:gd name="adj" fmla="val 8862"/>
              </a:avLst>
            </a:prstGeom>
            <a:solidFill>
              <a:schemeClr val="bg1"/>
            </a:solid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36000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2200" dirty="0">
                  <a:solidFill>
                    <a:schemeClr val="tx1"/>
                  </a:solidFill>
                  <a:latin typeface="+mj-lt"/>
                  <a:ea typeface="Segoe UI" pitchFamily="34" charset="0"/>
                  <a:cs typeface="Segoe UI" pitchFamily="34" charset="0"/>
                </a:rPr>
                <a:t>       AKS cluster</a:t>
              </a:r>
            </a:p>
          </p:txBody>
        </p:sp>
        <p:sp>
          <p:nvSpPr>
            <p:cNvPr id="6" name="Rectangle 5">
              <a:extLst>
                <a:ext uri="{FF2B5EF4-FFF2-40B4-BE49-F238E27FC236}">
                  <a16:creationId xmlns:a16="http://schemas.microsoft.com/office/drawing/2014/main" id="{4A2AE4B1-CDF2-44B8-9E06-72931DC4CCB8}"/>
                </a:ext>
              </a:extLst>
            </p:cNvPr>
            <p:cNvSpPr/>
            <p:nvPr/>
          </p:nvSpPr>
          <p:spPr bwMode="auto">
            <a:xfrm>
              <a:off x="9055100" y="2997200"/>
              <a:ext cx="2209800" cy="7239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800" dirty="0">
                  <a:gradFill>
                    <a:gsLst>
                      <a:gs pos="0">
                        <a:srgbClr val="FFFFFF"/>
                      </a:gs>
                      <a:gs pos="100000">
                        <a:srgbClr val="FFFFFF"/>
                      </a:gs>
                    </a:gsLst>
                    <a:lin ang="5400000" scaled="0"/>
                  </a:gradFill>
                  <a:latin typeface="+mj-lt"/>
                  <a:ea typeface="Segoe UI" pitchFamily="34" charset="0"/>
                  <a:cs typeface="Segoe UI" pitchFamily="34" charset="0"/>
                </a:rPr>
                <a:t>Persistent volume</a:t>
              </a:r>
            </a:p>
          </p:txBody>
        </p:sp>
        <p:grpSp>
          <p:nvGrpSpPr>
            <p:cNvPr id="9" name="Group 8">
              <a:extLst>
                <a:ext uri="{FF2B5EF4-FFF2-40B4-BE49-F238E27FC236}">
                  <a16:creationId xmlns:a16="http://schemas.microsoft.com/office/drawing/2014/main" id="{C4A6C16E-0181-4FED-AD6A-8421BD873D3F}"/>
                </a:ext>
              </a:extLst>
            </p:cNvPr>
            <p:cNvGrpSpPr/>
            <p:nvPr/>
          </p:nvGrpSpPr>
          <p:grpSpPr>
            <a:xfrm>
              <a:off x="4872939" y="3494670"/>
              <a:ext cx="605262" cy="605262"/>
              <a:chOff x="12508277" y="4742871"/>
              <a:chExt cx="605262" cy="605262"/>
            </a:xfrm>
          </p:grpSpPr>
          <p:sp>
            <p:nvSpPr>
              <p:cNvPr id="10" name="Hexagon 9">
                <a:extLst>
                  <a:ext uri="{FF2B5EF4-FFF2-40B4-BE49-F238E27FC236}">
                    <a16:creationId xmlns:a16="http://schemas.microsoft.com/office/drawing/2014/main" id="{3219F874-24B7-4E3B-A109-B6AD55005CB9}"/>
                  </a:ext>
                </a:extLst>
              </p:cNvPr>
              <p:cNvSpPr/>
              <p:nvPr/>
            </p:nvSpPr>
            <p:spPr bwMode="auto">
              <a:xfrm>
                <a:off x="12555789" y="4814520"/>
                <a:ext cx="510238" cy="461963"/>
              </a:xfrm>
              <a:prstGeom prst="hexagon">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descr="A picture containing outdoor&#10;&#10;Description automatically generated">
                <a:extLst>
                  <a:ext uri="{FF2B5EF4-FFF2-40B4-BE49-F238E27FC236}">
                    <a16:creationId xmlns:a16="http://schemas.microsoft.com/office/drawing/2014/main" id="{A0CCE1D3-8752-435C-B2F6-96D6104BC549}"/>
                  </a:ext>
                </a:extLst>
              </p:cNvPr>
              <p:cNvPicPr>
                <a:picLocks noChangeAspect="1"/>
              </p:cNvPicPr>
              <p:nvPr/>
            </p:nvPicPr>
            <p:blipFill>
              <a:blip r:embed="rId3"/>
              <a:stretch>
                <a:fillRect/>
              </a:stretch>
            </p:blipFill>
            <p:spPr>
              <a:xfrm>
                <a:off x="12508277" y="4742871"/>
                <a:ext cx="605262" cy="605262"/>
              </a:xfrm>
              <a:prstGeom prst="rect">
                <a:avLst/>
              </a:prstGeom>
            </p:spPr>
          </p:pic>
        </p:grpSp>
        <p:pic>
          <p:nvPicPr>
            <p:cNvPr id="12" name="Graphic 11">
              <a:extLst>
                <a:ext uri="{FF2B5EF4-FFF2-40B4-BE49-F238E27FC236}">
                  <a16:creationId xmlns:a16="http://schemas.microsoft.com/office/drawing/2014/main" id="{3EC7D98A-BF62-42CD-8894-BB38998271E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55100" y="1760882"/>
              <a:ext cx="532750" cy="516836"/>
            </a:xfrm>
            <a:prstGeom prst="rect">
              <a:avLst/>
            </a:prstGeom>
          </p:spPr>
        </p:pic>
        <p:cxnSp>
          <p:nvCxnSpPr>
            <p:cNvPr id="14" name="Straight Arrow Connector 13">
              <a:extLst>
                <a:ext uri="{FF2B5EF4-FFF2-40B4-BE49-F238E27FC236}">
                  <a16:creationId xmlns:a16="http://schemas.microsoft.com/office/drawing/2014/main" id="{22317900-1FC6-4716-960D-61BEB98EFBAD}"/>
                </a:ext>
              </a:extLst>
            </p:cNvPr>
            <p:cNvCxnSpPr/>
            <p:nvPr/>
          </p:nvCxnSpPr>
          <p:spPr>
            <a:xfrm>
              <a:off x="7886699" y="3181350"/>
              <a:ext cx="1168401" cy="0"/>
            </a:xfrm>
            <a:prstGeom prst="straightConnector1">
              <a:avLst/>
            </a:prstGeom>
            <a:ln w="38100">
              <a:solidFill>
                <a:srgbClr val="D73B0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113FAB8-CFBA-48B7-8B7A-602D583512AC}"/>
                </a:ext>
              </a:extLst>
            </p:cNvPr>
            <p:cNvCxnSpPr/>
            <p:nvPr/>
          </p:nvCxnSpPr>
          <p:spPr>
            <a:xfrm>
              <a:off x="7886699" y="3556000"/>
              <a:ext cx="1168401" cy="0"/>
            </a:xfrm>
            <a:prstGeom prst="straightConnector1">
              <a:avLst/>
            </a:prstGeom>
            <a:ln w="38100">
              <a:solidFill>
                <a:srgbClr val="D73B0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A304AB0-48FF-4765-8A89-14A1155723A0}"/>
                </a:ext>
              </a:extLst>
            </p:cNvPr>
            <p:cNvSpPr txBox="1"/>
            <p:nvPr/>
          </p:nvSpPr>
          <p:spPr>
            <a:xfrm>
              <a:off x="5632266" y="1568847"/>
              <a:ext cx="1944443" cy="615553"/>
            </a:xfrm>
            <a:prstGeom prst="rect">
              <a:avLst/>
            </a:prstGeom>
            <a:noFill/>
          </p:spPr>
          <p:txBody>
            <a:bodyPr wrap="none" lIns="0" tIns="0" rIns="0" bIns="0" rtlCol="0">
              <a:spAutoFit/>
            </a:bodyPr>
            <a:lstStyle/>
            <a:p>
              <a:pPr algn="ctr"/>
              <a:r>
                <a:rPr lang="en-IN" sz="2000" dirty="0">
                  <a:gradFill>
                    <a:gsLst>
                      <a:gs pos="2917">
                        <a:schemeClr val="tx1"/>
                      </a:gs>
                      <a:gs pos="30000">
                        <a:schemeClr val="tx1"/>
                      </a:gs>
                    </a:gsLst>
                    <a:lin ang="5400000" scaled="0"/>
                  </a:gradFill>
                  <a:latin typeface="Segoe UI (Body)"/>
                </a:rPr>
                <a:t>Single node/pod</a:t>
              </a:r>
            </a:p>
            <a:p>
              <a:pPr algn="ctr"/>
              <a:r>
                <a:rPr lang="en-IN" sz="2000" dirty="0">
                  <a:gradFill>
                    <a:gsLst>
                      <a:gs pos="2917">
                        <a:schemeClr val="tx1"/>
                      </a:gs>
                      <a:gs pos="30000">
                        <a:schemeClr val="tx1"/>
                      </a:gs>
                    </a:gsLst>
                    <a:lin ang="5400000" scaled="0"/>
                  </a:gradFill>
                  <a:latin typeface="Segoe UI (Body)"/>
                </a:rPr>
                <a:t>access</a:t>
              </a:r>
            </a:p>
          </p:txBody>
        </p:sp>
        <p:sp>
          <p:nvSpPr>
            <p:cNvPr id="18" name="TextBox 17">
              <a:extLst>
                <a:ext uri="{FF2B5EF4-FFF2-40B4-BE49-F238E27FC236}">
                  <a16:creationId xmlns:a16="http://schemas.microsoft.com/office/drawing/2014/main" id="{04701302-1212-4248-BC3E-9DC849F9C1B5}"/>
                </a:ext>
              </a:extLst>
            </p:cNvPr>
            <p:cNvSpPr txBox="1"/>
            <p:nvPr/>
          </p:nvSpPr>
          <p:spPr>
            <a:xfrm>
              <a:off x="5521659" y="4234181"/>
              <a:ext cx="2165657" cy="615553"/>
            </a:xfrm>
            <a:prstGeom prst="rect">
              <a:avLst/>
            </a:prstGeom>
            <a:noFill/>
          </p:spPr>
          <p:txBody>
            <a:bodyPr wrap="none" lIns="0" tIns="0" rIns="0" bIns="0" rtlCol="0">
              <a:spAutoFit/>
            </a:bodyPr>
            <a:lstStyle/>
            <a:p>
              <a:pPr algn="ctr"/>
              <a:r>
                <a:rPr lang="en-IN" sz="2000" dirty="0">
                  <a:gradFill>
                    <a:gsLst>
                      <a:gs pos="2917">
                        <a:schemeClr val="tx1"/>
                      </a:gs>
                      <a:gs pos="30000">
                        <a:schemeClr val="tx1"/>
                      </a:gs>
                    </a:gsLst>
                    <a:lin ang="5400000" scaled="0"/>
                  </a:gradFill>
                  <a:latin typeface="Segoe UI (Body)"/>
                </a:rPr>
                <a:t>Multiple concurrent</a:t>
              </a:r>
            </a:p>
            <a:p>
              <a:pPr algn="ctr"/>
              <a:r>
                <a:rPr lang="en-IN" sz="2000" dirty="0">
                  <a:gradFill>
                    <a:gsLst>
                      <a:gs pos="2917">
                        <a:schemeClr val="tx1"/>
                      </a:gs>
                      <a:gs pos="30000">
                        <a:schemeClr val="tx1"/>
                      </a:gs>
                    </a:gsLst>
                    <a:lin ang="5400000" scaled="0"/>
                  </a:gradFill>
                  <a:latin typeface="Segoe UI (Body)"/>
                </a:rPr>
                <a:t>node/pod access</a:t>
              </a:r>
            </a:p>
          </p:txBody>
        </p:sp>
      </p:grpSp>
    </p:spTree>
    <p:extLst>
      <p:ext uri="{BB962C8B-B14F-4D97-AF65-F5344CB8AC3E}">
        <p14:creationId xmlns:p14="http://schemas.microsoft.com/office/powerpoint/2010/main" val="157290184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580FD-A26A-444D-9525-636EAA5A73B0}"/>
              </a:ext>
            </a:extLst>
          </p:cNvPr>
          <p:cNvSpPr>
            <a:spLocks noGrp="1"/>
          </p:cNvSpPr>
          <p:nvPr>
            <p:ph type="title"/>
          </p:nvPr>
        </p:nvSpPr>
        <p:spPr/>
        <p:txBody>
          <a:bodyPr/>
          <a:lstStyle/>
          <a:p>
            <a:r>
              <a:rPr lang="en-US" dirty="0"/>
              <a:t>Scaling</a:t>
            </a:r>
          </a:p>
        </p:txBody>
      </p:sp>
      <p:sp>
        <p:nvSpPr>
          <p:cNvPr id="3" name="Text Placeholder 2">
            <a:extLst>
              <a:ext uri="{FF2B5EF4-FFF2-40B4-BE49-F238E27FC236}">
                <a16:creationId xmlns:a16="http://schemas.microsoft.com/office/drawing/2014/main" id="{3E28E6C1-B1B1-4E0A-90F6-80E0EA9A7B72}"/>
              </a:ext>
            </a:extLst>
          </p:cNvPr>
          <p:cNvSpPr>
            <a:spLocks noGrp="1"/>
          </p:cNvSpPr>
          <p:nvPr>
            <p:ph type="body" sz="quarter" idx="10"/>
          </p:nvPr>
        </p:nvSpPr>
        <p:spPr>
          <a:xfrm>
            <a:off x="457200" y="1196011"/>
            <a:ext cx="5048460" cy="5059847"/>
          </a:xfrm>
        </p:spPr>
        <p:txBody>
          <a:bodyPr/>
          <a:lstStyle/>
          <a:p>
            <a:r>
              <a:rPr lang="en-US" dirty="0">
                <a:latin typeface="+mn-lt"/>
              </a:rPr>
              <a:t>Applications might grow beyond the capacity of a single pod</a:t>
            </a:r>
          </a:p>
          <a:p>
            <a:r>
              <a:rPr lang="en-US" dirty="0">
                <a:latin typeface="+mn-lt"/>
              </a:rPr>
              <a:t>Kubernetes has built-in autoscalers to automatically create instances when they are needed</a:t>
            </a:r>
          </a:p>
          <a:p>
            <a:pPr lvl="1"/>
            <a:r>
              <a:rPr lang="en-US" dirty="0"/>
              <a:t>Horizontal pod autoscaler</a:t>
            </a:r>
          </a:p>
          <a:p>
            <a:pPr lvl="2"/>
            <a:r>
              <a:rPr lang="en-US" sz="1800" dirty="0"/>
              <a:t>Automatically scales replicas based on metrics</a:t>
            </a:r>
          </a:p>
          <a:p>
            <a:pPr lvl="1"/>
            <a:r>
              <a:rPr lang="en-US" dirty="0"/>
              <a:t>Cluster autoscaler</a:t>
            </a:r>
          </a:p>
          <a:p>
            <a:pPr lvl="2"/>
            <a:r>
              <a:rPr lang="en-US" sz="1800" dirty="0"/>
              <a:t>Adjusts the number of nodes based on the </a:t>
            </a:r>
            <a:br>
              <a:rPr lang="en-US" sz="1800" dirty="0"/>
            </a:br>
            <a:r>
              <a:rPr lang="en-US" sz="1800" dirty="0"/>
              <a:t>requested compute resources</a:t>
            </a:r>
          </a:p>
        </p:txBody>
      </p:sp>
      <p:grpSp>
        <p:nvGrpSpPr>
          <p:cNvPr id="7" name="Group 6" descr="The diagram depicts built-in autoscalers in the AKS cluster automatically creating new instances of nodes and pods on-demand.">
            <a:extLst>
              <a:ext uri="{FF2B5EF4-FFF2-40B4-BE49-F238E27FC236}">
                <a16:creationId xmlns:a16="http://schemas.microsoft.com/office/drawing/2014/main" id="{56F90503-FCF4-471A-8953-A5C3C9DFC4AA}"/>
              </a:ext>
            </a:extLst>
          </p:cNvPr>
          <p:cNvGrpSpPr/>
          <p:nvPr/>
        </p:nvGrpSpPr>
        <p:grpSpPr>
          <a:xfrm>
            <a:off x="5679831" y="1196010"/>
            <a:ext cx="5929557" cy="4442790"/>
            <a:chOff x="5679831" y="1196010"/>
            <a:chExt cx="5929557" cy="4442790"/>
          </a:xfrm>
        </p:grpSpPr>
        <p:sp>
          <p:nvSpPr>
            <p:cNvPr id="4" name="Rectangle: Rounded Corners 3">
              <a:extLst>
                <a:ext uri="{FF2B5EF4-FFF2-40B4-BE49-F238E27FC236}">
                  <a16:creationId xmlns:a16="http://schemas.microsoft.com/office/drawing/2014/main" id="{9E570F84-51D4-428D-8265-57C4D5FF6919}"/>
                </a:ext>
              </a:extLst>
            </p:cNvPr>
            <p:cNvSpPr/>
            <p:nvPr/>
          </p:nvSpPr>
          <p:spPr bwMode="auto">
            <a:xfrm>
              <a:off x="5679831" y="1196010"/>
              <a:ext cx="5929557" cy="4442790"/>
            </a:xfrm>
            <a:prstGeom prst="roundRect">
              <a:avLst>
                <a:gd name="adj" fmla="val 6829"/>
              </a:avLst>
            </a:prstGeom>
            <a:solidFill>
              <a:schemeClr val="bg1"/>
            </a:solid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2200" dirty="0">
                  <a:solidFill>
                    <a:schemeClr val="tx1"/>
                  </a:solidFill>
                  <a:latin typeface="+mj-lt"/>
                  <a:cs typeface="Segoe UI" pitchFamily="34" charset="0"/>
                </a:rPr>
                <a:t>      AKS cluster</a:t>
              </a:r>
            </a:p>
          </p:txBody>
        </p:sp>
        <p:sp>
          <p:nvSpPr>
            <p:cNvPr id="5" name="Rectangle 4">
              <a:extLst>
                <a:ext uri="{FF2B5EF4-FFF2-40B4-BE49-F238E27FC236}">
                  <a16:creationId xmlns:a16="http://schemas.microsoft.com/office/drawing/2014/main" id="{BB549DB6-3955-41C4-B309-B1255BA99925}"/>
                </a:ext>
              </a:extLst>
            </p:cNvPr>
            <p:cNvSpPr/>
            <p:nvPr/>
          </p:nvSpPr>
          <p:spPr bwMode="auto">
            <a:xfrm>
              <a:off x="5939509" y="1916704"/>
              <a:ext cx="5410200" cy="496296"/>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Cluster Autoscaler</a:t>
              </a:r>
            </a:p>
          </p:txBody>
        </p:sp>
        <p:sp>
          <p:nvSpPr>
            <p:cNvPr id="9" name="Rectangle 8">
              <a:extLst>
                <a:ext uri="{FF2B5EF4-FFF2-40B4-BE49-F238E27FC236}">
                  <a16:creationId xmlns:a16="http://schemas.microsoft.com/office/drawing/2014/main" id="{248ED198-C987-4D20-B896-B917DE475B9F}"/>
                </a:ext>
              </a:extLst>
            </p:cNvPr>
            <p:cNvSpPr/>
            <p:nvPr/>
          </p:nvSpPr>
          <p:spPr bwMode="auto">
            <a:xfrm>
              <a:off x="5955280" y="4782982"/>
              <a:ext cx="982115" cy="4386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gradFill>
                    <a:gsLst>
                      <a:gs pos="0">
                        <a:srgbClr val="FFFFFF"/>
                      </a:gs>
                      <a:gs pos="100000">
                        <a:srgbClr val="FFFFFF"/>
                      </a:gs>
                    </a:gsLst>
                    <a:lin ang="5400000" scaled="0"/>
                  </a:gradFill>
                  <a:latin typeface="+mj-lt"/>
                  <a:ea typeface="Segoe UI" pitchFamily="34" charset="0"/>
                  <a:cs typeface="Segoe UI" pitchFamily="34" charset="0"/>
                </a:rPr>
                <a:t>Pod</a:t>
              </a:r>
            </a:p>
          </p:txBody>
        </p:sp>
        <p:sp>
          <p:nvSpPr>
            <p:cNvPr id="10" name="Rectangle 9">
              <a:extLst>
                <a:ext uri="{FF2B5EF4-FFF2-40B4-BE49-F238E27FC236}">
                  <a16:creationId xmlns:a16="http://schemas.microsoft.com/office/drawing/2014/main" id="{D141623A-E65A-46DB-B1CD-87FFEF5F6EF2}"/>
                </a:ext>
              </a:extLst>
            </p:cNvPr>
            <p:cNvSpPr/>
            <p:nvPr/>
          </p:nvSpPr>
          <p:spPr bwMode="auto">
            <a:xfrm>
              <a:off x="7060766" y="4782982"/>
              <a:ext cx="982115" cy="4386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gradFill>
                    <a:gsLst>
                      <a:gs pos="0">
                        <a:srgbClr val="FFFFFF"/>
                      </a:gs>
                      <a:gs pos="100000">
                        <a:srgbClr val="FFFFFF"/>
                      </a:gs>
                    </a:gsLst>
                    <a:lin ang="5400000" scaled="0"/>
                  </a:gradFill>
                  <a:latin typeface="+mj-lt"/>
                  <a:ea typeface="Segoe UI" pitchFamily="34" charset="0"/>
                  <a:cs typeface="Segoe UI" pitchFamily="34" charset="0"/>
                </a:rPr>
                <a:t>Pod</a:t>
              </a:r>
            </a:p>
          </p:txBody>
        </p:sp>
        <p:sp>
          <p:nvSpPr>
            <p:cNvPr id="11" name="Rectangle 10">
              <a:extLst>
                <a:ext uri="{FF2B5EF4-FFF2-40B4-BE49-F238E27FC236}">
                  <a16:creationId xmlns:a16="http://schemas.microsoft.com/office/drawing/2014/main" id="{2853CBD7-2ECA-4CEB-AB65-D619BCB832A0}"/>
                </a:ext>
              </a:extLst>
            </p:cNvPr>
            <p:cNvSpPr/>
            <p:nvPr/>
          </p:nvSpPr>
          <p:spPr bwMode="auto">
            <a:xfrm>
              <a:off x="8166252" y="4782982"/>
              <a:ext cx="982115" cy="4386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gradFill>
                    <a:gsLst>
                      <a:gs pos="0">
                        <a:srgbClr val="FFFFFF"/>
                      </a:gs>
                      <a:gs pos="100000">
                        <a:srgbClr val="FFFFFF"/>
                      </a:gs>
                    </a:gsLst>
                    <a:lin ang="5400000" scaled="0"/>
                  </a:gradFill>
                  <a:latin typeface="+mj-lt"/>
                  <a:ea typeface="Segoe UI" pitchFamily="34" charset="0"/>
                  <a:cs typeface="Segoe UI" pitchFamily="34" charset="0"/>
                </a:rPr>
                <a:t>Pod</a:t>
              </a:r>
            </a:p>
          </p:txBody>
        </p:sp>
        <p:sp>
          <p:nvSpPr>
            <p:cNvPr id="12" name="Rectangle 11">
              <a:extLst>
                <a:ext uri="{FF2B5EF4-FFF2-40B4-BE49-F238E27FC236}">
                  <a16:creationId xmlns:a16="http://schemas.microsoft.com/office/drawing/2014/main" id="{0188AE40-0FBE-4241-BA28-B5EC5E21C903}"/>
                </a:ext>
              </a:extLst>
            </p:cNvPr>
            <p:cNvSpPr/>
            <p:nvPr/>
          </p:nvSpPr>
          <p:spPr bwMode="auto">
            <a:xfrm>
              <a:off x="9265388" y="4782982"/>
              <a:ext cx="982115" cy="4386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i="1" dirty="0">
                  <a:gradFill>
                    <a:gsLst>
                      <a:gs pos="0">
                        <a:srgbClr val="FFFFFF"/>
                      </a:gs>
                      <a:gs pos="100000">
                        <a:srgbClr val="FFFFFF"/>
                      </a:gs>
                    </a:gsLst>
                    <a:lin ang="5400000" scaled="0"/>
                  </a:gradFill>
                  <a:latin typeface="+mj-lt"/>
                  <a:ea typeface="Segoe UI" pitchFamily="34" charset="0"/>
                  <a:cs typeface="Segoe UI" pitchFamily="34" charset="0"/>
                </a:rPr>
                <a:t>Pod</a:t>
              </a:r>
            </a:p>
          </p:txBody>
        </p:sp>
        <p:sp>
          <p:nvSpPr>
            <p:cNvPr id="13" name="Rectangle 12">
              <a:extLst>
                <a:ext uri="{FF2B5EF4-FFF2-40B4-BE49-F238E27FC236}">
                  <a16:creationId xmlns:a16="http://schemas.microsoft.com/office/drawing/2014/main" id="{97F9298A-0B1A-4DE4-A001-6D6F39117482}"/>
                </a:ext>
              </a:extLst>
            </p:cNvPr>
            <p:cNvSpPr/>
            <p:nvPr/>
          </p:nvSpPr>
          <p:spPr bwMode="auto">
            <a:xfrm>
              <a:off x="10351824" y="4782982"/>
              <a:ext cx="982115" cy="4386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i="1" dirty="0">
                  <a:gradFill>
                    <a:gsLst>
                      <a:gs pos="0">
                        <a:srgbClr val="FFFFFF"/>
                      </a:gs>
                      <a:gs pos="100000">
                        <a:srgbClr val="FFFFFF"/>
                      </a:gs>
                    </a:gsLst>
                    <a:lin ang="5400000" scaled="0"/>
                  </a:gradFill>
                  <a:latin typeface="+mj-lt"/>
                  <a:ea typeface="Segoe UI" pitchFamily="34" charset="0"/>
                  <a:cs typeface="Segoe UI" pitchFamily="34" charset="0"/>
                </a:rPr>
                <a:t>Pod</a:t>
              </a:r>
            </a:p>
          </p:txBody>
        </p:sp>
        <p:sp>
          <p:nvSpPr>
            <p:cNvPr id="14" name="Rectangle 13">
              <a:extLst>
                <a:ext uri="{FF2B5EF4-FFF2-40B4-BE49-F238E27FC236}">
                  <a16:creationId xmlns:a16="http://schemas.microsoft.com/office/drawing/2014/main" id="{CDC686C7-527C-431B-92BB-7951503D4EFD}"/>
                </a:ext>
              </a:extLst>
            </p:cNvPr>
            <p:cNvSpPr/>
            <p:nvPr/>
          </p:nvSpPr>
          <p:spPr bwMode="auto">
            <a:xfrm>
              <a:off x="5955280" y="3209676"/>
              <a:ext cx="982115" cy="438648"/>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gradFill>
                    <a:gsLst>
                      <a:gs pos="0">
                        <a:srgbClr val="FFFFFF"/>
                      </a:gs>
                      <a:gs pos="100000">
                        <a:srgbClr val="FFFFFF"/>
                      </a:gs>
                    </a:gsLst>
                    <a:lin ang="5400000" scaled="0"/>
                  </a:gradFill>
                  <a:latin typeface="+mj-lt"/>
                  <a:ea typeface="Segoe UI" pitchFamily="34" charset="0"/>
                  <a:cs typeface="Segoe UI" pitchFamily="34" charset="0"/>
                </a:rPr>
                <a:t>Nod</a:t>
              </a:r>
            </a:p>
          </p:txBody>
        </p:sp>
        <p:sp>
          <p:nvSpPr>
            <p:cNvPr id="15" name="Rectangle 14">
              <a:extLst>
                <a:ext uri="{FF2B5EF4-FFF2-40B4-BE49-F238E27FC236}">
                  <a16:creationId xmlns:a16="http://schemas.microsoft.com/office/drawing/2014/main" id="{5BB80EE0-D00C-4A0E-A86F-ABB1E3FAFABF}"/>
                </a:ext>
              </a:extLst>
            </p:cNvPr>
            <p:cNvSpPr/>
            <p:nvPr/>
          </p:nvSpPr>
          <p:spPr bwMode="auto">
            <a:xfrm>
              <a:off x="7048066" y="3209676"/>
              <a:ext cx="982115" cy="438648"/>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gradFill>
                    <a:gsLst>
                      <a:gs pos="0">
                        <a:srgbClr val="FFFFFF"/>
                      </a:gs>
                      <a:gs pos="100000">
                        <a:srgbClr val="FFFFFF"/>
                      </a:gs>
                    </a:gsLst>
                    <a:lin ang="5400000" scaled="0"/>
                  </a:gradFill>
                  <a:latin typeface="+mj-lt"/>
                  <a:ea typeface="Segoe UI" pitchFamily="34" charset="0"/>
                  <a:cs typeface="Segoe UI" pitchFamily="34" charset="0"/>
                </a:rPr>
                <a:t>Node</a:t>
              </a:r>
            </a:p>
          </p:txBody>
        </p:sp>
        <p:sp>
          <p:nvSpPr>
            <p:cNvPr id="16" name="Rectangle 15">
              <a:extLst>
                <a:ext uri="{FF2B5EF4-FFF2-40B4-BE49-F238E27FC236}">
                  <a16:creationId xmlns:a16="http://schemas.microsoft.com/office/drawing/2014/main" id="{9A8AC45C-62D6-4A21-A878-CBFE9F722E37}"/>
                </a:ext>
              </a:extLst>
            </p:cNvPr>
            <p:cNvSpPr/>
            <p:nvPr/>
          </p:nvSpPr>
          <p:spPr bwMode="auto">
            <a:xfrm>
              <a:off x="8153552" y="3209676"/>
              <a:ext cx="982115" cy="438648"/>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gradFill>
                    <a:gsLst>
                      <a:gs pos="0">
                        <a:srgbClr val="FFFFFF"/>
                      </a:gs>
                      <a:gs pos="100000">
                        <a:srgbClr val="FFFFFF"/>
                      </a:gs>
                    </a:gsLst>
                    <a:lin ang="5400000" scaled="0"/>
                  </a:gradFill>
                  <a:latin typeface="+mj-lt"/>
                  <a:ea typeface="Segoe UI" pitchFamily="34" charset="0"/>
                  <a:cs typeface="Segoe UI" pitchFamily="34" charset="0"/>
                </a:rPr>
                <a:t>Node</a:t>
              </a:r>
            </a:p>
          </p:txBody>
        </p:sp>
        <p:sp>
          <p:nvSpPr>
            <p:cNvPr id="17" name="Rectangle 16">
              <a:extLst>
                <a:ext uri="{FF2B5EF4-FFF2-40B4-BE49-F238E27FC236}">
                  <a16:creationId xmlns:a16="http://schemas.microsoft.com/office/drawing/2014/main" id="{CB2C4B0E-36AC-4C80-A146-5A7CCF88FDA6}"/>
                </a:ext>
              </a:extLst>
            </p:cNvPr>
            <p:cNvSpPr/>
            <p:nvPr/>
          </p:nvSpPr>
          <p:spPr bwMode="auto">
            <a:xfrm>
              <a:off x="9265388" y="3209676"/>
              <a:ext cx="982115" cy="438648"/>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gradFill>
                    <a:gsLst>
                      <a:gs pos="0">
                        <a:srgbClr val="FFFFFF"/>
                      </a:gs>
                      <a:gs pos="100000">
                        <a:srgbClr val="FFFFFF"/>
                      </a:gs>
                    </a:gsLst>
                    <a:lin ang="5400000" scaled="0"/>
                  </a:gradFill>
                  <a:latin typeface="+mj-lt"/>
                  <a:ea typeface="Segoe UI" pitchFamily="34" charset="0"/>
                  <a:cs typeface="Segoe UI" pitchFamily="34" charset="0"/>
                </a:rPr>
                <a:t>Node</a:t>
              </a:r>
            </a:p>
          </p:txBody>
        </p:sp>
        <p:sp>
          <p:nvSpPr>
            <p:cNvPr id="18" name="Rectangle 17">
              <a:extLst>
                <a:ext uri="{FF2B5EF4-FFF2-40B4-BE49-F238E27FC236}">
                  <a16:creationId xmlns:a16="http://schemas.microsoft.com/office/drawing/2014/main" id="{09984A77-5A30-4E40-9216-1C2F0A835D0F}"/>
                </a:ext>
              </a:extLst>
            </p:cNvPr>
            <p:cNvSpPr/>
            <p:nvPr/>
          </p:nvSpPr>
          <p:spPr bwMode="auto">
            <a:xfrm>
              <a:off x="10351824" y="3209676"/>
              <a:ext cx="982115" cy="438648"/>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gradFill>
                    <a:gsLst>
                      <a:gs pos="0">
                        <a:srgbClr val="FFFFFF"/>
                      </a:gs>
                      <a:gs pos="100000">
                        <a:srgbClr val="FFFFFF"/>
                      </a:gs>
                    </a:gsLst>
                    <a:lin ang="5400000" scaled="0"/>
                  </a:gradFill>
                  <a:latin typeface="+mj-lt"/>
                  <a:ea typeface="Segoe UI" pitchFamily="34" charset="0"/>
                  <a:cs typeface="Segoe UI" pitchFamily="34" charset="0"/>
                </a:rPr>
                <a:t>Node</a:t>
              </a:r>
            </a:p>
          </p:txBody>
        </p:sp>
        <p:sp>
          <p:nvSpPr>
            <p:cNvPr id="8" name="Rectangle 7">
              <a:extLst>
                <a:ext uri="{FF2B5EF4-FFF2-40B4-BE49-F238E27FC236}">
                  <a16:creationId xmlns:a16="http://schemas.microsoft.com/office/drawing/2014/main" id="{91B551C4-6D94-429F-9C82-3AC418B98B73}"/>
                </a:ext>
              </a:extLst>
            </p:cNvPr>
            <p:cNvSpPr/>
            <p:nvPr/>
          </p:nvSpPr>
          <p:spPr bwMode="auto">
            <a:xfrm>
              <a:off x="6094980" y="3580902"/>
              <a:ext cx="5084215" cy="393700"/>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Horizontal Pod Autoscaler</a:t>
              </a:r>
            </a:p>
          </p:txBody>
        </p:sp>
        <p:pic>
          <p:nvPicPr>
            <p:cNvPr id="19" name="Graphic 18">
              <a:extLst>
                <a:ext uri="{FF2B5EF4-FFF2-40B4-BE49-F238E27FC236}">
                  <a16:creationId xmlns:a16="http://schemas.microsoft.com/office/drawing/2014/main" id="{E53A6D73-EA62-4944-BF26-0FB67F9327E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94238" y="1382424"/>
              <a:ext cx="413844" cy="401481"/>
            </a:xfrm>
            <a:prstGeom prst="rect">
              <a:avLst/>
            </a:prstGeom>
          </p:spPr>
        </p:pic>
        <p:grpSp>
          <p:nvGrpSpPr>
            <p:cNvPr id="6" name="Group 5">
              <a:extLst>
                <a:ext uri="{FF2B5EF4-FFF2-40B4-BE49-F238E27FC236}">
                  <a16:creationId xmlns:a16="http://schemas.microsoft.com/office/drawing/2014/main" id="{AB8107D1-5EE1-4ABC-B828-B2F8CCE6577E}"/>
                </a:ext>
              </a:extLst>
            </p:cNvPr>
            <p:cNvGrpSpPr/>
            <p:nvPr/>
          </p:nvGrpSpPr>
          <p:grpSpPr>
            <a:xfrm>
              <a:off x="9756445" y="2413000"/>
              <a:ext cx="1086436" cy="825500"/>
              <a:chOff x="9756445" y="2413000"/>
              <a:chExt cx="1086436" cy="342900"/>
            </a:xfrm>
          </p:grpSpPr>
          <p:cxnSp>
            <p:nvCxnSpPr>
              <p:cNvPr id="21" name="Straight Arrow Connector 20">
                <a:extLst>
                  <a:ext uri="{FF2B5EF4-FFF2-40B4-BE49-F238E27FC236}">
                    <a16:creationId xmlns:a16="http://schemas.microsoft.com/office/drawing/2014/main" id="{2641ECFC-9288-4FE5-A893-55C70A74690F}"/>
                  </a:ext>
                </a:extLst>
              </p:cNvPr>
              <p:cNvCxnSpPr/>
              <p:nvPr/>
            </p:nvCxnSpPr>
            <p:spPr>
              <a:xfrm>
                <a:off x="9756445" y="2413000"/>
                <a:ext cx="0" cy="34290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F87E8B3-CF97-4FAB-8E9D-292BDBD7E693}"/>
                  </a:ext>
                </a:extLst>
              </p:cNvPr>
              <p:cNvCxnSpPr/>
              <p:nvPr/>
            </p:nvCxnSpPr>
            <p:spPr>
              <a:xfrm>
                <a:off x="10842881" y="2413000"/>
                <a:ext cx="0" cy="34290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4080648A-6638-449E-BBC1-8D57D3EB36C8}"/>
                </a:ext>
              </a:extLst>
            </p:cNvPr>
            <p:cNvGrpSpPr/>
            <p:nvPr/>
          </p:nvGrpSpPr>
          <p:grpSpPr>
            <a:xfrm>
              <a:off x="9756445" y="3974602"/>
              <a:ext cx="1086436" cy="806948"/>
              <a:chOff x="9756445" y="3974602"/>
              <a:chExt cx="1086436" cy="370230"/>
            </a:xfrm>
          </p:grpSpPr>
          <p:cxnSp>
            <p:nvCxnSpPr>
              <p:cNvPr id="24" name="Straight Arrow Connector 23">
                <a:extLst>
                  <a:ext uri="{FF2B5EF4-FFF2-40B4-BE49-F238E27FC236}">
                    <a16:creationId xmlns:a16="http://schemas.microsoft.com/office/drawing/2014/main" id="{621438C6-E8FB-46F4-A03E-F2BB6553C8CA}"/>
                  </a:ext>
                </a:extLst>
              </p:cNvPr>
              <p:cNvCxnSpPr/>
              <p:nvPr/>
            </p:nvCxnSpPr>
            <p:spPr>
              <a:xfrm>
                <a:off x="9756445" y="4001932"/>
                <a:ext cx="0" cy="34290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CF3116B-F685-4EBC-8AB3-F0D767808B8B}"/>
                  </a:ext>
                </a:extLst>
              </p:cNvPr>
              <p:cNvCxnSpPr/>
              <p:nvPr/>
            </p:nvCxnSpPr>
            <p:spPr>
              <a:xfrm>
                <a:off x="10842881" y="3974602"/>
                <a:ext cx="0" cy="34290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CE7C73BA-6E4A-4B54-900F-F3BA69D308E3}"/>
                </a:ext>
              </a:extLst>
            </p:cNvPr>
            <p:cNvSpPr txBox="1"/>
            <p:nvPr/>
          </p:nvSpPr>
          <p:spPr>
            <a:xfrm>
              <a:off x="9879817" y="2684815"/>
              <a:ext cx="849592"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Scale out</a:t>
              </a:r>
            </a:p>
          </p:txBody>
        </p:sp>
        <p:sp>
          <p:nvSpPr>
            <p:cNvPr id="28" name="TextBox 27">
              <a:extLst>
                <a:ext uri="{FF2B5EF4-FFF2-40B4-BE49-F238E27FC236}">
                  <a16:creationId xmlns:a16="http://schemas.microsoft.com/office/drawing/2014/main" id="{64A2608F-C440-4262-B376-D881FC660B0D}"/>
                </a:ext>
              </a:extLst>
            </p:cNvPr>
            <p:cNvSpPr txBox="1"/>
            <p:nvPr/>
          </p:nvSpPr>
          <p:spPr>
            <a:xfrm>
              <a:off x="9879817" y="4231029"/>
              <a:ext cx="849592"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Scale out</a:t>
              </a:r>
            </a:p>
          </p:txBody>
        </p:sp>
        <p:grpSp>
          <p:nvGrpSpPr>
            <p:cNvPr id="65" name="Group 64">
              <a:extLst>
                <a:ext uri="{FF2B5EF4-FFF2-40B4-BE49-F238E27FC236}">
                  <a16:creationId xmlns:a16="http://schemas.microsoft.com/office/drawing/2014/main" id="{02C68495-258A-4F0D-BA45-D7CB6943BFCB}"/>
                </a:ext>
              </a:extLst>
            </p:cNvPr>
            <p:cNvGrpSpPr/>
            <p:nvPr/>
          </p:nvGrpSpPr>
          <p:grpSpPr>
            <a:xfrm>
              <a:off x="7155461" y="1959392"/>
              <a:ext cx="569183" cy="389965"/>
              <a:chOff x="7201181" y="1959392"/>
              <a:chExt cx="569183" cy="389965"/>
            </a:xfrm>
          </p:grpSpPr>
          <p:sp>
            <p:nvSpPr>
              <p:cNvPr id="66" name="Rectangle 65">
                <a:extLst>
                  <a:ext uri="{FF2B5EF4-FFF2-40B4-BE49-F238E27FC236}">
                    <a16:creationId xmlns:a16="http://schemas.microsoft.com/office/drawing/2014/main" id="{311D0F98-55A4-4EB6-A23F-40E239BB5AE9}"/>
                  </a:ext>
                </a:extLst>
              </p:cNvPr>
              <p:cNvSpPr/>
              <p:nvPr/>
            </p:nvSpPr>
            <p:spPr bwMode="auto">
              <a:xfrm>
                <a:off x="7221724" y="1980347"/>
                <a:ext cx="548640" cy="369010"/>
              </a:xfrm>
              <a:prstGeom prst="rect">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B6F2C4A5-ED02-4347-B5F7-61BBC5BC5462}"/>
                  </a:ext>
                </a:extLst>
              </p:cNvPr>
              <p:cNvSpPr/>
              <p:nvPr/>
            </p:nvSpPr>
            <p:spPr bwMode="auto">
              <a:xfrm>
                <a:off x="7488724" y="2164852"/>
                <a:ext cx="274320" cy="182880"/>
              </a:xfrm>
              <a:prstGeom prst="rect">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8" name="Half Frame 67">
                <a:extLst>
                  <a:ext uri="{FF2B5EF4-FFF2-40B4-BE49-F238E27FC236}">
                    <a16:creationId xmlns:a16="http://schemas.microsoft.com/office/drawing/2014/main" id="{6F4AECA7-4802-4B2A-AC29-3B39E83E7396}"/>
                  </a:ext>
                </a:extLst>
              </p:cNvPr>
              <p:cNvSpPr/>
              <p:nvPr/>
            </p:nvSpPr>
            <p:spPr bwMode="auto">
              <a:xfrm>
                <a:off x="7201181" y="1959392"/>
                <a:ext cx="137160" cy="137160"/>
              </a:xfrm>
              <a:prstGeom prst="halfFrame">
                <a:avLst/>
              </a:prstGeom>
              <a:solidFill>
                <a:schemeClr val="bg1"/>
              </a:solidFill>
              <a:ln w="19050">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69" name="Straight Connector 68">
                <a:extLst>
                  <a:ext uri="{FF2B5EF4-FFF2-40B4-BE49-F238E27FC236}">
                    <a16:creationId xmlns:a16="http://schemas.microsoft.com/office/drawing/2014/main" id="{498CF886-DCC0-49C5-BDA0-9663B42EFC5E}"/>
                  </a:ext>
                </a:extLst>
              </p:cNvPr>
              <p:cNvCxnSpPr>
                <a:cxnSpLocks/>
              </p:cNvCxnSpPr>
              <p:nvPr/>
            </p:nvCxnSpPr>
            <p:spPr>
              <a:xfrm>
                <a:off x="7231249" y="1997984"/>
                <a:ext cx="264795" cy="169545"/>
              </a:xfrm>
              <a:prstGeom prst="line">
                <a:avLst/>
              </a:prstGeom>
              <a:ln w="1905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7921604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D47EE-907A-4382-9333-0A70C121B5DD}"/>
              </a:ext>
            </a:extLst>
          </p:cNvPr>
          <p:cNvSpPr>
            <a:spLocks noGrp="1"/>
          </p:cNvSpPr>
          <p:nvPr>
            <p:ph type="title"/>
          </p:nvPr>
        </p:nvSpPr>
        <p:spPr/>
        <p:txBody>
          <a:bodyPr/>
          <a:lstStyle/>
          <a:p>
            <a:r>
              <a:rPr lang="en-US" dirty="0"/>
              <a:t>Kubernetes</a:t>
            </a:r>
          </a:p>
        </p:txBody>
      </p:sp>
      <p:sp>
        <p:nvSpPr>
          <p:cNvPr id="3" name="Text Placeholder 2">
            <a:extLst>
              <a:ext uri="{FF2B5EF4-FFF2-40B4-BE49-F238E27FC236}">
                <a16:creationId xmlns:a16="http://schemas.microsoft.com/office/drawing/2014/main" id="{7CD8C0C1-0066-42B4-84C1-584EB3918F6D}"/>
              </a:ext>
            </a:extLst>
          </p:cNvPr>
          <p:cNvSpPr>
            <a:spLocks noGrp="1"/>
          </p:cNvSpPr>
          <p:nvPr>
            <p:ph type="body" sz="quarter" idx="10"/>
          </p:nvPr>
        </p:nvSpPr>
        <p:spPr>
          <a:xfrm>
            <a:off x="584200" y="1435497"/>
            <a:ext cx="11018520" cy="4850559"/>
          </a:xfrm>
        </p:spPr>
        <p:txBody>
          <a:bodyPr/>
          <a:lstStyle/>
          <a:p>
            <a:r>
              <a:rPr lang="en-US" dirty="0">
                <a:latin typeface="+mn-lt"/>
              </a:rPr>
              <a:t>Manages container-based applications</a:t>
            </a:r>
          </a:p>
          <a:p>
            <a:pPr lvl="1"/>
            <a:r>
              <a:rPr lang="en-US" dirty="0"/>
              <a:t>Along with networking and storage requirements</a:t>
            </a:r>
          </a:p>
          <a:p>
            <a:pPr lvl="1"/>
            <a:r>
              <a:rPr lang="en-US" dirty="0"/>
              <a:t>Focused on application workloads instead of infrastructure components</a:t>
            </a:r>
          </a:p>
          <a:p>
            <a:r>
              <a:rPr lang="en-US" dirty="0">
                <a:latin typeface="+mn-lt"/>
              </a:rPr>
              <a:t>Makes it easier to orchestrate large solutions using a variety of containers</a:t>
            </a:r>
          </a:p>
          <a:p>
            <a:pPr lvl="1"/>
            <a:r>
              <a:rPr lang="en-US" dirty="0"/>
              <a:t>Application containers</a:t>
            </a:r>
          </a:p>
          <a:p>
            <a:pPr lvl="1"/>
            <a:r>
              <a:rPr lang="en-US" dirty="0"/>
              <a:t>Storage containers</a:t>
            </a:r>
          </a:p>
          <a:p>
            <a:pPr lvl="1"/>
            <a:r>
              <a:rPr lang="en-US" dirty="0"/>
              <a:t>Middleware containers</a:t>
            </a:r>
          </a:p>
          <a:p>
            <a:pPr lvl="1"/>
            <a:r>
              <a:rPr lang="en-US" dirty="0"/>
              <a:t>Even more…</a:t>
            </a:r>
          </a:p>
          <a:p>
            <a:r>
              <a:rPr lang="en-US" dirty="0">
                <a:latin typeface="+mn-lt"/>
              </a:rPr>
              <a:t>Applications are described declaratively</a:t>
            </a:r>
          </a:p>
          <a:p>
            <a:pPr lvl="1"/>
            <a:r>
              <a:rPr lang="en-US" dirty="0"/>
              <a:t>Use YAML files to describe application</a:t>
            </a:r>
          </a:p>
          <a:p>
            <a:pPr lvl="1"/>
            <a:r>
              <a:rPr lang="en-US" dirty="0"/>
              <a:t>Kubernetes handles management and deployment</a:t>
            </a:r>
          </a:p>
        </p:txBody>
      </p:sp>
    </p:spTree>
    <p:extLst>
      <p:ext uri="{BB962C8B-B14F-4D97-AF65-F5344CB8AC3E}">
        <p14:creationId xmlns:p14="http://schemas.microsoft.com/office/powerpoint/2010/main" val="351602582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580FD-A26A-444D-9525-636EAA5A73B0}"/>
              </a:ext>
            </a:extLst>
          </p:cNvPr>
          <p:cNvSpPr>
            <a:spLocks noGrp="1"/>
          </p:cNvSpPr>
          <p:nvPr>
            <p:ph type="title"/>
          </p:nvPr>
        </p:nvSpPr>
        <p:spPr/>
        <p:txBody>
          <a:bodyPr/>
          <a:lstStyle/>
          <a:p>
            <a:r>
              <a:rPr lang="en-US" dirty="0"/>
              <a:t>Scaling to Azure Container Instances</a:t>
            </a:r>
          </a:p>
        </p:txBody>
      </p:sp>
      <p:sp>
        <p:nvSpPr>
          <p:cNvPr id="3" name="Text Placeholder 2">
            <a:extLst>
              <a:ext uri="{FF2B5EF4-FFF2-40B4-BE49-F238E27FC236}">
                <a16:creationId xmlns:a16="http://schemas.microsoft.com/office/drawing/2014/main" id="{3E28E6C1-B1B1-4E0A-90F6-80E0EA9A7B72}"/>
              </a:ext>
            </a:extLst>
          </p:cNvPr>
          <p:cNvSpPr>
            <a:spLocks noGrp="1"/>
          </p:cNvSpPr>
          <p:nvPr>
            <p:ph type="body" sz="quarter" idx="10"/>
          </p:nvPr>
        </p:nvSpPr>
        <p:spPr>
          <a:xfrm>
            <a:off x="584200" y="1435497"/>
            <a:ext cx="11018520" cy="1231106"/>
          </a:xfrm>
        </p:spPr>
        <p:txBody>
          <a:bodyPr/>
          <a:lstStyle/>
          <a:p>
            <a:pPr marL="0" indent="0">
              <a:buNone/>
            </a:pPr>
            <a:r>
              <a:rPr lang="en-US" dirty="0"/>
              <a:t>If you need to </a:t>
            </a:r>
            <a:r>
              <a:rPr lang="en-US" dirty="0">
                <a:latin typeface="Segoe UI" panose="020B0502040204020203" pitchFamily="34" charset="0"/>
                <a:cs typeface="Segoe UI" panose="020B0502040204020203" pitchFamily="34" charset="0"/>
              </a:rPr>
              <a:t>rapidly</a:t>
            </a:r>
            <a:r>
              <a:rPr lang="en-US" dirty="0"/>
              <a:t> grow your AKS cluster, you can create new pods in Azure Container Instances </a:t>
            </a:r>
          </a:p>
          <a:p>
            <a:pPr lvl="1"/>
            <a:endParaRPr lang="en-US" dirty="0"/>
          </a:p>
        </p:txBody>
      </p:sp>
      <p:grpSp>
        <p:nvGrpSpPr>
          <p:cNvPr id="29" name="Group 28" descr="This diagram depicts the AKS cluster autoscaler dynamically bursting new instances into the Azure Container Instances service.">
            <a:extLst>
              <a:ext uri="{FF2B5EF4-FFF2-40B4-BE49-F238E27FC236}">
                <a16:creationId xmlns:a16="http://schemas.microsoft.com/office/drawing/2014/main" id="{418A0F0B-EDDC-42F0-808E-0D98D377DCEE}"/>
              </a:ext>
            </a:extLst>
          </p:cNvPr>
          <p:cNvGrpSpPr/>
          <p:nvPr/>
        </p:nvGrpSpPr>
        <p:grpSpPr>
          <a:xfrm>
            <a:off x="602297" y="2688034"/>
            <a:ext cx="10995025" cy="3729038"/>
            <a:chOff x="602297" y="2688034"/>
            <a:chExt cx="10995025" cy="3729038"/>
          </a:xfrm>
        </p:grpSpPr>
        <p:sp>
          <p:nvSpPr>
            <p:cNvPr id="4" name="Rectangle: Rounded Corners 3">
              <a:extLst>
                <a:ext uri="{FF2B5EF4-FFF2-40B4-BE49-F238E27FC236}">
                  <a16:creationId xmlns:a16="http://schemas.microsoft.com/office/drawing/2014/main" id="{7B37631D-2F1C-4170-A9A5-CC04E572B665}"/>
                </a:ext>
              </a:extLst>
            </p:cNvPr>
            <p:cNvSpPr/>
            <p:nvPr/>
          </p:nvSpPr>
          <p:spPr bwMode="auto">
            <a:xfrm>
              <a:off x="8928100" y="2688034"/>
              <a:ext cx="2669222" cy="3729038"/>
            </a:xfrm>
            <a:prstGeom prst="roundRect">
              <a:avLst>
                <a:gd name="adj" fmla="val 5724"/>
              </a:avLst>
            </a:prstGeom>
            <a:solidFill>
              <a:schemeClr val="bg1"/>
            </a:solid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2000" dirty="0">
                  <a:solidFill>
                    <a:schemeClr val="tx1"/>
                  </a:solidFill>
                  <a:latin typeface="+mj-lt"/>
                  <a:ea typeface="Segoe UI" pitchFamily="34" charset="0"/>
                  <a:cs typeface="Segoe UI" pitchFamily="34" charset="0"/>
                </a:rPr>
                <a:t>Azure Container</a:t>
              </a:r>
            </a:p>
            <a:p>
              <a:pPr algn="ctr" defTabSz="932472" fontAlgn="base">
                <a:spcBef>
                  <a:spcPct val="0"/>
                </a:spcBef>
                <a:spcAft>
                  <a:spcPct val="0"/>
                </a:spcAft>
              </a:pPr>
              <a:r>
                <a:rPr lang="en-IN" sz="2000" dirty="0">
                  <a:solidFill>
                    <a:schemeClr val="tx1"/>
                  </a:solidFill>
                  <a:latin typeface="+mj-lt"/>
                  <a:ea typeface="Segoe UI" pitchFamily="34" charset="0"/>
                  <a:cs typeface="Segoe UI" pitchFamily="34" charset="0"/>
                </a:rPr>
                <a:t>Instances</a:t>
              </a:r>
            </a:p>
          </p:txBody>
        </p:sp>
        <p:sp>
          <p:nvSpPr>
            <p:cNvPr id="7" name="Rectangle: Rounded Corners 6">
              <a:extLst>
                <a:ext uri="{FF2B5EF4-FFF2-40B4-BE49-F238E27FC236}">
                  <a16:creationId xmlns:a16="http://schemas.microsoft.com/office/drawing/2014/main" id="{C1A07E22-6A3C-4728-AF21-B748D7FCAEF6}"/>
                </a:ext>
              </a:extLst>
            </p:cNvPr>
            <p:cNvSpPr/>
            <p:nvPr/>
          </p:nvSpPr>
          <p:spPr bwMode="auto">
            <a:xfrm>
              <a:off x="602297" y="2688034"/>
              <a:ext cx="7093903" cy="3712766"/>
            </a:xfrm>
            <a:prstGeom prst="roundRect">
              <a:avLst>
                <a:gd name="adj" fmla="val 6829"/>
              </a:avLst>
            </a:prstGeom>
            <a:solidFill>
              <a:schemeClr val="bg1"/>
            </a:solid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2200" dirty="0">
                  <a:solidFill>
                    <a:schemeClr val="tx1"/>
                  </a:solidFill>
                  <a:latin typeface="+mj-lt"/>
                  <a:ea typeface="Segoe UI" pitchFamily="34" charset="0"/>
                  <a:cs typeface="Segoe UI" pitchFamily="34" charset="0"/>
                </a:rPr>
                <a:t>     AKS cluster</a:t>
              </a:r>
            </a:p>
          </p:txBody>
        </p:sp>
        <p:sp>
          <p:nvSpPr>
            <p:cNvPr id="8" name="Rectangle 7">
              <a:extLst>
                <a:ext uri="{FF2B5EF4-FFF2-40B4-BE49-F238E27FC236}">
                  <a16:creationId xmlns:a16="http://schemas.microsoft.com/office/drawing/2014/main" id="{25B97B01-FE9C-42D1-AAE4-AADE082BC189}"/>
                </a:ext>
              </a:extLst>
            </p:cNvPr>
            <p:cNvSpPr/>
            <p:nvPr/>
          </p:nvSpPr>
          <p:spPr bwMode="auto">
            <a:xfrm>
              <a:off x="912966" y="3455669"/>
              <a:ext cx="6472563" cy="578552"/>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Cluster autoscaler</a:t>
              </a:r>
            </a:p>
          </p:txBody>
        </p:sp>
        <p:sp>
          <p:nvSpPr>
            <p:cNvPr id="9" name="Rectangle 8">
              <a:extLst>
                <a:ext uri="{FF2B5EF4-FFF2-40B4-BE49-F238E27FC236}">
                  <a16:creationId xmlns:a16="http://schemas.microsoft.com/office/drawing/2014/main" id="{49D8B3B4-CE01-4381-B186-58D65DAE0DE6}"/>
                </a:ext>
              </a:extLst>
            </p:cNvPr>
            <p:cNvSpPr/>
            <p:nvPr/>
          </p:nvSpPr>
          <p:spPr bwMode="auto">
            <a:xfrm>
              <a:off x="931834" y="5669189"/>
              <a:ext cx="1174966" cy="48521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gradFill>
                    <a:gsLst>
                      <a:gs pos="0">
                        <a:srgbClr val="FFFFFF"/>
                      </a:gs>
                      <a:gs pos="100000">
                        <a:srgbClr val="FFFFFF"/>
                      </a:gs>
                    </a:gsLst>
                    <a:lin ang="5400000" scaled="0"/>
                  </a:gradFill>
                  <a:latin typeface="+mj-lt"/>
                  <a:ea typeface="Segoe UI" pitchFamily="34" charset="0"/>
                  <a:cs typeface="Segoe UI" pitchFamily="34" charset="0"/>
                </a:rPr>
                <a:t>Pod</a:t>
              </a:r>
            </a:p>
          </p:txBody>
        </p:sp>
        <p:sp>
          <p:nvSpPr>
            <p:cNvPr id="10" name="Rectangle 9">
              <a:extLst>
                <a:ext uri="{FF2B5EF4-FFF2-40B4-BE49-F238E27FC236}">
                  <a16:creationId xmlns:a16="http://schemas.microsoft.com/office/drawing/2014/main" id="{D022AC56-36CB-4BB3-BDE2-F1D2A864D6BF}"/>
                </a:ext>
              </a:extLst>
            </p:cNvPr>
            <p:cNvSpPr/>
            <p:nvPr/>
          </p:nvSpPr>
          <p:spPr bwMode="auto">
            <a:xfrm>
              <a:off x="2254397" y="5669189"/>
              <a:ext cx="1174966" cy="48521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gradFill>
                    <a:gsLst>
                      <a:gs pos="0">
                        <a:srgbClr val="FFFFFF"/>
                      </a:gs>
                      <a:gs pos="100000">
                        <a:srgbClr val="FFFFFF"/>
                      </a:gs>
                    </a:gsLst>
                    <a:lin ang="5400000" scaled="0"/>
                  </a:gradFill>
                  <a:latin typeface="+mj-lt"/>
                  <a:ea typeface="Segoe UI" pitchFamily="34" charset="0"/>
                  <a:cs typeface="Segoe UI" pitchFamily="34" charset="0"/>
                </a:rPr>
                <a:t>Pod</a:t>
              </a:r>
            </a:p>
          </p:txBody>
        </p:sp>
        <p:sp>
          <p:nvSpPr>
            <p:cNvPr id="11" name="Rectangle 10">
              <a:extLst>
                <a:ext uri="{FF2B5EF4-FFF2-40B4-BE49-F238E27FC236}">
                  <a16:creationId xmlns:a16="http://schemas.microsoft.com/office/drawing/2014/main" id="{4840A43C-7064-461C-AFA0-8707AB8550D2}"/>
                </a:ext>
              </a:extLst>
            </p:cNvPr>
            <p:cNvSpPr/>
            <p:nvPr/>
          </p:nvSpPr>
          <p:spPr bwMode="auto">
            <a:xfrm>
              <a:off x="3576959" y="5669189"/>
              <a:ext cx="1174966" cy="48521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gradFill>
                    <a:gsLst>
                      <a:gs pos="0">
                        <a:srgbClr val="FFFFFF"/>
                      </a:gs>
                      <a:gs pos="100000">
                        <a:srgbClr val="FFFFFF"/>
                      </a:gs>
                    </a:gsLst>
                    <a:lin ang="5400000" scaled="0"/>
                  </a:gradFill>
                  <a:latin typeface="+mj-lt"/>
                  <a:ea typeface="Segoe UI" pitchFamily="34" charset="0"/>
                  <a:cs typeface="Segoe UI" pitchFamily="34" charset="0"/>
                </a:rPr>
                <a:t>Pod</a:t>
              </a:r>
            </a:p>
          </p:txBody>
        </p:sp>
        <p:sp>
          <p:nvSpPr>
            <p:cNvPr id="12" name="Rectangle 11">
              <a:extLst>
                <a:ext uri="{FF2B5EF4-FFF2-40B4-BE49-F238E27FC236}">
                  <a16:creationId xmlns:a16="http://schemas.microsoft.com/office/drawing/2014/main" id="{5CE83CD3-B93E-4456-B09C-DCF47F2D0DEE}"/>
                </a:ext>
              </a:extLst>
            </p:cNvPr>
            <p:cNvSpPr/>
            <p:nvPr/>
          </p:nvSpPr>
          <p:spPr bwMode="auto">
            <a:xfrm>
              <a:off x="4891925" y="5669189"/>
              <a:ext cx="1174966" cy="48521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i="1" dirty="0">
                  <a:gradFill>
                    <a:gsLst>
                      <a:gs pos="0">
                        <a:srgbClr val="FFFFFF"/>
                      </a:gs>
                      <a:gs pos="100000">
                        <a:srgbClr val="FFFFFF"/>
                      </a:gs>
                    </a:gsLst>
                    <a:lin ang="5400000" scaled="0"/>
                  </a:gradFill>
                  <a:latin typeface="+mj-lt"/>
                  <a:ea typeface="Segoe UI" pitchFamily="34" charset="0"/>
                  <a:cs typeface="Segoe UI" pitchFamily="34" charset="0"/>
                </a:rPr>
                <a:t>Pod</a:t>
              </a:r>
            </a:p>
          </p:txBody>
        </p:sp>
        <p:sp>
          <p:nvSpPr>
            <p:cNvPr id="13" name="Rectangle 12">
              <a:extLst>
                <a:ext uri="{FF2B5EF4-FFF2-40B4-BE49-F238E27FC236}">
                  <a16:creationId xmlns:a16="http://schemas.microsoft.com/office/drawing/2014/main" id="{69EB68DB-E3CF-4789-875A-E0292BB7C1BB}"/>
                </a:ext>
              </a:extLst>
            </p:cNvPr>
            <p:cNvSpPr/>
            <p:nvPr/>
          </p:nvSpPr>
          <p:spPr bwMode="auto">
            <a:xfrm>
              <a:off x="6191697" y="5669189"/>
              <a:ext cx="1174966" cy="48521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i="1" dirty="0">
                  <a:gradFill>
                    <a:gsLst>
                      <a:gs pos="0">
                        <a:srgbClr val="FFFFFF"/>
                      </a:gs>
                      <a:gs pos="100000">
                        <a:srgbClr val="FFFFFF"/>
                      </a:gs>
                    </a:gsLst>
                    <a:lin ang="5400000" scaled="0"/>
                  </a:gradFill>
                  <a:latin typeface="+mj-lt"/>
                  <a:ea typeface="Segoe UI" pitchFamily="34" charset="0"/>
                  <a:cs typeface="Segoe UI" pitchFamily="34" charset="0"/>
                </a:rPr>
                <a:t>Pod</a:t>
              </a:r>
            </a:p>
          </p:txBody>
        </p:sp>
        <p:sp>
          <p:nvSpPr>
            <p:cNvPr id="14" name="Rectangle 13">
              <a:extLst>
                <a:ext uri="{FF2B5EF4-FFF2-40B4-BE49-F238E27FC236}">
                  <a16:creationId xmlns:a16="http://schemas.microsoft.com/office/drawing/2014/main" id="{CE33CB94-34E1-4B36-955B-BEE8BBC84AD0}"/>
                </a:ext>
              </a:extLst>
            </p:cNvPr>
            <p:cNvSpPr/>
            <p:nvPr/>
          </p:nvSpPr>
          <p:spPr bwMode="auto">
            <a:xfrm>
              <a:off x="931834" y="4413523"/>
              <a:ext cx="1174966" cy="485215"/>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gradFill>
                    <a:gsLst>
                      <a:gs pos="0">
                        <a:srgbClr val="FFFFFF"/>
                      </a:gs>
                      <a:gs pos="100000">
                        <a:srgbClr val="FFFFFF"/>
                      </a:gs>
                    </a:gsLst>
                    <a:lin ang="5400000" scaled="0"/>
                  </a:gradFill>
                  <a:latin typeface="+mj-lt"/>
                  <a:ea typeface="Segoe UI" pitchFamily="34" charset="0"/>
                  <a:cs typeface="Segoe UI" pitchFamily="34" charset="0"/>
                </a:rPr>
                <a:t>Nod</a:t>
              </a:r>
            </a:p>
          </p:txBody>
        </p:sp>
        <p:sp>
          <p:nvSpPr>
            <p:cNvPr id="15" name="Rectangle 14">
              <a:extLst>
                <a:ext uri="{FF2B5EF4-FFF2-40B4-BE49-F238E27FC236}">
                  <a16:creationId xmlns:a16="http://schemas.microsoft.com/office/drawing/2014/main" id="{5CC0E081-862A-446D-8471-9C3B1A5392B6}"/>
                </a:ext>
              </a:extLst>
            </p:cNvPr>
            <p:cNvSpPr/>
            <p:nvPr/>
          </p:nvSpPr>
          <p:spPr bwMode="auto">
            <a:xfrm>
              <a:off x="2239203" y="4413523"/>
              <a:ext cx="1174966" cy="485215"/>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gradFill>
                    <a:gsLst>
                      <a:gs pos="0">
                        <a:srgbClr val="FFFFFF"/>
                      </a:gs>
                      <a:gs pos="100000">
                        <a:srgbClr val="FFFFFF"/>
                      </a:gs>
                    </a:gsLst>
                    <a:lin ang="5400000" scaled="0"/>
                  </a:gradFill>
                  <a:latin typeface="+mj-lt"/>
                  <a:ea typeface="Segoe UI" pitchFamily="34" charset="0"/>
                  <a:cs typeface="Segoe UI" pitchFamily="34" charset="0"/>
                </a:rPr>
                <a:t>Node</a:t>
              </a:r>
            </a:p>
          </p:txBody>
        </p:sp>
        <p:sp>
          <p:nvSpPr>
            <p:cNvPr id="16" name="Rectangle 15">
              <a:extLst>
                <a:ext uri="{FF2B5EF4-FFF2-40B4-BE49-F238E27FC236}">
                  <a16:creationId xmlns:a16="http://schemas.microsoft.com/office/drawing/2014/main" id="{32B714F6-F57F-4AF4-AC1B-74AD310F6F92}"/>
                </a:ext>
              </a:extLst>
            </p:cNvPr>
            <p:cNvSpPr/>
            <p:nvPr/>
          </p:nvSpPr>
          <p:spPr bwMode="auto">
            <a:xfrm>
              <a:off x="3561765" y="4413523"/>
              <a:ext cx="1174966" cy="485215"/>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gradFill>
                    <a:gsLst>
                      <a:gs pos="0">
                        <a:srgbClr val="FFFFFF"/>
                      </a:gs>
                      <a:gs pos="100000">
                        <a:srgbClr val="FFFFFF"/>
                      </a:gs>
                    </a:gsLst>
                    <a:lin ang="5400000" scaled="0"/>
                  </a:gradFill>
                  <a:latin typeface="+mj-lt"/>
                  <a:ea typeface="Segoe UI" pitchFamily="34" charset="0"/>
                  <a:cs typeface="Segoe UI" pitchFamily="34" charset="0"/>
                </a:rPr>
                <a:t>Node</a:t>
              </a:r>
            </a:p>
          </p:txBody>
        </p:sp>
        <p:sp>
          <p:nvSpPr>
            <p:cNvPr id="17" name="Rectangle 16">
              <a:extLst>
                <a:ext uri="{FF2B5EF4-FFF2-40B4-BE49-F238E27FC236}">
                  <a16:creationId xmlns:a16="http://schemas.microsoft.com/office/drawing/2014/main" id="{4042AD60-1931-45EB-A1F4-011FA291398F}"/>
                </a:ext>
              </a:extLst>
            </p:cNvPr>
            <p:cNvSpPr/>
            <p:nvPr/>
          </p:nvSpPr>
          <p:spPr bwMode="auto">
            <a:xfrm>
              <a:off x="4891925" y="4413523"/>
              <a:ext cx="1174966" cy="485215"/>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i="1" dirty="0">
                  <a:gradFill>
                    <a:gsLst>
                      <a:gs pos="0">
                        <a:srgbClr val="FFFFFF"/>
                      </a:gs>
                      <a:gs pos="100000">
                        <a:srgbClr val="FFFFFF"/>
                      </a:gs>
                    </a:gsLst>
                    <a:lin ang="5400000" scaled="0"/>
                  </a:gradFill>
                  <a:latin typeface="+mj-lt"/>
                  <a:ea typeface="Segoe UI" pitchFamily="34" charset="0"/>
                  <a:cs typeface="Segoe UI" pitchFamily="34" charset="0"/>
                </a:rPr>
                <a:t>Pod</a:t>
              </a:r>
            </a:p>
          </p:txBody>
        </p:sp>
        <p:sp>
          <p:nvSpPr>
            <p:cNvPr id="18" name="Rectangle 17">
              <a:extLst>
                <a:ext uri="{FF2B5EF4-FFF2-40B4-BE49-F238E27FC236}">
                  <a16:creationId xmlns:a16="http://schemas.microsoft.com/office/drawing/2014/main" id="{FA0563AC-499F-4C18-8F90-743B90247F24}"/>
                </a:ext>
              </a:extLst>
            </p:cNvPr>
            <p:cNvSpPr/>
            <p:nvPr/>
          </p:nvSpPr>
          <p:spPr bwMode="auto">
            <a:xfrm>
              <a:off x="6191697" y="4413523"/>
              <a:ext cx="1174966" cy="485215"/>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i="1" dirty="0">
                  <a:gradFill>
                    <a:gsLst>
                      <a:gs pos="0">
                        <a:srgbClr val="FFFFFF"/>
                      </a:gs>
                      <a:gs pos="100000">
                        <a:srgbClr val="FFFFFF"/>
                      </a:gs>
                    </a:gsLst>
                    <a:lin ang="5400000" scaled="0"/>
                  </a:gradFill>
                  <a:latin typeface="+mj-lt"/>
                  <a:ea typeface="Segoe UI" pitchFamily="34" charset="0"/>
                  <a:cs typeface="Segoe UI" pitchFamily="34" charset="0"/>
                </a:rPr>
                <a:t>Pod</a:t>
              </a:r>
            </a:p>
          </p:txBody>
        </p:sp>
        <p:sp>
          <p:nvSpPr>
            <p:cNvPr id="19" name="Rectangle 18">
              <a:extLst>
                <a:ext uri="{FF2B5EF4-FFF2-40B4-BE49-F238E27FC236}">
                  <a16:creationId xmlns:a16="http://schemas.microsoft.com/office/drawing/2014/main" id="{DCD20903-FF43-4C76-86B4-06C8BC6E1A33}"/>
                </a:ext>
              </a:extLst>
            </p:cNvPr>
            <p:cNvSpPr/>
            <p:nvPr/>
          </p:nvSpPr>
          <p:spPr bwMode="auto">
            <a:xfrm>
              <a:off x="1098966" y="4824159"/>
              <a:ext cx="6082567" cy="435496"/>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Horizontal pod autoscaler</a:t>
              </a:r>
            </a:p>
          </p:txBody>
        </p:sp>
        <p:pic>
          <p:nvPicPr>
            <p:cNvPr id="20" name="Graphic 19">
              <a:extLst>
                <a:ext uri="{FF2B5EF4-FFF2-40B4-BE49-F238E27FC236}">
                  <a16:creationId xmlns:a16="http://schemas.microsoft.com/office/drawing/2014/main" id="{94633244-44CE-4551-9FA2-EFEDC7F86A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62801" y="2849800"/>
              <a:ext cx="495108" cy="444103"/>
            </a:xfrm>
            <a:prstGeom prst="rect">
              <a:avLst/>
            </a:prstGeom>
          </p:spPr>
        </p:pic>
        <p:cxnSp>
          <p:nvCxnSpPr>
            <p:cNvPr id="21" name="Straight Arrow Connector 20">
              <a:extLst>
                <a:ext uri="{FF2B5EF4-FFF2-40B4-BE49-F238E27FC236}">
                  <a16:creationId xmlns:a16="http://schemas.microsoft.com/office/drawing/2014/main" id="{AD8B7267-3999-446B-AC39-A9E5C545BA34}"/>
                </a:ext>
              </a:extLst>
            </p:cNvPr>
            <p:cNvCxnSpPr/>
            <p:nvPr/>
          </p:nvCxnSpPr>
          <p:spPr>
            <a:xfrm>
              <a:off x="5479407" y="4034221"/>
              <a:ext cx="0" cy="379303"/>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6DD44D-D5E6-4D7B-B4F2-6C9AD706446D}"/>
                </a:ext>
              </a:extLst>
            </p:cNvPr>
            <p:cNvCxnSpPr/>
            <p:nvPr/>
          </p:nvCxnSpPr>
          <p:spPr>
            <a:xfrm>
              <a:off x="6779179" y="4034221"/>
              <a:ext cx="0" cy="379303"/>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8424419-EA64-4BE2-8E4B-392BFD889424}"/>
                </a:ext>
              </a:extLst>
            </p:cNvPr>
            <p:cNvCxnSpPr/>
            <p:nvPr/>
          </p:nvCxnSpPr>
          <p:spPr>
            <a:xfrm>
              <a:off x="5479407" y="5289886"/>
              <a:ext cx="0" cy="379303"/>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4191296-B790-4189-9CF9-BC87C30DF664}"/>
                </a:ext>
              </a:extLst>
            </p:cNvPr>
            <p:cNvCxnSpPr/>
            <p:nvPr/>
          </p:nvCxnSpPr>
          <p:spPr>
            <a:xfrm>
              <a:off x="6779179" y="5259655"/>
              <a:ext cx="0" cy="379303"/>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C2C1B26-4896-46D9-8EFF-B0181580F0AF}"/>
                </a:ext>
              </a:extLst>
            </p:cNvPr>
            <p:cNvSpPr txBox="1"/>
            <p:nvPr/>
          </p:nvSpPr>
          <p:spPr>
            <a:xfrm>
              <a:off x="5725064" y="4060951"/>
              <a:ext cx="849593" cy="246221"/>
            </a:xfrm>
            <a:prstGeom prst="rect">
              <a:avLst/>
            </a:prstGeom>
            <a:noFill/>
          </p:spPr>
          <p:txBody>
            <a:bodyPr wrap="none" lIns="0" tIns="0" rIns="0" bIns="0" rtlCol="0">
              <a:spAutoFit/>
            </a:bodyPr>
            <a:lstStyle/>
            <a:p>
              <a:pPr algn="ctr"/>
              <a:r>
                <a:rPr lang="en-IN" sz="1600" dirty="0">
                  <a:gradFill>
                    <a:gsLst>
                      <a:gs pos="2917">
                        <a:schemeClr val="tx1"/>
                      </a:gs>
                      <a:gs pos="30000">
                        <a:schemeClr val="tx1"/>
                      </a:gs>
                    </a:gsLst>
                    <a:lin ang="5400000" scaled="0"/>
                  </a:gradFill>
                  <a:latin typeface="+mj-lt"/>
                </a:rPr>
                <a:t>Scale out</a:t>
              </a:r>
            </a:p>
          </p:txBody>
        </p:sp>
        <p:sp>
          <p:nvSpPr>
            <p:cNvPr id="26" name="TextBox 25">
              <a:extLst>
                <a:ext uri="{FF2B5EF4-FFF2-40B4-BE49-F238E27FC236}">
                  <a16:creationId xmlns:a16="http://schemas.microsoft.com/office/drawing/2014/main" id="{84658FD6-5E50-4B37-8FFC-48AE155322C0}"/>
                </a:ext>
              </a:extLst>
            </p:cNvPr>
            <p:cNvSpPr txBox="1"/>
            <p:nvPr/>
          </p:nvSpPr>
          <p:spPr>
            <a:xfrm>
              <a:off x="5725064" y="5311508"/>
              <a:ext cx="849593" cy="246221"/>
            </a:xfrm>
            <a:prstGeom prst="rect">
              <a:avLst/>
            </a:prstGeom>
            <a:noFill/>
          </p:spPr>
          <p:txBody>
            <a:bodyPr wrap="none" lIns="0" tIns="0" rIns="0" bIns="0" rtlCol="0">
              <a:spAutoFit/>
            </a:bodyPr>
            <a:lstStyle/>
            <a:p>
              <a:pPr algn="ctr"/>
              <a:r>
                <a:rPr lang="en-IN" sz="1600" dirty="0">
                  <a:gradFill>
                    <a:gsLst>
                      <a:gs pos="2917">
                        <a:schemeClr val="tx1"/>
                      </a:gs>
                      <a:gs pos="30000">
                        <a:schemeClr val="tx1"/>
                      </a:gs>
                    </a:gsLst>
                    <a:lin ang="5400000" scaled="0"/>
                  </a:gradFill>
                  <a:latin typeface="+mj-lt"/>
                </a:rPr>
                <a:t>Scale out</a:t>
              </a:r>
            </a:p>
          </p:txBody>
        </p:sp>
        <p:sp>
          <p:nvSpPr>
            <p:cNvPr id="27" name="Rectangle 26">
              <a:extLst>
                <a:ext uri="{FF2B5EF4-FFF2-40B4-BE49-F238E27FC236}">
                  <a16:creationId xmlns:a16="http://schemas.microsoft.com/office/drawing/2014/main" id="{163932EA-1005-4F63-AD63-73ED49CD8485}"/>
                </a:ext>
              </a:extLst>
            </p:cNvPr>
            <p:cNvSpPr/>
            <p:nvPr/>
          </p:nvSpPr>
          <p:spPr bwMode="auto">
            <a:xfrm>
              <a:off x="9104576" y="4413523"/>
              <a:ext cx="1055423" cy="48521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i="1" dirty="0">
                  <a:gradFill>
                    <a:gsLst>
                      <a:gs pos="0">
                        <a:srgbClr val="FFFFFF"/>
                      </a:gs>
                      <a:gs pos="100000">
                        <a:srgbClr val="FFFFFF"/>
                      </a:gs>
                    </a:gsLst>
                    <a:lin ang="5400000" scaled="0"/>
                  </a:gradFill>
                  <a:latin typeface="+mj-lt"/>
                  <a:ea typeface="Segoe UI" pitchFamily="34" charset="0"/>
                  <a:cs typeface="Segoe UI" pitchFamily="34" charset="0"/>
                </a:rPr>
                <a:t>Pod</a:t>
              </a:r>
            </a:p>
          </p:txBody>
        </p:sp>
        <p:sp>
          <p:nvSpPr>
            <p:cNvPr id="28" name="Rectangle 27">
              <a:extLst>
                <a:ext uri="{FF2B5EF4-FFF2-40B4-BE49-F238E27FC236}">
                  <a16:creationId xmlns:a16="http://schemas.microsoft.com/office/drawing/2014/main" id="{A0BB0DF9-F9D6-4895-861F-E745E5264A93}"/>
                </a:ext>
              </a:extLst>
            </p:cNvPr>
            <p:cNvSpPr/>
            <p:nvPr/>
          </p:nvSpPr>
          <p:spPr bwMode="auto">
            <a:xfrm>
              <a:off x="10350949" y="4413523"/>
              <a:ext cx="1055423" cy="48521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i="1" dirty="0">
                  <a:gradFill>
                    <a:gsLst>
                      <a:gs pos="0">
                        <a:srgbClr val="FFFFFF"/>
                      </a:gs>
                      <a:gs pos="100000">
                        <a:srgbClr val="FFFFFF"/>
                      </a:gs>
                    </a:gsLst>
                    <a:lin ang="5400000" scaled="0"/>
                  </a:gradFill>
                  <a:latin typeface="+mj-lt"/>
                  <a:ea typeface="Segoe UI" pitchFamily="34" charset="0"/>
                  <a:cs typeface="Segoe UI" pitchFamily="34" charset="0"/>
                </a:rPr>
                <a:t>Pod</a:t>
              </a:r>
            </a:p>
          </p:txBody>
        </p:sp>
        <p:cxnSp>
          <p:nvCxnSpPr>
            <p:cNvPr id="30" name="Straight Arrow Connector 29">
              <a:extLst>
                <a:ext uri="{FF2B5EF4-FFF2-40B4-BE49-F238E27FC236}">
                  <a16:creationId xmlns:a16="http://schemas.microsoft.com/office/drawing/2014/main" id="{30FB7670-EAD0-49CB-AE49-24E6720B8526}"/>
                </a:ext>
              </a:extLst>
            </p:cNvPr>
            <p:cNvCxnSpPr>
              <a:cxnSpLocks/>
              <a:stCxn id="7" idx="3"/>
              <a:endCxn id="4" idx="1"/>
            </p:cNvCxnSpPr>
            <p:nvPr/>
          </p:nvCxnSpPr>
          <p:spPr>
            <a:xfrm>
              <a:off x="7696200" y="4544417"/>
              <a:ext cx="1231900" cy="8136"/>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4175841-D25C-47CE-BA22-7DA894CA45F7}"/>
                </a:ext>
              </a:extLst>
            </p:cNvPr>
            <p:cNvSpPr txBox="1"/>
            <p:nvPr/>
          </p:nvSpPr>
          <p:spPr>
            <a:xfrm>
              <a:off x="7766951" y="3970490"/>
              <a:ext cx="1073692" cy="492443"/>
            </a:xfrm>
            <a:prstGeom prst="rect">
              <a:avLst/>
            </a:prstGeom>
            <a:noFill/>
          </p:spPr>
          <p:txBody>
            <a:bodyPr wrap="none" lIns="0" tIns="0" rIns="0" bIns="0" rtlCol="0">
              <a:spAutoFit/>
            </a:bodyPr>
            <a:lstStyle/>
            <a:p>
              <a:pPr algn="ctr"/>
              <a:r>
                <a:rPr lang="en-IN" sz="1600" dirty="0">
                  <a:gradFill>
                    <a:gsLst>
                      <a:gs pos="2917">
                        <a:schemeClr val="tx1"/>
                      </a:gs>
                      <a:gs pos="30000">
                        <a:schemeClr val="tx1"/>
                      </a:gs>
                    </a:gsLst>
                    <a:lin ang="5400000" scaled="0"/>
                  </a:gradFill>
                  <a:latin typeface="+mj-lt"/>
                </a:rPr>
                <a:t>Rapid burst</a:t>
              </a:r>
            </a:p>
            <a:p>
              <a:pPr algn="ctr"/>
              <a:r>
                <a:rPr lang="en-IN" sz="1600" dirty="0">
                  <a:gradFill>
                    <a:gsLst>
                      <a:gs pos="2917">
                        <a:schemeClr val="tx1"/>
                      </a:gs>
                      <a:gs pos="30000">
                        <a:schemeClr val="tx1"/>
                      </a:gs>
                    </a:gsLst>
                    <a:lin ang="5400000" scaled="0"/>
                  </a:gradFill>
                  <a:latin typeface="+mj-lt"/>
                </a:rPr>
                <a:t>scaling</a:t>
              </a:r>
            </a:p>
          </p:txBody>
        </p:sp>
        <p:grpSp>
          <p:nvGrpSpPr>
            <p:cNvPr id="37" name="Group 36">
              <a:extLst>
                <a:ext uri="{FF2B5EF4-FFF2-40B4-BE49-F238E27FC236}">
                  <a16:creationId xmlns:a16="http://schemas.microsoft.com/office/drawing/2014/main" id="{02C68495-258A-4F0D-BA45-D7CB6943BFCB}"/>
                </a:ext>
              </a:extLst>
            </p:cNvPr>
            <p:cNvGrpSpPr/>
            <p:nvPr/>
          </p:nvGrpSpPr>
          <p:grpSpPr>
            <a:xfrm>
              <a:off x="2610043" y="3526039"/>
              <a:ext cx="569183" cy="389965"/>
              <a:chOff x="7201181" y="1959392"/>
              <a:chExt cx="569183" cy="389965"/>
            </a:xfrm>
          </p:grpSpPr>
          <p:sp>
            <p:nvSpPr>
              <p:cNvPr id="38" name="Rectangle 37">
                <a:extLst>
                  <a:ext uri="{FF2B5EF4-FFF2-40B4-BE49-F238E27FC236}">
                    <a16:creationId xmlns:a16="http://schemas.microsoft.com/office/drawing/2014/main" id="{311D0F98-55A4-4EB6-A23F-40E239BB5AE9}"/>
                  </a:ext>
                </a:extLst>
              </p:cNvPr>
              <p:cNvSpPr/>
              <p:nvPr/>
            </p:nvSpPr>
            <p:spPr bwMode="auto">
              <a:xfrm>
                <a:off x="7221724" y="1980347"/>
                <a:ext cx="548640" cy="369010"/>
              </a:xfrm>
              <a:prstGeom prst="rect">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B6F2C4A5-ED02-4347-B5F7-61BBC5BC5462}"/>
                  </a:ext>
                </a:extLst>
              </p:cNvPr>
              <p:cNvSpPr/>
              <p:nvPr/>
            </p:nvSpPr>
            <p:spPr bwMode="auto">
              <a:xfrm>
                <a:off x="7488724" y="2164852"/>
                <a:ext cx="274320" cy="182880"/>
              </a:xfrm>
              <a:prstGeom prst="rect">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Half Frame 39">
                <a:extLst>
                  <a:ext uri="{FF2B5EF4-FFF2-40B4-BE49-F238E27FC236}">
                    <a16:creationId xmlns:a16="http://schemas.microsoft.com/office/drawing/2014/main" id="{6F4AECA7-4802-4B2A-AC29-3B39E83E7396}"/>
                  </a:ext>
                </a:extLst>
              </p:cNvPr>
              <p:cNvSpPr/>
              <p:nvPr/>
            </p:nvSpPr>
            <p:spPr bwMode="auto">
              <a:xfrm>
                <a:off x="7201181" y="1959392"/>
                <a:ext cx="137160" cy="137160"/>
              </a:xfrm>
              <a:prstGeom prst="halfFrame">
                <a:avLst/>
              </a:prstGeom>
              <a:solidFill>
                <a:schemeClr val="bg1"/>
              </a:solidFill>
              <a:ln w="19050">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41" name="Straight Connector 40">
                <a:extLst>
                  <a:ext uri="{FF2B5EF4-FFF2-40B4-BE49-F238E27FC236}">
                    <a16:creationId xmlns:a16="http://schemas.microsoft.com/office/drawing/2014/main" id="{498CF886-DCC0-49C5-BDA0-9663B42EFC5E}"/>
                  </a:ext>
                </a:extLst>
              </p:cNvPr>
              <p:cNvCxnSpPr>
                <a:cxnSpLocks/>
              </p:cNvCxnSpPr>
              <p:nvPr/>
            </p:nvCxnSpPr>
            <p:spPr>
              <a:xfrm>
                <a:off x="7231249" y="1997984"/>
                <a:ext cx="264795" cy="169545"/>
              </a:xfrm>
              <a:prstGeom prst="line">
                <a:avLst/>
              </a:prstGeom>
              <a:ln w="1905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62559264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C1180A-CA2C-4E0F-A56B-DEAEE9BCF527}"/>
              </a:ext>
            </a:extLst>
          </p:cNvPr>
          <p:cNvSpPr>
            <a:spLocks noGrp="1"/>
          </p:cNvSpPr>
          <p:nvPr>
            <p:ph type="title"/>
          </p:nvPr>
        </p:nvSpPr>
        <p:spPr/>
        <p:txBody>
          <a:bodyPr/>
          <a:lstStyle/>
          <a:p>
            <a:r>
              <a:rPr lang="en-US" dirty="0"/>
              <a:t>Deploying to AKS by using Azure CLI</a:t>
            </a:r>
          </a:p>
        </p:txBody>
      </p:sp>
      <p:sp>
        <p:nvSpPr>
          <p:cNvPr id="6" name="Text Placeholder 5" descr="This example depicts creating a resource group using the az group create command. It also depicts the az aks create command that is used to create an AKS cluster.">
            <a:extLst>
              <a:ext uri="{FF2B5EF4-FFF2-40B4-BE49-F238E27FC236}">
                <a16:creationId xmlns:a16="http://schemas.microsoft.com/office/drawing/2014/main" id="{689511D1-8079-441C-A78E-BFD18793A4E0}"/>
              </a:ext>
            </a:extLst>
          </p:cNvPr>
          <p:cNvSpPr>
            <a:spLocks noGrp="1"/>
          </p:cNvSpPr>
          <p:nvPr>
            <p:ph type="body" sz="quarter" idx="10"/>
          </p:nvPr>
        </p:nvSpPr>
        <p:spPr>
          <a:xfrm>
            <a:off x="588263" y="1436688"/>
            <a:ext cx="11018520" cy="1828193"/>
          </a:xfrm>
        </p:spPr>
        <p:txBody>
          <a:bodyPr/>
          <a:lstStyle/>
          <a:p>
            <a:r>
              <a:rPr lang="en-US" sz="1800" dirty="0">
                <a:solidFill>
                  <a:srgbClr val="008000"/>
                </a:solidFill>
              </a:rPr>
              <a:t># Create resource group</a:t>
            </a:r>
            <a:endParaRPr lang="en-US" sz="1800" dirty="0">
              <a:solidFill>
                <a:srgbClr val="000000"/>
              </a:solidFill>
            </a:endParaRPr>
          </a:p>
          <a:p>
            <a:r>
              <a:rPr lang="en-US" sz="1800" dirty="0">
                <a:solidFill>
                  <a:srgbClr val="0000FF"/>
                </a:solidFill>
              </a:rPr>
              <a:t>az group create </a:t>
            </a:r>
            <a:r>
              <a:rPr lang="en-US" sz="1800" dirty="0">
                <a:solidFill>
                  <a:srgbClr val="001080"/>
                </a:solidFill>
              </a:rPr>
              <a:t>--name </a:t>
            </a:r>
            <a:r>
              <a:rPr lang="en-US" sz="1800" dirty="0">
                <a:solidFill>
                  <a:srgbClr val="A31515"/>
                </a:solidFill>
              </a:rPr>
              <a:t>mygroup </a:t>
            </a:r>
            <a:r>
              <a:rPr lang="en-US" sz="1800" dirty="0">
                <a:solidFill>
                  <a:srgbClr val="001080"/>
                </a:solidFill>
              </a:rPr>
              <a:t>--location </a:t>
            </a:r>
            <a:r>
              <a:rPr lang="en-US" sz="1800" dirty="0">
                <a:solidFill>
                  <a:srgbClr val="A31515"/>
                </a:solidFill>
              </a:rPr>
              <a:t>eastus</a:t>
            </a:r>
            <a:endParaRPr lang="en-US" sz="1800" dirty="0">
              <a:solidFill>
                <a:srgbClr val="000000"/>
              </a:solidFill>
            </a:endParaRPr>
          </a:p>
          <a:p>
            <a:br>
              <a:rPr lang="en-US" sz="1800" dirty="0">
                <a:solidFill>
                  <a:srgbClr val="000000"/>
                </a:solidFill>
              </a:rPr>
            </a:br>
            <a:r>
              <a:rPr lang="en-US" sz="1800" dirty="0">
                <a:solidFill>
                  <a:srgbClr val="008000"/>
                </a:solidFill>
              </a:rPr>
              <a:t># Create AKS cluster</a:t>
            </a:r>
            <a:endParaRPr lang="en-US" sz="1800" dirty="0">
              <a:solidFill>
                <a:srgbClr val="000000"/>
              </a:solidFill>
            </a:endParaRPr>
          </a:p>
          <a:p>
            <a:r>
              <a:rPr lang="en-US" sz="1800" dirty="0">
                <a:solidFill>
                  <a:srgbClr val="0000FF"/>
                </a:solidFill>
              </a:rPr>
              <a:t>az aks create </a:t>
            </a:r>
            <a:r>
              <a:rPr lang="en-US" sz="1800" dirty="0">
                <a:solidFill>
                  <a:srgbClr val="001080"/>
                </a:solidFill>
              </a:rPr>
              <a:t>--resource-group </a:t>
            </a:r>
            <a:r>
              <a:rPr lang="en-US" sz="1800" dirty="0">
                <a:solidFill>
                  <a:srgbClr val="A31515"/>
                </a:solidFill>
              </a:rPr>
              <a:t>mygroup </a:t>
            </a:r>
            <a:r>
              <a:rPr lang="en-US" sz="1800" dirty="0">
                <a:solidFill>
                  <a:srgbClr val="001080"/>
                </a:solidFill>
              </a:rPr>
              <a:t>--name </a:t>
            </a:r>
            <a:r>
              <a:rPr lang="en-US" sz="1800" dirty="0">
                <a:solidFill>
                  <a:srgbClr val="A31515"/>
                </a:solidFill>
              </a:rPr>
              <a:t>mycluster </a:t>
            </a:r>
            <a:r>
              <a:rPr lang="en-US" sz="1800" dirty="0">
                <a:solidFill>
                  <a:srgbClr val="001080"/>
                </a:solidFill>
              </a:rPr>
              <a:t>--node-count </a:t>
            </a:r>
            <a:r>
              <a:rPr lang="en-US" sz="1800" dirty="0">
                <a:solidFill>
                  <a:srgbClr val="A31515"/>
                </a:solidFill>
              </a:rPr>
              <a:t>1 </a:t>
            </a:r>
            <a:r>
              <a:rPr lang="en-US" sz="1800" dirty="0">
                <a:solidFill>
                  <a:srgbClr val="001080"/>
                </a:solidFill>
              </a:rPr>
              <a:t>--enable-addons </a:t>
            </a:r>
            <a:r>
              <a:rPr lang="en-US" sz="1800" dirty="0">
                <a:solidFill>
                  <a:srgbClr val="A31515"/>
                </a:solidFill>
              </a:rPr>
              <a:t>monitoring </a:t>
            </a:r>
            <a:r>
              <a:rPr lang="en-US" sz="1800" dirty="0">
                <a:solidFill>
                  <a:srgbClr val="001080"/>
                </a:solidFill>
              </a:rPr>
              <a:t>--generate-ssh-keys</a:t>
            </a:r>
            <a:endParaRPr lang="en-US" sz="1800" dirty="0">
              <a:solidFill>
                <a:srgbClr val="000000"/>
              </a:solidFill>
            </a:endParaRPr>
          </a:p>
        </p:txBody>
      </p:sp>
      <p:pic>
        <p:nvPicPr>
          <p:cNvPr id="7" name="Graphic 6" descr="Azure Kubernetes Service icon">
            <a:extLst>
              <a:ext uri="{FF2B5EF4-FFF2-40B4-BE49-F238E27FC236}">
                <a16:creationId xmlns:a16="http://schemas.microsoft.com/office/drawing/2014/main" id="{57A74428-F7FD-47F1-892E-094BC2C2FD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60902" y="458197"/>
            <a:ext cx="557349" cy="548640"/>
          </a:xfrm>
          <a:prstGeom prst="rect">
            <a:avLst/>
          </a:prstGeom>
        </p:spPr>
      </p:pic>
    </p:spTree>
    <p:extLst>
      <p:ext uri="{BB962C8B-B14F-4D97-AF65-F5344CB8AC3E}">
        <p14:creationId xmlns:p14="http://schemas.microsoft.com/office/powerpoint/2010/main" val="245504587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C1180A-CA2C-4E0F-A56B-DEAEE9BCF527}"/>
              </a:ext>
            </a:extLst>
          </p:cNvPr>
          <p:cNvSpPr>
            <a:spLocks noGrp="1"/>
          </p:cNvSpPr>
          <p:nvPr>
            <p:ph type="title"/>
          </p:nvPr>
        </p:nvSpPr>
        <p:spPr/>
        <p:txBody>
          <a:bodyPr/>
          <a:lstStyle/>
          <a:p>
            <a:r>
              <a:rPr lang="en-US" dirty="0"/>
              <a:t>Connecting a kubectl client to AKS</a:t>
            </a:r>
          </a:p>
        </p:txBody>
      </p:sp>
      <p:sp>
        <p:nvSpPr>
          <p:cNvPr id="6" name="Text Placeholder 5" descr="This example depicts connecting a kubectl client to AKS by using commands to install command-line client, get credentials, and then get the list of cluster nodes.">
            <a:extLst>
              <a:ext uri="{FF2B5EF4-FFF2-40B4-BE49-F238E27FC236}">
                <a16:creationId xmlns:a16="http://schemas.microsoft.com/office/drawing/2014/main" id="{689511D1-8079-441C-A78E-BFD18793A4E0}"/>
              </a:ext>
            </a:extLst>
          </p:cNvPr>
          <p:cNvSpPr>
            <a:spLocks noGrp="1"/>
          </p:cNvSpPr>
          <p:nvPr>
            <p:ph type="body" sz="quarter" idx="10"/>
          </p:nvPr>
        </p:nvSpPr>
        <p:spPr>
          <a:xfrm>
            <a:off x="588263" y="1436688"/>
            <a:ext cx="11018520" cy="2492990"/>
          </a:xfrm>
        </p:spPr>
        <p:txBody>
          <a:bodyPr/>
          <a:lstStyle/>
          <a:p>
            <a:r>
              <a:rPr lang="en-US" sz="1800" dirty="0">
                <a:solidFill>
                  <a:srgbClr val="008000"/>
                </a:solidFill>
              </a:rPr>
              <a:t># Install kubectl command line client locally</a:t>
            </a:r>
            <a:endParaRPr lang="en-US" sz="1800" dirty="0">
              <a:solidFill>
                <a:srgbClr val="000000"/>
              </a:solidFill>
            </a:endParaRPr>
          </a:p>
          <a:p>
            <a:r>
              <a:rPr lang="en-US" sz="1800" dirty="0">
                <a:solidFill>
                  <a:srgbClr val="0000FF"/>
                </a:solidFill>
              </a:rPr>
              <a:t>az aks install-cli</a:t>
            </a:r>
            <a:endParaRPr lang="en-US" sz="1800" dirty="0">
              <a:solidFill>
                <a:srgbClr val="000000"/>
              </a:solidFill>
            </a:endParaRPr>
          </a:p>
          <a:p>
            <a:br>
              <a:rPr lang="en-US" sz="1800" dirty="0">
                <a:solidFill>
                  <a:srgbClr val="000000"/>
                </a:solidFill>
              </a:rPr>
            </a:br>
            <a:r>
              <a:rPr lang="en-US" sz="1800" dirty="0">
                <a:solidFill>
                  <a:srgbClr val="008000"/>
                </a:solidFill>
              </a:rPr>
              <a:t># Get credentials</a:t>
            </a:r>
            <a:endParaRPr lang="en-US" sz="1800" dirty="0">
              <a:solidFill>
                <a:srgbClr val="000000"/>
              </a:solidFill>
            </a:endParaRPr>
          </a:p>
          <a:p>
            <a:r>
              <a:rPr lang="en-US" sz="1800" dirty="0">
                <a:solidFill>
                  <a:srgbClr val="0000FF"/>
                </a:solidFill>
              </a:rPr>
              <a:t>az aks get-credentials </a:t>
            </a:r>
            <a:r>
              <a:rPr lang="en-US" sz="1800" dirty="0">
                <a:solidFill>
                  <a:srgbClr val="001080"/>
                </a:solidFill>
              </a:rPr>
              <a:t>--resource-group </a:t>
            </a:r>
            <a:r>
              <a:rPr lang="en-US" sz="1800" dirty="0">
                <a:solidFill>
                  <a:srgbClr val="A31515"/>
                </a:solidFill>
              </a:rPr>
              <a:t>mygroup </a:t>
            </a:r>
            <a:r>
              <a:rPr lang="en-US" sz="1800" dirty="0">
                <a:solidFill>
                  <a:srgbClr val="001080"/>
                </a:solidFill>
              </a:rPr>
              <a:t>--name </a:t>
            </a:r>
            <a:r>
              <a:rPr lang="en-US" sz="1800" dirty="0">
                <a:solidFill>
                  <a:srgbClr val="A31515"/>
                </a:solidFill>
              </a:rPr>
              <a:t>mycluster</a:t>
            </a:r>
            <a:endParaRPr lang="en-US" sz="1800" dirty="0">
              <a:solidFill>
                <a:srgbClr val="000000"/>
              </a:solidFill>
            </a:endParaRPr>
          </a:p>
          <a:p>
            <a:br>
              <a:rPr lang="en-US" sz="1800" dirty="0">
                <a:solidFill>
                  <a:srgbClr val="000000"/>
                </a:solidFill>
              </a:rPr>
            </a:br>
            <a:r>
              <a:rPr lang="en-US" sz="1800" dirty="0">
                <a:solidFill>
                  <a:srgbClr val="008000"/>
                </a:solidFill>
              </a:rPr>
              <a:t># Get a list of cluster nodes</a:t>
            </a:r>
            <a:endParaRPr lang="en-US" sz="1800" dirty="0">
              <a:solidFill>
                <a:srgbClr val="000000"/>
              </a:solidFill>
            </a:endParaRPr>
          </a:p>
          <a:p>
            <a:r>
              <a:rPr lang="en-US" sz="1800" dirty="0">
                <a:solidFill>
                  <a:srgbClr val="0000FF"/>
                </a:solidFill>
              </a:rPr>
              <a:t>kubectl get nodes</a:t>
            </a:r>
            <a:endParaRPr lang="en-US" sz="1800" dirty="0">
              <a:solidFill>
                <a:srgbClr val="000000"/>
              </a:solidFill>
            </a:endParaRPr>
          </a:p>
        </p:txBody>
      </p:sp>
      <p:pic>
        <p:nvPicPr>
          <p:cNvPr id="7" name="Graphic 6" descr="Azure Kubernetes Service icon.">
            <a:extLst>
              <a:ext uri="{FF2B5EF4-FFF2-40B4-BE49-F238E27FC236}">
                <a16:creationId xmlns:a16="http://schemas.microsoft.com/office/drawing/2014/main" id="{D4EE7AAF-0EDA-444B-A9D9-5C897016EA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62800" y="523004"/>
            <a:ext cx="557349" cy="548640"/>
          </a:xfrm>
          <a:prstGeom prst="rect">
            <a:avLst/>
          </a:prstGeom>
        </p:spPr>
      </p:pic>
    </p:spTree>
    <p:extLst>
      <p:ext uri="{BB962C8B-B14F-4D97-AF65-F5344CB8AC3E}">
        <p14:creationId xmlns:p14="http://schemas.microsoft.com/office/powerpoint/2010/main" val="365042953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C1180A-CA2C-4E0F-A56B-DEAEE9BCF527}"/>
              </a:ext>
            </a:extLst>
          </p:cNvPr>
          <p:cNvSpPr>
            <a:spLocks noGrp="1"/>
          </p:cNvSpPr>
          <p:nvPr>
            <p:ph type="title"/>
          </p:nvPr>
        </p:nvSpPr>
        <p:spPr/>
        <p:txBody>
          <a:bodyPr/>
          <a:lstStyle/>
          <a:p>
            <a:r>
              <a:rPr lang="en-US" dirty="0"/>
              <a:t>Kubernetes manifest</a:t>
            </a:r>
          </a:p>
        </p:txBody>
      </p:sp>
      <p:sp>
        <p:nvSpPr>
          <p:cNvPr id="6" name="Text Placeholder 5" descr="This code example depicts the contents of a Kubernetes manifest file describing a deployment that runs the nginx:1.7.9 Docker image.">
            <a:extLst>
              <a:ext uri="{FF2B5EF4-FFF2-40B4-BE49-F238E27FC236}">
                <a16:creationId xmlns:a16="http://schemas.microsoft.com/office/drawing/2014/main" id="{689511D1-8079-441C-A78E-BFD18793A4E0}"/>
              </a:ext>
            </a:extLst>
          </p:cNvPr>
          <p:cNvSpPr>
            <a:spLocks noGrp="1"/>
          </p:cNvSpPr>
          <p:nvPr>
            <p:ph type="body" sz="quarter" idx="10"/>
          </p:nvPr>
        </p:nvSpPr>
        <p:spPr>
          <a:xfrm>
            <a:off x="588263" y="1436688"/>
            <a:ext cx="11018520" cy="5216813"/>
          </a:xfrm>
        </p:spPr>
        <p:txBody>
          <a:bodyPr/>
          <a:lstStyle/>
          <a:p>
            <a:r>
              <a:rPr lang="en-US" sz="1500" dirty="0">
                <a:solidFill>
                  <a:srgbClr val="800000"/>
                </a:solidFill>
              </a:rPr>
              <a:t>apiVersion</a:t>
            </a:r>
            <a:r>
              <a:rPr lang="en-US" sz="1500" dirty="0">
                <a:solidFill>
                  <a:srgbClr val="000000"/>
                </a:solidFill>
              </a:rPr>
              <a:t>: </a:t>
            </a:r>
            <a:r>
              <a:rPr lang="en-US" sz="1500" dirty="0">
                <a:solidFill>
                  <a:srgbClr val="0000FF"/>
                </a:solidFill>
              </a:rPr>
              <a:t>apps/v1</a:t>
            </a:r>
            <a:r>
              <a:rPr lang="en-US" sz="1500" dirty="0">
                <a:solidFill>
                  <a:srgbClr val="000000"/>
                </a:solidFill>
              </a:rPr>
              <a:t> </a:t>
            </a:r>
          </a:p>
          <a:p>
            <a:r>
              <a:rPr lang="en-US" sz="1500" dirty="0">
                <a:solidFill>
                  <a:srgbClr val="800000"/>
                </a:solidFill>
              </a:rPr>
              <a:t>kind</a:t>
            </a:r>
            <a:r>
              <a:rPr lang="en-US" sz="1500" dirty="0">
                <a:solidFill>
                  <a:srgbClr val="000000"/>
                </a:solidFill>
              </a:rPr>
              <a:t>: </a:t>
            </a:r>
            <a:r>
              <a:rPr lang="en-US" sz="1500" dirty="0">
                <a:solidFill>
                  <a:srgbClr val="0000FF"/>
                </a:solidFill>
              </a:rPr>
              <a:t>Deployment</a:t>
            </a:r>
            <a:endParaRPr lang="en-US" sz="1500" dirty="0">
              <a:solidFill>
                <a:srgbClr val="000000"/>
              </a:solidFill>
            </a:endParaRPr>
          </a:p>
          <a:p>
            <a:r>
              <a:rPr lang="en-US" sz="1500" dirty="0">
                <a:solidFill>
                  <a:srgbClr val="800000"/>
                </a:solidFill>
              </a:rPr>
              <a:t>metadata</a:t>
            </a:r>
            <a:r>
              <a:rPr lang="en-US" sz="1500" dirty="0">
                <a:solidFill>
                  <a:srgbClr val="000000"/>
                </a:solidFill>
              </a:rPr>
              <a:t>:</a:t>
            </a:r>
          </a:p>
          <a:p>
            <a:r>
              <a:rPr lang="en-US" sz="1500" dirty="0">
                <a:solidFill>
                  <a:srgbClr val="000000"/>
                </a:solidFill>
              </a:rPr>
              <a:t>  </a:t>
            </a:r>
            <a:r>
              <a:rPr lang="en-US" sz="1500" dirty="0">
                <a:solidFill>
                  <a:srgbClr val="800000"/>
                </a:solidFill>
              </a:rPr>
              <a:t>name</a:t>
            </a:r>
            <a:r>
              <a:rPr lang="en-US" sz="1500" dirty="0">
                <a:solidFill>
                  <a:srgbClr val="000000"/>
                </a:solidFill>
              </a:rPr>
              <a:t>: </a:t>
            </a:r>
            <a:r>
              <a:rPr lang="en-US" sz="1500" dirty="0">
                <a:solidFill>
                  <a:srgbClr val="0000FF"/>
                </a:solidFill>
              </a:rPr>
              <a:t>nginx-deployment</a:t>
            </a:r>
            <a:endParaRPr lang="en-US" sz="1500" dirty="0">
              <a:solidFill>
                <a:srgbClr val="000000"/>
              </a:solidFill>
            </a:endParaRPr>
          </a:p>
          <a:p>
            <a:r>
              <a:rPr lang="en-US" sz="1500" dirty="0">
                <a:solidFill>
                  <a:srgbClr val="800000"/>
                </a:solidFill>
              </a:rPr>
              <a:t>spec</a:t>
            </a:r>
            <a:r>
              <a:rPr lang="en-US" sz="1500" dirty="0">
                <a:solidFill>
                  <a:srgbClr val="000000"/>
                </a:solidFill>
              </a:rPr>
              <a:t>:</a:t>
            </a:r>
          </a:p>
          <a:p>
            <a:r>
              <a:rPr lang="en-US" sz="1500" dirty="0">
                <a:solidFill>
                  <a:srgbClr val="000000"/>
                </a:solidFill>
              </a:rPr>
              <a:t>  </a:t>
            </a:r>
            <a:r>
              <a:rPr lang="en-US" sz="1500" dirty="0">
                <a:solidFill>
                  <a:srgbClr val="800000"/>
                </a:solidFill>
              </a:rPr>
              <a:t>selector</a:t>
            </a:r>
            <a:r>
              <a:rPr lang="en-US" sz="1500" dirty="0">
                <a:solidFill>
                  <a:srgbClr val="000000"/>
                </a:solidFill>
              </a:rPr>
              <a:t>:</a:t>
            </a:r>
          </a:p>
          <a:p>
            <a:r>
              <a:rPr lang="en-US" sz="1500" dirty="0">
                <a:solidFill>
                  <a:srgbClr val="000000"/>
                </a:solidFill>
              </a:rPr>
              <a:t>    </a:t>
            </a:r>
            <a:r>
              <a:rPr lang="en-US" sz="1500" dirty="0">
                <a:solidFill>
                  <a:srgbClr val="800000"/>
                </a:solidFill>
              </a:rPr>
              <a:t>matchLabels</a:t>
            </a:r>
            <a:r>
              <a:rPr lang="en-US" sz="1500" dirty="0">
                <a:solidFill>
                  <a:srgbClr val="000000"/>
                </a:solidFill>
              </a:rPr>
              <a:t>:</a:t>
            </a:r>
          </a:p>
          <a:p>
            <a:r>
              <a:rPr lang="en-US" sz="1500" dirty="0">
                <a:solidFill>
                  <a:srgbClr val="000000"/>
                </a:solidFill>
              </a:rPr>
              <a:t>      </a:t>
            </a:r>
            <a:r>
              <a:rPr lang="en-US" sz="1500" dirty="0">
                <a:solidFill>
                  <a:srgbClr val="800000"/>
                </a:solidFill>
              </a:rPr>
              <a:t>app</a:t>
            </a:r>
            <a:r>
              <a:rPr lang="en-US" sz="1500" dirty="0">
                <a:solidFill>
                  <a:srgbClr val="000000"/>
                </a:solidFill>
              </a:rPr>
              <a:t>: </a:t>
            </a:r>
            <a:r>
              <a:rPr lang="en-US" sz="1500" dirty="0">
                <a:solidFill>
                  <a:srgbClr val="0000FF"/>
                </a:solidFill>
              </a:rPr>
              <a:t>nginx</a:t>
            </a:r>
            <a:endParaRPr lang="en-US" sz="1500" dirty="0">
              <a:solidFill>
                <a:srgbClr val="000000"/>
              </a:solidFill>
            </a:endParaRPr>
          </a:p>
          <a:p>
            <a:r>
              <a:rPr lang="en-US" sz="1500" dirty="0">
                <a:solidFill>
                  <a:srgbClr val="000000"/>
                </a:solidFill>
              </a:rPr>
              <a:t>    </a:t>
            </a:r>
            <a:r>
              <a:rPr lang="en-US" sz="1500" dirty="0">
                <a:solidFill>
                  <a:srgbClr val="800000"/>
                </a:solidFill>
              </a:rPr>
              <a:t>replicas</a:t>
            </a:r>
            <a:r>
              <a:rPr lang="en-US" sz="1500" dirty="0">
                <a:solidFill>
                  <a:srgbClr val="000000"/>
                </a:solidFill>
              </a:rPr>
              <a:t>: </a:t>
            </a:r>
            <a:r>
              <a:rPr lang="en-US" sz="1500" dirty="0">
                <a:solidFill>
                  <a:srgbClr val="09885A"/>
                </a:solidFill>
              </a:rPr>
              <a:t>2</a:t>
            </a:r>
            <a:r>
              <a:rPr lang="en-US" sz="1500" dirty="0">
                <a:solidFill>
                  <a:srgbClr val="000000"/>
                </a:solidFill>
              </a:rPr>
              <a:t> </a:t>
            </a:r>
            <a:r>
              <a:rPr lang="en-US" sz="1500" dirty="0">
                <a:solidFill>
                  <a:srgbClr val="008000"/>
                </a:solidFill>
              </a:rPr>
              <a:t># tells deployment to run 2 pods matching the template</a:t>
            </a:r>
            <a:endParaRPr lang="en-US" sz="1500" dirty="0">
              <a:solidFill>
                <a:srgbClr val="000000"/>
              </a:solidFill>
            </a:endParaRPr>
          </a:p>
          <a:p>
            <a:r>
              <a:rPr lang="en-US" sz="1500" dirty="0">
                <a:solidFill>
                  <a:srgbClr val="000000"/>
                </a:solidFill>
              </a:rPr>
              <a:t>    </a:t>
            </a:r>
            <a:r>
              <a:rPr lang="en-US" sz="1500" dirty="0">
                <a:solidFill>
                  <a:srgbClr val="800000"/>
                </a:solidFill>
              </a:rPr>
              <a:t>template</a:t>
            </a:r>
            <a:r>
              <a:rPr lang="en-US" sz="1500" dirty="0">
                <a:solidFill>
                  <a:srgbClr val="000000"/>
                </a:solidFill>
              </a:rPr>
              <a:t>:</a:t>
            </a:r>
          </a:p>
          <a:p>
            <a:r>
              <a:rPr lang="en-US" sz="1500" dirty="0">
                <a:solidFill>
                  <a:srgbClr val="000000"/>
                </a:solidFill>
              </a:rPr>
              <a:t>      </a:t>
            </a:r>
            <a:r>
              <a:rPr lang="en-US" sz="1500" dirty="0">
                <a:solidFill>
                  <a:srgbClr val="800000"/>
                </a:solidFill>
              </a:rPr>
              <a:t>metadata</a:t>
            </a:r>
            <a:r>
              <a:rPr lang="en-US" sz="1500" dirty="0">
                <a:solidFill>
                  <a:srgbClr val="000000"/>
                </a:solidFill>
              </a:rPr>
              <a:t>:</a:t>
            </a:r>
          </a:p>
          <a:p>
            <a:r>
              <a:rPr lang="en-US" sz="1500" dirty="0">
                <a:solidFill>
                  <a:srgbClr val="000000"/>
                </a:solidFill>
              </a:rPr>
              <a:t>        </a:t>
            </a:r>
            <a:r>
              <a:rPr lang="en-US" sz="1500" dirty="0">
                <a:solidFill>
                  <a:srgbClr val="800000"/>
                </a:solidFill>
              </a:rPr>
              <a:t>labels</a:t>
            </a:r>
            <a:r>
              <a:rPr lang="en-US" sz="1500" dirty="0">
                <a:solidFill>
                  <a:srgbClr val="000000"/>
                </a:solidFill>
              </a:rPr>
              <a:t>:</a:t>
            </a:r>
          </a:p>
          <a:p>
            <a:r>
              <a:rPr lang="en-US" sz="1500" dirty="0">
                <a:solidFill>
                  <a:srgbClr val="000000"/>
                </a:solidFill>
              </a:rPr>
              <a:t>          </a:t>
            </a:r>
            <a:r>
              <a:rPr lang="en-US" sz="1500" dirty="0">
                <a:solidFill>
                  <a:srgbClr val="800000"/>
                </a:solidFill>
              </a:rPr>
              <a:t>app</a:t>
            </a:r>
            <a:r>
              <a:rPr lang="en-US" sz="1500" dirty="0">
                <a:solidFill>
                  <a:srgbClr val="000000"/>
                </a:solidFill>
              </a:rPr>
              <a:t>: </a:t>
            </a:r>
            <a:r>
              <a:rPr lang="en-US" sz="1500" dirty="0">
                <a:solidFill>
                  <a:srgbClr val="0000FF"/>
                </a:solidFill>
              </a:rPr>
              <a:t>nginx</a:t>
            </a:r>
            <a:endParaRPr lang="en-US" sz="1500" dirty="0">
              <a:solidFill>
                <a:srgbClr val="000000"/>
              </a:solidFill>
            </a:endParaRPr>
          </a:p>
          <a:p>
            <a:r>
              <a:rPr lang="en-US" sz="1500" dirty="0">
                <a:solidFill>
                  <a:srgbClr val="000000"/>
                </a:solidFill>
              </a:rPr>
              <a:t>      </a:t>
            </a:r>
            <a:r>
              <a:rPr lang="en-US" sz="1500" dirty="0">
                <a:solidFill>
                  <a:srgbClr val="800000"/>
                </a:solidFill>
              </a:rPr>
              <a:t>spec</a:t>
            </a:r>
            <a:r>
              <a:rPr lang="en-US" sz="1500" dirty="0">
                <a:solidFill>
                  <a:srgbClr val="000000"/>
                </a:solidFill>
              </a:rPr>
              <a:t>:</a:t>
            </a:r>
          </a:p>
          <a:p>
            <a:r>
              <a:rPr lang="en-US" sz="1500" dirty="0">
                <a:solidFill>
                  <a:srgbClr val="000000"/>
                </a:solidFill>
              </a:rPr>
              <a:t>        </a:t>
            </a:r>
            <a:r>
              <a:rPr lang="en-US" sz="1500" dirty="0">
                <a:solidFill>
                  <a:srgbClr val="800000"/>
                </a:solidFill>
              </a:rPr>
              <a:t>containers</a:t>
            </a:r>
            <a:r>
              <a:rPr lang="en-US" sz="1500" dirty="0">
                <a:solidFill>
                  <a:srgbClr val="000000"/>
                </a:solidFill>
              </a:rPr>
              <a:t>:</a:t>
            </a:r>
          </a:p>
          <a:p>
            <a:r>
              <a:rPr lang="en-US" sz="1500" dirty="0">
                <a:solidFill>
                  <a:srgbClr val="000000"/>
                </a:solidFill>
              </a:rPr>
              <a:t>        - </a:t>
            </a:r>
            <a:r>
              <a:rPr lang="en-US" sz="1500" dirty="0">
                <a:solidFill>
                  <a:srgbClr val="800000"/>
                </a:solidFill>
              </a:rPr>
              <a:t>name</a:t>
            </a:r>
            <a:r>
              <a:rPr lang="en-US" sz="1500" dirty="0">
                <a:solidFill>
                  <a:srgbClr val="000000"/>
                </a:solidFill>
              </a:rPr>
              <a:t>: </a:t>
            </a:r>
            <a:r>
              <a:rPr lang="en-US" sz="1500" dirty="0">
                <a:solidFill>
                  <a:srgbClr val="0000FF"/>
                </a:solidFill>
              </a:rPr>
              <a:t>nginx</a:t>
            </a:r>
            <a:endParaRPr lang="en-US" sz="1500" dirty="0">
              <a:solidFill>
                <a:srgbClr val="000000"/>
              </a:solidFill>
            </a:endParaRPr>
          </a:p>
          <a:p>
            <a:r>
              <a:rPr lang="en-US" sz="1500" dirty="0">
                <a:solidFill>
                  <a:srgbClr val="000000"/>
                </a:solidFill>
              </a:rPr>
              <a:t>          </a:t>
            </a:r>
            <a:r>
              <a:rPr lang="en-US" sz="1500" dirty="0">
                <a:solidFill>
                  <a:srgbClr val="800000"/>
                </a:solidFill>
              </a:rPr>
              <a:t>image</a:t>
            </a:r>
            <a:r>
              <a:rPr lang="en-US" sz="1500" dirty="0">
                <a:solidFill>
                  <a:srgbClr val="000000"/>
                </a:solidFill>
              </a:rPr>
              <a:t>: </a:t>
            </a:r>
            <a:r>
              <a:rPr lang="en-US" sz="1500" dirty="0">
                <a:solidFill>
                  <a:srgbClr val="0000FF"/>
                </a:solidFill>
              </a:rPr>
              <a:t>nginx:1.7.9</a:t>
            </a:r>
            <a:endParaRPr lang="en-US" sz="1500" dirty="0">
              <a:solidFill>
                <a:srgbClr val="000000"/>
              </a:solidFill>
            </a:endParaRPr>
          </a:p>
          <a:p>
            <a:r>
              <a:rPr lang="en-US" sz="1500" dirty="0">
                <a:solidFill>
                  <a:srgbClr val="000000"/>
                </a:solidFill>
              </a:rPr>
              <a:t>          </a:t>
            </a:r>
            <a:r>
              <a:rPr lang="en-US" sz="1500" dirty="0">
                <a:solidFill>
                  <a:srgbClr val="800000"/>
                </a:solidFill>
              </a:rPr>
              <a:t>ports</a:t>
            </a:r>
            <a:r>
              <a:rPr lang="en-US" sz="1500" dirty="0">
                <a:solidFill>
                  <a:srgbClr val="000000"/>
                </a:solidFill>
              </a:rPr>
              <a:t>:</a:t>
            </a:r>
          </a:p>
          <a:p>
            <a:r>
              <a:rPr lang="en-US" sz="1500" dirty="0">
                <a:solidFill>
                  <a:srgbClr val="000000"/>
                </a:solidFill>
              </a:rPr>
              <a:t>          - </a:t>
            </a:r>
            <a:r>
              <a:rPr lang="en-US" sz="1500" dirty="0">
                <a:solidFill>
                  <a:srgbClr val="800000"/>
                </a:solidFill>
              </a:rPr>
              <a:t>containerPort</a:t>
            </a:r>
            <a:r>
              <a:rPr lang="en-US" sz="1500" dirty="0">
                <a:solidFill>
                  <a:srgbClr val="000000"/>
                </a:solidFill>
              </a:rPr>
              <a:t>: </a:t>
            </a:r>
            <a:r>
              <a:rPr lang="en-US" sz="1500" dirty="0">
                <a:solidFill>
                  <a:srgbClr val="09885A"/>
                </a:solidFill>
              </a:rPr>
              <a:t>80</a:t>
            </a:r>
            <a:endParaRPr lang="en-US" sz="1500" dirty="0">
              <a:solidFill>
                <a:srgbClr val="000000"/>
              </a:solidFill>
            </a:endParaRPr>
          </a:p>
        </p:txBody>
      </p:sp>
      <p:pic>
        <p:nvPicPr>
          <p:cNvPr id="5" name="Graphic 4" descr="Azure Kubernetes Service icon.">
            <a:extLst>
              <a:ext uri="{FF2B5EF4-FFF2-40B4-BE49-F238E27FC236}">
                <a16:creationId xmlns:a16="http://schemas.microsoft.com/office/drawing/2014/main" id="{848AACEE-C338-4E2E-B83B-7772FE162A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62800" y="586800"/>
            <a:ext cx="557349" cy="548640"/>
          </a:xfrm>
          <a:prstGeom prst="rect">
            <a:avLst/>
          </a:prstGeom>
        </p:spPr>
      </p:pic>
    </p:spTree>
    <p:extLst>
      <p:ext uri="{BB962C8B-B14F-4D97-AF65-F5344CB8AC3E}">
        <p14:creationId xmlns:p14="http://schemas.microsoft.com/office/powerpoint/2010/main" val="338849647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C1180A-CA2C-4E0F-A56B-DEAEE9BCF527}"/>
              </a:ext>
            </a:extLst>
          </p:cNvPr>
          <p:cNvSpPr>
            <a:spLocks noGrp="1"/>
          </p:cNvSpPr>
          <p:nvPr>
            <p:ph type="title"/>
          </p:nvPr>
        </p:nvSpPr>
        <p:spPr/>
        <p:txBody>
          <a:bodyPr/>
          <a:lstStyle/>
          <a:p>
            <a:r>
              <a:rPr lang="en-US" dirty="0"/>
              <a:t>Deploying application to AKS</a:t>
            </a:r>
          </a:p>
        </p:txBody>
      </p:sp>
      <p:sp>
        <p:nvSpPr>
          <p:cNvPr id="6" name="Text Placeholder 5" descr="The code example depicts the step-wise commands used to deploy an application to AKS.">
            <a:extLst>
              <a:ext uri="{FF2B5EF4-FFF2-40B4-BE49-F238E27FC236}">
                <a16:creationId xmlns:a16="http://schemas.microsoft.com/office/drawing/2014/main" id="{689511D1-8079-441C-A78E-BFD18793A4E0}"/>
              </a:ext>
            </a:extLst>
          </p:cNvPr>
          <p:cNvSpPr>
            <a:spLocks noGrp="1"/>
          </p:cNvSpPr>
          <p:nvPr>
            <p:ph type="body" sz="quarter" idx="10"/>
          </p:nvPr>
        </p:nvSpPr>
        <p:spPr>
          <a:xfrm>
            <a:off x="588263" y="1436688"/>
            <a:ext cx="11018520" cy="3434786"/>
          </a:xfrm>
        </p:spPr>
        <p:txBody>
          <a:bodyPr/>
          <a:lstStyle/>
          <a:p>
            <a:r>
              <a:rPr lang="en-US" sz="1800" dirty="0">
                <a:solidFill>
                  <a:srgbClr val="008000"/>
                </a:solidFill>
              </a:rPr>
              <a:t># Get a list of cluster nodes</a:t>
            </a:r>
            <a:endParaRPr lang="en-US" sz="1800" dirty="0">
              <a:solidFill>
                <a:srgbClr val="000000"/>
              </a:solidFill>
            </a:endParaRPr>
          </a:p>
          <a:p>
            <a:r>
              <a:rPr lang="en-US" sz="1800" dirty="0">
                <a:solidFill>
                  <a:srgbClr val="0000FF"/>
                </a:solidFill>
              </a:rPr>
              <a:t>kubectl get nodes</a:t>
            </a:r>
            <a:endParaRPr lang="en-US" sz="1800" dirty="0">
              <a:solidFill>
                <a:srgbClr val="000000"/>
              </a:solidFill>
            </a:endParaRPr>
          </a:p>
          <a:p>
            <a:br>
              <a:rPr lang="en-US" sz="1800" dirty="0">
                <a:solidFill>
                  <a:srgbClr val="000000"/>
                </a:solidFill>
              </a:rPr>
            </a:br>
            <a:r>
              <a:rPr lang="en-US" sz="1800" dirty="0">
                <a:solidFill>
                  <a:srgbClr val="008000"/>
                </a:solidFill>
              </a:rPr>
              <a:t># Run the application</a:t>
            </a:r>
            <a:endParaRPr lang="en-US" sz="1800" dirty="0">
              <a:solidFill>
                <a:srgbClr val="000000"/>
              </a:solidFill>
            </a:endParaRPr>
          </a:p>
          <a:p>
            <a:r>
              <a:rPr lang="en-US" sz="1800" dirty="0">
                <a:solidFill>
                  <a:srgbClr val="0000FF"/>
                </a:solidFill>
              </a:rPr>
              <a:t>kubectl apply </a:t>
            </a:r>
            <a:r>
              <a:rPr lang="en-US" sz="1800" dirty="0">
                <a:solidFill>
                  <a:srgbClr val="001080"/>
                </a:solidFill>
              </a:rPr>
              <a:t>-f</a:t>
            </a:r>
            <a:r>
              <a:rPr lang="en-US" sz="1800" dirty="0">
                <a:solidFill>
                  <a:srgbClr val="0000FF"/>
                </a:solidFill>
              </a:rPr>
              <a:t> </a:t>
            </a:r>
            <a:r>
              <a:rPr lang="en-US" sz="1800" dirty="0">
                <a:solidFill>
                  <a:srgbClr val="A31515"/>
                </a:solidFill>
              </a:rPr>
              <a:t>example.yaml</a:t>
            </a:r>
          </a:p>
          <a:p>
            <a:br>
              <a:rPr lang="en-US" sz="1800" dirty="0">
                <a:solidFill>
                  <a:srgbClr val="000000"/>
                </a:solidFill>
              </a:rPr>
            </a:br>
            <a:r>
              <a:rPr lang="en-US" sz="1800" dirty="0">
                <a:solidFill>
                  <a:srgbClr val="008000"/>
                </a:solidFill>
              </a:rPr>
              <a:t># Monitor progress of the deployment</a:t>
            </a:r>
            <a:endParaRPr lang="en-US" sz="1800" dirty="0">
              <a:solidFill>
                <a:srgbClr val="000000"/>
              </a:solidFill>
            </a:endParaRPr>
          </a:p>
          <a:p>
            <a:r>
              <a:rPr lang="en-US" sz="1800" dirty="0">
                <a:solidFill>
                  <a:srgbClr val="0000FF"/>
                </a:solidFill>
              </a:rPr>
              <a:t>kubectl get service </a:t>
            </a:r>
            <a:r>
              <a:rPr lang="en-US" sz="1800" dirty="0">
                <a:solidFill>
                  <a:srgbClr val="A31515"/>
                </a:solidFill>
              </a:rPr>
              <a:t>nginx-deployment</a:t>
            </a:r>
            <a:r>
              <a:rPr lang="en-US" sz="1800" dirty="0">
                <a:solidFill>
                  <a:srgbClr val="0000FF"/>
                </a:solidFill>
              </a:rPr>
              <a:t> </a:t>
            </a:r>
            <a:r>
              <a:rPr lang="en-US" sz="1800" dirty="0">
                <a:solidFill>
                  <a:srgbClr val="001080"/>
                </a:solidFill>
              </a:rPr>
              <a:t>-watch</a:t>
            </a:r>
          </a:p>
          <a:p>
            <a:br>
              <a:rPr lang="en-US" sz="1800" dirty="0">
                <a:solidFill>
                  <a:srgbClr val="000000"/>
                </a:solidFill>
              </a:rPr>
            </a:br>
            <a:r>
              <a:rPr lang="en-US" sz="1800" dirty="0">
                <a:solidFill>
                  <a:srgbClr val="008000"/>
                </a:solidFill>
              </a:rPr>
              <a:t># View pods related to this deployment</a:t>
            </a:r>
            <a:endParaRPr lang="en-US" sz="1800" dirty="0">
              <a:solidFill>
                <a:srgbClr val="000000"/>
              </a:solidFill>
            </a:endParaRPr>
          </a:p>
          <a:p>
            <a:r>
              <a:rPr lang="en-US" sz="1800" dirty="0">
                <a:solidFill>
                  <a:srgbClr val="0000FF"/>
                </a:solidFill>
              </a:rPr>
              <a:t>kubectl get pods </a:t>
            </a:r>
            <a:r>
              <a:rPr lang="en-US" sz="1800" dirty="0">
                <a:solidFill>
                  <a:srgbClr val="001080"/>
                </a:solidFill>
              </a:rPr>
              <a:t>-l </a:t>
            </a:r>
            <a:r>
              <a:rPr lang="en-US" sz="1800" dirty="0">
                <a:solidFill>
                  <a:srgbClr val="A31515"/>
                </a:solidFill>
              </a:rPr>
              <a:t>app=nginx</a:t>
            </a:r>
            <a:endParaRPr lang="en-US" sz="1800" dirty="0">
              <a:solidFill>
                <a:srgbClr val="000000"/>
              </a:solidFill>
            </a:endParaRPr>
          </a:p>
        </p:txBody>
      </p:sp>
      <p:pic>
        <p:nvPicPr>
          <p:cNvPr id="5" name="Graphic 4" descr="Azure Kubernetes Service icon.">
            <a:extLst>
              <a:ext uri="{FF2B5EF4-FFF2-40B4-BE49-F238E27FC236}">
                <a16:creationId xmlns:a16="http://schemas.microsoft.com/office/drawing/2014/main" id="{D5742288-42F6-481E-9C56-37626C8687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62800" y="586800"/>
            <a:ext cx="557349" cy="548640"/>
          </a:xfrm>
          <a:prstGeom prst="rect">
            <a:avLst/>
          </a:prstGeom>
        </p:spPr>
      </p:pic>
    </p:spTree>
    <p:extLst>
      <p:ext uri="{BB962C8B-B14F-4D97-AF65-F5344CB8AC3E}">
        <p14:creationId xmlns:p14="http://schemas.microsoft.com/office/powerpoint/2010/main" val="30540034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7C165-2618-4EEA-AF2F-9E3F5FBA2D67}"/>
              </a:ext>
            </a:extLst>
          </p:cNvPr>
          <p:cNvSpPr>
            <a:spLocks noGrp="1"/>
          </p:cNvSpPr>
          <p:nvPr>
            <p:ph type="title"/>
          </p:nvPr>
        </p:nvSpPr>
        <p:spPr/>
        <p:txBody>
          <a:bodyPr/>
          <a:lstStyle/>
          <a:p>
            <a:r>
              <a:rPr lang="en-US" dirty="0"/>
              <a:t>Deploying an AKS cluster by using the Azure portal</a:t>
            </a:r>
          </a:p>
        </p:txBody>
      </p:sp>
      <p:pic>
        <p:nvPicPr>
          <p:cNvPr id="5" name="Picture 4" descr="This is a snapshot of the Azure portal wizard that is used to create a new AKS cluster. Tabs include Basics, Authentication, Networking, Monitoring, Tag, and Review + Create. The details of the Basics tab are displayed.">
            <a:extLst>
              <a:ext uri="{FF2B5EF4-FFF2-40B4-BE49-F238E27FC236}">
                <a16:creationId xmlns:a16="http://schemas.microsoft.com/office/drawing/2014/main" id="{A759361A-B330-4036-ADE9-6D2F07449449}"/>
              </a:ext>
            </a:extLst>
          </p:cNvPr>
          <p:cNvPicPr>
            <a:picLocks noChangeAspect="1"/>
          </p:cNvPicPr>
          <p:nvPr/>
        </p:nvPicPr>
        <p:blipFill rotWithShape="1">
          <a:blip r:embed="rId3"/>
          <a:srcRect l="1185" t="534" r="1185" b="1087"/>
          <a:stretch/>
        </p:blipFill>
        <p:spPr>
          <a:xfrm>
            <a:off x="3848100" y="1238250"/>
            <a:ext cx="4495800" cy="4975860"/>
          </a:xfrm>
          <a:prstGeom prst="rect">
            <a:avLst/>
          </a:prstGeom>
        </p:spPr>
      </p:pic>
    </p:spTree>
    <p:extLst>
      <p:ext uri="{BB962C8B-B14F-4D97-AF65-F5344CB8AC3E}">
        <p14:creationId xmlns:p14="http://schemas.microsoft.com/office/powerpoint/2010/main" val="367521647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F8547-2BA8-4733-9777-F1B1E8FE6294}"/>
              </a:ext>
            </a:extLst>
          </p:cNvPr>
          <p:cNvSpPr>
            <a:spLocks noGrp="1"/>
          </p:cNvSpPr>
          <p:nvPr>
            <p:ph type="title"/>
          </p:nvPr>
        </p:nvSpPr>
        <p:spPr/>
        <p:txBody>
          <a:bodyPr/>
          <a:lstStyle/>
          <a:p>
            <a:r>
              <a:rPr lang="en-US" dirty="0"/>
              <a:t>Azure Container Registry (ACR)</a:t>
            </a:r>
          </a:p>
        </p:txBody>
      </p:sp>
      <p:sp>
        <p:nvSpPr>
          <p:cNvPr id="3" name="Text Placeholder 2">
            <a:extLst>
              <a:ext uri="{FF2B5EF4-FFF2-40B4-BE49-F238E27FC236}">
                <a16:creationId xmlns:a16="http://schemas.microsoft.com/office/drawing/2014/main" id="{8143CB52-2243-45DF-82C4-444173115D8F}"/>
              </a:ext>
            </a:extLst>
          </p:cNvPr>
          <p:cNvSpPr>
            <a:spLocks noGrp="1"/>
          </p:cNvSpPr>
          <p:nvPr>
            <p:ph type="body" sz="quarter" idx="10"/>
          </p:nvPr>
        </p:nvSpPr>
        <p:spPr>
          <a:xfrm>
            <a:off x="586740" y="1557718"/>
            <a:ext cx="11018520" cy="3742563"/>
          </a:xfrm>
        </p:spPr>
        <p:txBody>
          <a:bodyPr/>
          <a:lstStyle/>
          <a:p>
            <a:r>
              <a:rPr lang="en-US" dirty="0">
                <a:latin typeface="Segoe UI" panose="020B0502040204020203" pitchFamily="34" charset="0"/>
                <a:cs typeface="Segoe UI" panose="020B0502040204020203" pitchFamily="34" charset="0"/>
              </a:rPr>
              <a:t>Managed Docker registry service </a:t>
            </a:r>
          </a:p>
          <a:p>
            <a:pPr lvl="1"/>
            <a:r>
              <a:rPr lang="en-US" dirty="0">
                <a:latin typeface="Segoe UI" panose="020B0502040204020203" pitchFamily="34" charset="0"/>
                <a:cs typeface="Segoe UI" panose="020B0502040204020203" pitchFamily="34" charset="0"/>
              </a:rPr>
              <a:t>Based on the open-source Docker Registry 2.0</a:t>
            </a:r>
          </a:p>
          <a:p>
            <a:r>
              <a:rPr lang="en-US" dirty="0">
                <a:latin typeface="Segoe UI" panose="020B0502040204020203" pitchFamily="34" charset="0"/>
                <a:cs typeface="Segoe UI" panose="020B0502040204020203" pitchFamily="34" charset="0"/>
              </a:rPr>
              <a:t>Stores and manages private Docker container images</a:t>
            </a:r>
          </a:p>
          <a:p>
            <a:r>
              <a:rPr lang="en-US" dirty="0">
                <a:latin typeface="Segoe UI" panose="020B0502040204020203" pitchFamily="34" charset="0"/>
                <a:cs typeface="Segoe UI" panose="020B0502040204020203" pitchFamily="34" charset="0"/>
              </a:rPr>
              <a:t>Tight integration with multiple Azure services that support these Docker containers:</a:t>
            </a:r>
          </a:p>
          <a:p>
            <a:pPr lvl="1"/>
            <a:r>
              <a:rPr lang="en-US" dirty="0">
                <a:latin typeface="Segoe UI" panose="020B0502040204020203" pitchFamily="34" charset="0"/>
                <a:cs typeface="Segoe UI" panose="020B0502040204020203" pitchFamily="34" charset="0"/>
              </a:rPr>
              <a:t>Azure App Service</a:t>
            </a:r>
          </a:p>
          <a:p>
            <a:pPr lvl="1"/>
            <a:r>
              <a:rPr lang="en-US" dirty="0">
                <a:latin typeface="Segoe UI" panose="020B0502040204020203" pitchFamily="34" charset="0"/>
                <a:cs typeface="Segoe UI" panose="020B0502040204020203" pitchFamily="34" charset="0"/>
              </a:rPr>
              <a:t>Azure Batch</a:t>
            </a:r>
          </a:p>
          <a:p>
            <a:pPr lvl="1"/>
            <a:r>
              <a:rPr lang="en-US" dirty="0">
                <a:latin typeface="Segoe UI" panose="020B0502040204020203" pitchFamily="34" charset="0"/>
                <a:cs typeface="Segoe UI" panose="020B0502040204020203" pitchFamily="34" charset="0"/>
              </a:rPr>
              <a:t>Azure Service Fabric</a:t>
            </a:r>
          </a:p>
          <a:p>
            <a:pPr lvl="1"/>
            <a:r>
              <a:rPr lang="en-US" dirty="0">
                <a:latin typeface="Segoe UI" panose="020B0502040204020203" pitchFamily="34" charset="0"/>
                <a:cs typeface="Segoe UI" panose="020B0502040204020203" pitchFamily="34" charset="0"/>
              </a:rPr>
              <a:t>Azure Kubernetes Service</a:t>
            </a:r>
          </a:p>
        </p:txBody>
      </p:sp>
    </p:spTree>
    <p:extLst>
      <p:ext uri="{BB962C8B-B14F-4D97-AF65-F5344CB8AC3E}">
        <p14:creationId xmlns:p14="http://schemas.microsoft.com/office/powerpoint/2010/main" val="232111438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E43E2-317D-42CD-A631-C13218A60155}"/>
              </a:ext>
            </a:extLst>
          </p:cNvPr>
          <p:cNvSpPr>
            <a:spLocks noGrp="1"/>
          </p:cNvSpPr>
          <p:nvPr>
            <p:ph type="title"/>
          </p:nvPr>
        </p:nvSpPr>
        <p:spPr/>
        <p:txBody>
          <a:bodyPr/>
          <a:lstStyle/>
          <a:p>
            <a:r>
              <a:rPr lang="en-US" dirty="0"/>
              <a:t>Key terminology</a:t>
            </a:r>
          </a:p>
        </p:txBody>
      </p:sp>
      <p:sp>
        <p:nvSpPr>
          <p:cNvPr id="3" name="Text Placeholder 2">
            <a:extLst>
              <a:ext uri="{FF2B5EF4-FFF2-40B4-BE49-F238E27FC236}">
                <a16:creationId xmlns:a16="http://schemas.microsoft.com/office/drawing/2014/main" id="{1C4FE482-998A-4EEB-A5B0-2C49A77AF49C}"/>
              </a:ext>
            </a:extLst>
          </p:cNvPr>
          <p:cNvSpPr>
            <a:spLocks noGrp="1"/>
          </p:cNvSpPr>
          <p:nvPr>
            <p:ph type="body" sz="quarter" idx="10"/>
          </p:nvPr>
        </p:nvSpPr>
        <p:spPr>
          <a:xfrm>
            <a:off x="584200" y="1435497"/>
            <a:ext cx="11018520" cy="3459409"/>
          </a:xfrm>
        </p:spPr>
        <p:txBody>
          <a:bodyPr/>
          <a:lstStyle/>
          <a:p>
            <a:r>
              <a:rPr lang="en-US" b="1" dirty="0">
                <a:latin typeface="+mn-lt"/>
              </a:rPr>
              <a:t>Registry</a:t>
            </a:r>
          </a:p>
          <a:p>
            <a:pPr lvl="1"/>
            <a:r>
              <a:rPr lang="en-US" dirty="0">
                <a:latin typeface="Segoe UI Semilight" panose="020B0402040204020203" pitchFamily="34" charset="0"/>
                <a:cs typeface="Segoe UI Semilight" panose="020B0402040204020203" pitchFamily="34" charset="0"/>
              </a:rPr>
              <a:t>A service that stores container images</a:t>
            </a:r>
          </a:p>
          <a:p>
            <a:r>
              <a:rPr lang="en-US" b="1" dirty="0">
                <a:latin typeface="+mn-lt"/>
              </a:rPr>
              <a:t>Repository</a:t>
            </a:r>
          </a:p>
          <a:p>
            <a:pPr lvl="1"/>
            <a:r>
              <a:rPr lang="en-US" dirty="0">
                <a:latin typeface="Segoe UI Semilight" panose="020B0402040204020203" pitchFamily="34" charset="0"/>
                <a:cs typeface="Segoe UI Semilight" panose="020B0402040204020203" pitchFamily="34" charset="0"/>
              </a:rPr>
              <a:t>A group of related container images</a:t>
            </a:r>
          </a:p>
          <a:p>
            <a:r>
              <a:rPr lang="en-US" b="1" dirty="0">
                <a:latin typeface="+mn-lt"/>
              </a:rPr>
              <a:t>Image</a:t>
            </a:r>
          </a:p>
          <a:p>
            <a:pPr lvl="1"/>
            <a:r>
              <a:rPr lang="en-US" dirty="0">
                <a:latin typeface="Segoe UI Semilight" panose="020B0402040204020203" pitchFamily="34" charset="0"/>
                <a:cs typeface="Segoe UI Semilight" panose="020B0402040204020203" pitchFamily="34" charset="0"/>
              </a:rPr>
              <a:t>A point-in-time snapshot of a Docker-compatible container</a:t>
            </a:r>
          </a:p>
          <a:p>
            <a:r>
              <a:rPr lang="en-US" b="1" dirty="0">
                <a:latin typeface="+mn-lt"/>
              </a:rPr>
              <a:t>Container</a:t>
            </a:r>
          </a:p>
          <a:p>
            <a:pPr lvl="1"/>
            <a:r>
              <a:rPr lang="en-US" dirty="0">
                <a:latin typeface="Segoe UI Semilight" panose="020B0402040204020203" pitchFamily="34" charset="0"/>
                <a:cs typeface="Segoe UI Semilight" panose="020B0402040204020203" pitchFamily="34" charset="0"/>
              </a:rPr>
              <a:t>A software application and its dependencies running in an isolated environment</a:t>
            </a:r>
          </a:p>
        </p:txBody>
      </p:sp>
    </p:spTree>
    <p:extLst>
      <p:ext uri="{BB962C8B-B14F-4D97-AF65-F5344CB8AC3E}">
        <p14:creationId xmlns:p14="http://schemas.microsoft.com/office/powerpoint/2010/main" val="79552953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FA3E-0F89-455C-B171-E3177C08C3F0}"/>
              </a:ext>
            </a:extLst>
          </p:cNvPr>
          <p:cNvSpPr>
            <a:spLocks noGrp="1"/>
          </p:cNvSpPr>
          <p:nvPr>
            <p:ph type="title"/>
          </p:nvPr>
        </p:nvSpPr>
        <p:spPr/>
        <p:txBody>
          <a:bodyPr/>
          <a:lstStyle/>
          <a:p>
            <a:r>
              <a:rPr lang="en-US" dirty="0"/>
              <a:t>Docker containers and registries</a:t>
            </a:r>
          </a:p>
        </p:txBody>
      </p:sp>
      <p:grpSp>
        <p:nvGrpSpPr>
          <p:cNvPr id="5" name="Group 4" descr="This diagram illustrates a local machine with Docker installed on it pulling a specific container image version from a container registry and running it as a container on the machine.">
            <a:extLst>
              <a:ext uri="{FF2B5EF4-FFF2-40B4-BE49-F238E27FC236}">
                <a16:creationId xmlns:a16="http://schemas.microsoft.com/office/drawing/2014/main" id="{75A0D9ED-0597-4B74-8EC9-5A4DBCB6918D}"/>
              </a:ext>
            </a:extLst>
          </p:cNvPr>
          <p:cNvGrpSpPr/>
          <p:nvPr/>
        </p:nvGrpSpPr>
        <p:grpSpPr>
          <a:xfrm>
            <a:off x="588263" y="2040162"/>
            <a:ext cx="10992549" cy="4152461"/>
            <a:chOff x="588263" y="2040162"/>
            <a:chExt cx="10992549" cy="4152461"/>
          </a:xfrm>
        </p:grpSpPr>
        <p:pic>
          <p:nvPicPr>
            <p:cNvPr id="17" name="Picture 16">
              <a:extLst>
                <a:ext uri="{FF2B5EF4-FFF2-40B4-BE49-F238E27FC236}">
                  <a16:creationId xmlns:a16="http://schemas.microsoft.com/office/drawing/2014/main" id="{8FFF4BBB-676A-4043-855E-D9D55E62835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8594883" y="2099637"/>
              <a:ext cx="2980278" cy="2980278"/>
            </a:xfrm>
            <a:prstGeom prst="rect">
              <a:avLst/>
            </a:prstGeom>
          </p:spPr>
        </p:pic>
        <p:sp>
          <p:nvSpPr>
            <p:cNvPr id="3" name="Rectangle 2">
              <a:extLst>
                <a:ext uri="{FF2B5EF4-FFF2-40B4-BE49-F238E27FC236}">
                  <a16:creationId xmlns:a16="http://schemas.microsoft.com/office/drawing/2014/main" id="{999ECB15-6068-439F-97E5-25CF5563A10D}"/>
                </a:ext>
              </a:extLst>
            </p:cNvPr>
            <p:cNvSpPr/>
            <p:nvPr/>
          </p:nvSpPr>
          <p:spPr bwMode="auto">
            <a:xfrm>
              <a:off x="588263" y="2040162"/>
              <a:ext cx="6828537" cy="3879850"/>
            </a:xfrm>
            <a:prstGeom prst="rect">
              <a:avLst/>
            </a:prstGeom>
            <a:solidFill>
              <a:schemeClr val="bg1"/>
            </a:solidFill>
            <a:ln w="3810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2400" dirty="0">
                  <a:solidFill>
                    <a:schemeClr val="tx1"/>
                  </a:solidFill>
                  <a:latin typeface="+mj-lt"/>
                </a:rPr>
                <a:t>Registry</a:t>
              </a:r>
              <a:endParaRPr lang="en-IN" sz="2400" dirty="0">
                <a:solidFill>
                  <a:schemeClr val="tx1"/>
                </a:solidFill>
                <a:latin typeface="+mj-lt"/>
              </a:endParaRPr>
            </a:p>
          </p:txBody>
        </p:sp>
        <p:sp>
          <p:nvSpPr>
            <p:cNvPr id="6" name="TextBox 5">
              <a:extLst>
                <a:ext uri="{FF2B5EF4-FFF2-40B4-BE49-F238E27FC236}">
                  <a16:creationId xmlns:a16="http://schemas.microsoft.com/office/drawing/2014/main" id="{22E3FA1F-37C2-4389-8185-792DDDEC1D42}"/>
                </a:ext>
              </a:extLst>
            </p:cNvPr>
            <p:cNvSpPr txBox="1"/>
            <p:nvPr/>
          </p:nvSpPr>
          <p:spPr>
            <a:xfrm>
              <a:off x="3534923" y="4427268"/>
              <a:ext cx="1455207" cy="369332"/>
            </a:xfrm>
            <a:prstGeom prst="rect">
              <a:avLst/>
            </a:prstGeom>
            <a:noFill/>
          </p:spPr>
          <p:txBody>
            <a:bodyPr wrap="none" lIns="0" tIns="0" rIns="0" bIns="0" rtlCol="0">
              <a:spAutoFit/>
            </a:bodyPr>
            <a:lstStyle/>
            <a:p>
              <a:r>
                <a:rPr lang="en-US" sz="2400" dirty="0"/>
                <a:t>Repository</a:t>
              </a:r>
              <a:endParaRPr lang="en-IN" sz="2200" dirty="0">
                <a:gradFill>
                  <a:gsLst>
                    <a:gs pos="2917">
                      <a:schemeClr val="tx1"/>
                    </a:gs>
                    <a:gs pos="30000">
                      <a:schemeClr val="tx1"/>
                    </a:gs>
                  </a:gsLst>
                  <a:lin ang="5400000" scaled="0"/>
                </a:gradFill>
              </a:endParaRPr>
            </a:p>
          </p:txBody>
        </p:sp>
        <p:sp>
          <p:nvSpPr>
            <p:cNvPr id="8" name="Rectangle 7">
              <a:extLst>
                <a:ext uri="{FF2B5EF4-FFF2-40B4-BE49-F238E27FC236}">
                  <a16:creationId xmlns:a16="http://schemas.microsoft.com/office/drawing/2014/main" id="{D90B98EB-3F34-4E65-B52D-0F8E1D937931}"/>
                </a:ext>
              </a:extLst>
            </p:cNvPr>
            <p:cNvSpPr/>
            <p:nvPr/>
          </p:nvSpPr>
          <p:spPr bwMode="auto">
            <a:xfrm>
              <a:off x="8639936" y="5086358"/>
              <a:ext cx="2940876" cy="1106265"/>
            </a:xfrm>
            <a:prstGeom prst="rect">
              <a:avLst/>
            </a:prstGeom>
            <a:solidFill>
              <a:schemeClr val="bg1"/>
            </a:solidFill>
            <a:ln w="38100">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solidFill>
                    <a:schemeClr val="tx1"/>
                  </a:solidFill>
                </a:rPr>
                <a:t>        Docker host</a:t>
              </a:r>
              <a:endParaRPr lang="en-IN" sz="2400" dirty="0">
                <a:solidFill>
                  <a:schemeClr val="tx1"/>
                </a:solidFill>
              </a:endParaRPr>
            </a:p>
          </p:txBody>
        </p:sp>
        <p:sp>
          <p:nvSpPr>
            <p:cNvPr id="15" name="Arrow: Right 14">
              <a:extLst>
                <a:ext uri="{FF2B5EF4-FFF2-40B4-BE49-F238E27FC236}">
                  <a16:creationId xmlns:a16="http://schemas.microsoft.com/office/drawing/2014/main" id="{C7C9EB55-E16C-4E1E-B88F-8B982938B0EF}"/>
                </a:ext>
              </a:extLst>
            </p:cNvPr>
            <p:cNvSpPr/>
            <p:nvPr/>
          </p:nvSpPr>
          <p:spPr bwMode="auto">
            <a:xfrm>
              <a:off x="6819900" y="3443512"/>
              <a:ext cx="1695450" cy="590550"/>
            </a:xfrm>
            <a:prstGeom prst="rightArrow">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a:extLst>
                <a:ext uri="{FF2B5EF4-FFF2-40B4-BE49-F238E27FC236}">
                  <a16:creationId xmlns:a16="http://schemas.microsoft.com/office/drawing/2014/main" id="{300A44D3-DFD5-436F-8384-D82902167282}"/>
                </a:ext>
              </a:extLst>
            </p:cNvPr>
            <p:cNvSpPr txBox="1"/>
            <p:nvPr/>
          </p:nvSpPr>
          <p:spPr>
            <a:xfrm>
              <a:off x="9242588" y="3762967"/>
              <a:ext cx="1684869" cy="369332"/>
            </a:xfrm>
            <a:prstGeom prst="rect">
              <a:avLst/>
            </a:prstGeom>
            <a:noFill/>
          </p:spPr>
          <p:txBody>
            <a:bodyPr wrap="square" lIns="0" tIns="0" rIns="0" bIns="0" rtlCol="0">
              <a:spAutoFit/>
            </a:bodyPr>
            <a:lstStyle/>
            <a:p>
              <a:pPr algn="ctr"/>
              <a:r>
                <a:rPr lang="en-US" sz="2400" dirty="0"/>
                <a:t>Container</a:t>
              </a:r>
              <a:endParaRPr lang="en-IN" sz="2200" dirty="0">
                <a:gradFill>
                  <a:gsLst>
                    <a:gs pos="2917">
                      <a:schemeClr val="tx1"/>
                    </a:gs>
                    <a:gs pos="30000">
                      <a:schemeClr val="tx1"/>
                    </a:gs>
                  </a:gsLst>
                  <a:lin ang="5400000" scaled="0"/>
                </a:gradFill>
              </a:endParaRPr>
            </a:p>
          </p:txBody>
        </p:sp>
        <p:pic>
          <p:nvPicPr>
            <p:cNvPr id="4" name="Picture 3"/>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035007" y="2040162"/>
              <a:ext cx="780290" cy="780290"/>
            </a:xfrm>
            <a:prstGeom prst="rect">
              <a:avLst/>
            </a:prstGeom>
          </p:spPr>
        </p:pic>
        <p:pic>
          <p:nvPicPr>
            <p:cNvPr id="18" name="Graphic 3">
              <a:extLst>
                <a:ext uri="{FF2B5EF4-FFF2-40B4-BE49-F238E27FC236}">
                  <a16:creationId xmlns:a16="http://schemas.microsoft.com/office/drawing/2014/main" id="{E3964CBD-ADD4-4B74-A190-5067C906836F}"/>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r="75308"/>
            <a:stretch/>
          </p:blipFill>
          <p:spPr>
            <a:xfrm>
              <a:off x="8793445" y="5383381"/>
              <a:ext cx="769278" cy="548640"/>
            </a:xfrm>
            <a:prstGeom prst="rect">
              <a:avLst/>
            </a:prstGeom>
          </p:spPr>
        </p:pic>
        <p:pic>
          <p:nvPicPr>
            <p:cNvPr id="28" name="Picture 27">
              <a:extLst>
                <a:ext uri="{FF2B5EF4-FFF2-40B4-BE49-F238E27FC236}">
                  <a16:creationId xmlns:a16="http://schemas.microsoft.com/office/drawing/2014/main" id="{3BE0DB58-D3FC-4D5A-B995-B81FABE84C16}"/>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rot="16200000">
              <a:off x="5157142" y="2902826"/>
              <a:ext cx="1623943" cy="1623943"/>
            </a:xfrm>
            <a:prstGeom prst="rect">
              <a:avLst/>
            </a:prstGeom>
          </p:spPr>
        </p:pic>
        <p:pic>
          <p:nvPicPr>
            <p:cNvPr id="14" name="Picture 13">
              <a:extLst>
                <a:ext uri="{FF2B5EF4-FFF2-40B4-BE49-F238E27FC236}">
                  <a16:creationId xmlns:a16="http://schemas.microsoft.com/office/drawing/2014/main" id="{8643964D-B2EA-42A0-B8BB-8DA0998D3069}"/>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rot="16200000">
              <a:off x="3966974" y="2906416"/>
              <a:ext cx="1623943" cy="1623943"/>
            </a:xfrm>
            <a:prstGeom prst="rect">
              <a:avLst/>
            </a:prstGeom>
          </p:spPr>
        </p:pic>
        <p:pic>
          <p:nvPicPr>
            <p:cNvPr id="24" name="Picture 23">
              <a:extLst>
                <a:ext uri="{FF2B5EF4-FFF2-40B4-BE49-F238E27FC236}">
                  <a16:creationId xmlns:a16="http://schemas.microsoft.com/office/drawing/2014/main" id="{D3056F05-1ED1-4213-A574-418A72139748}"/>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rot="16200000">
              <a:off x="2765400" y="2906416"/>
              <a:ext cx="1623943" cy="1623943"/>
            </a:xfrm>
            <a:prstGeom prst="rect">
              <a:avLst/>
            </a:prstGeom>
          </p:spPr>
        </p:pic>
        <p:pic>
          <p:nvPicPr>
            <p:cNvPr id="25" name="Picture 24">
              <a:extLst>
                <a:ext uri="{FF2B5EF4-FFF2-40B4-BE49-F238E27FC236}">
                  <a16:creationId xmlns:a16="http://schemas.microsoft.com/office/drawing/2014/main" id="{3578D82A-FBAC-468B-9CC1-BAA35E9EEC65}"/>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rot="16200000">
              <a:off x="1561562" y="2906416"/>
              <a:ext cx="1623943" cy="1623943"/>
            </a:xfrm>
            <a:prstGeom prst="rect">
              <a:avLst/>
            </a:prstGeom>
          </p:spPr>
        </p:pic>
        <p:pic>
          <p:nvPicPr>
            <p:cNvPr id="34" name="Picture 33">
              <a:extLst>
                <a:ext uri="{FF2B5EF4-FFF2-40B4-BE49-F238E27FC236}">
                  <a16:creationId xmlns:a16="http://schemas.microsoft.com/office/drawing/2014/main" id="{F7B74931-B3C4-4E29-B620-92039D81A05E}"/>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5629732" y="3218178"/>
              <a:ext cx="1041218" cy="1041218"/>
            </a:xfrm>
            <a:prstGeom prst="rect">
              <a:avLst/>
            </a:prstGeom>
          </p:spPr>
        </p:pic>
        <p:pic>
          <p:nvPicPr>
            <p:cNvPr id="42" name="Picture 41">
              <a:extLst>
                <a:ext uri="{FF2B5EF4-FFF2-40B4-BE49-F238E27FC236}">
                  <a16:creationId xmlns:a16="http://schemas.microsoft.com/office/drawing/2014/main" id="{B79CB501-2D88-485F-A48F-FBBB6B7A95B1}"/>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9499655" y="2563328"/>
              <a:ext cx="1041218" cy="1041218"/>
            </a:xfrm>
            <a:prstGeom prst="rect">
              <a:avLst/>
            </a:prstGeom>
          </p:spPr>
        </p:pic>
      </p:grpSp>
    </p:spTree>
    <p:extLst>
      <p:ext uri="{BB962C8B-B14F-4D97-AF65-F5344CB8AC3E}">
        <p14:creationId xmlns:p14="http://schemas.microsoft.com/office/powerpoint/2010/main" val="179807386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689A3-4BBC-4B44-B971-DA1BBBEE43F3}"/>
              </a:ext>
            </a:extLst>
          </p:cNvPr>
          <p:cNvSpPr>
            <a:spLocks noGrp="1"/>
          </p:cNvSpPr>
          <p:nvPr>
            <p:ph type="title"/>
          </p:nvPr>
        </p:nvSpPr>
        <p:spPr/>
        <p:txBody>
          <a:bodyPr/>
          <a:lstStyle/>
          <a:p>
            <a:r>
              <a:rPr lang="en-US" dirty="0"/>
              <a:t>Container Registry SKUs</a:t>
            </a:r>
          </a:p>
        </p:txBody>
      </p:sp>
      <p:graphicFrame>
        <p:nvGraphicFramePr>
          <p:cNvPr id="3" name="Table 2" descr="This table lists the three SKUs for a Container Registry account along with the description for each SKU.">
            <a:extLst>
              <a:ext uri="{FF2B5EF4-FFF2-40B4-BE49-F238E27FC236}">
                <a16:creationId xmlns:a16="http://schemas.microsoft.com/office/drawing/2014/main" id="{082BA6BB-0147-474D-A178-BF78419F1A46}"/>
              </a:ext>
            </a:extLst>
          </p:cNvPr>
          <p:cNvGraphicFramePr>
            <a:graphicFrameLocks noGrp="1"/>
          </p:cNvGraphicFramePr>
          <p:nvPr/>
        </p:nvGraphicFramePr>
        <p:xfrm>
          <a:off x="588264" y="1430228"/>
          <a:ext cx="11021124" cy="4855485"/>
        </p:xfrm>
        <a:graphic>
          <a:graphicData uri="http://schemas.openxmlformats.org/drawingml/2006/table">
            <a:tbl>
              <a:tblPr firstRow="1" firstCol="1">
                <a:tableStyleId>{69012ECD-51FC-41F1-AA8D-1B2483CD663E}</a:tableStyleId>
              </a:tblPr>
              <a:tblGrid>
                <a:gridCol w="2029573">
                  <a:extLst>
                    <a:ext uri="{9D8B030D-6E8A-4147-A177-3AD203B41FA5}">
                      <a16:colId xmlns:a16="http://schemas.microsoft.com/office/drawing/2014/main" val="4084871206"/>
                    </a:ext>
                  </a:extLst>
                </a:gridCol>
                <a:gridCol w="8991551">
                  <a:extLst>
                    <a:ext uri="{9D8B030D-6E8A-4147-A177-3AD203B41FA5}">
                      <a16:colId xmlns:a16="http://schemas.microsoft.com/office/drawing/2014/main" val="676157171"/>
                    </a:ext>
                  </a:extLst>
                </a:gridCol>
              </a:tblGrid>
              <a:tr h="623405">
                <a:tc>
                  <a:txBody>
                    <a:bodyPr/>
                    <a:lstStyle/>
                    <a:p>
                      <a:pPr algn="l">
                        <a:spcAft>
                          <a:spcPts val="200"/>
                        </a:spcAft>
                      </a:pPr>
                      <a:r>
                        <a:rPr lang="en-US" sz="2400" dirty="0">
                          <a:effectLst/>
                        </a:rPr>
                        <a:t>SKU</a:t>
                      </a:r>
                    </a:p>
                  </a:txBody>
                  <a:tcPr marL="137160" marR="137160" marT="137160" marB="137160" anchor="ctr">
                    <a:lnL w="12700" cap="flat" cmpd="sng" algn="ctr">
                      <a:solidFill>
                        <a:srgbClr val="005B70"/>
                      </a:solidFill>
                      <a:prstDash val="solid"/>
                      <a:round/>
                      <a:headEnd type="none" w="med" len="med"/>
                      <a:tailEnd type="none" w="med" len="med"/>
                    </a:lnL>
                    <a:lnR>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solidFill>
                      <a:srgbClr val="005B70"/>
                    </a:solidFill>
                  </a:tcPr>
                </a:tc>
                <a:tc>
                  <a:txBody>
                    <a:bodyPr/>
                    <a:lstStyle/>
                    <a:p>
                      <a:pPr algn="l">
                        <a:spcAft>
                          <a:spcPts val="200"/>
                        </a:spcAft>
                      </a:pPr>
                      <a:r>
                        <a:rPr lang="en-US" sz="2400" dirty="0">
                          <a:effectLst/>
                        </a:rPr>
                        <a:t>Description</a:t>
                      </a:r>
                    </a:p>
                  </a:txBody>
                  <a:tcPr marL="137160" marR="137160" marT="137160" marB="137160" anchor="ctr">
                    <a:lnL>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solidFill>
                      <a:srgbClr val="005B70"/>
                    </a:solidFill>
                  </a:tcPr>
                </a:tc>
                <a:extLst>
                  <a:ext uri="{0D108BD9-81ED-4DB2-BD59-A6C34878D82A}">
                    <a16:rowId xmlns:a16="http://schemas.microsoft.com/office/drawing/2014/main" val="527887650"/>
                  </a:ext>
                </a:extLst>
              </a:tr>
              <a:tr h="1306182">
                <a:tc>
                  <a:txBody>
                    <a:bodyPr/>
                    <a:lstStyle/>
                    <a:p>
                      <a:pPr algn="l" fontAlgn="t">
                        <a:spcAft>
                          <a:spcPts val="200"/>
                        </a:spcAft>
                      </a:pPr>
                      <a:r>
                        <a:rPr lang="en-US" sz="2400" dirty="0">
                          <a:effectLst/>
                        </a:rPr>
                        <a:t>Basic</a:t>
                      </a:r>
                    </a:p>
                  </a:txBody>
                  <a:tcPr marL="137160" marR="137160" marT="137160" marB="137160" anchor="ctr">
                    <a:lnL w="12700" cap="flat" cmpd="sng" algn="ctr">
                      <a:solidFill>
                        <a:srgbClr val="005B7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fontAlgn="t">
                        <a:spcBef>
                          <a:spcPts val="600"/>
                        </a:spcBef>
                        <a:spcAft>
                          <a:spcPts val="200"/>
                        </a:spcAft>
                        <a:buFont typeface="Arial" panose="020B0604020202020204" pitchFamily="34" charset="0"/>
                        <a:buChar char="•"/>
                      </a:pPr>
                      <a:r>
                        <a:rPr lang="en-US" sz="2000" dirty="0">
                          <a:effectLst/>
                        </a:rPr>
                        <a:t>Ideal for developers learning about Container Registry</a:t>
                      </a:r>
                    </a:p>
                    <a:p>
                      <a:pPr marL="171450" indent="-171450" fontAlgn="t">
                        <a:spcBef>
                          <a:spcPts val="600"/>
                        </a:spcBef>
                        <a:spcAft>
                          <a:spcPts val="200"/>
                        </a:spcAft>
                        <a:buFont typeface="Arial" panose="020B0604020202020204" pitchFamily="34" charset="0"/>
                        <a:buChar char="•"/>
                      </a:pPr>
                      <a:r>
                        <a:rPr lang="en-US" sz="2000" dirty="0">
                          <a:effectLst/>
                        </a:rPr>
                        <a:t>Same programmatic capabilities as Standard and Premium, however, there are size and usage constraints</a:t>
                      </a:r>
                    </a:p>
                  </a:txBody>
                  <a:tcPr marL="137160" marR="137160" marT="137160" marB="137160" anchor="ctr">
                    <a:lnL w="12700" cap="flat" cmpd="sng" algn="ctr">
                      <a:no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22640107"/>
                  </a:ext>
                </a:extLst>
              </a:tr>
              <a:tr h="1306182">
                <a:tc>
                  <a:txBody>
                    <a:bodyPr/>
                    <a:lstStyle/>
                    <a:p>
                      <a:pPr algn="l" fontAlgn="t">
                        <a:spcAft>
                          <a:spcPts val="200"/>
                        </a:spcAft>
                      </a:pPr>
                      <a:r>
                        <a:rPr lang="en-US" sz="2400" dirty="0">
                          <a:effectLst/>
                        </a:rPr>
                        <a:t>Standard</a:t>
                      </a:r>
                    </a:p>
                  </a:txBody>
                  <a:tcPr marL="137160" marR="137160" marT="137160" marB="137160" anchor="ctr">
                    <a:lnL w="12700" cap="flat" cmpd="sng" algn="ctr">
                      <a:solidFill>
                        <a:srgbClr val="005B7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fontAlgn="t">
                        <a:spcBef>
                          <a:spcPts val="600"/>
                        </a:spcBef>
                        <a:spcAft>
                          <a:spcPts val="200"/>
                        </a:spcAft>
                        <a:buFont typeface="Arial" panose="020B0604020202020204" pitchFamily="34" charset="0"/>
                        <a:buChar char="•"/>
                      </a:pPr>
                      <a:r>
                        <a:rPr lang="en-US" sz="2000" dirty="0">
                          <a:effectLst/>
                        </a:rPr>
                        <a:t>Same capabilities as Basic, but with increased storage limits and image throughput. </a:t>
                      </a:r>
                    </a:p>
                    <a:p>
                      <a:pPr marL="171450" indent="-171450" fontAlgn="t">
                        <a:spcBef>
                          <a:spcPts val="600"/>
                        </a:spcBef>
                        <a:spcAft>
                          <a:spcPts val="200"/>
                        </a:spcAft>
                        <a:buFont typeface="Arial" panose="020B0604020202020204" pitchFamily="34" charset="0"/>
                        <a:buChar char="•"/>
                      </a:pPr>
                      <a:r>
                        <a:rPr lang="en-US" sz="2000" dirty="0">
                          <a:effectLst/>
                        </a:rPr>
                        <a:t>Should satisfy the needs of most production scenarios.</a:t>
                      </a:r>
                    </a:p>
                  </a:txBody>
                  <a:tcPr marL="137160" marR="137160" marT="137160" marB="137160" anchor="ctr">
                    <a:lnL w="12700" cap="flat" cmpd="sng" algn="ctr">
                      <a:no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53900035"/>
                  </a:ext>
                </a:extLst>
              </a:tr>
              <a:tr h="1603041">
                <a:tc>
                  <a:txBody>
                    <a:bodyPr/>
                    <a:lstStyle/>
                    <a:p>
                      <a:pPr algn="l" fontAlgn="t">
                        <a:spcAft>
                          <a:spcPts val="200"/>
                        </a:spcAft>
                      </a:pPr>
                      <a:r>
                        <a:rPr lang="en-US" sz="2400" dirty="0">
                          <a:effectLst/>
                        </a:rPr>
                        <a:t>Premium</a:t>
                      </a:r>
                    </a:p>
                  </a:txBody>
                  <a:tcPr marL="137160" marR="137160" marT="137160" marB="137160" anchor="ctr">
                    <a:lnL w="12700" cap="flat" cmpd="sng" algn="ctr">
                      <a:solidFill>
                        <a:srgbClr val="005B7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fontAlgn="t">
                        <a:spcBef>
                          <a:spcPts val="600"/>
                        </a:spcBef>
                        <a:spcAft>
                          <a:spcPts val="200"/>
                        </a:spcAft>
                        <a:buFont typeface="Arial" panose="020B0604020202020204" pitchFamily="34" charset="0"/>
                        <a:buChar char="•"/>
                      </a:pPr>
                      <a:r>
                        <a:rPr lang="en-US" sz="2000" dirty="0">
                          <a:effectLst/>
                        </a:rPr>
                        <a:t>Higher limits on constraints, such as storage and concurrent operations, including enhanced storage capabilities to support high-volume scenarios. </a:t>
                      </a:r>
                    </a:p>
                    <a:p>
                      <a:pPr marL="171450" indent="-171450" fontAlgn="t">
                        <a:spcBef>
                          <a:spcPts val="600"/>
                        </a:spcBef>
                        <a:spcAft>
                          <a:spcPts val="200"/>
                        </a:spcAft>
                        <a:buFont typeface="Arial" panose="020B0604020202020204" pitchFamily="34" charset="0"/>
                        <a:buChar char="•"/>
                      </a:pPr>
                      <a:r>
                        <a:rPr lang="en-US" sz="2000" dirty="0">
                          <a:effectLst/>
                        </a:rPr>
                        <a:t>Adds features like geo-replication for managing a single registry across multiple regions</a:t>
                      </a:r>
                    </a:p>
                  </a:txBody>
                  <a:tcPr marL="137160" marR="137160" marT="137160" marB="137160" anchor="ctr">
                    <a:lnL w="12700" cap="flat" cmpd="sng" algn="ctr">
                      <a:no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19235805"/>
                  </a:ext>
                </a:extLst>
              </a:tr>
            </a:tbl>
          </a:graphicData>
        </a:graphic>
      </p:graphicFrame>
    </p:spTree>
    <p:extLst>
      <p:ext uri="{BB962C8B-B14F-4D97-AF65-F5344CB8AC3E}">
        <p14:creationId xmlns:p14="http://schemas.microsoft.com/office/powerpoint/2010/main" val="68072591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52BF1-1D44-450A-833D-A626B036DA1C}"/>
              </a:ext>
            </a:extLst>
          </p:cNvPr>
          <p:cNvSpPr>
            <a:spLocks noGrp="1"/>
          </p:cNvSpPr>
          <p:nvPr>
            <p:ph type="title"/>
          </p:nvPr>
        </p:nvSpPr>
        <p:spPr>
          <a:xfrm>
            <a:off x="588263" y="457200"/>
            <a:ext cx="11018520" cy="553998"/>
          </a:xfrm>
        </p:spPr>
        <p:txBody>
          <a:bodyPr/>
          <a:lstStyle/>
          <a:p>
            <a:r>
              <a:rPr lang="en-US" dirty="0"/>
              <a:t>Kubernetes cluster architecture</a:t>
            </a:r>
          </a:p>
        </p:txBody>
      </p:sp>
      <p:sp>
        <p:nvSpPr>
          <p:cNvPr id="3" name="Text Placeholder 2">
            <a:extLst>
              <a:ext uri="{FF2B5EF4-FFF2-40B4-BE49-F238E27FC236}">
                <a16:creationId xmlns:a16="http://schemas.microsoft.com/office/drawing/2014/main" id="{95BE4E1A-3D4C-4DF5-AA37-914825AF9D8E}"/>
              </a:ext>
            </a:extLst>
          </p:cNvPr>
          <p:cNvSpPr>
            <a:spLocks noGrp="1"/>
          </p:cNvSpPr>
          <p:nvPr>
            <p:ph type="body" sz="quarter" idx="10"/>
          </p:nvPr>
        </p:nvSpPr>
        <p:spPr>
          <a:xfrm>
            <a:off x="584200" y="1435497"/>
            <a:ext cx="11018520" cy="1760482"/>
          </a:xfrm>
        </p:spPr>
        <p:txBody>
          <a:bodyPr/>
          <a:lstStyle/>
          <a:p>
            <a:r>
              <a:rPr lang="en-US" dirty="0">
                <a:latin typeface="+mn-lt"/>
              </a:rPr>
              <a:t>Cluster master</a:t>
            </a:r>
          </a:p>
          <a:p>
            <a:pPr lvl="1"/>
            <a:r>
              <a:rPr lang="en-US" sz="2200" dirty="0"/>
              <a:t>Offers dedicated nodes that provide core Kubernetes services and orchestration</a:t>
            </a:r>
          </a:p>
          <a:p>
            <a:r>
              <a:rPr lang="en-US" dirty="0">
                <a:latin typeface="+mn-lt"/>
              </a:rPr>
              <a:t>Nodes</a:t>
            </a:r>
          </a:p>
          <a:p>
            <a:pPr lvl="1"/>
            <a:r>
              <a:rPr lang="en-US" sz="2200" dirty="0"/>
              <a:t>Run application workloads</a:t>
            </a:r>
          </a:p>
        </p:txBody>
      </p:sp>
      <p:grpSp>
        <p:nvGrpSpPr>
          <p:cNvPr id="6" name="Group 5" descr="This diagram illustrates the core Kubernetes architecture showing how nodes are split up between customer-managed and Azure-managed workloads.">
            <a:extLst>
              <a:ext uri="{FF2B5EF4-FFF2-40B4-BE49-F238E27FC236}">
                <a16:creationId xmlns:a16="http://schemas.microsoft.com/office/drawing/2014/main" id="{F3BF81C9-18D8-41D1-B920-3AC4BB400B14}"/>
              </a:ext>
            </a:extLst>
          </p:cNvPr>
          <p:cNvGrpSpPr/>
          <p:nvPr/>
        </p:nvGrpSpPr>
        <p:grpSpPr>
          <a:xfrm>
            <a:off x="1175658" y="3323772"/>
            <a:ext cx="9840685" cy="2910274"/>
            <a:chOff x="1175658" y="3323772"/>
            <a:chExt cx="9840685" cy="2910274"/>
          </a:xfrm>
        </p:grpSpPr>
        <p:sp>
          <p:nvSpPr>
            <p:cNvPr id="4" name="Rectangle: Rounded Corners 3">
              <a:extLst>
                <a:ext uri="{FF2B5EF4-FFF2-40B4-BE49-F238E27FC236}">
                  <a16:creationId xmlns:a16="http://schemas.microsoft.com/office/drawing/2014/main" id="{67A59630-E4E9-4239-A62E-980CA314209C}"/>
                </a:ext>
              </a:extLst>
            </p:cNvPr>
            <p:cNvSpPr/>
            <p:nvPr/>
          </p:nvSpPr>
          <p:spPr bwMode="auto">
            <a:xfrm>
              <a:off x="1175658" y="3323772"/>
              <a:ext cx="4533820" cy="2910274"/>
            </a:xfrm>
            <a:prstGeom prst="roundRect">
              <a:avLst>
                <a:gd name="adj" fmla="val 11112"/>
              </a:avLst>
            </a:prstGeom>
            <a:solidFill>
              <a:schemeClr val="bg1"/>
            </a:solidFill>
            <a:ln w="38100">
              <a:solidFill>
                <a:srgbClr val="00188F"/>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Rounded Corners 6">
              <a:extLst>
                <a:ext uri="{FF2B5EF4-FFF2-40B4-BE49-F238E27FC236}">
                  <a16:creationId xmlns:a16="http://schemas.microsoft.com/office/drawing/2014/main" id="{C16D0E9D-EB50-4DB1-8E6F-68B1E332C1E3}"/>
                </a:ext>
              </a:extLst>
            </p:cNvPr>
            <p:cNvSpPr/>
            <p:nvPr/>
          </p:nvSpPr>
          <p:spPr bwMode="auto">
            <a:xfrm>
              <a:off x="6482524" y="3323772"/>
              <a:ext cx="4533819" cy="2910274"/>
            </a:xfrm>
            <a:prstGeom prst="roundRect">
              <a:avLst>
                <a:gd name="adj" fmla="val 11575"/>
              </a:avLst>
            </a:prstGeom>
            <a:solidFill>
              <a:schemeClr val="bg1"/>
            </a:solidFill>
            <a:ln w="38100">
              <a:solidFill>
                <a:srgbClr val="00188F"/>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6C16A1B8-A7D5-40A7-99C9-C896B1F4FA78}"/>
                </a:ext>
              </a:extLst>
            </p:cNvPr>
            <p:cNvSpPr/>
            <p:nvPr/>
          </p:nvSpPr>
          <p:spPr bwMode="auto">
            <a:xfrm>
              <a:off x="1451429" y="3810149"/>
              <a:ext cx="3969860" cy="2273903"/>
            </a:xfrm>
            <a:prstGeom prst="rect">
              <a:avLst/>
            </a:prstGeom>
            <a:solidFill>
              <a:schemeClr val="bg1"/>
            </a:solidFill>
            <a:ln w="19050">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533AF11B-D108-4569-A62C-7030E4458B7B}"/>
                </a:ext>
              </a:extLst>
            </p:cNvPr>
            <p:cNvSpPr/>
            <p:nvPr/>
          </p:nvSpPr>
          <p:spPr bwMode="auto">
            <a:xfrm>
              <a:off x="6775255" y="3751660"/>
              <a:ext cx="3881021" cy="2159724"/>
            </a:xfrm>
            <a:prstGeom prst="rect">
              <a:avLst/>
            </a:prstGeom>
            <a:solidFill>
              <a:schemeClr val="bg1"/>
            </a:solidFill>
            <a:ln w="19050">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88C5D634-EBD4-43CE-9670-7C14C5A2163F}"/>
                </a:ext>
              </a:extLst>
            </p:cNvPr>
            <p:cNvSpPr/>
            <p:nvPr/>
          </p:nvSpPr>
          <p:spPr bwMode="auto">
            <a:xfrm>
              <a:off x="6893009" y="4135522"/>
              <a:ext cx="3847562" cy="1947777"/>
            </a:xfrm>
            <a:prstGeom prst="rect">
              <a:avLst/>
            </a:prstGeom>
            <a:solidFill>
              <a:schemeClr val="bg1"/>
            </a:solidFill>
            <a:ln w="19050">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A0067B67-1F53-45EA-A68D-69E8055A767D}"/>
                </a:ext>
              </a:extLst>
            </p:cNvPr>
            <p:cNvSpPr txBox="1"/>
            <p:nvPr/>
          </p:nvSpPr>
          <p:spPr>
            <a:xfrm>
              <a:off x="2691276" y="3393197"/>
              <a:ext cx="1502584" cy="247820"/>
            </a:xfrm>
            <a:prstGeom prst="rect">
              <a:avLst/>
            </a:prstGeom>
            <a:noFill/>
          </p:spPr>
          <p:txBody>
            <a:bodyPr wrap="none" lIns="0" tIns="0" rIns="0" bIns="0" rtlCol="0">
              <a:spAutoFit/>
            </a:bodyPr>
            <a:lstStyle/>
            <a:p>
              <a:pPr algn="l"/>
              <a:r>
                <a:rPr lang="en-IN" sz="1800" dirty="0">
                  <a:solidFill>
                    <a:srgbClr val="00188F"/>
                  </a:solidFill>
                  <a:latin typeface="+mj-lt"/>
                </a:rPr>
                <a:t>Azure-managed</a:t>
              </a:r>
            </a:p>
          </p:txBody>
        </p:sp>
        <p:sp>
          <p:nvSpPr>
            <p:cNvPr id="11" name="TextBox 10">
              <a:extLst>
                <a:ext uri="{FF2B5EF4-FFF2-40B4-BE49-F238E27FC236}">
                  <a16:creationId xmlns:a16="http://schemas.microsoft.com/office/drawing/2014/main" id="{A6A69819-D937-4821-896A-AA112DEC84AF}"/>
                </a:ext>
              </a:extLst>
            </p:cNvPr>
            <p:cNvSpPr txBox="1"/>
            <p:nvPr/>
          </p:nvSpPr>
          <p:spPr>
            <a:xfrm>
              <a:off x="7816406" y="3405897"/>
              <a:ext cx="1866054" cy="247820"/>
            </a:xfrm>
            <a:prstGeom prst="rect">
              <a:avLst/>
            </a:prstGeom>
            <a:noFill/>
          </p:spPr>
          <p:txBody>
            <a:bodyPr wrap="none" lIns="0" tIns="0" rIns="0" bIns="0" rtlCol="0">
              <a:spAutoFit/>
            </a:bodyPr>
            <a:lstStyle/>
            <a:p>
              <a:pPr algn="l"/>
              <a:r>
                <a:rPr lang="en-IN" sz="1800" dirty="0">
                  <a:gradFill>
                    <a:gsLst>
                      <a:gs pos="2917">
                        <a:schemeClr val="tx1"/>
                      </a:gs>
                      <a:gs pos="30000">
                        <a:schemeClr val="tx1"/>
                      </a:gs>
                    </a:gsLst>
                    <a:lin ang="5400000" scaled="0"/>
                  </a:gradFill>
                  <a:latin typeface="+mj-lt"/>
                </a:rPr>
                <a:t>Customer-managed</a:t>
              </a:r>
            </a:p>
          </p:txBody>
        </p:sp>
        <p:sp>
          <p:nvSpPr>
            <p:cNvPr id="12" name="TextBox 11">
              <a:extLst>
                <a:ext uri="{FF2B5EF4-FFF2-40B4-BE49-F238E27FC236}">
                  <a16:creationId xmlns:a16="http://schemas.microsoft.com/office/drawing/2014/main" id="{BEED036B-8D89-4807-A5E2-ED173E657DDC}"/>
                </a:ext>
              </a:extLst>
            </p:cNvPr>
            <p:cNvSpPr txBox="1"/>
            <p:nvPr/>
          </p:nvSpPr>
          <p:spPr>
            <a:xfrm>
              <a:off x="2762081" y="3835808"/>
              <a:ext cx="1348556" cy="247820"/>
            </a:xfrm>
            <a:prstGeom prst="rect">
              <a:avLst/>
            </a:prstGeom>
            <a:noFill/>
          </p:spPr>
          <p:txBody>
            <a:bodyPr wrap="none" lIns="0" tIns="0" rIns="0" bIns="0" rtlCol="0">
              <a:spAutoFit/>
            </a:bodyPr>
            <a:lstStyle/>
            <a:p>
              <a:pPr algn="l"/>
              <a:r>
                <a:rPr lang="en-IN" sz="1800" dirty="0">
                  <a:gradFill>
                    <a:gsLst>
                      <a:gs pos="2917">
                        <a:schemeClr val="tx1"/>
                      </a:gs>
                      <a:gs pos="30000">
                        <a:schemeClr val="tx1"/>
                      </a:gs>
                    </a:gsLst>
                    <a:lin ang="5400000" scaled="0"/>
                  </a:gradFill>
                  <a:latin typeface="+mj-lt"/>
                </a:rPr>
                <a:t>Cluster master</a:t>
              </a:r>
            </a:p>
          </p:txBody>
        </p:sp>
        <p:sp>
          <p:nvSpPr>
            <p:cNvPr id="13" name="TextBox 12">
              <a:extLst>
                <a:ext uri="{FF2B5EF4-FFF2-40B4-BE49-F238E27FC236}">
                  <a16:creationId xmlns:a16="http://schemas.microsoft.com/office/drawing/2014/main" id="{06B0ACF3-6AD7-40C7-8004-E38E0F287DC8}"/>
                </a:ext>
              </a:extLst>
            </p:cNvPr>
            <p:cNvSpPr txBox="1"/>
            <p:nvPr/>
          </p:nvSpPr>
          <p:spPr>
            <a:xfrm>
              <a:off x="6901270" y="3828622"/>
              <a:ext cx="457493" cy="220285"/>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Node</a:t>
              </a:r>
            </a:p>
          </p:txBody>
        </p:sp>
        <p:sp>
          <p:nvSpPr>
            <p:cNvPr id="15" name="TextBox 14">
              <a:extLst>
                <a:ext uri="{FF2B5EF4-FFF2-40B4-BE49-F238E27FC236}">
                  <a16:creationId xmlns:a16="http://schemas.microsoft.com/office/drawing/2014/main" id="{20BFFE67-17BA-4C65-8889-D8E306143D24}"/>
                </a:ext>
              </a:extLst>
            </p:cNvPr>
            <p:cNvSpPr txBox="1"/>
            <p:nvPr/>
          </p:nvSpPr>
          <p:spPr>
            <a:xfrm>
              <a:off x="7078076" y="4231927"/>
              <a:ext cx="457493" cy="220285"/>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Node</a:t>
              </a:r>
            </a:p>
          </p:txBody>
        </p:sp>
        <p:sp>
          <p:nvSpPr>
            <p:cNvPr id="16" name="Rectangle 15">
              <a:extLst>
                <a:ext uri="{FF2B5EF4-FFF2-40B4-BE49-F238E27FC236}">
                  <a16:creationId xmlns:a16="http://schemas.microsoft.com/office/drawing/2014/main" id="{EFC0FB76-E9C4-419E-945E-E885621C2DA7}"/>
                </a:ext>
              </a:extLst>
            </p:cNvPr>
            <p:cNvSpPr/>
            <p:nvPr/>
          </p:nvSpPr>
          <p:spPr bwMode="auto">
            <a:xfrm>
              <a:off x="7021264" y="4581452"/>
              <a:ext cx="1428558" cy="415532"/>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solidFill>
                    <a:schemeClr val="tx1"/>
                  </a:solidFill>
                  <a:latin typeface="+mj-lt"/>
                  <a:ea typeface="Segoe UI" pitchFamily="34" charset="0"/>
                  <a:cs typeface="Segoe UI" pitchFamily="34" charset="0"/>
                </a:rPr>
                <a:t>kubelet</a:t>
              </a:r>
            </a:p>
          </p:txBody>
        </p:sp>
        <p:sp>
          <p:nvSpPr>
            <p:cNvPr id="17" name="Rectangle 16">
              <a:extLst>
                <a:ext uri="{FF2B5EF4-FFF2-40B4-BE49-F238E27FC236}">
                  <a16:creationId xmlns:a16="http://schemas.microsoft.com/office/drawing/2014/main" id="{0E69CFB9-2004-45E8-80BE-3E9DA561B890}"/>
                </a:ext>
              </a:extLst>
            </p:cNvPr>
            <p:cNvSpPr/>
            <p:nvPr/>
          </p:nvSpPr>
          <p:spPr bwMode="auto">
            <a:xfrm>
              <a:off x="9202660" y="4592510"/>
              <a:ext cx="1240670" cy="415532"/>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solidFill>
                    <a:schemeClr val="tx1"/>
                  </a:solidFill>
                  <a:latin typeface="+mj-lt"/>
                  <a:ea typeface="Segoe UI" pitchFamily="34" charset="0"/>
                  <a:cs typeface="Segoe UI" pitchFamily="34" charset="0"/>
                </a:rPr>
                <a:t>Container</a:t>
              </a:r>
            </a:p>
            <a:p>
              <a:pPr algn="ctr" defTabSz="932472" fontAlgn="base">
                <a:spcBef>
                  <a:spcPct val="0"/>
                </a:spcBef>
                <a:spcAft>
                  <a:spcPct val="0"/>
                </a:spcAft>
              </a:pPr>
              <a:r>
                <a:rPr lang="en-IN" sz="1400" dirty="0">
                  <a:solidFill>
                    <a:schemeClr val="tx1"/>
                  </a:solidFill>
                  <a:latin typeface="+mj-lt"/>
                  <a:ea typeface="Segoe UI" pitchFamily="34" charset="0"/>
                  <a:cs typeface="Segoe UI" pitchFamily="34" charset="0"/>
                </a:rPr>
                <a:t>runtime</a:t>
              </a:r>
            </a:p>
          </p:txBody>
        </p:sp>
        <p:sp>
          <p:nvSpPr>
            <p:cNvPr id="18" name="Rectangle 17">
              <a:extLst>
                <a:ext uri="{FF2B5EF4-FFF2-40B4-BE49-F238E27FC236}">
                  <a16:creationId xmlns:a16="http://schemas.microsoft.com/office/drawing/2014/main" id="{2F9A42B4-1CF9-4BA9-952B-DA2C90BABD0C}"/>
                </a:ext>
              </a:extLst>
            </p:cNvPr>
            <p:cNvSpPr/>
            <p:nvPr/>
          </p:nvSpPr>
          <p:spPr bwMode="auto">
            <a:xfrm>
              <a:off x="7021263" y="5389526"/>
              <a:ext cx="1428559" cy="472994"/>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solidFill>
                    <a:schemeClr val="tx1"/>
                  </a:solidFill>
                  <a:latin typeface="+mj-lt"/>
                  <a:ea typeface="Segoe UI" pitchFamily="34" charset="0"/>
                  <a:cs typeface="Segoe UI" pitchFamily="34" charset="0"/>
                </a:rPr>
                <a:t>Kube-proxy</a:t>
              </a:r>
            </a:p>
          </p:txBody>
        </p:sp>
        <p:sp>
          <p:nvSpPr>
            <p:cNvPr id="19" name="Rectangle 18">
              <a:extLst>
                <a:ext uri="{FF2B5EF4-FFF2-40B4-BE49-F238E27FC236}">
                  <a16:creationId xmlns:a16="http://schemas.microsoft.com/office/drawing/2014/main" id="{DE997AA2-47E1-4A97-AA3B-4FFBDDECAE11}"/>
                </a:ext>
              </a:extLst>
            </p:cNvPr>
            <p:cNvSpPr/>
            <p:nvPr/>
          </p:nvSpPr>
          <p:spPr bwMode="auto">
            <a:xfrm>
              <a:off x="9042210" y="5238201"/>
              <a:ext cx="1240670" cy="415532"/>
            </a:xfrm>
            <a:prstGeom prst="rect">
              <a:avLst/>
            </a:prstGeom>
            <a:solidFill>
              <a:srgbClr val="01BCF3"/>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solidFill>
                  <a:schemeClr val="tx1"/>
                </a:solidFill>
                <a:latin typeface="+mj-lt"/>
                <a:ea typeface="Segoe UI" pitchFamily="34" charset="0"/>
                <a:cs typeface="Segoe UI" pitchFamily="34" charset="0"/>
              </a:endParaRPr>
            </a:p>
          </p:txBody>
        </p:sp>
        <p:sp>
          <p:nvSpPr>
            <p:cNvPr id="20" name="Rectangle 19">
              <a:extLst>
                <a:ext uri="{FF2B5EF4-FFF2-40B4-BE49-F238E27FC236}">
                  <a16:creationId xmlns:a16="http://schemas.microsoft.com/office/drawing/2014/main" id="{04C3C181-74F3-4700-81C6-6E729792CBD6}"/>
                </a:ext>
              </a:extLst>
            </p:cNvPr>
            <p:cNvSpPr/>
            <p:nvPr/>
          </p:nvSpPr>
          <p:spPr bwMode="auto">
            <a:xfrm>
              <a:off x="9108781" y="5308200"/>
              <a:ext cx="1240670" cy="415532"/>
            </a:xfrm>
            <a:prstGeom prst="rect">
              <a:avLst/>
            </a:prstGeom>
            <a:solidFill>
              <a:srgbClr val="01BCF3"/>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solidFill>
                  <a:schemeClr val="tx1"/>
                </a:solidFill>
                <a:latin typeface="+mj-lt"/>
                <a:ea typeface="Segoe UI" pitchFamily="34" charset="0"/>
                <a:cs typeface="Segoe UI" pitchFamily="34" charset="0"/>
              </a:endParaRPr>
            </a:p>
          </p:txBody>
        </p:sp>
        <p:sp>
          <p:nvSpPr>
            <p:cNvPr id="21" name="Rectangle 20">
              <a:extLst>
                <a:ext uri="{FF2B5EF4-FFF2-40B4-BE49-F238E27FC236}">
                  <a16:creationId xmlns:a16="http://schemas.microsoft.com/office/drawing/2014/main" id="{7EA4750A-22BA-4B9E-9670-C7E026FEF36D}"/>
                </a:ext>
              </a:extLst>
            </p:cNvPr>
            <p:cNvSpPr/>
            <p:nvPr/>
          </p:nvSpPr>
          <p:spPr bwMode="auto">
            <a:xfrm>
              <a:off x="9193997" y="5389526"/>
              <a:ext cx="1240670" cy="415532"/>
            </a:xfrm>
            <a:prstGeom prst="rect">
              <a:avLst/>
            </a:prstGeom>
            <a:solidFill>
              <a:srgbClr val="01BCF3"/>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solidFill>
                    <a:schemeClr val="tx1"/>
                  </a:solidFill>
                  <a:latin typeface="+mj-lt"/>
                  <a:ea typeface="Segoe UI" pitchFamily="34" charset="0"/>
                  <a:cs typeface="Segoe UI" pitchFamily="34" charset="0"/>
                </a:rPr>
                <a:t>Container</a:t>
              </a:r>
            </a:p>
          </p:txBody>
        </p:sp>
        <p:cxnSp>
          <p:nvCxnSpPr>
            <p:cNvPr id="24" name="Straight Arrow Connector 23">
              <a:extLst>
                <a:ext uri="{FF2B5EF4-FFF2-40B4-BE49-F238E27FC236}">
                  <a16:creationId xmlns:a16="http://schemas.microsoft.com/office/drawing/2014/main" id="{B8391FC3-4AF1-4AF6-B527-F25BF14C98E5}"/>
                </a:ext>
              </a:extLst>
            </p:cNvPr>
            <p:cNvCxnSpPr>
              <a:cxnSpLocks/>
            </p:cNvCxnSpPr>
            <p:nvPr/>
          </p:nvCxnSpPr>
          <p:spPr>
            <a:xfrm>
              <a:off x="8450620" y="4831521"/>
              <a:ext cx="699832" cy="0"/>
            </a:xfrm>
            <a:prstGeom prst="straightConnector1">
              <a:avLst/>
            </a:prstGeom>
            <a:ln w="38100">
              <a:solidFill>
                <a:srgbClr val="D73B0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53D61CE-E9A5-47F9-A3E7-46C1AD43DFE8}"/>
                </a:ext>
              </a:extLst>
            </p:cNvPr>
            <p:cNvCxnSpPr>
              <a:cxnSpLocks/>
              <a:endCxn id="21" idx="0"/>
            </p:cNvCxnSpPr>
            <p:nvPr/>
          </p:nvCxnSpPr>
          <p:spPr>
            <a:xfrm>
              <a:off x="9806006" y="5035373"/>
              <a:ext cx="8327" cy="354153"/>
            </a:xfrm>
            <a:prstGeom prst="straightConnector1">
              <a:avLst/>
            </a:prstGeom>
            <a:ln w="38100">
              <a:solidFill>
                <a:srgbClr val="D73B0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EBBBB64-2691-4776-9B1C-7A6C2F6CD5BA}"/>
                </a:ext>
              </a:extLst>
            </p:cNvPr>
            <p:cNvSpPr txBox="1"/>
            <p:nvPr/>
          </p:nvSpPr>
          <p:spPr>
            <a:xfrm>
              <a:off x="1624836" y="4158005"/>
              <a:ext cx="824906"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latin typeface="+mj-lt"/>
                </a:rPr>
                <a:t>API server</a:t>
              </a:r>
            </a:p>
          </p:txBody>
        </p:sp>
        <p:sp>
          <p:nvSpPr>
            <p:cNvPr id="32" name="TextBox 31">
              <a:extLst>
                <a:ext uri="{FF2B5EF4-FFF2-40B4-BE49-F238E27FC236}">
                  <a16:creationId xmlns:a16="http://schemas.microsoft.com/office/drawing/2014/main" id="{E5C59DC0-1686-424C-8E8F-CC06CE1454F7}"/>
                </a:ext>
              </a:extLst>
            </p:cNvPr>
            <p:cNvSpPr txBox="1"/>
            <p:nvPr/>
          </p:nvSpPr>
          <p:spPr>
            <a:xfrm>
              <a:off x="3732637" y="4158005"/>
              <a:ext cx="80310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latin typeface="+mj-lt"/>
                </a:rPr>
                <a:t>Scheduler</a:t>
              </a:r>
            </a:p>
          </p:txBody>
        </p:sp>
        <p:sp>
          <p:nvSpPr>
            <p:cNvPr id="34" name="Rectangle 33">
              <a:extLst>
                <a:ext uri="{FF2B5EF4-FFF2-40B4-BE49-F238E27FC236}">
                  <a16:creationId xmlns:a16="http://schemas.microsoft.com/office/drawing/2014/main" id="{5E9D5220-D8E7-4F28-A2BB-53EB7AF60367}"/>
                </a:ext>
              </a:extLst>
            </p:cNvPr>
            <p:cNvSpPr/>
            <p:nvPr/>
          </p:nvSpPr>
          <p:spPr bwMode="auto">
            <a:xfrm>
              <a:off x="2950247" y="5308201"/>
              <a:ext cx="1430431" cy="516922"/>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400" dirty="0">
                  <a:solidFill>
                    <a:schemeClr val="tx1"/>
                  </a:solidFill>
                  <a:latin typeface="+mj-lt"/>
                </a:rPr>
                <a:t>Controller</a:t>
              </a:r>
            </a:p>
            <a:p>
              <a:pPr algn="ctr"/>
              <a:r>
                <a:rPr lang="en-IN" sz="1400" dirty="0">
                  <a:solidFill>
                    <a:schemeClr val="tx1"/>
                  </a:solidFill>
                  <a:latin typeface="+mj-lt"/>
                </a:rPr>
                <a:t>manager</a:t>
              </a:r>
            </a:p>
          </p:txBody>
        </p:sp>
        <p:sp>
          <p:nvSpPr>
            <p:cNvPr id="35" name="TextBox 34">
              <a:extLst>
                <a:ext uri="{FF2B5EF4-FFF2-40B4-BE49-F238E27FC236}">
                  <a16:creationId xmlns:a16="http://schemas.microsoft.com/office/drawing/2014/main" id="{620BEF1C-D173-4D05-8CB7-9F2F5393F493}"/>
                </a:ext>
              </a:extLst>
            </p:cNvPr>
            <p:cNvSpPr txBox="1"/>
            <p:nvPr/>
          </p:nvSpPr>
          <p:spPr>
            <a:xfrm>
              <a:off x="2307475" y="5507253"/>
              <a:ext cx="351058"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latin typeface="+mj-lt"/>
                </a:rPr>
                <a:t>etcd</a:t>
              </a:r>
            </a:p>
          </p:txBody>
        </p:sp>
        <p:pic>
          <p:nvPicPr>
            <p:cNvPr id="37" name="Picture 36" descr="A close up of a sign&#10;&#10;Description automatically generated">
              <a:extLst>
                <a:ext uri="{FF2B5EF4-FFF2-40B4-BE49-F238E27FC236}">
                  <a16:creationId xmlns:a16="http://schemas.microsoft.com/office/drawing/2014/main" id="{769243BF-BD22-4994-BE78-C988C3B93EA6}"/>
                </a:ext>
              </a:extLst>
            </p:cNvPr>
            <p:cNvPicPr>
              <a:picLocks noChangeAspect="1"/>
            </p:cNvPicPr>
            <p:nvPr/>
          </p:nvPicPr>
          <p:blipFill>
            <a:blip r:embed="rId3"/>
            <a:stretch>
              <a:fillRect/>
            </a:stretch>
          </p:blipFill>
          <p:spPr>
            <a:xfrm>
              <a:off x="1747347" y="5381625"/>
              <a:ext cx="488456" cy="488456"/>
            </a:xfrm>
            <a:prstGeom prst="rect">
              <a:avLst/>
            </a:prstGeom>
          </p:spPr>
        </p:pic>
        <p:sp>
          <p:nvSpPr>
            <p:cNvPr id="38" name="Rectangle 37">
              <a:extLst>
                <a:ext uri="{FF2B5EF4-FFF2-40B4-BE49-F238E27FC236}">
                  <a16:creationId xmlns:a16="http://schemas.microsoft.com/office/drawing/2014/main" id="{0B08E131-7D59-4FFC-8B01-54CBA5177C4A}"/>
                </a:ext>
              </a:extLst>
            </p:cNvPr>
            <p:cNvSpPr/>
            <p:nvPr/>
          </p:nvSpPr>
          <p:spPr bwMode="auto">
            <a:xfrm>
              <a:off x="2010238" y="5524692"/>
              <a:ext cx="117355" cy="307102"/>
            </a:xfrm>
            <a:prstGeom prst="rect">
              <a:avLst/>
            </a:prstGeom>
            <a:solidFill>
              <a:srgbClr val="59B6D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9C10B39D-0EE9-493A-BBC0-09747A36D383}"/>
                </a:ext>
              </a:extLst>
            </p:cNvPr>
            <p:cNvSpPr/>
            <p:nvPr/>
          </p:nvSpPr>
          <p:spPr bwMode="auto">
            <a:xfrm>
              <a:off x="1843814" y="5527734"/>
              <a:ext cx="117355" cy="307102"/>
            </a:xfrm>
            <a:prstGeom prst="rect">
              <a:avLst/>
            </a:prstGeom>
            <a:solidFill>
              <a:srgbClr val="3899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45" name="Straight Arrow Connector 44">
              <a:extLst>
                <a:ext uri="{FF2B5EF4-FFF2-40B4-BE49-F238E27FC236}">
                  <a16:creationId xmlns:a16="http://schemas.microsoft.com/office/drawing/2014/main" id="{EDF2DD0D-C94D-4446-A0E2-3C820DE82523}"/>
                </a:ext>
              </a:extLst>
            </p:cNvPr>
            <p:cNvCxnSpPr>
              <a:cxnSpLocks/>
            </p:cNvCxnSpPr>
            <p:nvPr/>
          </p:nvCxnSpPr>
          <p:spPr>
            <a:xfrm>
              <a:off x="1991575" y="5024773"/>
              <a:ext cx="8327" cy="354153"/>
            </a:xfrm>
            <a:prstGeom prst="straightConnector1">
              <a:avLst/>
            </a:prstGeom>
            <a:ln w="38100">
              <a:solidFill>
                <a:srgbClr val="D73B0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1F14BB11-F650-41F9-AE38-F52ADC6452C7}"/>
                </a:ext>
              </a:extLst>
            </p:cNvPr>
            <p:cNvCxnSpPr>
              <a:cxnSpLocks/>
            </p:cNvCxnSpPr>
            <p:nvPr/>
          </p:nvCxnSpPr>
          <p:spPr>
            <a:xfrm>
              <a:off x="2182565" y="4872000"/>
              <a:ext cx="940471" cy="436200"/>
            </a:xfrm>
            <a:prstGeom prst="bentConnector3">
              <a:avLst>
                <a:gd name="adj1" fmla="val 99836"/>
              </a:avLst>
            </a:prstGeom>
            <a:ln w="38100">
              <a:solidFill>
                <a:srgbClr val="D73B0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F246980-F511-4E65-B7F3-55D10A8B1E68}"/>
                </a:ext>
              </a:extLst>
            </p:cNvPr>
            <p:cNvCxnSpPr>
              <a:cxnSpLocks/>
            </p:cNvCxnSpPr>
            <p:nvPr/>
          </p:nvCxnSpPr>
          <p:spPr>
            <a:xfrm>
              <a:off x="2210238" y="4638289"/>
              <a:ext cx="1574362" cy="0"/>
            </a:xfrm>
            <a:prstGeom prst="straightConnector1">
              <a:avLst/>
            </a:prstGeom>
            <a:ln w="38100">
              <a:solidFill>
                <a:srgbClr val="D73B0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E629548-2AF2-4D14-8248-CB86AA87755A}"/>
                </a:ext>
              </a:extLst>
            </p:cNvPr>
            <p:cNvCxnSpPr>
              <a:cxnSpLocks/>
            </p:cNvCxnSpPr>
            <p:nvPr/>
          </p:nvCxnSpPr>
          <p:spPr>
            <a:xfrm>
              <a:off x="4380678" y="4830553"/>
              <a:ext cx="2640586" cy="0"/>
            </a:xfrm>
            <a:prstGeom prst="straightConnector1">
              <a:avLst/>
            </a:prstGeom>
            <a:ln w="38100">
              <a:solidFill>
                <a:srgbClr val="D73B0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08C5B95-BB4B-4F01-A793-2DA34EBCC2C2}"/>
                </a:ext>
              </a:extLst>
            </p:cNvPr>
            <p:cNvCxnSpPr>
              <a:cxnSpLocks/>
            </p:cNvCxnSpPr>
            <p:nvPr/>
          </p:nvCxnSpPr>
          <p:spPr>
            <a:xfrm flipH="1">
              <a:off x="4416960" y="4638289"/>
              <a:ext cx="2476050"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BF3DEEA4-B7C7-405C-8340-06CF31ADC5FA}"/>
                </a:ext>
              </a:extLst>
            </p:cNvPr>
            <p:cNvSpPr/>
            <p:nvPr/>
          </p:nvSpPr>
          <p:spPr bwMode="auto">
            <a:xfrm>
              <a:off x="8941990" y="5440670"/>
              <a:ext cx="98206" cy="430344"/>
            </a:xfrm>
            <a:custGeom>
              <a:avLst/>
              <a:gdLst>
                <a:gd name="connsiteX0" fmla="*/ 0 w 109769"/>
                <a:gd name="connsiteY0" fmla="*/ 0 h 476250"/>
                <a:gd name="connsiteX1" fmla="*/ 109769 w 109769"/>
                <a:gd name="connsiteY1" fmla="*/ 0 h 476250"/>
                <a:gd name="connsiteX2" fmla="*/ 109769 w 109769"/>
                <a:gd name="connsiteY2" fmla="*/ 476250 h 476250"/>
                <a:gd name="connsiteX3" fmla="*/ 0 w 109769"/>
                <a:gd name="connsiteY3" fmla="*/ 476250 h 476250"/>
                <a:gd name="connsiteX4" fmla="*/ 0 w 109769"/>
                <a:gd name="connsiteY4" fmla="*/ 0 h 476250"/>
                <a:gd name="connsiteX0" fmla="*/ 23813 w 109769"/>
                <a:gd name="connsiteY0" fmla="*/ 102394 h 476250"/>
                <a:gd name="connsiteX1" fmla="*/ 109769 w 109769"/>
                <a:gd name="connsiteY1" fmla="*/ 0 h 476250"/>
                <a:gd name="connsiteX2" fmla="*/ 109769 w 109769"/>
                <a:gd name="connsiteY2" fmla="*/ 476250 h 476250"/>
                <a:gd name="connsiteX3" fmla="*/ 0 w 109769"/>
                <a:gd name="connsiteY3" fmla="*/ 476250 h 476250"/>
                <a:gd name="connsiteX4" fmla="*/ 23813 w 109769"/>
                <a:gd name="connsiteY4" fmla="*/ 102394 h 476250"/>
                <a:gd name="connsiteX0" fmla="*/ 2381 w 109769"/>
                <a:gd name="connsiteY0" fmla="*/ 69056 h 476250"/>
                <a:gd name="connsiteX1" fmla="*/ 109769 w 109769"/>
                <a:gd name="connsiteY1" fmla="*/ 0 h 476250"/>
                <a:gd name="connsiteX2" fmla="*/ 109769 w 109769"/>
                <a:gd name="connsiteY2" fmla="*/ 476250 h 476250"/>
                <a:gd name="connsiteX3" fmla="*/ 0 w 109769"/>
                <a:gd name="connsiteY3" fmla="*/ 476250 h 476250"/>
                <a:gd name="connsiteX4" fmla="*/ 2381 w 109769"/>
                <a:gd name="connsiteY4" fmla="*/ 69056 h 476250"/>
                <a:gd name="connsiteX0" fmla="*/ 2381 w 109769"/>
                <a:gd name="connsiteY0" fmla="*/ 57150 h 464344"/>
                <a:gd name="connsiteX1" fmla="*/ 109769 w 109769"/>
                <a:gd name="connsiteY1" fmla="*/ 0 h 464344"/>
                <a:gd name="connsiteX2" fmla="*/ 109769 w 109769"/>
                <a:gd name="connsiteY2" fmla="*/ 464344 h 464344"/>
                <a:gd name="connsiteX3" fmla="*/ 0 w 109769"/>
                <a:gd name="connsiteY3" fmla="*/ 464344 h 464344"/>
                <a:gd name="connsiteX4" fmla="*/ 2381 w 109769"/>
                <a:gd name="connsiteY4" fmla="*/ 57150 h 464344"/>
                <a:gd name="connsiteX0" fmla="*/ 2381 w 109769"/>
                <a:gd name="connsiteY0" fmla="*/ 57150 h 481013"/>
                <a:gd name="connsiteX1" fmla="*/ 109769 w 109769"/>
                <a:gd name="connsiteY1" fmla="*/ 0 h 481013"/>
                <a:gd name="connsiteX2" fmla="*/ 109769 w 109769"/>
                <a:gd name="connsiteY2" fmla="*/ 481013 h 481013"/>
                <a:gd name="connsiteX3" fmla="*/ 0 w 109769"/>
                <a:gd name="connsiteY3" fmla="*/ 464344 h 481013"/>
                <a:gd name="connsiteX4" fmla="*/ 2381 w 109769"/>
                <a:gd name="connsiteY4" fmla="*/ 57150 h 481013"/>
                <a:gd name="connsiteX0" fmla="*/ 29 w 107417"/>
                <a:gd name="connsiteY0" fmla="*/ 57150 h 481013"/>
                <a:gd name="connsiteX1" fmla="*/ 107417 w 107417"/>
                <a:gd name="connsiteY1" fmla="*/ 0 h 481013"/>
                <a:gd name="connsiteX2" fmla="*/ 107417 w 107417"/>
                <a:gd name="connsiteY2" fmla="*/ 481013 h 481013"/>
                <a:gd name="connsiteX3" fmla="*/ 14317 w 107417"/>
                <a:gd name="connsiteY3" fmla="*/ 409575 h 481013"/>
                <a:gd name="connsiteX4" fmla="*/ 29 w 107417"/>
                <a:gd name="connsiteY4" fmla="*/ 57150 h 481013"/>
                <a:gd name="connsiteX0" fmla="*/ 2381 w 109769"/>
                <a:gd name="connsiteY0" fmla="*/ 57150 h 481013"/>
                <a:gd name="connsiteX1" fmla="*/ 109769 w 109769"/>
                <a:gd name="connsiteY1" fmla="*/ 0 h 481013"/>
                <a:gd name="connsiteX2" fmla="*/ 109769 w 109769"/>
                <a:gd name="connsiteY2" fmla="*/ 481013 h 481013"/>
                <a:gd name="connsiteX3" fmla="*/ 0 w 109769"/>
                <a:gd name="connsiteY3" fmla="*/ 435769 h 481013"/>
                <a:gd name="connsiteX4" fmla="*/ 2381 w 109769"/>
                <a:gd name="connsiteY4" fmla="*/ 57150 h 481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69" h="481013">
                  <a:moveTo>
                    <a:pt x="2381" y="57150"/>
                  </a:moveTo>
                  <a:lnTo>
                    <a:pt x="109769" y="0"/>
                  </a:lnTo>
                  <a:lnTo>
                    <a:pt x="109769" y="481013"/>
                  </a:lnTo>
                  <a:lnTo>
                    <a:pt x="0" y="435769"/>
                  </a:lnTo>
                  <a:cubicBezTo>
                    <a:pt x="794" y="300038"/>
                    <a:pt x="1587" y="192881"/>
                    <a:pt x="2381" y="5715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68" name="Rectangle 67">
              <a:extLst>
                <a:ext uri="{FF2B5EF4-FFF2-40B4-BE49-F238E27FC236}">
                  <a16:creationId xmlns:a16="http://schemas.microsoft.com/office/drawing/2014/main" id="{8E64453A-0D00-4DBD-9EE1-FF1E4C470B64}"/>
                </a:ext>
              </a:extLst>
            </p:cNvPr>
            <p:cNvSpPr/>
            <p:nvPr/>
          </p:nvSpPr>
          <p:spPr bwMode="auto">
            <a:xfrm>
              <a:off x="9042121" y="5430018"/>
              <a:ext cx="344439" cy="460212"/>
            </a:xfrm>
            <a:custGeom>
              <a:avLst/>
              <a:gdLst>
                <a:gd name="connsiteX0" fmla="*/ 0 w 384764"/>
                <a:gd name="connsiteY0" fmla="*/ 0 h 545353"/>
                <a:gd name="connsiteX1" fmla="*/ 384764 w 384764"/>
                <a:gd name="connsiteY1" fmla="*/ 0 h 545353"/>
                <a:gd name="connsiteX2" fmla="*/ 384764 w 384764"/>
                <a:gd name="connsiteY2" fmla="*/ 545353 h 545353"/>
                <a:gd name="connsiteX3" fmla="*/ 0 w 384764"/>
                <a:gd name="connsiteY3" fmla="*/ 545353 h 545353"/>
                <a:gd name="connsiteX4" fmla="*/ 0 w 384764"/>
                <a:gd name="connsiteY4" fmla="*/ 0 h 545353"/>
                <a:gd name="connsiteX0" fmla="*/ 0 w 384764"/>
                <a:gd name="connsiteY0" fmla="*/ 0 h 545353"/>
                <a:gd name="connsiteX1" fmla="*/ 384764 w 384764"/>
                <a:gd name="connsiteY1" fmla="*/ 228600 h 545353"/>
                <a:gd name="connsiteX2" fmla="*/ 384764 w 384764"/>
                <a:gd name="connsiteY2" fmla="*/ 545353 h 545353"/>
                <a:gd name="connsiteX3" fmla="*/ 0 w 384764"/>
                <a:gd name="connsiteY3" fmla="*/ 545353 h 545353"/>
                <a:gd name="connsiteX4" fmla="*/ 0 w 384764"/>
                <a:gd name="connsiteY4" fmla="*/ 0 h 545353"/>
                <a:gd name="connsiteX0" fmla="*/ 0 w 387145"/>
                <a:gd name="connsiteY0" fmla="*/ 0 h 545353"/>
                <a:gd name="connsiteX1" fmla="*/ 387145 w 387145"/>
                <a:gd name="connsiteY1" fmla="*/ 152400 h 545353"/>
                <a:gd name="connsiteX2" fmla="*/ 384764 w 387145"/>
                <a:gd name="connsiteY2" fmla="*/ 545353 h 545353"/>
                <a:gd name="connsiteX3" fmla="*/ 0 w 387145"/>
                <a:gd name="connsiteY3" fmla="*/ 545353 h 545353"/>
                <a:gd name="connsiteX4" fmla="*/ 0 w 387145"/>
                <a:gd name="connsiteY4" fmla="*/ 0 h 545353"/>
                <a:gd name="connsiteX0" fmla="*/ 0 w 387145"/>
                <a:gd name="connsiteY0" fmla="*/ 0 h 471535"/>
                <a:gd name="connsiteX1" fmla="*/ 387145 w 387145"/>
                <a:gd name="connsiteY1" fmla="*/ 78582 h 471535"/>
                <a:gd name="connsiteX2" fmla="*/ 384764 w 387145"/>
                <a:gd name="connsiteY2" fmla="*/ 471535 h 471535"/>
                <a:gd name="connsiteX3" fmla="*/ 0 w 387145"/>
                <a:gd name="connsiteY3" fmla="*/ 471535 h 471535"/>
                <a:gd name="connsiteX4" fmla="*/ 0 w 387145"/>
                <a:gd name="connsiteY4" fmla="*/ 0 h 471535"/>
                <a:gd name="connsiteX0" fmla="*/ 2381 w 387145"/>
                <a:gd name="connsiteY0" fmla="*/ 0 h 531067"/>
                <a:gd name="connsiteX1" fmla="*/ 387145 w 387145"/>
                <a:gd name="connsiteY1" fmla="*/ 138114 h 531067"/>
                <a:gd name="connsiteX2" fmla="*/ 384764 w 387145"/>
                <a:gd name="connsiteY2" fmla="*/ 531067 h 531067"/>
                <a:gd name="connsiteX3" fmla="*/ 0 w 387145"/>
                <a:gd name="connsiteY3" fmla="*/ 531067 h 531067"/>
                <a:gd name="connsiteX4" fmla="*/ 2381 w 387145"/>
                <a:gd name="connsiteY4" fmla="*/ 0 h 531067"/>
                <a:gd name="connsiteX0" fmla="*/ 2381 w 384869"/>
                <a:gd name="connsiteY0" fmla="*/ 0 h 531067"/>
                <a:gd name="connsiteX1" fmla="*/ 382382 w 384869"/>
                <a:gd name="connsiteY1" fmla="*/ 164308 h 531067"/>
                <a:gd name="connsiteX2" fmla="*/ 384764 w 384869"/>
                <a:gd name="connsiteY2" fmla="*/ 531067 h 531067"/>
                <a:gd name="connsiteX3" fmla="*/ 0 w 384869"/>
                <a:gd name="connsiteY3" fmla="*/ 531067 h 531067"/>
                <a:gd name="connsiteX4" fmla="*/ 2381 w 384869"/>
                <a:gd name="connsiteY4" fmla="*/ 0 h 531067"/>
                <a:gd name="connsiteX0" fmla="*/ 2381 w 389578"/>
                <a:gd name="connsiteY0" fmla="*/ 0 h 531067"/>
                <a:gd name="connsiteX1" fmla="*/ 382382 w 389578"/>
                <a:gd name="connsiteY1" fmla="*/ 164308 h 531067"/>
                <a:gd name="connsiteX2" fmla="*/ 389527 w 389578"/>
                <a:gd name="connsiteY2" fmla="*/ 431055 h 531067"/>
                <a:gd name="connsiteX3" fmla="*/ 0 w 389578"/>
                <a:gd name="connsiteY3" fmla="*/ 531067 h 531067"/>
                <a:gd name="connsiteX4" fmla="*/ 2381 w 389578"/>
                <a:gd name="connsiteY4" fmla="*/ 0 h 531067"/>
                <a:gd name="connsiteX0" fmla="*/ 2381 w 382382"/>
                <a:gd name="connsiteY0" fmla="*/ 0 h 531067"/>
                <a:gd name="connsiteX1" fmla="*/ 382382 w 382382"/>
                <a:gd name="connsiteY1" fmla="*/ 164308 h 531067"/>
                <a:gd name="connsiteX2" fmla="*/ 375240 w 382382"/>
                <a:gd name="connsiteY2" fmla="*/ 376286 h 531067"/>
                <a:gd name="connsiteX3" fmla="*/ 0 w 382382"/>
                <a:gd name="connsiteY3" fmla="*/ 531067 h 531067"/>
                <a:gd name="connsiteX4" fmla="*/ 2381 w 382382"/>
                <a:gd name="connsiteY4" fmla="*/ 0 h 531067"/>
                <a:gd name="connsiteX0" fmla="*/ 2381 w 382612"/>
                <a:gd name="connsiteY0" fmla="*/ 0 h 531067"/>
                <a:gd name="connsiteX1" fmla="*/ 382382 w 382612"/>
                <a:gd name="connsiteY1" fmla="*/ 164308 h 531067"/>
                <a:gd name="connsiteX2" fmla="*/ 382383 w 382612"/>
                <a:gd name="connsiteY2" fmla="*/ 435817 h 531067"/>
                <a:gd name="connsiteX3" fmla="*/ 0 w 382612"/>
                <a:gd name="connsiteY3" fmla="*/ 531067 h 531067"/>
                <a:gd name="connsiteX4" fmla="*/ 2381 w 382612"/>
                <a:gd name="connsiteY4" fmla="*/ 0 h 531067"/>
                <a:gd name="connsiteX0" fmla="*/ 10 w 380241"/>
                <a:gd name="connsiteY0" fmla="*/ 0 h 462011"/>
                <a:gd name="connsiteX1" fmla="*/ 380011 w 380241"/>
                <a:gd name="connsiteY1" fmla="*/ 164308 h 462011"/>
                <a:gd name="connsiteX2" fmla="*/ 380012 w 380241"/>
                <a:gd name="connsiteY2" fmla="*/ 435817 h 462011"/>
                <a:gd name="connsiteX3" fmla="*/ 45254 w 380241"/>
                <a:gd name="connsiteY3" fmla="*/ 462011 h 462011"/>
                <a:gd name="connsiteX4" fmla="*/ 10 w 380241"/>
                <a:gd name="connsiteY4" fmla="*/ 0 h 462011"/>
                <a:gd name="connsiteX0" fmla="*/ 4762 w 384993"/>
                <a:gd name="connsiteY0" fmla="*/ 0 h 514398"/>
                <a:gd name="connsiteX1" fmla="*/ 384763 w 384993"/>
                <a:gd name="connsiteY1" fmla="*/ 164308 h 514398"/>
                <a:gd name="connsiteX2" fmla="*/ 384764 w 384993"/>
                <a:gd name="connsiteY2" fmla="*/ 435817 h 514398"/>
                <a:gd name="connsiteX3" fmla="*/ 0 w 384993"/>
                <a:gd name="connsiteY3" fmla="*/ 514398 h 514398"/>
                <a:gd name="connsiteX4" fmla="*/ 4762 w 384993"/>
                <a:gd name="connsiteY4" fmla="*/ 0 h 514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993" h="514398">
                  <a:moveTo>
                    <a:pt x="4762" y="0"/>
                  </a:moveTo>
                  <a:lnTo>
                    <a:pt x="384763" y="164308"/>
                  </a:lnTo>
                  <a:cubicBezTo>
                    <a:pt x="383969" y="295292"/>
                    <a:pt x="385558" y="304833"/>
                    <a:pt x="384764" y="435817"/>
                  </a:cubicBezTo>
                  <a:lnTo>
                    <a:pt x="0" y="514398"/>
                  </a:lnTo>
                  <a:cubicBezTo>
                    <a:pt x="794" y="337376"/>
                    <a:pt x="3968" y="177022"/>
                    <a:pt x="4762"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67" name="Picture 66" descr="A close up of a sign&#10;&#10;Description automatically generated">
              <a:extLst>
                <a:ext uri="{FF2B5EF4-FFF2-40B4-BE49-F238E27FC236}">
                  <a16:creationId xmlns:a16="http://schemas.microsoft.com/office/drawing/2014/main" id="{9E40F06C-4A99-46F7-B119-EDA5FF2CFBAD}"/>
                </a:ext>
              </a:extLst>
            </p:cNvPr>
            <p:cNvPicPr>
              <a:picLocks noChangeAspect="1"/>
            </p:cNvPicPr>
            <p:nvPr/>
          </p:nvPicPr>
          <p:blipFill rotWithShape="1">
            <a:blip r:embed="rId4"/>
            <a:srcRect l="32074" t="25374" b="6870"/>
            <a:stretch/>
          </p:blipFill>
          <p:spPr>
            <a:xfrm>
              <a:off x="8914295" y="5417236"/>
              <a:ext cx="474189" cy="472994"/>
            </a:xfrm>
            <a:prstGeom prst="rect">
              <a:avLst/>
            </a:prstGeom>
          </p:spPr>
        </p:pic>
        <p:pic>
          <p:nvPicPr>
            <p:cNvPr id="44" name="Picture 43">
              <a:extLst>
                <a:ext uri="{FF2B5EF4-FFF2-40B4-BE49-F238E27FC236}">
                  <a16:creationId xmlns:a16="http://schemas.microsoft.com/office/drawing/2014/main" id="{50C2D772-DA5D-4C63-BA1F-DEBE0422AF19}"/>
                </a:ext>
              </a:extLst>
            </p:cNvPr>
            <p:cNvPicPr>
              <a:picLocks noChangeAspect="1"/>
            </p:cNvPicPr>
            <p:nvPr/>
          </p:nvPicPr>
          <p:blipFill>
            <a:blip r:embed="rId5"/>
            <a:stretch>
              <a:fillRect/>
            </a:stretch>
          </p:blipFill>
          <p:spPr>
            <a:xfrm>
              <a:off x="1704201" y="4423028"/>
              <a:ext cx="574748" cy="574748"/>
            </a:xfrm>
            <a:prstGeom prst="rect">
              <a:avLst/>
            </a:prstGeom>
          </p:spPr>
        </p:pic>
        <p:grpSp>
          <p:nvGrpSpPr>
            <p:cNvPr id="27" name="Group 26">
              <a:extLst>
                <a:ext uri="{FF2B5EF4-FFF2-40B4-BE49-F238E27FC236}">
                  <a16:creationId xmlns:a16="http://schemas.microsoft.com/office/drawing/2014/main" id="{306736FB-230D-4A29-8239-FAB4D6FD2263}"/>
                </a:ext>
              </a:extLst>
            </p:cNvPr>
            <p:cNvGrpSpPr/>
            <p:nvPr/>
          </p:nvGrpSpPr>
          <p:grpSpPr>
            <a:xfrm>
              <a:off x="1601673" y="4775421"/>
              <a:ext cx="306780" cy="284055"/>
              <a:chOff x="800100" y="4572000"/>
              <a:chExt cx="342900" cy="317500"/>
            </a:xfrm>
          </p:grpSpPr>
          <p:sp>
            <p:nvSpPr>
              <p:cNvPr id="25" name="Rectangle: Rounded Corners 24">
                <a:extLst>
                  <a:ext uri="{FF2B5EF4-FFF2-40B4-BE49-F238E27FC236}">
                    <a16:creationId xmlns:a16="http://schemas.microsoft.com/office/drawing/2014/main" id="{E489309E-D270-4C75-A28C-D76F94EC81DB}"/>
                  </a:ext>
                </a:extLst>
              </p:cNvPr>
              <p:cNvSpPr/>
              <p:nvPr/>
            </p:nvSpPr>
            <p:spPr bwMode="auto">
              <a:xfrm>
                <a:off x="800100" y="4572000"/>
                <a:ext cx="342900" cy="317500"/>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Graphic 45">
                <a:extLst>
                  <a:ext uri="{FF2B5EF4-FFF2-40B4-BE49-F238E27FC236}">
                    <a16:creationId xmlns:a16="http://schemas.microsoft.com/office/drawing/2014/main" id="{A03AEF78-8EC5-4053-8B0B-3DA0937BEF4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1850" y="4591050"/>
                <a:ext cx="279400" cy="279400"/>
              </a:xfrm>
              <a:prstGeom prst="rect">
                <a:avLst/>
              </a:prstGeom>
            </p:spPr>
          </p:pic>
        </p:grpSp>
        <p:pic>
          <p:nvPicPr>
            <p:cNvPr id="51" name="Graphic 50">
              <a:extLst>
                <a:ext uri="{FF2B5EF4-FFF2-40B4-BE49-F238E27FC236}">
                  <a16:creationId xmlns:a16="http://schemas.microsoft.com/office/drawing/2014/main" id="{BE708911-E66B-4EA0-9682-12980C4528B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37488" y="4417512"/>
              <a:ext cx="579472" cy="579472"/>
            </a:xfrm>
            <a:prstGeom prst="rect">
              <a:avLst/>
            </a:prstGeom>
          </p:spPr>
        </p:pic>
      </p:grpSp>
    </p:spTree>
    <p:extLst>
      <p:ext uri="{BB962C8B-B14F-4D97-AF65-F5344CB8AC3E}">
        <p14:creationId xmlns:p14="http://schemas.microsoft.com/office/powerpoint/2010/main" val="282239127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4A1A1-40C8-4D92-A830-8A82702B2F10}"/>
              </a:ext>
            </a:extLst>
          </p:cNvPr>
          <p:cNvSpPr>
            <a:spLocks noGrp="1"/>
          </p:cNvSpPr>
          <p:nvPr>
            <p:ph type="title"/>
          </p:nvPr>
        </p:nvSpPr>
        <p:spPr>
          <a:xfrm>
            <a:off x="588263" y="457200"/>
            <a:ext cx="11018520" cy="553998"/>
          </a:xfrm>
        </p:spPr>
        <p:txBody>
          <a:bodyPr/>
          <a:lstStyle/>
          <a:p>
            <a:r>
              <a:rPr lang="en-US" dirty="0"/>
              <a:t>Create a container registry by using Azure CLI</a:t>
            </a:r>
          </a:p>
        </p:txBody>
      </p:sp>
      <p:sp>
        <p:nvSpPr>
          <p:cNvPr id="3" name="Text Placeholder 2" descr="This example depicts creating a container registry instance by using the az acr create command.">
            <a:extLst>
              <a:ext uri="{FF2B5EF4-FFF2-40B4-BE49-F238E27FC236}">
                <a16:creationId xmlns:a16="http://schemas.microsoft.com/office/drawing/2014/main" id="{E2AFBACB-7A35-4FC4-929A-B72C1874CDE2}"/>
              </a:ext>
            </a:extLst>
          </p:cNvPr>
          <p:cNvSpPr>
            <a:spLocks noGrp="1"/>
          </p:cNvSpPr>
          <p:nvPr>
            <p:ph type="body" sz="quarter" idx="10"/>
          </p:nvPr>
        </p:nvSpPr>
        <p:spPr>
          <a:xfrm>
            <a:off x="588263" y="1436688"/>
            <a:ext cx="11018520" cy="1551194"/>
          </a:xfrm>
        </p:spPr>
        <p:txBody>
          <a:bodyPr/>
          <a:lstStyle/>
          <a:p>
            <a:r>
              <a:rPr lang="en-US" sz="1800" dirty="0">
                <a:solidFill>
                  <a:srgbClr val="008000"/>
                </a:solidFill>
              </a:rPr>
              <a:t># Create a Container Registry instance</a:t>
            </a:r>
            <a:endParaRPr lang="en-US" sz="1800" dirty="0">
              <a:solidFill>
                <a:srgbClr val="000000"/>
              </a:solidFill>
            </a:endParaRPr>
          </a:p>
          <a:p>
            <a:r>
              <a:rPr lang="en-US" sz="1800" dirty="0">
                <a:solidFill>
                  <a:srgbClr val="0000FF"/>
                </a:solidFill>
              </a:rPr>
              <a:t>az acr create </a:t>
            </a:r>
            <a:r>
              <a:rPr lang="en-US" sz="1800" dirty="0">
                <a:solidFill>
                  <a:srgbClr val="001080"/>
                </a:solidFill>
              </a:rPr>
              <a:t>--resource-group </a:t>
            </a:r>
            <a:r>
              <a:rPr lang="en-US" sz="1800" dirty="0">
                <a:solidFill>
                  <a:srgbClr val="A31515"/>
                </a:solidFill>
              </a:rPr>
              <a:t>&lt;group&gt; </a:t>
            </a:r>
            <a:r>
              <a:rPr lang="en-US" sz="1800" dirty="0">
                <a:solidFill>
                  <a:srgbClr val="001080"/>
                </a:solidFill>
              </a:rPr>
              <a:t>--name </a:t>
            </a:r>
            <a:r>
              <a:rPr lang="en-US" sz="1800" dirty="0">
                <a:solidFill>
                  <a:srgbClr val="A31515"/>
                </a:solidFill>
              </a:rPr>
              <a:t>&lt;acr-name&gt; </a:t>
            </a:r>
            <a:r>
              <a:rPr lang="en-US" sz="1800" dirty="0">
                <a:solidFill>
                  <a:srgbClr val="001080"/>
                </a:solidFill>
              </a:rPr>
              <a:t>--sku </a:t>
            </a:r>
            <a:r>
              <a:rPr lang="en-US" sz="1800" dirty="0">
                <a:solidFill>
                  <a:srgbClr val="A31515"/>
                </a:solidFill>
              </a:rPr>
              <a:t>Basic</a:t>
            </a:r>
            <a:endParaRPr lang="en-US" sz="1800" dirty="0">
              <a:solidFill>
                <a:srgbClr val="000000"/>
              </a:solidFill>
            </a:endParaRPr>
          </a:p>
          <a:p>
            <a:br>
              <a:rPr lang="en-US" sz="1800" dirty="0">
                <a:solidFill>
                  <a:srgbClr val="000000"/>
                </a:solidFill>
              </a:rPr>
            </a:br>
            <a:r>
              <a:rPr lang="en-US" sz="1800" dirty="0">
                <a:solidFill>
                  <a:srgbClr val="008000"/>
                </a:solidFill>
              </a:rPr>
              <a:t># Login to Container Registry</a:t>
            </a:r>
            <a:endParaRPr lang="en-US" sz="1800" dirty="0">
              <a:solidFill>
                <a:srgbClr val="000000"/>
              </a:solidFill>
            </a:endParaRPr>
          </a:p>
          <a:p>
            <a:r>
              <a:rPr lang="en-US" sz="1800" dirty="0">
                <a:solidFill>
                  <a:srgbClr val="0000FF"/>
                </a:solidFill>
              </a:rPr>
              <a:t>az acr login </a:t>
            </a:r>
            <a:r>
              <a:rPr lang="en-US" sz="1800" dirty="0">
                <a:solidFill>
                  <a:srgbClr val="001080"/>
                </a:solidFill>
              </a:rPr>
              <a:t>--name </a:t>
            </a:r>
            <a:r>
              <a:rPr lang="en-US" sz="1800" dirty="0">
                <a:solidFill>
                  <a:srgbClr val="A31515"/>
                </a:solidFill>
              </a:rPr>
              <a:t>&lt;acrName&gt;</a:t>
            </a:r>
            <a:endParaRPr lang="en-US" sz="1800" dirty="0">
              <a:solidFill>
                <a:srgbClr val="000000"/>
              </a:solidFill>
            </a:endParaRPr>
          </a:p>
        </p:txBody>
      </p:sp>
    </p:spTree>
    <p:extLst>
      <p:ext uri="{BB962C8B-B14F-4D97-AF65-F5344CB8AC3E}">
        <p14:creationId xmlns:p14="http://schemas.microsoft.com/office/powerpoint/2010/main" val="325850466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4A1A1-40C8-4D92-A830-8A82702B2F10}"/>
              </a:ext>
            </a:extLst>
          </p:cNvPr>
          <p:cNvSpPr>
            <a:spLocks noGrp="1"/>
          </p:cNvSpPr>
          <p:nvPr>
            <p:ph type="title"/>
          </p:nvPr>
        </p:nvSpPr>
        <p:spPr/>
        <p:txBody>
          <a:bodyPr/>
          <a:lstStyle/>
          <a:p>
            <a:r>
              <a:rPr lang="en-US" dirty="0"/>
              <a:t>Build a Docker image for Container Registry</a:t>
            </a:r>
          </a:p>
        </p:txBody>
      </p:sp>
      <p:sp>
        <p:nvSpPr>
          <p:cNvPr id="3" name="Text Placeholder 2" descr="This example depicts commands for building a Docker image for a container registry.">
            <a:extLst>
              <a:ext uri="{FF2B5EF4-FFF2-40B4-BE49-F238E27FC236}">
                <a16:creationId xmlns:a16="http://schemas.microsoft.com/office/drawing/2014/main" id="{E2AFBACB-7A35-4FC4-929A-B72C1874CDE2}"/>
              </a:ext>
            </a:extLst>
          </p:cNvPr>
          <p:cNvSpPr>
            <a:spLocks noGrp="1"/>
          </p:cNvSpPr>
          <p:nvPr>
            <p:ph type="body" sz="quarter" idx="10"/>
          </p:nvPr>
        </p:nvSpPr>
        <p:spPr>
          <a:xfrm>
            <a:off x="588263" y="1436688"/>
            <a:ext cx="11018520" cy="3711785"/>
          </a:xfrm>
        </p:spPr>
        <p:txBody>
          <a:bodyPr/>
          <a:lstStyle/>
          <a:p>
            <a:r>
              <a:rPr lang="en-US" sz="1800" dirty="0">
                <a:solidFill>
                  <a:srgbClr val="008000"/>
                </a:solidFill>
              </a:rPr>
              <a:t># Pull existing Docker image</a:t>
            </a:r>
            <a:endParaRPr lang="en-US" sz="1800" dirty="0">
              <a:solidFill>
                <a:srgbClr val="000000"/>
              </a:solidFill>
            </a:endParaRPr>
          </a:p>
          <a:p>
            <a:r>
              <a:rPr lang="en-US" sz="1800" dirty="0">
                <a:solidFill>
                  <a:srgbClr val="0000FF"/>
                </a:solidFill>
              </a:rPr>
              <a:t>docker pull microsoft/aci-helloworld</a:t>
            </a:r>
            <a:endParaRPr lang="en-US" sz="1800" dirty="0">
              <a:solidFill>
                <a:srgbClr val="000000"/>
              </a:solidFill>
            </a:endParaRPr>
          </a:p>
          <a:p>
            <a:br>
              <a:rPr lang="en-US" sz="1800" dirty="0">
                <a:solidFill>
                  <a:srgbClr val="000000"/>
                </a:solidFill>
              </a:rPr>
            </a:br>
            <a:r>
              <a:rPr lang="en-US" sz="1800" dirty="0">
                <a:solidFill>
                  <a:srgbClr val="008000"/>
                </a:solidFill>
              </a:rPr>
              <a:t># Obtain the full login server name of the Container Registry instance</a:t>
            </a:r>
            <a:endParaRPr lang="en-US" sz="1800" dirty="0">
              <a:solidFill>
                <a:srgbClr val="000000"/>
              </a:solidFill>
            </a:endParaRPr>
          </a:p>
          <a:p>
            <a:r>
              <a:rPr lang="en-US" sz="1800" dirty="0">
                <a:solidFill>
                  <a:srgbClr val="0000FF"/>
                </a:solidFill>
              </a:rPr>
              <a:t>az acr list </a:t>
            </a:r>
            <a:r>
              <a:rPr lang="en-US" sz="1800" dirty="0">
                <a:solidFill>
                  <a:srgbClr val="001080"/>
                </a:solidFill>
              </a:rPr>
              <a:t>--resource-group </a:t>
            </a:r>
            <a:r>
              <a:rPr lang="en-US" sz="1800" dirty="0">
                <a:solidFill>
                  <a:srgbClr val="A31515"/>
                </a:solidFill>
              </a:rPr>
              <a:t>&lt;group&gt; </a:t>
            </a:r>
            <a:r>
              <a:rPr lang="en-US" sz="1800" dirty="0">
                <a:solidFill>
                  <a:srgbClr val="001080"/>
                </a:solidFill>
              </a:rPr>
              <a:t>--query </a:t>
            </a:r>
            <a:r>
              <a:rPr lang="en-US" sz="1800" dirty="0">
                <a:solidFill>
                  <a:srgbClr val="A31515"/>
                </a:solidFill>
              </a:rPr>
              <a:t>"[].{acrLoginServer:loginServer}" </a:t>
            </a:r>
            <a:r>
              <a:rPr lang="en-US" sz="1800" dirty="0">
                <a:solidFill>
                  <a:srgbClr val="001080"/>
                </a:solidFill>
              </a:rPr>
              <a:t>--output </a:t>
            </a:r>
            <a:r>
              <a:rPr lang="en-US" sz="1800" dirty="0">
                <a:solidFill>
                  <a:srgbClr val="A31515"/>
                </a:solidFill>
              </a:rPr>
              <a:t>table</a:t>
            </a:r>
            <a:endParaRPr lang="en-US" sz="1800" dirty="0">
              <a:solidFill>
                <a:srgbClr val="000000"/>
              </a:solidFill>
            </a:endParaRPr>
          </a:p>
          <a:p>
            <a:br>
              <a:rPr lang="en-US" sz="1800" dirty="0">
                <a:solidFill>
                  <a:srgbClr val="000000"/>
                </a:solidFill>
              </a:rPr>
            </a:br>
            <a:r>
              <a:rPr lang="en-US" sz="1800" dirty="0">
                <a:solidFill>
                  <a:srgbClr val="008000"/>
                </a:solidFill>
              </a:rPr>
              <a:t># Tag image with full login server name prefix</a:t>
            </a:r>
            <a:endParaRPr lang="en-US" sz="1800" dirty="0">
              <a:solidFill>
                <a:srgbClr val="000000"/>
              </a:solidFill>
            </a:endParaRPr>
          </a:p>
          <a:p>
            <a:r>
              <a:rPr lang="en-US" sz="1800" dirty="0">
                <a:solidFill>
                  <a:srgbClr val="0000FF"/>
                </a:solidFill>
              </a:rPr>
              <a:t>docker tag </a:t>
            </a:r>
            <a:r>
              <a:rPr lang="en-US" sz="1800" dirty="0">
                <a:solidFill>
                  <a:srgbClr val="A31515"/>
                </a:solidFill>
              </a:rPr>
              <a:t>microsoft/aci-helloworld &lt;acrLoginServer&gt;/aci-helloworld:v1</a:t>
            </a:r>
          </a:p>
          <a:p>
            <a:br>
              <a:rPr lang="en-US" sz="1800" dirty="0">
                <a:solidFill>
                  <a:srgbClr val="000000"/>
                </a:solidFill>
              </a:rPr>
            </a:br>
            <a:r>
              <a:rPr lang="en-US" sz="1800" dirty="0">
                <a:solidFill>
                  <a:srgbClr val="008000"/>
                </a:solidFill>
              </a:rPr>
              <a:t># Push image to Container Registry</a:t>
            </a:r>
            <a:endParaRPr lang="en-US" sz="1800" dirty="0">
              <a:solidFill>
                <a:srgbClr val="000000"/>
              </a:solidFill>
            </a:endParaRPr>
          </a:p>
          <a:p>
            <a:r>
              <a:rPr lang="en-US" sz="1800" dirty="0">
                <a:solidFill>
                  <a:srgbClr val="0000FF"/>
                </a:solidFill>
              </a:rPr>
              <a:t>docker push </a:t>
            </a:r>
            <a:r>
              <a:rPr lang="en-US" sz="1800" dirty="0">
                <a:solidFill>
                  <a:srgbClr val="A31515"/>
                </a:solidFill>
              </a:rPr>
              <a:t>&lt;acrLoginServer&gt;/aci-helloworld:v1</a:t>
            </a:r>
          </a:p>
        </p:txBody>
      </p:sp>
      <p:pic>
        <p:nvPicPr>
          <p:cNvPr id="4" name="Graphic 3">
            <a:extLst>
              <a:ext uri="{FF2B5EF4-FFF2-40B4-BE49-F238E27FC236}">
                <a16:creationId xmlns:a16="http://schemas.microsoft.com/office/drawing/2014/main" id="{25EE4A7C-0CC4-4CCD-B070-8E636AD1271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75308"/>
          <a:stretch/>
        </p:blipFill>
        <p:spPr>
          <a:xfrm>
            <a:off x="10859859" y="598488"/>
            <a:ext cx="769278" cy="548640"/>
          </a:xfrm>
          <a:prstGeom prst="rect">
            <a:avLst/>
          </a:prstGeom>
        </p:spPr>
      </p:pic>
    </p:spTree>
    <p:extLst>
      <p:ext uri="{BB962C8B-B14F-4D97-AF65-F5344CB8AC3E}">
        <p14:creationId xmlns:p14="http://schemas.microsoft.com/office/powerpoint/2010/main" val="135473129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1B103-0B52-435F-8F73-80A7D25D8F27}"/>
              </a:ext>
            </a:extLst>
          </p:cNvPr>
          <p:cNvSpPr>
            <a:spLocks noGrp="1"/>
          </p:cNvSpPr>
          <p:nvPr>
            <p:ph type="title"/>
          </p:nvPr>
        </p:nvSpPr>
        <p:spPr>
          <a:xfrm>
            <a:off x="588263" y="457200"/>
            <a:ext cx="11018520" cy="461665"/>
          </a:xfrm>
        </p:spPr>
        <p:txBody>
          <a:bodyPr/>
          <a:lstStyle/>
          <a:p>
            <a:r>
              <a:rPr lang="en-US" sz="3000" dirty="0"/>
              <a:t>View a deployed image in Container Registry by using Azure CLI</a:t>
            </a:r>
          </a:p>
        </p:txBody>
      </p:sp>
      <p:sp>
        <p:nvSpPr>
          <p:cNvPr id="3" name="Text Placeholder 2" descr="This example depicts the az acr repository list command that lists all the repositories in the registry and the az acr repository show-tags command that lists all of the tags within the repository.">
            <a:extLst>
              <a:ext uri="{FF2B5EF4-FFF2-40B4-BE49-F238E27FC236}">
                <a16:creationId xmlns:a16="http://schemas.microsoft.com/office/drawing/2014/main" id="{8D8D945E-07F0-4B0B-8EC2-E4F216BA3EDC}"/>
              </a:ext>
            </a:extLst>
          </p:cNvPr>
          <p:cNvSpPr>
            <a:spLocks noGrp="1"/>
          </p:cNvSpPr>
          <p:nvPr>
            <p:ph type="body" sz="quarter" idx="10"/>
          </p:nvPr>
        </p:nvSpPr>
        <p:spPr>
          <a:xfrm>
            <a:off x="588263" y="1436688"/>
            <a:ext cx="11018520" cy="1551194"/>
          </a:xfrm>
        </p:spPr>
        <p:txBody>
          <a:bodyPr/>
          <a:lstStyle/>
          <a:p>
            <a:r>
              <a:rPr lang="en-US" sz="1800" dirty="0">
                <a:solidFill>
                  <a:srgbClr val="008000"/>
                </a:solidFill>
              </a:rPr>
              <a:t># List container images</a:t>
            </a:r>
            <a:endParaRPr lang="en-US" sz="1800" dirty="0">
              <a:solidFill>
                <a:srgbClr val="000000"/>
              </a:solidFill>
            </a:endParaRPr>
          </a:p>
          <a:p>
            <a:r>
              <a:rPr lang="en-US" sz="1800" dirty="0">
                <a:solidFill>
                  <a:srgbClr val="0000FF"/>
                </a:solidFill>
              </a:rPr>
              <a:t>az acr repository list </a:t>
            </a:r>
            <a:r>
              <a:rPr lang="en-US" sz="1800" dirty="0">
                <a:solidFill>
                  <a:srgbClr val="001080"/>
                </a:solidFill>
              </a:rPr>
              <a:t>--name </a:t>
            </a:r>
            <a:r>
              <a:rPr lang="en-US" sz="1800" dirty="0">
                <a:solidFill>
                  <a:srgbClr val="A31515"/>
                </a:solidFill>
              </a:rPr>
              <a:t>&lt;acrName&gt; </a:t>
            </a:r>
            <a:r>
              <a:rPr lang="en-US" sz="1800" dirty="0">
                <a:solidFill>
                  <a:srgbClr val="001080"/>
                </a:solidFill>
              </a:rPr>
              <a:t>--output </a:t>
            </a:r>
            <a:r>
              <a:rPr lang="en-US" sz="1800" dirty="0">
                <a:solidFill>
                  <a:srgbClr val="A31515"/>
                </a:solidFill>
              </a:rPr>
              <a:t>table</a:t>
            </a:r>
            <a:endParaRPr lang="en-US" sz="1800" dirty="0">
              <a:solidFill>
                <a:srgbClr val="000000"/>
              </a:solidFill>
            </a:endParaRPr>
          </a:p>
          <a:p>
            <a:br>
              <a:rPr lang="en-US" sz="1800" dirty="0">
                <a:solidFill>
                  <a:srgbClr val="000000"/>
                </a:solidFill>
              </a:rPr>
            </a:br>
            <a:r>
              <a:rPr lang="en-US" sz="1800" dirty="0">
                <a:solidFill>
                  <a:srgbClr val="008000"/>
                </a:solidFill>
              </a:rPr>
              <a:t># List the tags on the aci-helloworld repository</a:t>
            </a:r>
            <a:endParaRPr lang="en-US" sz="1800" dirty="0">
              <a:solidFill>
                <a:srgbClr val="000000"/>
              </a:solidFill>
            </a:endParaRPr>
          </a:p>
          <a:p>
            <a:r>
              <a:rPr lang="en-US" sz="1800" dirty="0">
                <a:solidFill>
                  <a:srgbClr val="0000FF"/>
                </a:solidFill>
              </a:rPr>
              <a:t>az acr repository show-tags </a:t>
            </a:r>
            <a:r>
              <a:rPr lang="en-US" sz="1800" dirty="0">
                <a:solidFill>
                  <a:srgbClr val="001080"/>
                </a:solidFill>
              </a:rPr>
              <a:t>--name </a:t>
            </a:r>
            <a:r>
              <a:rPr lang="en-US" sz="1800" dirty="0">
                <a:solidFill>
                  <a:srgbClr val="A31515"/>
                </a:solidFill>
              </a:rPr>
              <a:t>&lt;acrName&gt; </a:t>
            </a:r>
            <a:r>
              <a:rPr lang="en-US" sz="1800" dirty="0">
                <a:solidFill>
                  <a:srgbClr val="001080"/>
                </a:solidFill>
              </a:rPr>
              <a:t>--repository </a:t>
            </a:r>
            <a:r>
              <a:rPr lang="en-US" sz="1800" dirty="0">
                <a:solidFill>
                  <a:srgbClr val="A31515"/>
                </a:solidFill>
              </a:rPr>
              <a:t>aci-helloworld </a:t>
            </a:r>
            <a:r>
              <a:rPr lang="en-US" sz="1800" dirty="0">
                <a:solidFill>
                  <a:srgbClr val="001080"/>
                </a:solidFill>
              </a:rPr>
              <a:t>--output </a:t>
            </a:r>
            <a:r>
              <a:rPr lang="en-US" sz="1800" dirty="0">
                <a:solidFill>
                  <a:srgbClr val="A31515"/>
                </a:solidFill>
              </a:rPr>
              <a:t>table</a:t>
            </a:r>
            <a:endParaRPr lang="en-US" sz="1800" dirty="0">
              <a:solidFill>
                <a:srgbClr val="000000"/>
              </a:solidFill>
            </a:endParaRPr>
          </a:p>
        </p:txBody>
      </p:sp>
    </p:spTree>
    <p:extLst>
      <p:ext uri="{BB962C8B-B14F-4D97-AF65-F5344CB8AC3E}">
        <p14:creationId xmlns:p14="http://schemas.microsoft.com/office/powerpoint/2010/main" val="355541352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1B103-0B52-435F-8F73-80A7D25D8F27}"/>
              </a:ext>
            </a:extLst>
          </p:cNvPr>
          <p:cNvSpPr>
            <a:spLocks noGrp="1"/>
          </p:cNvSpPr>
          <p:nvPr>
            <p:ph type="title"/>
          </p:nvPr>
        </p:nvSpPr>
        <p:spPr>
          <a:xfrm>
            <a:off x="588263" y="457200"/>
            <a:ext cx="11018520" cy="461665"/>
          </a:xfrm>
        </p:spPr>
        <p:txBody>
          <a:bodyPr/>
          <a:lstStyle/>
          <a:p>
            <a:r>
              <a:rPr lang="en-US" sz="3000" dirty="0"/>
              <a:t>Deploy an image to Container Registry by using Azure CLI</a:t>
            </a:r>
          </a:p>
        </p:txBody>
      </p:sp>
      <p:sp>
        <p:nvSpPr>
          <p:cNvPr id="3" name="Text Placeholder 2" descr="This example depicts the commands for deploying a container image to a container registry.">
            <a:extLst>
              <a:ext uri="{FF2B5EF4-FFF2-40B4-BE49-F238E27FC236}">
                <a16:creationId xmlns:a16="http://schemas.microsoft.com/office/drawing/2014/main" id="{8D8D945E-07F0-4B0B-8EC2-E4F216BA3EDC}"/>
              </a:ext>
            </a:extLst>
          </p:cNvPr>
          <p:cNvSpPr>
            <a:spLocks noGrp="1"/>
          </p:cNvSpPr>
          <p:nvPr>
            <p:ph type="body" sz="quarter" idx="10"/>
          </p:nvPr>
        </p:nvSpPr>
        <p:spPr>
          <a:xfrm>
            <a:off x="588263" y="1436688"/>
            <a:ext cx="11018520" cy="4265783"/>
          </a:xfrm>
        </p:spPr>
        <p:txBody>
          <a:bodyPr/>
          <a:lstStyle/>
          <a:p>
            <a:r>
              <a:rPr lang="en-US" sz="1800" dirty="0">
                <a:solidFill>
                  <a:srgbClr val="008000"/>
                </a:solidFill>
              </a:rPr>
              <a:t># Enable admin user</a:t>
            </a:r>
            <a:endParaRPr lang="en-US" sz="1800" dirty="0">
              <a:solidFill>
                <a:srgbClr val="000000"/>
              </a:solidFill>
            </a:endParaRPr>
          </a:p>
          <a:p>
            <a:r>
              <a:rPr lang="en-US" sz="1800" dirty="0">
                <a:solidFill>
                  <a:srgbClr val="0000FF"/>
                </a:solidFill>
              </a:rPr>
              <a:t>az acr update </a:t>
            </a:r>
            <a:r>
              <a:rPr lang="en-US" sz="1800" dirty="0">
                <a:solidFill>
                  <a:srgbClr val="001080"/>
                </a:solidFill>
              </a:rPr>
              <a:t>--name </a:t>
            </a:r>
            <a:r>
              <a:rPr lang="en-US" sz="1800" dirty="0">
                <a:solidFill>
                  <a:srgbClr val="A31515"/>
                </a:solidFill>
              </a:rPr>
              <a:t>&lt;acrName&gt; </a:t>
            </a:r>
            <a:r>
              <a:rPr lang="en-US" sz="1800" dirty="0">
                <a:solidFill>
                  <a:srgbClr val="001080"/>
                </a:solidFill>
              </a:rPr>
              <a:t>--admin-enabled </a:t>
            </a:r>
            <a:r>
              <a:rPr lang="en-US" sz="1800" dirty="0">
                <a:solidFill>
                  <a:srgbClr val="A31515"/>
                </a:solidFill>
              </a:rPr>
              <a:t>true</a:t>
            </a:r>
            <a:endParaRPr lang="en-US" sz="1800" dirty="0">
              <a:solidFill>
                <a:srgbClr val="000000"/>
              </a:solidFill>
            </a:endParaRPr>
          </a:p>
          <a:p>
            <a:br>
              <a:rPr lang="en-US" sz="1800" dirty="0">
                <a:solidFill>
                  <a:srgbClr val="000000"/>
                </a:solidFill>
              </a:rPr>
            </a:br>
            <a:r>
              <a:rPr lang="en-US" sz="1800" dirty="0">
                <a:solidFill>
                  <a:srgbClr val="008000"/>
                </a:solidFill>
              </a:rPr>
              <a:t># Query for the password</a:t>
            </a:r>
            <a:endParaRPr lang="en-US" sz="1800" dirty="0">
              <a:solidFill>
                <a:srgbClr val="000000"/>
              </a:solidFill>
            </a:endParaRPr>
          </a:p>
          <a:p>
            <a:r>
              <a:rPr lang="en-US" sz="1800" dirty="0">
                <a:solidFill>
                  <a:srgbClr val="0000FF"/>
                </a:solidFill>
              </a:rPr>
              <a:t>az acr credential show </a:t>
            </a:r>
            <a:r>
              <a:rPr lang="en-US" sz="1800" dirty="0">
                <a:solidFill>
                  <a:srgbClr val="001080"/>
                </a:solidFill>
              </a:rPr>
              <a:t>--name </a:t>
            </a:r>
            <a:r>
              <a:rPr lang="en-US" sz="1800" dirty="0">
                <a:solidFill>
                  <a:srgbClr val="A31515"/>
                </a:solidFill>
              </a:rPr>
              <a:t>&lt;acrName&gt; </a:t>
            </a:r>
            <a:r>
              <a:rPr lang="en-US" sz="1800" dirty="0">
                <a:solidFill>
                  <a:srgbClr val="001080"/>
                </a:solidFill>
              </a:rPr>
              <a:t>--query </a:t>
            </a:r>
            <a:r>
              <a:rPr lang="en-US" sz="1800" dirty="0">
                <a:solidFill>
                  <a:srgbClr val="A31515"/>
                </a:solidFill>
              </a:rPr>
              <a:t>"passwords[0].value"</a:t>
            </a:r>
            <a:endParaRPr lang="en-US" sz="1800" dirty="0">
              <a:solidFill>
                <a:srgbClr val="000000"/>
              </a:solidFill>
            </a:endParaRPr>
          </a:p>
          <a:p>
            <a:br>
              <a:rPr lang="en-US" sz="1800" dirty="0">
                <a:solidFill>
                  <a:srgbClr val="000000"/>
                </a:solidFill>
              </a:rPr>
            </a:br>
            <a:r>
              <a:rPr lang="en-US" sz="1800" dirty="0">
                <a:solidFill>
                  <a:srgbClr val="008000"/>
                </a:solidFill>
              </a:rPr>
              <a:t># Deploy container image</a:t>
            </a:r>
            <a:endParaRPr lang="en-US" sz="1800" dirty="0">
              <a:solidFill>
                <a:srgbClr val="000000"/>
              </a:solidFill>
            </a:endParaRPr>
          </a:p>
          <a:p>
            <a:r>
              <a:rPr lang="en-US" sz="1800" dirty="0">
                <a:solidFill>
                  <a:srgbClr val="0000FF"/>
                </a:solidFill>
              </a:rPr>
              <a:t>az container create </a:t>
            </a:r>
            <a:r>
              <a:rPr lang="en-US" sz="1800" dirty="0">
                <a:solidFill>
                  <a:srgbClr val="001080"/>
                </a:solidFill>
              </a:rPr>
              <a:t>--resource-group </a:t>
            </a:r>
            <a:r>
              <a:rPr lang="en-US" sz="1800" dirty="0">
                <a:solidFill>
                  <a:srgbClr val="A31515"/>
                </a:solidFill>
              </a:rPr>
              <a:t>&lt;group&gt; </a:t>
            </a:r>
            <a:r>
              <a:rPr lang="en-US" sz="1800" dirty="0">
                <a:solidFill>
                  <a:srgbClr val="001080"/>
                </a:solidFill>
              </a:rPr>
              <a:t>--name </a:t>
            </a:r>
            <a:r>
              <a:rPr lang="en-US" sz="1800" dirty="0">
                <a:solidFill>
                  <a:srgbClr val="A31515"/>
                </a:solidFill>
              </a:rPr>
              <a:t>acr-quickstart </a:t>
            </a:r>
            <a:r>
              <a:rPr lang="en-US" sz="1800" dirty="0">
                <a:solidFill>
                  <a:srgbClr val="001080"/>
                </a:solidFill>
              </a:rPr>
              <a:t>--image </a:t>
            </a:r>
            <a:r>
              <a:rPr lang="en-US" sz="1800" dirty="0">
                <a:solidFill>
                  <a:srgbClr val="A31515"/>
                </a:solidFill>
              </a:rPr>
              <a:t>&lt;acrLoginServer&gt;/aci-helloworld:v1 </a:t>
            </a:r>
            <a:r>
              <a:rPr lang="en-US" sz="1800" dirty="0">
                <a:solidFill>
                  <a:srgbClr val="001080"/>
                </a:solidFill>
              </a:rPr>
              <a:t>--cpu </a:t>
            </a:r>
            <a:r>
              <a:rPr lang="en-US" sz="1800" dirty="0">
                <a:solidFill>
                  <a:srgbClr val="A31515"/>
                </a:solidFill>
              </a:rPr>
              <a:t>1 </a:t>
            </a:r>
            <a:r>
              <a:rPr lang="en-US" sz="1800" dirty="0">
                <a:solidFill>
                  <a:srgbClr val="001080"/>
                </a:solidFill>
              </a:rPr>
              <a:t>--memory </a:t>
            </a:r>
            <a:r>
              <a:rPr lang="en-US" sz="1800" dirty="0">
                <a:solidFill>
                  <a:srgbClr val="A31515"/>
                </a:solidFill>
              </a:rPr>
              <a:t>1 </a:t>
            </a:r>
            <a:r>
              <a:rPr lang="en-US" sz="1800" dirty="0">
                <a:solidFill>
                  <a:srgbClr val="001080"/>
                </a:solidFill>
              </a:rPr>
              <a:t>--registry-username </a:t>
            </a:r>
            <a:r>
              <a:rPr lang="en-US" sz="1800" dirty="0">
                <a:solidFill>
                  <a:srgbClr val="A31515"/>
                </a:solidFill>
              </a:rPr>
              <a:t>&lt;acrName&gt; </a:t>
            </a:r>
            <a:r>
              <a:rPr lang="en-US" sz="1800" dirty="0">
                <a:solidFill>
                  <a:srgbClr val="001080"/>
                </a:solidFill>
              </a:rPr>
              <a:t>--registry-password </a:t>
            </a:r>
            <a:r>
              <a:rPr lang="en-US" sz="1800" dirty="0">
                <a:solidFill>
                  <a:srgbClr val="A31515"/>
                </a:solidFill>
              </a:rPr>
              <a:t>&lt;acrPassword&gt; </a:t>
            </a:r>
            <a:r>
              <a:rPr lang="en-US" sz="1800" dirty="0">
                <a:solidFill>
                  <a:srgbClr val="001080"/>
                </a:solidFill>
              </a:rPr>
              <a:t>--dns-name-label </a:t>
            </a:r>
            <a:r>
              <a:rPr lang="en-US" sz="1800" dirty="0">
                <a:solidFill>
                  <a:srgbClr val="A31515"/>
                </a:solidFill>
              </a:rPr>
              <a:t>&lt;fqdn&gt; </a:t>
            </a:r>
            <a:r>
              <a:rPr lang="en-US" sz="1800" dirty="0">
                <a:solidFill>
                  <a:srgbClr val="001080"/>
                </a:solidFill>
              </a:rPr>
              <a:t>--ports </a:t>
            </a:r>
            <a:r>
              <a:rPr lang="en-US" sz="1800" dirty="0">
                <a:solidFill>
                  <a:srgbClr val="A31515"/>
                </a:solidFill>
              </a:rPr>
              <a:t>80</a:t>
            </a:r>
            <a:endParaRPr lang="en-US" sz="1800" dirty="0">
              <a:solidFill>
                <a:srgbClr val="000000"/>
              </a:solidFill>
            </a:endParaRPr>
          </a:p>
          <a:p>
            <a:br>
              <a:rPr lang="en-US" sz="1800" dirty="0">
                <a:solidFill>
                  <a:srgbClr val="000000"/>
                </a:solidFill>
              </a:rPr>
            </a:br>
            <a:r>
              <a:rPr lang="en-US" sz="1800" dirty="0">
                <a:solidFill>
                  <a:srgbClr val="008000"/>
                </a:solidFill>
              </a:rPr>
              <a:t># View container FQDN</a:t>
            </a:r>
            <a:endParaRPr lang="en-US" sz="1800" dirty="0">
              <a:solidFill>
                <a:srgbClr val="000000"/>
              </a:solidFill>
            </a:endParaRPr>
          </a:p>
          <a:p>
            <a:r>
              <a:rPr lang="en-US" sz="1800" dirty="0">
                <a:solidFill>
                  <a:srgbClr val="0000FF"/>
                </a:solidFill>
              </a:rPr>
              <a:t>az container show </a:t>
            </a:r>
            <a:r>
              <a:rPr lang="en-US" sz="1800" dirty="0">
                <a:solidFill>
                  <a:srgbClr val="001080"/>
                </a:solidFill>
              </a:rPr>
              <a:t>--resource-group </a:t>
            </a:r>
            <a:r>
              <a:rPr lang="en-US" sz="1800" dirty="0">
                <a:solidFill>
                  <a:srgbClr val="A31515"/>
                </a:solidFill>
              </a:rPr>
              <a:t>myResourceGroup </a:t>
            </a:r>
            <a:r>
              <a:rPr lang="en-US" sz="1800" dirty="0">
                <a:solidFill>
                  <a:srgbClr val="001080"/>
                </a:solidFill>
              </a:rPr>
              <a:t>--name </a:t>
            </a:r>
            <a:r>
              <a:rPr lang="en-US" sz="1800" dirty="0">
                <a:solidFill>
                  <a:srgbClr val="A31515"/>
                </a:solidFill>
              </a:rPr>
              <a:t>acr-quickstart `</a:t>
            </a:r>
            <a:br>
              <a:rPr lang="en-US" sz="1800" dirty="0">
                <a:solidFill>
                  <a:srgbClr val="A31515"/>
                </a:solidFill>
              </a:rPr>
            </a:br>
            <a:r>
              <a:rPr lang="en-US" sz="1800" dirty="0">
                <a:solidFill>
                  <a:srgbClr val="A31515"/>
                </a:solidFill>
              </a:rPr>
              <a:t>    </a:t>
            </a:r>
            <a:r>
              <a:rPr lang="en-US" sz="1800" dirty="0">
                <a:solidFill>
                  <a:srgbClr val="001080"/>
                </a:solidFill>
              </a:rPr>
              <a:t>--query </a:t>
            </a:r>
            <a:r>
              <a:rPr lang="en-US" sz="1800" dirty="0">
                <a:solidFill>
                  <a:srgbClr val="A31515"/>
                </a:solidFill>
              </a:rPr>
              <a:t>instanceView.state</a:t>
            </a:r>
            <a:endParaRPr lang="en-US" sz="1800" dirty="0">
              <a:solidFill>
                <a:srgbClr val="000000"/>
              </a:solidFill>
            </a:endParaRPr>
          </a:p>
        </p:txBody>
      </p:sp>
    </p:spTree>
    <p:extLst>
      <p:ext uri="{BB962C8B-B14F-4D97-AF65-F5344CB8AC3E}">
        <p14:creationId xmlns:p14="http://schemas.microsoft.com/office/powerpoint/2010/main" val="102052706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F8547-2BA8-4733-9777-F1B1E8FE6294}"/>
              </a:ext>
            </a:extLst>
          </p:cNvPr>
          <p:cNvSpPr>
            <a:spLocks noGrp="1"/>
          </p:cNvSpPr>
          <p:nvPr>
            <p:ph type="title"/>
          </p:nvPr>
        </p:nvSpPr>
        <p:spPr/>
        <p:txBody>
          <a:bodyPr/>
          <a:lstStyle/>
          <a:p>
            <a:r>
              <a:rPr lang="en-US" dirty="0"/>
              <a:t>Azure Container Registry Build (ACR Build)</a:t>
            </a:r>
          </a:p>
        </p:txBody>
      </p:sp>
      <p:sp>
        <p:nvSpPr>
          <p:cNvPr id="3" name="Text Placeholder 2">
            <a:extLst>
              <a:ext uri="{FF2B5EF4-FFF2-40B4-BE49-F238E27FC236}">
                <a16:creationId xmlns:a16="http://schemas.microsoft.com/office/drawing/2014/main" id="{8143CB52-2243-45DF-82C4-444173115D8F}"/>
              </a:ext>
            </a:extLst>
          </p:cNvPr>
          <p:cNvSpPr>
            <a:spLocks noGrp="1"/>
          </p:cNvSpPr>
          <p:nvPr>
            <p:ph type="body" sz="quarter" idx="10"/>
          </p:nvPr>
        </p:nvSpPr>
        <p:spPr>
          <a:xfrm>
            <a:off x="584200" y="1435497"/>
            <a:ext cx="11018520" cy="2917722"/>
          </a:xfrm>
        </p:spPr>
        <p:txBody>
          <a:bodyPr/>
          <a:lstStyle/>
          <a:p>
            <a:r>
              <a:rPr lang="en-US" dirty="0">
                <a:latin typeface="+mn-lt"/>
              </a:rPr>
              <a:t>Suite of features within Container Registry that provides streamlined and efficient Docker container image builds in Azure</a:t>
            </a:r>
          </a:p>
          <a:p>
            <a:pPr lvl="1"/>
            <a:r>
              <a:rPr lang="en-US" dirty="0"/>
              <a:t>Offloads </a:t>
            </a:r>
            <a:r>
              <a:rPr lang="en-US" b="1" dirty="0"/>
              <a:t>docker build </a:t>
            </a:r>
            <a:r>
              <a:rPr lang="en-US" dirty="0"/>
              <a:t>operations to Azure</a:t>
            </a:r>
          </a:p>
          <a:p>
            <a:pPr lvl="1"/>
            <a:r>
              <a:rPr lang="en-US" dirty="0"/>
              <a:t>Replaces manual build by using Docker tools on your local machine</a:t>
            </a:r>
          </a:p>
          <a:p>
            <a:pPr lvl="1"/>
            <a:r>
              <a:rPr lang="en-US" dirty="0"/>
              <a:t>Build on demand</a:t>
            </a:r>
          </a:p>
          <a:p>
            <a:r>
              <a:rPr lang="en-US" dirty="0">
                <a:latin typeface="+mn-lt"/>
              </a:rPr>
              <a:t>Fully automate builds with source code commit and base image update build triggers</a:t>
            </a:r>
          </a:p>
        </p:txBody>
      </p:sp>
    </p:spTree>
    <p:extLst>
      <p:ext uri="{BB962C8B-B14F-4D97-AF65-F5344CB8AC3E}">
        <p14:creationId xmlns:p14="http://schemas.microsoft.com/office/powerpoint/2010/main" val="148372698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FA3E-0F89-455C-B171-E3177C08C3F0}"/>
              </a:ext>
            </a:extLst>
          </p:cNvPr>
          <p:cNvSpPr>
            <a:spLocks noGrp="1"/>
          </p:cNvSpPr>
          <p:nvPr>
            <p:ph type="title"/>
          </p:nvPr>
        </p:nvSpPr>
        <p:spPr/>
        <p:txBody>
          <a:bodyPr/>
          <a:lstStyle/>
          <a:p>
            <a:r>
              <a:rPr lang="en-US" dirty="0"/>
              <a:t>Building images in Container Registry</a:t>
            </a:r>
          </a:p>
        </p:txBody>
      </p:sp>
      <p:grpSp>
        <p:nvGrpSpPr>
          <p:cNvPr id="3" name="Group 2" descr="This diagram depicts a build task being offloaded from a local machine to the container registry and the result of that build task being pushed to a container image repository.">
            <a:extLst>
              <a:ext uri="{FF2B5EF4-FFF2-40B4-BE49-F238E27FC236}">
                <a16:creationId xmlns:a16="http://schemas.microsoft.com/office/drawing/2014/main" id="{0331FB3D-AB03-41F6-8839-DA2165F4B194}"/>
              </a:ext>
            </a:extLst>
          </p:cNvPr>
          <p:cNvGrpSpPr/>
          <p:nvPr/>
        </p:nvGrpSpPr>
        <p:grpSpPr>
          <a:xfrm>
            <a:off x="1265590" y="1589591"/>
            <a:ext cx="10272126" cy="4689402"/>
            <a:chOff x="1265590" y="1589591"/>
            <a:chExt cx="10272126" cy="4689402"/>
          </a:xfrm>
        </p:grpSpPr>
        <p:pic>
          <p:nvPicPr>
            <p:cNvPr id="39" name="Picture 38">
              <a:extLst>
                <a:ext uri="{FF2B5EF4-FFF2-40B4-BE49-F238E27FC236}">
                  <a16:creationId xmlns:a16="http://schemas.microsoft.com/office/drawing/2014/main" id="{AB4513B2-9F59-47B8-95FD-FAA03CD8B50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rot="16200000">
              <a:off x="8463362" y="2164883"/>
              <a:ext cx="1042636" cy="1042636"/>
            </a:xfrm>
            <a:prstGeom prst="rect">
              <a:avLst/>
            </a:prstGeom>
          </p:spPr>
        </p:pic>
        <p:sp>
          <p:nvSpPr>
            <p:cNvPr id="33" name="TextBox 32">
              <a:extLst>
                <a:ext uri="{FF2B5EF4-FFF2-40B4-BE49-F238E27FC236}">
                  <a16:creationId xmlns:a16="http://schemas.microsoft.com/office/drawing/2014/main" id="{2C52DBC7-3831-4E1A-851E-C292F34625E5}"/>
                </a:ext>
              </a:extLst>
            </p:cNvPr>
            <p:cNvSpPr txBox="1"/>
            <p:nvPr/>
          </p:nvSpPr>
          <p:spPr>
            <a:xfrm>
              <a:off x="6888636" y="1589591"/>
              <a:ext cx="1253228" cy="307777"/>
            </a:xfrm>
            <a:prstGeom prst="rect">
              <a:avLst/>
            </a:prstGeom>
            <a:noFill/>
          </p:spPr>
          <p:txBody>
            <a:bodyPr wrap="none" lIns="0" tIns="0" rIns="0" bIns="0" rtlCol="0">
              <a:spAutoFit/>
            </a:bodyPr>
            <a:lstStyle/>
            <a:p>
              <a:r>
                <a:rPr lang="en-US" sz="2000" dirty="0"/>
                <a:t>Repository</a:t>
              </a:r>
              <a:endParaRPr lang="en-IN" sz="2000" dirty="0">
                <a:gradFill>
                  <a:gsLst>
                    <a:gs pos="2917">
                      <a:schemeClr val="tx1"/>
                    </a:gs>
                    <a:gs pos="30000">
                      <a:schemeClr val="tx1"/>
                    </a:gs>
                  </a:gsLst>
                  <a:lin ang="5400000" scaled="0"/>
                </a:gradFill>
              </a:endParaRPr>
            </a:p>
          </p:txBody>
        </p:sp>
        <p:pic>
          <p:nvPicPr>
            <p:cNvPr id="8" name="Graphic 7">
              <a:extLst>
                <a:ext uri="{FF2B5EF4-FFF2-40B4-BE49-F238E27FC236}">
                  <a16:creationId xmlns:a16="http://schemas.microsoft.com/office/drawing/2014/main" id="{2A8F9FD4-27A2-4CF1-890F-9B2BC4F7E287}"/>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24744" r="18895"/>
            <a:stretch/>
          </p:blipFill>
          <p:spPr>
            <a:xfrm>
              <a:off x="3122846" y="4476594"/>
              <a:ext cx="838410" cy="1149484"/>
            </a:xfrm>
            <a:prstGeom prst="rect">
              <a:avLst/>
            </a:prstGeom>
          </p:spPr>
        </p:pic>
        <p:cxnSp>
          <p:nvCxnSpPr>
            <p:cNvPr id="12" name="Straight Connector 11">
              <a:extLst>
                <a:ext uri="{FF2B5EF4-FFF2-40B4-BE49-F238E27FC236}">
                  <a16:creationId xmlns:a16="http://schemas.microsoft.com/office/drawing/2014/main" id="{79975D26-613F-4CA5-810B-08123D19DF1D}"/>
                </a:ext>
              </a:extLst>
            </p:cNvPr>
            <p:cNvCxnSpPr>
              <a:cxnSpLocks/>
            </p:cNvCxnSpPr>
            <p:nvPr/>
          </p:nvCxnSpPr>
          <p:spPr>
            <a:xfrm>
              <a:off x="1265590" y="3977132"/>
              <a:ext cx="8455556" cy="0"/>
            </a:xfrm>
            <a:prstGeom prst="line">
              <a:avLst/>
            </a:prstGeom>
            <a:ln w="57150">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069D394-4E3B-4FEC-B2DB-695BAE3DC20D}"/>
                </a:ext>
              </a:extLst>
            </p:cNvPr>
            <p:cNvCxnSpPr>
              <a:cxnSpLocks/>
            </p:cNvCxnSpPr>
            <p:nvPr/>
          </p:nvCxnSpPr>
          <p:spPr>
            <a:xfrm flipV="1">
              <a:off x="9708446" y="2855976"/>
              <a:ext cx="758952" cy="1146048"/>
            </a:xfrm>
            <a:prstGeom prst="line">
              <a:avLst/>
            </a:prstGeom>
            <a:ln w="57150">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0CAF47E-26B8-4465-8E29-F778857903B5}"/>
                </a:ext>
              </a:extLst>
            </p:cNvPr>
            <p:cNvCxnSpPr/>
            <p:nvPr/>
          </p:nvCxnSpPr>
          <p:spPr>
            <a:xfrm>
              <a:off x="1265590" y="2622486"/>
              <a:ext cx="0" cy="1366838"/>
            </a:xfrm>
            <a:prstGeom prst="line">
              <a:avLst/>
            </a:prstGeom>
            <a:ln w="57150">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FBA8DEF1-7CF3-4E58-AB01-0605005CFDB0}"/>
                </a:ext>
              </a:extLst>
            </p:cNvPr>
            <p:cNvSpPr txBox="1"/>
            <p:nvPr/>
          </p:nvSpPr>
          <p:spPr>
            <a:xfrm>
              <a:off x="10252861" y="3547205"/>
              <a:ext cx="1284855" cy="615553"/>
            </a:xfrm>
            <a:prstGeom prst="rect">
              <a:avLst/>
            </a:prstGeom>
            <a:noFill/>
          </p:spPr>
          <p:txBody>
            <a:bodyPr wrap="square" lIns="0" tIns="0" rIns="0" bIns="0" rtlCol="0">
              <a:spAutoFit/>
            </a:bodyPr>
            <a:lstStyle/>
            <a:p>
              <a:pPr algn="ctr"/>
              <a:r>
                <a:rPr lang="en-US" sz="2000" dirty="0"/>
                <a:t>Container Registry</a:t>
              </a:r>
              <a:endParaRPr lang="en-IN" sz="2000" dirty="0">
                <a:gradFill>
                  <a:gsLst>
                    <a:gs pos="2917">
                      <a:schemeClr val="tx1"/>
                    </a:gs>
                    <a:gs pos="30000">
                      <a:schemeClr val="tx1"/>
                    </a:gs>
                  </a:gsLst>
                  <a:lin ang="5400000" scaled="0"/>
                </a:gradFill>
              </a:endParaRPr>
            </a:p>
          </p:txBody>
        </p:sp>
        <p:sp>
          <p:nvSpPr>
            <p:cNvPr id="32" name="TextBox 31">
              <a:extLst>
                <a:ext uri="{FF2B5EF4-FFF2-40B4-BE49-F238E27FC236}">
                  <a16:creationId xmlns:a16="http://schemas.microsoft.com/office/drawing/2014/main" id="{5ECB656C-487F-4667-8825-690811B5D6FB}"/>
                </a:ext>
              </a:extLst>
            </p:cNvPr>
            <p:cNvSpPr txBox="1"/>
            <p:nvPr/>
          </p:nvSpPr>
          <p:spPr>
            <a:xfrm>
              <a:off x="5577536" y="3558671"/>
              <a:ext cx="2494273" cy="307777"/>
            </a:xfrm>
            <a:prstGeom prst="rect">
              <a:avLst/>
            </a:prstGeom>
            <a:noFill/>
          </p:spPr>
          <p:txBody>
            <a:bodyPr wrap="none" lIns="0" tIns="0" rIns="0" bIns="0" rtlCol="0">
              <a:spAutoFit/>
            </a:bodyPr>
            <a:lstStyle/>
            <a:p>
              <a:r>
                <a:rPr lang="en-US" sz="2000" dirty="0"/>
                <a:t>New container image </a:t>
              </a:r>
              <a:endParaRPr lang="en-IN" sz="2000" dirty="0">
                <a:gradFill>
                  <a:gsLst>
                    <a:gs pos="2917">
                      <a:schemeClr val="tx1"/>
                    </a:gs>
                    <a:gs pos="30000">
                      <a:schemeClr val="tx1"/>
                    </a:gs>
                  </a:gsLst>
                  <a:lin ang="5400000" scaled="0"/>
                </a:gradFill>
              </a:endParaRPr>
            </a:p>
          </p:txBody>
        </p:sp>
        <p:sp>
          <p:nvSpPr>
            <p:cNvPr id="37" name="TextBox 36">
              <a:extLst>
                <a:ext uri="{FF2B5EF4-FFF2-40B4-BE49-F238E27FC236}">
                  <a16:creationId xmlns:a16="http://schemas.microsoft.com/office/drawing/2014/main" id="{A771A2CD-1614-4F23-9337-269957A55AA3}"/>
                </a:ext>
              </a:extLst>
            </p:cNvPr>
            <p:cNvSpPr txBox="1"/>
            <p:nvPr/>
          </p:nvSpPr>
          <p:spPr>
            <a:xfrm>
              <a:off x="3351388" y="2003623"/>
              <a:ext cx="896762" cy="615553"/>
            </a:xfrm>
            <a:prstGeom prst="rect">
              <a:avLst/>
            </a:prstGeom>
            <a:noFill/>
          </p:spPr>
          <p:txBody>
            <a:bodyPr wrap="square" lIns="0" tIns="0" rIns="0" bIns="0" rtlCol="0">
              <a:spAutoFit/>
            </a:bodyPr>
            <a:lstStyle/>
            <a:p>
              <a:r>
                <a:rPr lang="en-US" sz="2000" dirty="0"/>
                <a:t>build agent</a:t>
              </a:r>
              <a:endParaRPr lang="en-IN" sz="2000" dirty="0">
                <a:gradFill>
                  <a:gsLst>
                    <a:gs pos="2917">
                      <a:schemeClr val="tx1"/>
                    </a:gs>
                    <a:gs pos="30000">
                      <a:schemeClr val="tx1"/>
                    </a:gs>
                  </a:gsLst>
                  <a:lin ang="5400000" scaled="0"/>
                </a:gradFill>
              </a:endParaRPr>
            </a:p>
          </p:txBody>
        </p:sp>
        <p:pic>
          <p:nvPicPr>
            <p:cNvPr id="4" name="Picture 3">
              <a:extLst>
                <a:ext uri="{FF2B5EF4-FFF2-40B4-BE49-F238E27FC236}">
                  <a16:creationId xmlns:a16="http://schemas.microsoft.com/office/drawing/2014/main" id="{CA9B89E1-D3A2-440A-86FE-C1E06D8523BE}"/>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648204" y="1940305"/>
              <a:ext cx="1456945" cy="1456945"/>
            </a:xfrm>
            <a:prstGeom prst="rect">
              <a:avLst/>
            </a:prstGeom>
          </p:spPr>
        </p:pic>
        <p:sp>
          <p:nvSpPr>
            <p:cNvPr id="35" name="Arrow: Right 34">
              <a:extLst>
                <a:ext uri="{FF2B5EF4-FFF2-40B4-BE49-F238E27FC236}">
                  <a16:creationId xmlns:a16="http://schemas.microsoft.com/office/drawing/2014/main" id="{5293769A-98AD-423A-B17F-1E15BCEF64F1}"/>
                </a:ext>
              </a:extLst>
            </p:cNvPr>
            <p:cNvSpPr/>
            <p:nvPr/>
          </p:nvSpPr>
          <p:spPr bwMode="auto">
            <a:xfrm rot="16200000">
              <a:off x="1695450" y="3568700"/>
              <a:ext cx="1352550" cy="590550"/>
            </a:xfrm>
            <a:prstGeom prst="rightArrow">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38" name="Straight Arrow Connector 37">
              <a:extLst>
                <a:ext uri="{FF2B5EF4-FFF2-40B4-BE49-F238E27FC236}">
                  <a16:creationId xmlns:a16="http://schemas.microsoft.com/office/drawing/2014/main" id="{C9611983-430B-4CE6-B4A3-C2B6C35A2D8D}"/>
                </a:ext>
              </a:extLst>
            </p:cNvPr>
            <p:cNvCxnSpPr>
              <a:cxnSpLocks/>
            </p:cNvCxnSpPr>
            <p:nvPr/>
          </p:nvCxnSpPr>
          <p:spPr>
            <a:xfrm flipV="1">
              <a:off x="5811641" y="3130550"/>
              <a:ext cx="0" cy="419100"/>
            </a:xfrm>
            <a:prstGeom prst="straightConnector1">
              <a:avLst/>
            </a:prstGeom>
            <a:ln w="38100">
              <a:solidFill>
                <a:schemeClr val="tx1">
                  <a:lumMod val="75000"/>
                  <a:lumOff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435ABDFA-6ABF-4598-B62D-28D8974DAEE8}"/>
                </a:ext>
              </a:extLst>
            </p:cNvPr>
            <p:cNvPicPr>
              <a:picLocks noChangeAspect="1"/>
            </p:cNvPicPr>
            <p:nvPr/>
          </p:nvPicPr>
          <p:blipFill>
            <a:blip r:embed="rId9"/>
            <a:stretch>
              <a:fillRect/>
            </a:stretch>
          </p:blipFill>
          <p:spPr>
            <a:xfrm>
              <a:off x="2906425" y="2841279"/>
              <a:ext cx="599695" cy="599695"/>
            </a:xfrm>
            <a:prstGeom prst="rect">
              <a:avLst/>
            </a:prstGeom>
          </p:spPr>
        </p:pic>
        <p:pic>
          <p:nvPicPr>
            <p:cNvPr id="25" name="Picture 24"/>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10505143" y="2648710"/>
              <a:ext cx="780290" cy="780290"/>
            </a:xfrm>
            <a:prstGeom prst="rect">
              <a:avLst/>
            </a:prstGeom>
          </p:spPr>
        </p:pic>
        <p:sp>
          <p:nvSpPr>
            <p:cNvPr id="26" name="TextBox 25">
              <a:extLst>
                <a:ext uri="{FF2B5EF4-FFF2-40B4-BE49-F238E27FC236}">
                  <a16:creationId xmlns:a16="http://schemas.microsoft.com/office/drawing/2014/main" id="{2C52DBC7-3831-4E1A-851E-C292F34625E5}"/>
                </a:ext>
              </a:extLst>
            </p:cNvPr>
            <p:cNvSpPr txBox="1"/>
            <p:nvPr/>
          </p:nvSpPr>
          <p:spPr>
            <a:xfrm>
              <a:off x="1633227" y="5971216"/>
              <a:ext cx="1611018" cy="307777"/>
            </a:xfrm>
            <a:prstGeom prst="rect">
              <a:avLst/>
            </a:prstGeom>
            <a:noFill/>
          </p:spPr>
          <p:txBody>
            <a:bodyPr wrap="none" lIns="0" tIns="0" rIns="0" bIns="0" rtlCol="0">
              <a:spAutoFit/>
            </a:bodyPr>
            <a:lstStyle/>
            <a:p>
              <a:r>
                <a:rPr lang="en-US" sz="2000" dirty="0"/>
                <a:t>Local machine</a:t>
              </a:r>
              <a:endParaRPr lang="en-IN" sz="2000" dirty="0">
                <a:gradFill>
                  <a:gsLst>
                    <a:gs pos="2917">
                      <a:schemeClr val="tx1"/>
                    </a:gs>
                    <a:gs pos="30000">
                      <a:schemeClr val="tx1"/>
                    </a:gs>
                  </a:gsLst>
                  <a:lin ang="5400000" scaled="0"/>
                </a:gradFill>
              </a:endParaRPr>
            </a:p>
          </p:txBody>
        </p:sp>
        <p:pic>
          <p:nvPicPr>
            <p:cNvPr id="27" name="Picture 26">
              <a:extLst>
                <a:ext uri="{FF2B5EF4-FFF2-40B4-BE49-F238E27FC236}">
                  <a16:creationId xmlns:a16="http://schemas.microsoft.com/office/drawing/2014/main" id="{B2F990D7-0FB7-4DFB-863B-9051AAD8862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rot="16200000">
              <a:off x="7667574" y="2164883"/>
              <a:ext cx="1042636" cy="1042636"/>
            </a:xfrm>
            <a:prstGeom prst="rect">
              <a:avLst/>
            </a:prstGeom>
          </p:spPr>
        </p:pic>
        <p:pic>
          <p:nvPicPr>
            <p:cNvPr id="28" name="Picture 27">
              <a:extLst>
                <a:ext uri="{FF2B5EF4-FFF2-40B4-BE49-F238E27FC236}">
                  <a16:creationId xmlns:a16="http://schemas.microsoft.com/office/drawing/2014/main" id="{62078123-D5BA-4567-8F3D-8EF2F2807993}"/>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rot="16200000">
              <a:off x="6871786" y="2164883"/>
              <a:ext cx="1042636" cy="1042636"/>
            </a:xfrm>
            <a:prstGeom prst="rect">
              <a:avLst/>
            </a:prstGeom>
          </p:spPr>
        </p:pic>
        <p:pic>
          <p:nvPicPr>
            <p:cNvPr id="29" name="Picture 28">
              <a:extLst>
                <a:ext uri="{FF2B5EF4-FFF2-40B4-BE49-F238E27FC236}">
                  <a16:creationId xmlns:a16="http://schemas.microsoft.com/office/drawing/2014/main" id="{07249D18-E591-44D9-8F10-21D7F7DD34F6}"/>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rot="16200000">
              <a:off x="6065838" y="2164884"/>
              <a:ext cx="1042636" cy="1042636"/>
            </a:xfrm>
            <a:prstGeom prst="rect">
              <a:avLst/>
            </a:prstGeom>
          </p:spPr>
        </p:pic>
        <p:pic>
          <p:nvPicPr>
            <p:cNvPr id="30" name="Picture 29">
              <a:extLst>
                <a:ext uri="{FF2B5EF4-FFF2-40B4-BE49-F238E27FC236}">
                  <a16:creationId xmlns:a16="http://schemas.microsoft.com/office/drawing/2014/main" id="{1F3F1703-904D-497A-9C71-545F900E7AC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rot="16200000">
              <a:off x="5270050" y="2164884"/>
              <a:ext cx="1042636" cy="1042636"/>
            </a:xfrm>
            <a:prstGeom prst="rect">
              <a:avLst/>
            </a:prstGeom>
          </p:spPr>
        </p:pic>
        <p:cxnSp>
          <p:nvCxnSpPr>
            <p:cNvPr id="36" name="Straight Arrow Connector 35">
              <a:extLst>
                <a:ext uri="{FF2B5EF4-FFF2-40B4-BE49-F238E27FC236}">
                  <a16:creationId xmlns:a16="http://schemas.microsoft.com/office/drawing/2014/main" id="{53577EB8-5DCE-437E-A7FE-7E6DAA232211}"/>
                </a:ext>
              </a:extLst>
            </p:cNvPr>
            <p:cNvCxnSpPr>
              <a:cxnSpLocks/>
            </p:cNvCxnSpPr>
            <p:nvPr/>
          </p:nvCxnSpPr>
          <p:spPr>
            <a:xfrm>
              <a:off x="3354191" y="2706624"/>
              <a:ext cx="1998859" cy="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322BB699-C89D-45BA-9894-57D85611372B}"/>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5577486" y="2424693"/>
              <a:ext cx="514729" cy="514729"/>
            </a:xfrm>
            <a:prstGeom prst="rect">
              <a:avLst/>
            </a:prstGeom>
          </p:spPr>
        </p:pic>
        <p:pic>
          <p:nvPicPr>
            <p:cNvPr id="7" name="Picture 6">
              <a:extLst>
                <a:ext uri="{FF2B5EF4-FFF2-40B4-BE49-F238E27FC236}">
                  <a16:creationId xmlns:a16="http://schemas.microsoft.com/office/drawing/2014/main" id="{F47E31DC-E3A5-4B1C-B7F6-BB496777F87C}"/>
                </a:ext>
              </a:extLst>
            </p:cNvPr>
            <p:cNvPicPr>
              <a:picLocks noChangeAspect="1"/>
            </p:cNvPicPr>
            <p:nvPr/>
          </p:nvPicPr>
          <p:blipFill>
            <a:blip r:embed="rId14">
              <a:extLst>
                <a:ext uri="{96DAC541-7B7A-43D3-8B79-37D633B846F1}">
                  <asvg:svgBlip xmlns:asvg="http://schemas.microsoft.com/office/drawing/2016/SVG/main" r:embed="rId15"/>
                </a:ext>
              </a:extLst>
            </a:blip>
            <a:srcRect/>
            <a:stretch/>
          </p:blipFill>
          <p:spPr>
            <a:xfrm>
              <a:off x="1716693" y="4614140"/>
              <a:ext cx="1283186" cy="1283186"/>
            </a:xfrm>
            <a:prstGeom prst="rect">
              <a:avLst/>
            </a:prstGeom>
          </p:spPr>
        </p:pic>
        <p:sp>
          <p:nvSpPr>
            <p:cNvPr id="34" name="TextBox 33">
              <a:extLst>
                <a:ext uri="{FF2B5EF4-FFF2-40B4-BE49-F238E27FC236}">
                  <a16:creationId xmlns:a16="http://schemas.microsoft.com/office/drawing/2014/main" id="{A8728C53-80C9-4487-B509-814D276CA5C3}"/>
                </a:ext>
              </a:extLst>
            </p:cNvPr>
            <p:cNvSpPr txBox="1"/>
            <p:nvPr/>
          </p:nvSpPr>
          <p:spPr>
            <a:xfrm>
              <a:off x="2796125" y="4168818"/>
              <a:ext cx="1729751" cy="307776"/>
            </a:xfrm>
            <a:prstGeom prst="rect">
              <a:avLst/>
            </a:prstGeom>
            <a:noFill/>
          </p:spPr>
          <p:txBody>
            <a:bodyPr wrap="square" lIns="0" tIns="0" rIns="0" bIns="0" rtlCol="0">
              <a:spAutoFit/>
            </a:bodyPr>
            <a:lstStyle/>
            <a:p>
              <a:r>
                <a:rPr lang="en-US" sz="2000" b="1" dirty="0"/>
                <a:t>ACR BUILD</a:t>
              </a:r>
              <a:endParaRPr lang="en-IN" sz="2000" b="1"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105481651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1D991-516E-4DF2-8D8B-7AB4A2F08FF7}"/>
              </a:ext>
            </a:extLst>
          </p:cNvPr>
          <p:cNvSpPr>
            <a:spLocks noGrp="1"/>
          </p:cNvSpPr>
          <p:nvPr>
            <p:ph type="title"/>
          </p:nvPr>
        </p:nvSpPr>
        <p:spPr/>
        <p:txBody>
          <a:bodyPr/>
          <a:lstStyle/>
          <a:p>
            <a:r>
              <a:rPr lang="en-US" dirty="0"/>
              <a:t>Azure Container Registry Build (ACR Build)</a:t>
            </a:r>
          </a:p>
        </p:txBody>
      </p:sp>
      <p:sp>
        <p:nvSpPr>
          <p:cNvPr id="3" name="Text Placeholder 2">
            <a:extLst>
              <a:ext uri="{FF2B5EF4-FFF2-40B4-BE49-F238E27FC236}">
                <a16:creationId xmlns:a16="http://schemas.microsoft.com/office/drawing/2014/main" id="{90FD97D3-E23D-4179-92A0-F626D4936470}"/>
              </a:ext>
            </a:extLst>
          </p:cNvPr>
          <p:cNvSpPr>
            <a:spLocks noGrp="1"/>
          </p:cNvSpPr>
          <p:nvPr>
            <p:ph type="body" sz="quarter" idx="10"/>
          </p:nvPr>
        </p:nvSpPr>
        <p:spPr>
          <a:xfrm>
            <a:off x="588263" y="1436688"/>
            <a:ext cx="11018520" cy="677108"/>
          </a:xfrm>
        </p:spPr>
        <p:txBody>
          <a:bodyPr/>
          <a:lstStyle/>
          <a:p>
            <a:r>
              <a:rPr lang="en-US" sz="2000" dirty="0">
                <a:solidFill>
                  <a:srgbClr val="008000"/>
                </a:solidFill>
              </a:rPr>
              <a:t># Trigger build in Azure</a:t>
            </a:r>
            <a:endParaRPr lang="en-US" sz="2000" dirty="0">
              <a:solidFill>
                <a:srgbClr val="000000"/>
              </a:solidFill>
            </a:endParaRPr>
          </a:p>
          <a:p>
            <a:r>
              <a:rPr lang="en-US" sz="2000" dirty="0">
                <a:solidFill>
                  <a:srgbClr val="0000FF"/>
                </a:solidFill>
              </a:rPr>
              <a:t>az acr build </a:t>
            </a:r>
            <a:r>
              <a:rPr lang="en-US" sz="2000" dirty="0">
                <a:solidFill>
                  <a:srgbClr val="001080"/>
                </a:solidFill>
              </a:rPr>
              <a:t>--image </a:t>
            </a:r>
            <a:r>
              <a:rPr lang="en-US" sz="2000" dirty="0">
                <a:solidFill>
                  <a:srgbClr val="A31515"/>
                </a:solidFill>
              </a:rPr>
              <a:t>&lt;server&gt;/&lt;tag&gt; </a:t>
            </a:r>
            <a:r>
              <a:rPr lang="en-US" sz="2000" dirty="0">
                <a:solidFill>
                  <a:srgbClr val="001080"/>
                </a:solidFill>
              </a:rPr>
              <a:t>--registry </a:t>
            </a:r>
            <a:r>
              <a:rPr lang="en-US" sz="2000" dirty="0">
                <a:solidFill>
                  <a:srgbClr val="A31515"/>
                </a:solidFill>
              </a:rPr>
              <a:t>&lt;registry&gt; ./app</a:t>
            </a:r>
            <a:endParaRPr lang="en-US" sz="2000" dirty="0">
              <a:solidFill>
                <a:srgbClr val="000000"/>
              </a:solidFill>
            </a:endParaRPr>
          </a:p>
        </p:txBody>
      </p:sp>
      <p:sp>
        <p:nvSpPr>
          <p:cNvPr id="7" name="Rectangle: Rounded Corners 6" descr="The box containing the text, Registry server, indicates that the &lt;server&gt; placeholder in the az acr build command should be replaced by the name of your Registry server.">
            <a:extLst>
              <a:ext uri="{FF2B5EF4-FFF2-40B4-BE49-F238E27FC236}">
                <a16:creationId xmlns:a16="http://schemas.microsoft.com/office/drawing/2014/main" id="{D8EDF813-D308-4365-9785-A29192A3C4F5}"/>
              </a:ext>
            </a:extLst>
          </p:cNvPr>
          <p:cNvSpPr/>
          <p:nvPr/>
        </p:nvSpPr>
        <p:spPr bwMode="auto">
          <a:xfrm>
            <a:off x="2311400" y="3392488"/>
            <a:ext cx="1739900" cy="978749"/>
          </a:xfrm>
          <a:prstGeom prst="round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latin typeface="+mj-lt"/>
                <a:ea typeface="Segoe UI" pitchFamily="34" charset="0"/>
                <a:cs typeface="Segoe UI" pitchFamily="34" charset="0"/>
              </a:rPr>
              <a:t>Registry server</a:t>
            </a:r>
          </a:p>
        </p:txBody>
      </p:sp>
      <p:cxnSp>
        <p:nvCxnSpPr>
          <p:cNvPr id="9" name="Straight Connector 8">
            <a:extLst>
              <a:ext uri="{FF2B5EF4-FFF2-40B4-BE49-F238E27FC236}">
                <a16:creationId xmlns:a16="http://schemas.microsoft.com/office/drawing/2014/main" id="{F1A25B65-B76E-49FB-B404-980013AF6FFD}"/>
              </a:ext>
            </a:extLst>
          </p:cNvPr>
          <p:cNvCxnSpPr>
            <a:stCxn id="7" idx="0"/>
          </p:cNvCxnSpPr>
          <p:nvPr/>
        </p:nvCxnSpPr>
        <p:spPr>
          <a:xfrm flipV="1">
            <a:off x="3181350" y="2113796"/>
            <a:ext cx="958850" cy="1278692"/>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 name="Rectangle: Rounded Corners 10" descr="The box containing the text Docker “tag,” indicates that the &lt;tag&gt; placeholder in the az acr build command should be replaced by a unique tag for Docker.">
            <a:extLst>
              <a:ext uri="{FF2B5EF4-FFF2-40B4-BE49-F238E27FC236}">
                <a16:creationId xmlns:a16="http://schemas.microsoft.com/office/drawing/2014/main" id="{A53C4D4D-220B-4C67-8AAB-299CCFA6312C}"/>
              </a:ext>
            </a:extLst>
          </p:cNvPr>
          <p:cNvSpPr/>
          <p:nvPr/>
        </p:nvSpPr>
        <p:spPr bwMode="auto">
          <a:xfrm>
            <a:off x="4800600" y="3392488"/>
            <a:ext cx="1739900" cy="978749"/>
          </a:xfrm>
          <a:prstGeom prst="round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mj-lt"/>
                <a:ea typeface="Segoe UI" pitchFamily="34" charset="0"/>
                <a:cs typeface="Segoe UI" pitchFamily="34" charset="0"/>
              </a:rPr>
              <a:t>Docker “tag”</a:t>
            </a:r>
          </a:p>
        </p:txBody>
      </p:sp>
      <p:cxnSp>
        <p:nvCxnSpPr>
          <p:cNvPr id="12" name="Straight Connector 11">
            <a:extLst>
              <a:ext uri="{FF2B5EF4-FFF2-40B4-BE49-F238E27FC236}">
                <a16:creationId xmlns:a16="http://schemas.microsoft.com/office/drawing/2014/main" id="{22505BFA-9DE1-4672-9DB8-FFEA26A09CBF}"/>
              </a:ext>
            </a:extLst>
          </p:cNvPr>
          <p:cNvCxnSpPr>
            <a:cxnSpLocks/>
            <a:stCxn id="11" idx="0"/>
          </p:cNvCxnSpPr>
          <p:nvPr/>
        </p:nvCxnSpPr>
        <p:spPr>
          <a:xfrm flipH="1" flipV="1">
            <a:off x="5099050" y="2150308"/>
            <a:ext cx="571500" cy="124218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4" name="Rectangle: Rounded Corners 13" descr="The box containing the text, Path to build, indicates the path to build the Docker image in the final argument of the az acr build command.">
            <a:extLst>
              <a:ext uri="{FF2B5EF4-FFF2-40B4-BE49-F238E27FC236}">
                <a16:creationId xmlns:a16="http://schemas.microsoft.com/office/drawing/2014/main" id="{25E66D70-E202-4A95-8843-0E61AE83B4F6}"/>
              </a:ext>
            </a:extLst>
          </p:cNvPr>
          <p:cNvSpPr/>
          <p:nvPr/>
        </p:nvSpPr>
        <p:spPr bwMode="auto">
          <a:xfrm>
            <a:off x="8618220" y="3407720"/>
            <a:ext cx="1739900" cy="978749"/>
          </a:xfrm>
          <a:prstGeom prst="round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mj-lt"/>
                <a:ea typeface="Segoe UI" pitchFamily="34" charset="0"/>
                <a:cs typeface="Segoe UI" pitchFamily="34" charset="0"/>
              </a:rPr>
              <a:t>Path to build</a:t>
            </a:r>
          </a:p>
        </p:txBody>
      </p:sp>
      <p:cxnSp>
        <p:nvCxnSpPr>
          <p:cNvPr id="15" name="Straight Connector 14">
            <a:extLst>
              <a:ext uri="{FF2B5EF4-FFF2-40B4-BE49-F238E27FC236}">
                <a16:creationId xmlns:a16="http://schemas.microsoft.com/office/drawing/2014/main" id="{31D2838A-05D2-46FD-8666-746255381516}"/>
              </a:ext>
            </a:extLst>
          </p:cNvPr>
          <p:cNvCxnSpPr>
            <a:cxnSpLocks/>
            <a:stCxn id="14" idx="0"/>
          </p:cNvCxnSpPr>
          <p:nvPr/>
        </p:nvCxnSpPr>
        <p:spPr>
          <a:xfrm flipH="1" flipV="1">
            <a:off x="9103179" y="2113796"/>
            <a:ext cx="384991" cy="1293924"/>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372349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F8547-2BA8-4733-9777-F1B1E8FE6294}"/>
              </a:ext>
            </a:extLst>
          </p:cNvPr>
          <p:cNvSpPr>
            <a:spLocks noGrp="1"/>
          </p:cNvSpPr>
          <p:nvPr>
            <p:ph type="title"/>
          </p:nvPr>
        </p:nvSpPr>
        <p:spPr/>
        <p:txBody>
          <a:bodyPr/>
          <a:lstStyle/>
          <a:p>
            <a:r>
              <a:rPr lang="en-US" dirty="0"/>
              <a:t>Azure Container Instances (ACI)</a:t>
            </a:r>
          </a:p>
        </p:txBody>
      </p:sp>
      <p:sp>
        <p:nvSpPr>
          <p:cNvPr id="3" name="Text Placeholder 2">
            <a:extLst>
              <a:ext uri="{FF2B5EF4-FFF2-40B4-BE49-F238E27FC236}">
                <a16:creationId xmlns:a16="http://schemas.microsoft.com/office/drawing/2014/main" id="{8143CB52-2243-45DF-82C4-444173115D8F}"/>
              </a:ext>
            </a:extLst>
          </p:cNvPr>
          <p:cNvSpPr>
            <a:spLocks noGrp="1"/>
          </p:cNvSpPr>
          <p:nvPr>
            <p:ph type="body" sz="quarter" idx="10"/>
          </p:nvPr>
        </p:nvSpPr>
        <p:spPr>
          <a:xfrm>
            <a:off x="584200" y="1435497"/>
            <a:ext cx="11018520" cy="4345805"/>
          </a:xfrm>
        </p:spPr>
        <p:txBody>
          <a:bodyPr/>
          <a:lstStyle/>
          <a:p>
            <a:r>
              <a:rPr lang="en-US" dirty="0">
                <a:latin typeface="Segoe UI" panose="020B0502040204020203" pitchFamily="34" charset="0"/>
                <a:cs typeface="Segoe UI" panose="020B0502040204020203" pitchFamily="34" charset="0"/>
              </a:rPr>
              <a:t>Simplest way to run a container in Azure:</a:t>
            </a:r>
          </a:p>
          <a:p>
            <a:pPr lvl="1"/>
            <a:r>
              <a:rPr lang="en-US" dirty="0">
                <a:latin typeface="Segoe UI" panose="020B0502040204020203" pitchFamily="34" charset="0"/>
                <a:cs typeface="Segoe UI" panose="020B0502040204020203" pitchFamily="34" charset="0"/>
              </a:rPr>
              <a:t>Doesn’t require IaaS provisioning</a:t>
            </a:r>
          </a:p>
          <a:p>
            <a:pPr lvl="1"/>
            <a:r>
              <a:rPr lang="en-US" dirty="0">
                <a:latin typeface="Segoe UI" panose="020B0502040204020203" pitchFamily="34" charset="0"/>
                <a:cs typeface="Segoe UI" panose="020B0502040204020203" pitchFamily="34" charset="0"/>
              </a:rPr>
              <a:t>Doesn’t require the adoption of a higher-level service</a:t>
            </a:r>
          </a:p>
          <a:p>
            <a:r>
              <a:rPr lang="en-US" dirty="0">
                <a:latin typeface="Segoe UI" panose="020B0502040204020203" pitchFamily="34" charset="0"/>
                <a:cs typeface="Segoe UI" panose="020B0502040204020203" pitchFamily="34" charset="0"/>
              </a:rPr>
              <a:t>Ideal for one-off, isolated container instances:</a:t>
            </a:r>
          </a:p>
          <a:p>
            <a:pPr lvl="1"/>
            <a:r>
              <a:rPr lang="en-US" dirty="0">
                <a:latin typeface="Segoe UI" panose="020B0502040204020203" pitchFamily="34" charset="0"/>
                <a:cs typeface="Segoe UI" panose="020B0502040204020203" pitchFamily="34" charset="0"/>
              </a:rPr>
              <a:t>Simple applications</a:t>
            </a:r>
          </a:p>
          <a:p>
            <a:pPr lvl="1"/>
            <a:r>
              <a:rPr lang="en-US" dirty="0">
                <a:latin typeface="Segoe UI" panose="020B0502040204020203" pitchFamily="34" charset="0"/>
                <a:cs typeface="Segoe UI" panose="020B0502040204020203" pitchFamily="34" charset="0"/>
              </a:rPr>
              <a:t>Task automation</a:t>
            </a:r>
          </a:p>
          <a:p>
            <a:pPr lvl="1"/>
            <a:r>
              <a:rPr lang="en-US" dirty="0">
                <a:latin typeface="Segoe UI" panose="020B0502040204020203" pitchFamily="34" charset="0"/>
                <a:cs typeface="Segoe UI" panose="020B0502040204020203" pitchFamily="34" charset="0"/>
              </a:rPr>
              <a:t>Build jobs</a:t>
            </a:r>
          </a:p>
          <a:p>
            <a:r>
              <a:rPr lang="en-US" dirty="0">
                <a:latin typeface="Segoe UI" panose="020B0502040204020203" pitchFamily="34" charset="0"/>
                <a:cs typeface="Segoe UI" panose="020B0502040204020203" pitchFamily="34" charset="0"/>
              </a:rPr>
              <a:t>Supports Linux and Windows containers</a:t>
            </a:r>
          </a:p>
          <a:p>
            <a:r>
              <a:rPr lang="en-US" dirty="0">
                <a:latin typeface="Segoe UI" panose="020B0502040204020203" pitchFamily="34" charset="0"/>
                <a:cs typeface="Segoe UI" panose="020B0502040204020203" pitchFamily="34" charset="0"/>
              </a:rPr>
              <a:t>Supports direct mounting of Azure Files shares</a:t>
            </a:r>
          </a:p>
          <a:p>
            <a:r>
              <a:rPr lang="en-US" dirty="0">
                <a:latin typeface="Segoe UI" panose="020B0502040204020203" pitchFamily="34" charset="0"/>
                <a:cs typeface="Segoe UI" panose="020B0502040204020203" pitchFamily="34" charset="0"/>
              </a:rPr>
              <a:t>Container can be provisioned with public IP address and DNS name</a:t>
            </a:r>
          </a:p>
        </p:txBody>
      </p:sp>
    </p:spTree>
    <p:extLst>
      <p:ext uri="{BB962C8B-B14F-4D97-AF65-F5344CB8AC3E}">
        <p14:creationId xmlns:p14="http://schemas.microsoft.com/office/powerpoint/2010/main" val="260002293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FA3E-0F89-455C-B171-E3177C08C3F0}"/>
              </a:ext>
            </a:extLst>
          </p:cNvPr>
          <p:cNvSpPr>
            <a:spLocks noGrp="1"/>
          </p:cNvSpPr>
          <p:nvPr>
            <p:ph type="title"/>
          </p:nvPr>
        </p:nvSpPr>
        <p:spPr/>
        <p:txBody>
          <a:bodyPr/>
          <a:lstStyle/>
          <a:p>
            <a:r>
              <a:rPr lang="en-US" dirty="0"/>
              <a:t>Container groups</a:t>
            </a:r>
          </a:p>
        </p:txBody>
      </p:sp>
      <p:grpSp>
        <p:nvGrpSpPr>
          <p:cNvPr id="3" name="Group 2" descr="This diagram depicts a container group that includes two containers.">
            <a:extLst>
              <a:ext uri="{FF2B5EF4-FFF2-40B4-BE49-F238E27FC236}">
                <a16:creationId xmlns:a16="http://schemas.microsoft.com/office/drawing/2014/main" id="{47CB6A66-E7F2-45B4-8571-64B10EF51286}"/>
              </a:ext>
            </a:extLst>
          </p:cNvPr>
          <p:cNvGrpSpPr/>
          <p:nvPr/>
        </p:nvGrpSpPr>
        <p:grpSpPr>
          <a:xfrm>
            <a:off x="588263" y="1428750"/>
            <a:ext cx="8550455" cy="4840288"/>
            <a:chOff x="588263" y="1428750"/>
            <a:chExt cx="8550455" cy="4840288"/>
          </a:xfrm>
        </p:grpSpPr>
        <p:sp>
          <p:nvSpPr>
            <p:cNvPr id="5" name="Rectangle 4">
              <a:extLst>
                <a:ext uri="{FF2B5EF4-FFF2-40B4-BE49-F238E27FC236}">
                  <a16:creationId xmlns:a16="http://schemas.microsoft.com/office/drawing/2014/main" id="{3A11271D-CAD9-466E-BEDC-CB6764A30803}"/>
                </a:ext>
              </a:extLst>
            </p:cNvPr>
            <p:cNvSpPr/>
            <p:nvPr/>
          </p:nvSpPr>
          <p:spPr bwMode="auto">
            <a:xfrm>
              <a:off x="588263" y="1428750"/>
              <a:ext cx="5507737" cy="4840288"/>
            </a:xfrm>
            <a:prstGeom prst="rect">
              <a:avLst/>
            </a:prstGeom>
            <a:solidFill>
              <a:schemeClr val="bg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latin typeface="+mj-lt"/>
                </a:rPr>
                <a:t>Container group</a:t>
              </a:r>
              <a:endParaRPr lang="en-IN" sz="2000" dirty="0">
                <a:solidFill>
                  <a:schemeClr val="tx1"/>
                </a:solidFill>
                <a:latin typeface="+mj-lt"/>
                <a:ea typeface="Segoe UI" pitchFamily="34" charset="0"/>
                <a:cs typeface="Segoe UI" pitchFamily="34" charset="0"/>
              </a:endParaRPr>
            </a:p>
          </p:txBody>
        </p:sp>
        <p:cxnSp>
          <p:nvCxnSpPr>
            <p:cNvPr id="15" name="Straight Connector 14">
              <a:extLst>
                <a:ext uri="{FF2B5EF4-FFF2-40B4-BE49-F238E27FC236}">
                  <a16:creationId xmlns:a16="http://schemas.microsoft.com/office/drawing/2014/main" id="{C01C6848-0B5F-4D53-967E-38EE78CE072C}"/>
                </a:ext>
              </a:extLst>
            </p:cNvPr>
            <p:cNvCxnSpPr>
              <a:cxnSpLocks/>
            </p:cNvCxnSpPr>
            <p:nvPr/>
          </p:nvCxnSpPr>
          <p:spPr>
            <a:xfrm>
              <a:off x="4956684" y="2839003"/>
              <a:ext cx="1139316" cy="589997"/>
            </a:xfrm>
            <a:prstGeom prst="line">
              <a:avLst/>
            </a:prstGeom>
            <a:ln w="76200">
              <a:solidFill>
                <a:srgbClr val="D73B02"/>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36D7178-BA09-4864-BA10-BA4C9FF7DF03}"/>
                </a:ext>
              </a:extLst>
            </p:cNvPr>
            <p:cNvCxnSpPr>
              <a:cxnSpLocks/>
            </p:cNvCxnSpPr>
            <p:nvPr/>
          </p:nvCxnSpPr>
          <p:spPr>
            <a:xfrm>
              <a:off x="6092571" y="3429000"/>
              <a:ext cx="1914779" cy="0"/>
            </a:xfrm>
            <a:prstGeom prst="line">
              <a:avLst/>
            </a:prstGeom>
            <a:ln w="76200">
              <a:solidFill>
                <a:srgbClr val="D73B02"/>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5A76107-B812-4D80-9648-613A8652EB72}"/>
                </a:ext>
              </a:extLst>
            </p:cNvPr>
            <p:cNvSpPr txBox="1"/>
            <p:nvPr/>
          </p:nvSpPr>
          <p:spPr>
            <a:xfrm>
              <a:off x="6301686" y="2715399"/>
              <a:ext cx="250068" cy="276999"/>
            </a:xfrm>
            <a:prstGeom prst="rect">
              <a:avLst/>
            </a:prstGeom>
            <a:noFill/>
          </p:spPr>
          <p:txBody>
            <a:bodyPr wrap="none" lIns="0" tIns="0" rIns="0" bIns="0" rtlCol="0">
              <a:spAutoFit/>
            </a:bodyPr>
            <a:lstStyle/>
            <a:p>
              <a:r>
                <a:rPr lang="en-US" sz="1800" dirty="0"/>
                <a:t>80</a:t>
              </a:r>
              <a:endParaRPr lang="en-IN" sz="1800" dirty="0">
                <a:gradFill>
                  <a:gsLst>
                    <a:gs pos="2917">
                      <a:schemeClr val="tx1"/>
                    </a:gs>
                    <a:gs pos="30000">
                      <a:schemeClr val="tx1"/>
                    </a:gs>
                  </a:gsLst>
                  <a:lin ang="5400000" scaled="0"/>
                </a:gradFill>
              </a:endParaRPr>
            </a:p>
          </p:txBody>
        </p:sp>
        <p:sp>
          <p:nvSpPr>
            <p:cNvPr id="21" name="TextBox 20">
              <a:extLst>
                <a:ext uri="{FF2B5EF4-FFF2-40B4-BE49-F238E27FC236}">
                  <a16:creationId xmlns:a16="http://schemas.microsoft.com/office/drawing/2014/main" id="{8EE022EF-F32A-4BB1-8D63-024D7285E2FB}"/>
                </a:ext>
              </a:extLst>
            </p:cNvPr>
            <p:cNvSpPr txBox="1"/>
            <p:nvPr/>
          </p:nvSpPr>
          <p:spPr>
            <a:xfrm>
              <a:off x="5310862" y="4415521"/>
              <a:ext cx="500137" cy="276999"/>
            </a:xfrm>
            <a:prstGeom prst="rect">
              <a:avLst/>
            </a:prstGeom>
            <a:noFill/>
          </p:spPr>
          <p:txBody>
            <a:bodyPr wrap="none" lIns="0" tIns="0" rIns="0" bIns="0" rtlCol="0">
              <a:spAutoFit/>
            </a:bodyPr>
            <a:lstStyle/>
            <a:p>
              <a:r>
                <a:rPr lang="en-US" sz="1800" dirty="0"/>
                <a:t>1433</a:t>
              </a:r>
              <a:endParaRPr lang="en-IN" sz="1800" dirty="0">
                <a:gradFill>
                  <a:gsLst>
                    <a:gs pos="2917">
                      <a:schemeClr val="tx1"/>
                    </a:gs>
                    <a:gs pos="30000">
                      <a:schemeClr val="tx1"/>
                    </a:gs>
                  </a:gsLst>
                  <a:lin ang="5400000" scaled="0"/>
                </a:gradFill>
              </a:endParaRPr>
            </a:p>
          </p:txBody>
        </p:sp>
        <p:cxnSp>
          <p:nvCxnSpPr>
            <p:cNvPr id="27" name="Straight Connector 26">
              <a:extLst>
                <a:ext uri="{FF2B5EF4-FFF2-40B4-BE49-F238E27FC236}">
                  <a16:creationId xmlns:a16="http://schemas.microsoft.com/office/drawing/2014/main" id="{93920F6B-528F-499B-9BAB-665E07264A5E}"/>
                </a:ext>
              </a:extLst>
            </p:cNvPr>
            <p:cNvCxnSpPr>
              <a:cxnSpLocks/>
              <a:stCxn id="36" idx="3"/>
            </p:cNvCxnSpPr>
            <p:nvPr/>
          </p:nvCxnSpPr>
          <p:spPr>
            <a:xfrm flipV="1">
              <a:off x="2278535" y="4986824"/>
              <a:ext cx="3136987" cy="8099"/>
            </a:xfrm>
            <a:prstGeom prst="line">
              <a:avLst/>
            </a:prstGeom>
            <a:ln w="76200">
              <a:solidFill>
                <a:srgbClr val="D73B02"/>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C333ED83-056F-4878-B1E2-A1389BA88CC5}"/>
                </a:ext>
              </a:extLst>
            </p:cNvPr>
            <p:cNvSpPr/>
            <p:nvPr/>
          </p:nvSpPr>
          <p:spPr bwMode="auto">
            <a:xfrm>
              <a:off x="2667000" y="4274922"/>
              <a:ext cx="2478531" cy="1704475"/>
            </a:xfrm>
            <a:prstGeom prst="roundRect">
              <a:avLst>
                <a:gd name="adj" fmla="val 8305"/>
              </a:avLst>
            </a:prstGeom>
            <a:solidFill>
              <a:schemeClr val="bg1"/>
            </a:solidFill>
            <a:ln w="3810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solidFill>
                  <a:schemeClr val="bg1"/>
                </a:solidFill>
                <a:ea typeface="Segoe UI" pitchFamily="34" charset="0"/>
                <a:cs typeface="Segoe UI" pitchFamily="34" charset="0"/>
              </a:endParaRPr>
            </a:p>
          </p:txBody>
        </p:sp>
        <p:sp>
          <p:nvSpPr>
            <p:cNvPr id="10" name="TextBox 9">
              <a:extLst>
                <a:ext uri="{FF2B5EF4-FFF2-40B4-BE49-F238E27FC236}">
                  <a16:creationId xmlns:a16="http://schemas.microsoft.com/office/drawing/2014/main" id="{B88C46CB-0616-4CC7-9A92-0D78B34DC11A}"/>
                </a:ext>
              </a:extLst>
            </p:cNvPr>
            <p:cNvSpPr txBox="1"/>
            <p:nvPr/>
          </p:nvSpPr>
          <p:spPr>
            <a:xfrm>
              <a:off x="3342861" y="5331885"/>
              <a:ext cx="1022716" cy="276999"/>
            </a:xfrm>
            <a:prstGeom prst="rect">
              <a:avLst/>
            </a:prstGeom>
            <a:noFill/>
          </p:spPr>
          <p:txBody>
            <a:bodyPr wrap="none" lIns="0" tIns="0" rIns="0" bIns="0" rtlCol="0">
              <a:spAutoFit/>
            </a:bodyPr>
            <a:lstStyle/>
            <a:p>
              <a:r>
                <a:rPr lang="en-US" sz="1800" dirty="0">
                  <a:latin typeface="+mj-lt"/>
                </a:rPr>
                <a:t>Container</a:t>
              </a:r>
              <a:endParaRPr lang="en-IN" sz="1800" dirty="0">
                <a:latin typeface="+mj-lt"/>
              </a:endParaRPr>
            </a:p>
          </p:txBody>
        </p:sp>
        <p:sp>
          <p:nvSpPr>
            <p:cNvPr id="28" name="TextBox 27">
              <a:extLst>
                <a:ext uri="{FF2B5EF4-FFF2-40B4-BE49-F238E27FC236}">
                  <a16:creationId xmlns:a16="http://schemas.microsoft.com/office/drawing/2014/main" id="{63DD0FAD-FCB0-430F-A651-33C2888EA435}"/>
                </a:ext>
              </a:extLst>
            </p:cNvPr>
            <p:cNvSpPr txBox="1"/>
            <p:nvPr/>
          </p:nvSpPr>
          <p:spPr>
            <a:xfrm>
              <a:off x="8022827" y="4138522"/>
              <a:ext cx="1006686" cy="276999"/>
            </a:xfrm>
            <a:prstGeom prst="rect">
              <a:avLst/>
            </a:prstGeom>
            <a:noFill/>
          </p:spPr>
          <p:txBody>
            <a:bodyPr wrap="none" lIns="0" tIns="0" rIns="0" bIns="0" rtlCol="0">
              <a:spAutoFit/>
            </a:bodyPr>
            <a:lstStyle/>
            <a:p>
              <a:r>
                <a:rPr lang="en-US" sz="1800" dirty="0">
                  <a:latin typeface="Segoe UI (Body)"/>
                </a:rPr>
                <a:t>DNS label</a:t>
              </a:r>
              <a:endParaRPr lang="en-IN" sz="1800" dirty="0">
                <a:gradFill>
                  <a:gsLst>
                    <a:gs pos="2917">
                      <a:schemeClr val="tx1"/>
                    </a:gs>
                    <a:gs pos="30000">
                      <a:schemeClr val="tx1"/>
                    </a:gs>
                  </a:gsLst>
                  <a:lin ang="5400000" scaled="0"/>
                </a:gradFill>
                <a:latin typeface="Segoe UI (Body)"/>
              </a:endParaRPr>
            </a:p>
          </p:txBody>
        </p:sp>
        <p:sp>
          <p:nvSpPr>
            <p:cNvPr id="29" name="TextBox 28">
              <a:extLst>
                <a:ext uri="{FF2B5EF4-FFF2-40B4-BE49-F238E27FC236}">
                  <a16:creationId xmlns:a16="http://schemas.microsoft.com/office/drawing/2014/main" id="{0EB99366-88F7-403B-AD04-3590DC4ADD93}"/>
                </a:ext>
              </a:extLst>
            </p:cNvPr>
            <p:cNvSpPr txBox="1"/>
            <p:nvPr/>
          </p:nvSpPr>
          <p:spPr>
            <a:xfrm>
              <a:off x="7976821" y="4554020"/>
              <a:ext cx="1098699" cy="276999"/>
            </a:xfrm>
            <a:prstGeom prst="rect">
              <a:avLst/>
            </a:prstGeom>
            <a:noFill/>
          </p:spPr>
          <p:txBody>
            <a:bodyPr wrap="none" lIns="0" tIns="0" rIns="0" bIns="0" rtlCol="0">
              <a:spAutoFit/>
            </a:bodyPr>
            <a:lstStyle/>
            <a:p>
              <a:r>
                <a:rPr lang="en-US" sz="1800" dirty="0">
                  <a:latin typeface="Segoe UI (Body)"/>
                </a:rPr>
                <a:t>IP address</a:t>
              </a:r>
              <a:endParaRPr lang="en-IN" sz="1800" dirty="0">
                <a:gradFill>
                  <a:gsLst>
                    <a:gs pos="2917">
                      <a:schemeClr val="tx1"/>
                    </a:gs>
                    <a:gs pos="30000">
                      <a:schemeClr val="tx1"/>
                    </a:gs>
                  </a:gsLst>
                  <a:lin ang="5400000" scaled="0"/>
                </a:gradFill>
                <a:latin typeface="Segoe UI (Body)"/>
              </a:endParaRPr>
            </a:p>
          </p:txBody>
        </p:sp>
        <p:pic>
          <p:nvPicPr>
            <p:cNvPr id="36" name="Picture 35">
              <a:extLst>
                <a:ext uri="{FF2B5EF4-FFF2-40B4-BE49-F238E27FC236}">
                  <a16:creationId xmlns:a16="http://schemas.microsoft.com/office/drawing/2014/main" id="{EB7DD4B0-1E44-4BFE-8597-F6B46877F76E}"/>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090587" y="4400949"/>
              <a:ext cx="1187948" cy="1187948"/>
            </a:xfrm>
            <a:prstGeom prst="rect">
              <a:avLst/>
            </a:prstGeom>
          </p:spPr>
        </p:pic>
        <p:sp>
          <p:nvSpPr>
            <p:cNvPr id="37" name="TextBox 36">
              <a:extLst>
                <a:ext uri="{FF2B5EF4-FFF2-40B4-BE49-F238E27FC236}">
                  <a16:creationId xmlns:a16="http://schemas.microsoft.com/office/drawing/2014/main" id="{303DDDC2-B69D-4C6A-B329-581F777F66C0}"/>
                </a:ext>
              </a:extLst>
            </p:cNvPr>
            <p:cNvSpPr txBox="1"/>
            <p:nvPr/>
          </p:nvSpPr>
          <p:spPr>
            <a:xfrm>
              <a:off x="1065898" y="5671620"/>
              <a:ext cx="1354538" cy="307777"/>
            </a:xfrm>
            <a:prstGeom prst="rect">
              <a:avLst/>
            </a:prstGeom>
            <a:noFill/>
          </p:spPr>
          <p:txBody>
            <a:bodyPr wrap="none" lIns="0" tIns="0" rIns="0" bIns="0" rtlCol="0">
              <a:spAutoFit/>
            </a:bodyPr>
            <a:lstStyle/>
            <a:p>
              <a:r>
                <a:rPr lang="en-US" sz="2000" dirty="0">
                  <a:latin typeface="Segoe UI (Body)"/>
                </a:rPr>
                <a:t>Azure Files </a:t>
              </a:r>
              <a:endParaRPr lang="en-IN" sz="2000" dirty="0">
                <a:gradFill>
                  <a:gsLst>
                    <a:gs pos="0">
                      <a:srgbClr val="FFFFFF"/>
                    </a:gs>
                    <a:gs pos="100000">
                      <a:srgbClr val="FFFFFF"/>
                    </a:gs>
                  </a:gsLst>
                  <a:lin ang="5400000" scaled="0"/>
                </a:gradFill>
                <a:latin typeface="Segoe UI (Body)"/>
                <a:ea typeface="Segoe UI" pitchFamily="34" charset="0"/>
                <a:cs typeface="Segoe UI" pitchFamily="34" charset="0"/>
              </a:endParaRPr>
            </a:p>
          </p:txBody>
        </p:sp>
        <p:pic>
          <p:nvPicPr>
            <p:cNvPr id="13" name="Graphic 12">
              <a:extLst>
                <a:ext uri="{FF2B5EF4-FFF2-40B4-BE49-F238E27FC236}">
                  <a16:creationId xmlns:a16="http://schemas.microsoft.com/office/drawing/2014/main" id="{06F354B8-8B44-4BF0-BD1F-4E6F0491E896}"/>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913622" y="2779940"/>
              <a:ext cx="1225096" cy="1225096"/>
            </a:xfrm>
            <a:prstGeom prst="rect">
              <a:avLst/>
            </a:prstGeom>
          </p:spPr>
        </p:pic>
        <p:sp>
          <p:nvSpPr>
            <p:cNvPr id="6" name="Rectangle: Rounded Corners 5">
              <a:extLst>
                <a:ext uri="{FF2B5EF4-FFF2-40B4-BE49-F238E27FC236}">
                  <a16:creationId xmlns:a16="http://schemas.microsoft.com/office/drawing/2014/main" id="{41D71DD0-20EA-472C-970D-E9AFA349AA33}"/>
                </a:ext>
              </a:extLst>
            </p:cNvPr>
            <p:cNvSpPr/>
            <p:nvPr/>
          </p:nvSpPr>
          <p:spPr bwMode="auto">
            <a:xfrm>
              <a:off x="1859280" y="2087884"/>
              <a:ext cx="3286251" cy="1917148"/>
            </a:xfrm>
            <a:prstGeom prst="roundRect">
              <a:avLst>
                <a:gd name="adj" fmla="val 8305"/>
              </a:avLst>
            </a:prstGeom>
            <a:solidFill>
              <a:schemeClr val="bg1"/>
            </a:solidFill>
            <a:ln w="3810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5FA122FC-F259-4EF8-8BCF-450A7C066877}"/>
                </a:ext>
              </a:extLst>
            </p:cNvPr>
            <p:cNvSpPr txBox="1"/>
            <p:nvPr/>
          </p:nvSpPr>
          <p:spPr>
            <a:xfrm>
              <a:off x="2199759" y="3529976"/>
              <a:ext cx="1022716" cy="276999"/>
            </a:xfrm>
            <a:prstGeom prst="rect">
              <a:avLst/>
            </a:prstGeom>
            <a:noFill/>
          </p:spPr>
          <p:txBody>
            <a:bodyPr wrap="none" lIns="0" tIns="0" rIns="0" bIns="0" rtlCol="0">
              <a:spAutoFit/>
            </a:bodyPr>
            <a:lstStyle/>
            <a:p>
              <a:r>
                <a:rPr lang="en-US" sz="1800" dirty="0">
                  <a:latin typeface="+mj-lt"/>
                </a:rPr>
                <a:t>Container</a:t>
              </a:r>
              <a:endParaRPr lang="en-IN" sz="1800" dirty="0">
                <a:gradFill>
                  <a:gsLst>
                    <a:gs pos="2917">
                      <a:schemeClr val="tx1"/>
                    </a:gs>
                    <a:gs pos="30000">
                      <a:schemeClr val="tx1"/>
                    </a:gs>
                  </a:gsLst>
                  <a:lin ang="5400000" scaled="0"/>
                </a:gradFill>
                <a:latin typeface="+mj-lt"/>
              </a:endParaRPr>
            </a:p>
          </p:txBody>
        </p:sp>
        <p:sp>
          <p:nvSpPr>
            <p:cNvPr id="9" name="TextBox 8">
              <a:extLst>
                <a:ext uri="{FF2B5EF4-FFF2-40B4-BE49-F238E27FC236}">
                  <a16:creationId xmlns:a16="http://schemas.microsoft.com/office/drawing/2014/main" id="{29544089-7F6E-46BF-BE31-5CC9381D1831}"/>
                </a:ext>
              </a:extLst>
            </p:cNvPr>
            <p:cNvSpPr txBox="1"/>
            <p:nvPr/>
          </p:nvSpPr>
          <p:spPr>
            <a:xfrm>
              <a:off x="4060103" y="3549141"/>
              <a:ext cx="524240" cy="276999"/>
            </a:xfrm>
            <a:prstGeom prst="rect">
              <a:avLst/>
            </a:prstGeom>
            <a:noFill/>
          </p:spPr>
          <p:txBody>
            <a:bodyPr wrap="square" lIns="0" tIns="0" rIns="0" bIns="0" rtlCol="0">
              <a:spAutoFit/>
            </a:bodyPr>
            <a:lstStyle/>
            <a:p>
              <a:r>
                <a:rPr lang="en-US" sz="1800" dirty="0">
                  <a:latin typeface="+mj-lt"/>
                </a:rPr>
                <a:t>Web</a:t>
              </a:r>
              <a:endParaRPr lang="en-IN" sz="1800" dirty="0">
                <a:gradFill>
                  <a:gsLst>
                    <a:gs pos="2917">
                      <a:schemeClr val="tx1"/>
                    </a:gs>
                    <a:gs pos="30000">
                      <a:schemeClr val="tx1"/>
                    </a:gs>
                  </a:gsLst>
                  <a:lin ang="5400000" scaled="0"/>
                </a:gradFill>
                <a:latin typeface="+mj-lt"/>
              </a:endParaRPr>
            </a:p>
          </p:txBody>
        </p:sp>
        <p:pic>
          <p:nvPicPr>
            <p:cNvPr id="22" name="Picture 21">
              <a:extLst>
                <a:ext uri="{FF2B5EF4-FFF2-40B4-BE49-F238E27FC236}">
                  <a16:creationId xmlns:a16="http://schemas.microsoft.com/office/drawing/2014/main" id="{F39AC7EA-10A4-46E7-A061-CB73A8E111DA}"/>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3850647" y="2470892"/>
              <a:ext cx="886456" cy="886456"/>
            </a:xfrm>
            <a:prstGeom prst="rect">
              <a:avLst/>
            </a:prstGeom>
          </p:spPr>
        </p:pic>
        <p:pic>
          <p:nvPicPr>
            <p:cNvPr id="38" name="Picture 37">
              <a:extLst>
                <a:ext uri="{FF2B5EF4-FFF2-40B4-BE49-F238E27FC236}">
                  <a16:creationId xmlns:a16="http://schemas.microsoft.com/office/drawing/2014/main" id="{1C2F5C51-9AAC-433A-A6F6-678DCCF851AE}"/>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2201078" y="2330271"/>
              <a:ext cx="1041218" cy="1041218"/>
            </a:xfrm>
            <a:prstGeom prst="rect">
              <a:avLst/>
            </a:prstGeom>
          </p:spPr>
        </p:pic>
        <p:pic>
          <p:nvPicPr>
            <p:cNvPr id="42" name="Picture 41">
              <a:extLst>
                <a:ext uri="{FF2B5EF4-FFF2-40B4-BE49-F238E27FC236}">
                  <a16:creationId xmlns:a16="http://schemas.microsoft.com/office/drawing/2014/main" id="{58FDC314-86AC-4683-811C-A2650E86A389}"/>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3481311" y="4445642"/>
              <a:ext cx="849907" cy="849907"/>
            </a:xfrm>
            <a:prstGeom prst="rect">
              <a:avLst/>
            </a:prstGeom>
          </p:spPr>
        </p:pic>
      </p:grpSp>
    </p:spTree>
    <p:extLst>
      <p:ext uri="{BB962C8B-B14F-4D97-AF65-F5344CB8AC3E}">
        <p14:creationId xmlns:p14="http://schemas.microsoft.com/office/powerpoint/2010/main" val="378084270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B498-61E0-4631-9F6D-7A138C3F19A2}"/>
              </a:ext>
            </a:extLst>
          </p:cNvPr>
          <p:cNvSpPr>
            <a:spLocks noGrp="1"/>
          </p:cNvSpPr>
          <p:nvPr>
            <p:ph type="title"/>
          </p:nvPr>
        </p:nvSpPr>
        <p:spPr/>
        <p:txBody>
          <a:bodyPr/>
          <a:lstStyle/>
          <a:p>
            <a:r>
              <a:rPr lang="en-US" dirty="0"/>
              <a:t>Container Instances features</a:t>
            </a:r>
          </a:p>
        </p:txBody>
      </p:sp>
      <p:graphicFrame>
        <p:nvGraphicFramePr>
          <p:cNvPr id="3" name="Table 2" descr="This table lists the features that are unique to the Container Instances service.">
            <a:extLst>
              <a:ext uri="{FF2B5EF4-FFF2-40B4-BE49-F238E27FC236}">
                <a16:creationId xmlns:a16="http://schemas.microsoft.com/office/drawing/2014/main" id="{9A39EE9A-6E23-4948-8E31-86A1F9CC8ABC}"/>
              </a:ext>
            </a:extLst>
          </p:cNvPr>
          <p:cNvGraphicFramePr>
            <a:graphicFrameLocks noGrp="1"/>
          </p:cNvGraphicFramePr>
          <p:nvPr/>
        </p:nvGraphicFramePr>
        <p:xfrm>
          <a:off x="588263" y="1169183"/>
          <a:ext cx="11018520" cy="5117110"/>
        </p:xfrm>
        <a:graphic>
          <a:graphicData uri="http://schemas.openxmlformats.org/drawingml/2006/table">
            <a:tbl>
              <a:tblPr firstRow="1" firstCol="1">
                <a:tableStyleId>{69012ECD-51FC-41F1-AA8D-1B2483CD663E}</a:tableStyleId>
              </a:tblPr>
              <a:tblGrid>
                <a:gridCol w="3383495">
                  <a:extLst>
                    <a:ext uri="{9D8B030D-6E8A-4147-A177-3AD203B41FA5}">
                      <a16:colId xmlns:a16="http://schemas.microsoft.com/office/drawing/2014/main" val="676526132"/>
                    </a:ext>
                  </a:extLst>
                </a:gridCol>
                <a:gridCol w="7635025">
                  <a:extLst>
                    <a:ext uri="{9D8B030D-6E8A-4147-A177-3AD203B41FA5}">
                      <a16:colId xmlns:a16="http://schemas.microsoft.com/office/drawing/2014/main" val="2463496100"/>
                    </a:ext>
                  </a:extLst>
                </a:gridCol>
              </a:tblGrid>
              <a:tr h="345900">
                <a:tc>
                  <a:txBody>
                    <a:bodyPr/>
                    <a:lstStyle/>
                    <a:p>
                      <a:pPr algn="l"/>
                      <a:r>
                        <a:rPr lang="en-US" sz="1800" dirty="0">
                          <a:effectLst/>
                        </a:rPr>
                        <a:t>Feature</a:t>
                      </a:r>
                      <a:endParaRPr lang="en-US" sz="1800" b="1" dirty="0">
                        <a:effectLst/>
                      </a:endParaRPr>
                    </a:p>
                  </a:txBody>
                  <a:tcPr anchor="ctr">
                    <a:lnL w="12700" cap="flat" cmpd="sng" algn="ctr">
                      <a:solidFill>
                        <a:srgbClr val="DA3B01"/>
                      </a:solidFill>
                      <a:prstDash val="solid"/>
                      <a:round/>
                      <a:headEnd type="none" w="med" len="med"/>
                      <a:tailEnd type="none" w="med" len="med"/>
                    </a:lnL>
                    <a:lnR>
                      <a:noFill/>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solidFill>
                      <a:srgbClr val="DA3B01"/>
                    </a:solidFill>
                  </a:tcPr>
                </a:tc>
                <a:tc>
                  <a:txBody>
                    <a:bodyPr/>
                    <a:lstStyle/>
                    <a:p>
                      <a:pPr algn="l"/>
                      <a:r>
                        <a:rPr lang="en-US" sz="1800" dirty="0">
                          <a:effectLst/>
                        </a:rPr>
                        <a:t>Description</a:t>
                      </a:r>
                      <a:endParaRPr lang="en-US" sz="1800" b="1" dirty="0">
                        <a:effectLst/>
                      </a:endParaRPr>
                    </a:p>
                  </a:txBody>
                  <a:tcPr anchor="ctr">
                    <a:lnL>
                      <a:noFill/>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solidFill>
                      <a:srgbClr val="DA3B01"/>
                    </a:solidFill>
                  </a:tcPr>
                </a:tc>
                <a:extLst>
                  <a:ext uri="{0D108BD9-81ED-4DB2-BD59-A6C34878D82A}">
                    <a16:rowId xmlns:a16="http://schemas.microsoft.com/office/drawing/2014/main" val="2004510731"/>
                  </a:ext>
                </a:extLst>
              </a:tr>
              <a:tr h="605325">
                <a:tc>
                  <a:txBody>
                    <a:bodyPr/>
                    <a:lstStyle/>
                    <a:p>
                      <a:pPr algn="l" fontAlgn="t"/>
                      <a:r>
                        <a:rPr lang="en-US" sz="1800" dirty="0">
                          <a:effectLst/>
                        </a:rPr>
                        <a:t>Fast startup times</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dirty="0">
                          <a:effectLst/>
                        </a:rPr>
                        <a:t>Containers can start in seconds without the need to provision and manage VMs</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4182621"/>
                  </a:ext>
                </a:extLst>
              </a:tr>
              <a:tr h="605325">
                <a:tc>
                  <a:txBody>
                    <a:bodyPr/>
                    <a:lstStyle/>
                    <a:p>
                      <a:pPr algn="l" fontAlgn="t"/>
                      <a:r>
                        <a:rPr lang="en-US" sz="1800" dirty="0">
                          <a:effectLst/>
                        </a:rPr>
                        <a:t>Public IP connectivity and DNS name</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dirty="0">
                          <a:effectLst/>
                        </a:rPr>
                        <a:t>Containers can be directly exposed to the internet with an IP address and a fully qualified domain name (FQDN)</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48351114"/>
                  </a:ext>
                </a:extLst>
              </a:tr>
              <a:tr h="605325">
                <a:tc>
                  <a:txBody>
                    <a:bodyPr/>
                    <a:lstStyle/>
                    <a:p>
                      <a:pPr algn="l" fontAlgn="t"/>
                      <a:r>
                        <a:rPr lang="en-US" sz="1800" dirty="0">
                          <a:effectLst/>
                        </a:rPr>
                        <a:t>Hypervisor-level security</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dirty="0">
                          <a:effectLst/>
                        </a:rPr>
                        <a:t>Container applications are as isolated in a container as they would be in a VM</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238825"/>
                  </a:ext>
                </a:extLst>
              </a:tr>
              <a:tr h="605325">
                <a:tc>
                  <a:txBody>
                    <a:bodyPr/>
                    <a:lstStyle/>
                    <a:p>
                      <a:pPr algn="l" fontAlgn="t"/>
                      <a:r>
                        <a:rPr lang="en-US" sz="1800" dirty="0">
                          <a:effectLst/>
                        </a:rPr>
                        <a:t>Custom sizes</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dirty="0">
                          <a:effectLst/>
                        </a:rPr>
                        <a:t>Container nodes can be scaled dynamically to match actual resource demands for an application</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7072833"/>
                  </a:ext>
                </a:extLst>
              </a:tr>
              <a:tr h="455435">
                <a:tc>
                  <a:txBody>
                    <a:bodyPr/>
                    <a:lstStyle/>
                    <a:p>
                      <a:pPr algn="l" fontAlgn="t"/>
                      <a:r>
                        <a:rPr lang="en-US" sz="1800" dirty="0">
                          <a:effectLst/>
                        </a:rPr>
                        <a:t>Persistent storage</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dirty="0">
                          <a:effectLst/>
                        </a:rPr>
                        <a:t>Containers support direct mounting of Azure Files shares</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81873258"/>
                  </a:ext>
                </a:extLst>
              </a:tr>
              <a:tr h="605325">
                <a:tc>
                  <a:txBody>
                    <a:bodyPr/>
                    <a:lstStyle/>
                    <a:p>
                      <a:pPr algn="l" fontAlgn="t"/>
                      <a:r>
                        <a:rPr lang="en-US" sz="1800" dirty="0">
                          <a:effectLst/>
                        </a:rPr>
                        <a:t>Linux and Windows containers</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dirty="0">
                          <a:effectLst/>
                        </a:rPr>
                        <a:t>The same API is used to schedule both Linux and Windows containers</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5035139"/>
                  </a:ext>
                </a:extLst>
              </a:tr>
              <a:tr h="605325">
                <a:tc>
                  <a:txBody>
                    <a:bodyPr/>
                    <a:lstStyle/>
                    <a:p>
                      <a:pPr algn="l" fontAlgn="t"/>
                      <a:r>
                        <a:rPr lang="en-US" sz="1800" dirty="0">
                          <a:effectLst/>
                        </a:rPr>
                        <a:t>Co-scheduled groups</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b="0" i="0" u="none" strike="noStrike" kern="1200" dirty="0">
                          <a:solidFill>
                            <a:srgbClr val="1A1A1A"/>
                          </a:solidFill>
                          <a:effectLst/>
                          <a:latin typeface="Segoe UI" panose="020B0502040204020203" pitchFamily="34" charset="0"/>
                        </a:rPr>
                        <a:t>Container Instances </a:t>
                      </a:r>
                      <a:r>
                        <a:rPr lang="en-US" sz="1800" b="0" i="0" u="none" strike="noStrike" kern="1200" dirty="0">
                          <a:solidFill>
                            <a:schemeClr val="tx1"/>
                          </a:solidFill>
                          <a:effectLst/>
                          <a:latin typeface="+mn-lt"/>
                        </a:rPr>
                        <a:t>s</a:t>
                      </a:r>
                      <a:r>
                        <a:rPr lang="en-US" sz="1800" dirty="0">
                          <a:effectLst/>
                        </a:rPr>
                        <a:t>upports scheduling of </a:t>
                      </a:r>
                      <a:r>
                        <a:rPr lang="en-US" sz="1800" dirty="0" err="1">
                          <a:effectLst/>
                        </a:rPr>
                        <a:t>multicontainer</a:t>
                      </a:r>
                      <a:r>
                        <a:rPr lang="en-US" sz="1800" dirty="0">
                          <a:effectLst/>
                        </a:rPr>
                        <a:t> groups that share host machine resources</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95096274"/>
                  </a:ext>
                </a:extLst>
              </a:tr>
              <a:tr h="455435">
                <a:tc>
                  <a:txBody>
                    <a:bodyPr/>
                    <a:lstStyle/>
                    <a:p>
                      <a:pPr algn="l" fontAlgn="t"/>
                      <a:r>
                        <a:rPr lang="en-US" sz="1800" dirty="0">
                          <a:effectLst/>
                        </a:rPr>
                        <a:t>Virtual network deployment</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dirty="0">
                          <a:effectLst/>
                        </a:rPr>
                        <a:t>Container Instances can be deployed into an Azure virtual network</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088662"/>
                  </a:ext>
                </a:extLst>
              </a:tr>
            </a:tbl>
          </a:graphicData>
        </a:graphic>
      </p:graphicFrame>
    </p:spTree>
    <p:extLst>
      <p:ext uri="{BB962C8B-B14F-4D97-AF65-F5344CB8AC3E}">
        <p14:creationId xmlns:p14="http://schemas.microsoft.com/office/powerpoint/2010/main" val="44544752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52BF1-1D44-450A-833D-A626B036DA1C}"/>
              </a:ext>
            </a:extLst>
          </p:cNvPr>
          <p:cNvSpPr>
            <a:spLocks noGrp="1"/>
          </p:cNvSpPr>
          <p:nvPr>
            <p:ph type="title"/>
          </p:nvPr>
        </p:nvSpPr>
        <p:spPr/>
        <p:txBody>
          <a:bodyPr/>
          <a:lstStyle/>
          <a:p>
            <a:r>
              <a:rPr lang="en-US" dirty="0"/>
              <a:t>Kubernetes nodes</a:t>
            </a:r>
          </a:p>
        </p:txBody>
      </p:sp>
      <p:sp>
        <p:nvSpPr>
          <p:cNvPr id="3" name="Text Placeholder 2">
            <a:extLst>
              <a:ext uri="{FF2B5EF4-FFF2-40B4-BE49-F238E27FC236}">
                <a16:creationId xmlns:a16="http://schemas.microsoft.com/office/drawing/2014/main" id="{962BF5C4-D3E0-4BAE-BFBC-E6BFD6031629}"/>
              </a:ext>
            </a:extLst>
          </p:cNvPr>
          <p:cNvSpPr>
            <a:spLocks noGrp="1"/>
          </p:cNvSpPr>
          <p:nvPr>
            <p:ph type="body" sz="quarter" idx="10"/>
          </p:nvPr>
        </p:nvSpPr>
        <p:spPr>
          <a:xfrm>
            <a:off x="584200" y="1435497"/>
            <a:ext cx="11018520" cy="1809726"/>
          </a:xfrm>
        </p:spPr>
        <p:txBody>
          <a:bodyPr/>
          <a:lstStyle/>
          <a:p>
            <a:r>
              <a:rPr lang="en-US" dirty="0">
                <a:latin typeface="+mn-lt"/>
              </a:rPr>
              <a:t>Each individual node is an Azure virtual machine (VM )</a:t>
            </a:r>
          </a:p>
          <a:p>
            <a:pPr lvl="1"/>
            <a:r>
              <a:rPr lang="en-US" dirty="0"/>
              <a:t>Contains Kubernetes node components needed to communicate with the cluster master and the internet</a:t>
            </a:r>
          </a:p>
          <a:p>
            <a:pPr lvl="1"/>
            <a:r>
              <a:rPr lang="en-US" dirty="0"/>
              <a:t>Contains the container runtime for your applications</a:t>
            </a:r>
          </a:p>
          <a:p>
            <a:pPr lvl="2"/>
            <a:r>
              <a:rPr lang="en-US" sz="1800" dirty="0"/>
              <a:t>In Azure Kubernetes Service (AKS), Docker is the container runtime</a:t>
            </a:r>
          </a:p>
        </p:txBody>
      </p:sp>
      <p:grpSp>
        <p:nvGrpSpPr>
          <p:cNvPr id="4" name="Group 3" descr="This diagram depicts the components of an individual node communicating with Azure virtual network. The individual node is represented as an Azure virtual machine.">
            <a:extLst>
              <a:ext uri="{FF2B5EF4-FFF2-40B4-BE49-F238E27FC236}">
                <a16:creationId xmlns:a16="http://schemas.microsoft.com/office/drawing/2014/main" id="{D5F2335E-08BE-4B78-B085-F8CB39FBAC67}"/>
              </a:ext>
            </a:extLst>
          </p:cNvPr>
          <p:cNvGrpSpPr/>
          <p:nvPr/>
        </p:nvGrpSpPr>
        <p:grpSpPr>
          <a:xfrm>
            <a:off x="599884" y="3517390"/>
            <a:ext cx="10962427" cy="2638815"/>
            <a:chOff x="599884" y="3517390"/>
            <a:chExt cx="10962427" cy="2638815"/>
          </a:xfrm>
        </p:grpSpPr>
        <p:sp>
          <p:nvSpPr>
            <p:cNvPr id="17" name="Rectangle: Rounded Corners 16">
              <a:extLst>
                <a:ext uri="{FF2B5EF4-FFF2-40B4-BE49-F238E27FC236}">
                  <a16:creationId xmlns:a16="http://schemas.microsoft.com/office/drawing/2014/main" id="{15753DF9-4A0F-48F3-9148-E8B45D81060C}"/>
                </a:ext>
              </a:extLst>
            </p:cNvPr>
            <p:cNvSpPr/>
            <p:nvPr/>
          </p:nvSpPr>
          <p:spPr bwMode="auto">
            <a:xfrm>
              <a:off x="599884" y="5108117"/>
              <a:ext cx="2162363" cy="716223"/>
            </a:xfrm>
            <a:prstGeom prst="roundRect">
              <a:avLst/>
            </a:prstGeom>
            <a:solidFill>
              <a:schemeClr val="bg1"/>
            </a:solidFill>
            <a:ln w="28575">
              <a:solidFill>
                <a:srgbClr val="0178D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700" dirty="0">
                  <a:solidFill>
                    <a:schemeClr val="tx1"/>
                  </a:solidFill>
                  <a:latin typeface="+mj-lt"/>
                </a:rPr>
                <a:t>Azure virtual network</a:t>
              </a:r>
            </a:p>
          </p:txBody>
        </p:sp>
        <p:sp>
          <p:nvSpPr>
            <p:cNvPr id="18" name="Rectangle: Rounded Corners 17">
              <a:extLst>
                <a:ext uri="{FF2B5EF4-FFF2-40B4-BE49-F238E27FC236}">
                  <a16:creationId xmlns:a16="http://schemas.microsoft.com/office/drawing/2014/main" id="{5BC6518E-2159-4C84-823C-D63729136062}"/>
                </a:ext>
              </a:extLst>
            </p:cNvPr>
            <p:cNvSpPr/>
            <p:nvPr/>
          </p:nvSpPr>
          <p:spPr bwMode="auto">
            <a:xfrm>
              <a:off x="5036457" y="3963247"/>
              <a:ext cx="5109029" cy="2192958"/>
            </a:xfrm>
            <a:prstGeom prst="roundRect">
              <a:avLst>
                <a:gd name="adj" fmla="val 10012"/>
              </a:avLst>
            </a:prstGeom>
            <a:solidFill>
              <a:schemeClr val="bg1"/>
            </a:solid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338AD664-3EC2-4CDA-BC6A-9FD621295EF5}"/>
                </a:ext>
              </a:extLst>
            </p:cNvPr>
            <p:cNvSpPr/>
            <p:nvPr/>
          </p:nvSpPr>
          <p:spPr bwMode="auto">
            <a:xfrm>
              <a:off x="6182179" y="4278056"/>
              <a:ext cx="1260022" cy="469446"/>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kubelet</a:t>
              </a:r>
            </a:p>
          </p:txBody>
        </p:sp>
        <p:sp>
          <p:nvSpPr>
            <p:cNvPr id="20" name="Rectangle 19">
              <a:extLst>
                <a:ext uri="{FF2B5EF4-FFF2-40B4-BE49-F238E27FC236}">
                  <a16:creationId xmlns:a16="http://schemas.microsoft.com/office/drawing/2014/main" id="{74F274CF-AA5B-43CF-A5AE-C7C92BDA1929}"/>
                </a:ext>
              </a:extLst>
            </p:cNvPr>
            <p:cNvSpPr/>
            <p:nvPr/>
          </p:nvSpPr>
          <p:spPr bwMode="auto">
            <a:xfrm>
              <a:off x="8163831" y="4206815"/>
              <a:ext cx="1523093" cy="611928"/>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Container</a:t>
              </a:r>
            </a:p>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runtime</a:t>
              </a:r>
            </a:p>
          </p:txBody>
        </p:sp>
        <p:sp>
          <p:nvSpPr>
            <p:cNvPr id="21" name="Rectangle 20">
              <a:extLst>
                <a:ext uri="{FF2B5EF4-FFF2-40B4-BE49-F238E27FC236}">
                  <a16:creationId xmlns:a16="http://schemas.microsoft.com/office/drawing/2014/main" id="{7FAF5F7D-6FE3-4651-82C3-9BE14E1A68EE}"/>
                </a:ext>
              </a:extLst>
            </p:cNvPr>
            <p:cNvSpPr/>
            <p:nvPr/>
          </p:nvSpPr>
          <p:spPr bwMode="auto">
            <a:xfrm>
              <a:off x="3384505" y="5108117"/>
              <a:ext cx="2216195" cy="716223"/>
            </a:xfrm>
            <a:prstGeom prst="rect">
              <a:avLst/>
            </a:prstGeom>
            <a:solidFill>
              <a:schemeClr val="bg1"/>
            </a:solidFill>
            <a:ln w="12700">
              <a:solidFill>
                <a:srgbClr val="01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700" dirty="0">
                  <a:solidFill>
                    <a:schemeClr val="tx1"/>
                  </a:solidFill>
                  <a:latin typeface="+mj-lt"/>
                  <a:ea typeface="Segoe UI" pitchFamily="34" charset="0"/>
                  <a:cs typeface="Segoe UI" pitchFamily="34" charset="0"/>
                </a:rPr>
                <a:t>Azure virtual network interface</a:t>
              </a:r>
            </a:p>
          </p:txBody>
        </p:sp>
        <p:sp>
          <p:nvSpPr>
            <p:cNvPr id="22" name="Rectangle 21">
              <a:extLst>
                <a:ext uri="{FF2B5EF4-FFF2-40B4-BE49-F238E27FC236}">
                  <a16:creationId xmlns:a16="http://schemas.microsoft.com/office/drawing/2014/main" id="{E898C4A8-8210-4695-AA65-C39B8F0A2619}"/>
                </a:ext>
              </a:extLst>
            </p:cNvPr>
            <p:cNvSpPr/>
            <p:nvPr/>
          </p:nvSpPr>
          <p:spPr bwMode="auto">
            <a:xfrm>
              <a:off x="6174643" y="5237657"/>
              <a:ext cx="1270098" cy="472383"/>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108000" bIns="72000"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kube-proxy</a:t>
              </a:r>
            </a:p>
          </p:txBody>
        </p:sp>
        <p:grpSp>
          <p:nvGrpSpPr>
            <p:cNvPr id="23" name="Group 22">
              <a:extLst>
                <a:ext uri="{FF2B5EF4-FFF2-40B4-BE49-F238E27FC236}">
                  <a16:creationId xmlns:a16="http://schemas.microsoft.com/office/drawing/2014/main" id="{ADF650CE-FAA8-4D64-9F3D-C47BA34ED756}"/>
                </a:ext>
              </a:extLst>
            </p:cNvPr>
            <p:cNvGrpSpPr/>
            <p:nvPr/>
          </p:nvGrpSpPr>
          <p:grpSpPr>
            <a:xfrm>
              <a:off x="8042499" y="5113598"/>
              <a:ext cx="1551078" cy="624349"/>
              <a:chOff x="7313834" y="5631396"/>
              <a:chExt cx="1551078" cy="624349"/>
            </a:xfrm>
            <a:solidFill>
              <a:srgbClr val="01BCF3"/>
            </a:solidFill>
          </p:grpSpPr>
          <p:sp>
            <p:nvSpPr>
              <p:cNvPr id="24" name="Rectangle 23">
                <a:extLst>
                  <a:ext uri="{FF2B5EF4-FFF2-40B4-BE49-F238E27FC236}">
                    <a16:creationId xmlns:a16="http://schemas.microsoft.com/office/drawing/2014/main" id="{599178EA-2D45-4E04-B03A-B732907BEDC5}"/>
                  </a:ext>
                </a:extLst>
              </p:cNvPr>
              <p:cNvSpPr/>
              <p:nvPr/>
            </p:nvSpPr>
            <p:spPr bwMode="auto">
              <a:xfrm>
                <a:off x="7313834" y="5631396"/>
                <a:ext cx="1387254" cy="47238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400" dirty="0">
                  <a:solidFill>
                    <a:schemeClr val="tx1"/>
                  </a:solidFill>
                  <a:latin typeface="+mj-lt"/>
                  <a:ea typeface="Segoe UI" pitchFamily="34" charset="0"/>
                  <a:cs typeface="Segoe UI" pitchFamily="34" charset="0"/>
                </a:endParaRPr>
              </a:p>
            </p:txBody>
          </p:sp>
          <p:sp>
            <p:nvSpPr>
              <p:cNvPr id="25" name="Rectangle 24">
                <a:extLst>
                  <a:ext uri="{FF2B5EF4-FFF2-40B4-BE49-F238E27FC236}">
                    <a16:creationId xmlns:a16="http://schemas.microsoft.com/office/drawing/2014/main" id="{38F6334E-9273-4AAD-9011-C7809022430D}"/>
                  </a:ext>
                </a:extLst>
              </p:cNvPr>
              <p:cNvSpPr/>
              <p:nvPr/>
            </p:nvSpPr>
            <p:spPr bwMode="auto">
              <a:xfrm>
                <a:off x="7391710" y="5707379"/>
                <a:ext cx="1387254" cy="472383"/>
              </a:xfrm>
              <a:prstGeom prst="rect">
                <a:avLst/>
              </a:prstGeom>
              <a:grp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400" dirty="0">
                  <a:solidFill>
                    <a:schemeClr val="tx1"/>
                  </a:solidFill>
                  <a:latin typeface="+mj-lt"/>
                  <a:ea typeface="Segoe UI" pitchFamily="34" charset="0"/>
                  <a:cs typeface="Segoe UI" pitchFamily="34" charset="0"/>
                </a:endParaRPr>
              </a:p>
            </p:txBody>
          </p:sp>
          <p:sp>
            <p:nvSpPr>
              <p:cNvPr id="26" name="Rectangle 25">
                <a:extLst>
                  <a:ext uri="{FF2B5EF4-FFF2-40B4-BE49-F238E27FC236}">
                    <a16:creationId xmlns:a16="http://schemas.microsoft.com/office/drawing/2014/main" id="{0FEB3C42-C54C-44E2-BCAE-1006FDD72CF9}"/>
                  </a:ext>
                </a:extLst>
              </p:cNvPr>
              <p:cNvSpPr/>
              <p:nvPr/>
            </p:nvSpPr>
            <p:spPr bwMode="auto">
              <a:xfrm>
                <a:off x="7477658" y="5783362"/>
                <a:ext cx="1387254" cy="472383"/>
              </a:xfrm>
              <a:prstGeom prst="rect">
                <a:avLst/>
              </a:prstGeom>
              <a:grp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Container</a:t>
                </a:r>
              </a:p>
            </p:txBody>
          </p:sp>
        </p:grpSp>
        <p:cxnSp>
          <p:nvCxnSpPr>
            <p:cNvPr id="27" name="Straight Arrow Connector 26">
              <a:extLst>
                <a:ext uri="{FF2B5EF4-FFF2-40B4-BE49-F238E27FC236}">
                  <a16:creationId xmlns:a16="http://schemas.microsoft.com/office/drawing/2014/main" id="{D8CB4A95-EF0B-4DDA-84CD-5F5CB005A009}"/>
                </a:ext>
              </a:extLst>
            </p:cNvPr>
            <p:cNvCxnSpPr>
              <a:cxnSpLocks/>
            </p:cNvCxnSpPr>
            <p:nvPr/>
          </p:nvCxnSpPr>
          <p:spPr>
            <a:xfrm flipV="1">
              <a:off x="2766411" y="5473847"/>
              <a:ext cx="635200" cy="1"/>
            </a:xfrm>
            <a:prstGeom prst="straightConnector1">
              <a:avLst/>
            </a:prstGeom>
            <a:ln w="38100">
              <a:solidFill>
                <a:srgbClr val="D73B0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FE61568-A6E8-4A45-BCD4-E16A6E1B278C}"/>
                </a:ext>
              </a:extLst>
            </p:cNvPr>
            <p:cNvCxnSpPr>
              <a:cxnSpLocks/>
              <a:endCxn id="22" idx="1"/>
            </p:cNvCxnSpPr>
            <p:nvPr/>
          </p:nvCxnSpPr>
          <p:spPr>
            <a:xfrm>
              <a:off x="5600700" y="5473849"/>
              <a:ext cx="573943" cy="0"/>
            </a:xfrm>
            <a:prstGeom prst="straightConnector1">
              <a:avLst/>
            </a:prstGeom>
            <a:ln w="38100">
              <a:solidFill>
                <a:srgbClr val="D73B0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B9E13DC-EE6A-481A-9809-A72FF28B8301}"/>
                </a:ext>
              </a:extLst>
            </p:cNvPr>
            <p:cNvCxnSpPr>
              <a:cxnSpLocks/>
              <a:stCxn id="19" idx="3"/>
              <a:endCxn id="20" idx="1"/>
            </p:cNvCxnSpPr>
            <p:nvPr/>
          </p:nvCxnSpPr>
          <p:spPr>
            <a:xfrm>
              <a:off x="7442201" y="4512779"/>
              <a:ext cx="721630" cy="0"/>
            </a:xfrm>
            <a:prstGeom prst="straightConnector1">
              <a:avLst/>
            </a:prstGeom>
            <a:ln w="38100">
              <a:solidFill>
                <a:srgbClr val="D73B0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18DAA00-9332-4CBA-B90F-B34DB0E46ACE}"/>
                </a:ext>
              </a:extLst>
            </p:cNvPr>
            <p:cNvCxnSpPr>
              <a:cxnSpLocks/>
            </p:cNvCxnSpPr>
            <p:nvPr/>
          </p:nvCxnSpPr>
          <p:spPr>
            <a:xfrm flipH="1">
              <a:off x="8925378" y="4818743"/>
              <a:ext cx="2491" cy="483855"/>
            </a:xfrm>
            <a:prstGeom prst="straightConnector1">
              <a:avLst/>
            </a:prstGeom>
            <a:ln w="38100">
              <a:solidFill>
                <a:srgbClr val="D73B0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D7FA063-C903-4DAA-A9EA-3083785E0488}"/>
                </a:ext>
              </a:extLst>
            </p:cNvPr>
            <p:cNvCxnSpPr>
              <a:cxnSpLocks/>
            </p:cNvCxnSpPr>
            <p:nvPr/>
          </p:nvCxnSpPr>
          <p:spPr>
            <a:xfrm flipH="1">
              <a:off x="9606770" y="5338688"/>
              <a:ext cx="652821" cy="5111"/>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1594545-F607-4145-9175-E775281A531E}"/>
                </a:ext>
              </a:extLst>
            </p:cNvPr>
            <p:cNvCxnSpPr/>
            <p:nvPr/>
          </p:nvCxnSpPr>
          <p:spPr>
            <a:xfrm flipH="1">
              <a:off x="9609721" y="5661964"/>
              <a:ext cx="707661"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B1CCC10C-E499-45C1-8C4E-6AB6FCFDFF76}"/>
                </a:ext>
              </a:extLst>
            </p:cNvPr>
            <p:cNvSpPr/>
            <p:nvPr/>
          </p:nvSpPr>
          <p:spPr bwMode="auto">
            <a:xfrm>
              <a:off x="10231434" y="5036278"/>
              <a:ext cx="1329395" cy="472383"/>
            </a:xfrm>
            <a:prstGeom prst="rect">
              <a:avLst/>
            </a:prstGeom>
            <a:solidFill>
              <a:schemeClr val="bg1"/>
            </a:solidFill>
            <a:ln w="12700">
              <a:solidFill>
                <a:srgbClr val="01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46304" rIns="10800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700" dirty="0">
                  <a:solidFill>
                    <a:schemeClr val="tx1"/>
                  </a:solidFill>
                  <a:latin typeface="+mj-lt"/>
                  <a:ea typeface="Segoe UI" pitchFamily="34" charset="0"/>
                  <a:cs typeface="Segoe UI" pitchFamily="34" charset="0"/>
                </a:rPr>
                <a:t>Azure Disk</a:t>
              </a:r>
            </a:p>
          </p:txBody>
        </p:sp>
        <p:sp>
          <p:nvSpPr>
            <p:cNvPr id="34" name="Rectangle 33">
              <a:extLst>
                <a:ext uri="{FF2B5EF4-FFF2-40B4-BE49-F238E27FC236}">
                  <a16:creationId xmlns:a16="http://schemas.microsoft.com/office/drawing/2014/main" id="{C28B108C-60E5-474C-AA12-6BE5CE632C61}"/>
                </a:ext>
              </a:extLst>
            </p:cNvPr>
            <p:cNvSpPr/>
            <p:nvPr/>
          </p:nvSpPr>
          <p:spPr bwMode="auto">
            <a:xfrm>
              <a:off x="10231434" y="5545334"/>
              <a:ext cx="1330877" cy="472383"/>
            </a:xfrm>
            <a:prstGeom prst="rect">
              <a:avLst/>
            </a:prstGeom>
            <a:solidFill>
              <a:schemeClr val="bg1"/>
            </a:solidFill>
            <a:ln w="12700">
              <a:solidFill>
                <a:srgbClr val="01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46304" rIns="10800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700" dirty="0">
                  <a:solidFill>
                    <a:schemeClr val="tx1"/>
                  </a:solidFill>
                  <a:latin typeface="+mj-lt"/>
                  <a:ea typeface="Segoe UI" pitchFamily="34" charset="0"/>
                  <a:cs typeface="Segoe UI" pitchFamily="34" charset="0"/>
                </a:rPr>
                <a:t>Azure Files</a:t>
              </a:r>
            </a:p>
          </p:txBody>
        </p:sp>
        <p:grpSp>
          <p:nvGrpSpPr>
            <p:cNvPr id="35" name="Group 34">
              <a:extLst>
                <a:ext uri="{FF2B5EF4-FFF2-40B4-BE49-F238E27FC236}">
                  <a16:creationId xmlns:a16="http://schemas.microsoft.com/office/drawing/2014/main" id="{7909ECF2-D44A-4A04-83A3-552BC1735F5A}"/>
                </a:ext>
              </a:extLst>
            </p:cNvPr>
            <p:cNvGrpSpPr/>
            <p:nvPr/>
          </p:nvGrpSpPr>
          <p:grpSpPr>
            <a:xfrm>
              <a:off x="7678057" y="5295655"/>
              <a:ext cx="742947" cy="741076"/>
              <a:chOff x="12884944" y="1633491"/>
              <a:chExt cx="530020" cy="528685"/>
            </a:xfrm>
          </p:grpSpPr>
          <p:sp>
            <p:nvSpPr>
              <p:cNvPr id="36" name="Rectangle 68">
                <a:extLst>
                  <a:ext uri="{FF2B5EF4-FFF2-40B4-BE49-F238E27FC236}">
                    <a16:creationId xmlns:a16="http://schemas.microsoft.com/office/drawing/2014/main" id="{80EA7779-E7DA-4D21-A084-BA056101E020}"/>
                  </a:ext>
                </a:extLst>
              </p:cNvPr>
              <p:cNvSpPr/>
              <p:nvPr/>
            </p:nvSpPr>
            <p:spPr bwMode="auto">
              <a:xfrm>
                <a:off x="12915900" y="1659684"/>
                <a:ext cx="109769" cy="481013"/>
              </a:xfrm>
              <a:custGeom>
                <a:avLst/>
                <a:gdLst>
                  <a:gd name="connsiteX0" fmla="*/ 0 w 109769"/>
                  <a:gd name="connsiteY0" fmla="*/ 0 h 476250"/>
                  <a:gd name="connsiteX1" fmla="*/ 109769 w 109769"/>
                  <a:gd name="connsiteY1" fmla="*/ 0 h 476250"/>
                  <a:gd name="connsiteX2" fmla="*/ 109769 w 109769"/>
                  <a:gd name="connsiteY2" fmla="*/ 476250 h 476250"/>
                  <a:gd name="connsiteX3" fmla="*/ 0 w 109769"/>
                  <a:gd name="connsiteY3" fmla="*/ 476250 h 476250"/>
                  <a:gd name="connsiteX4" fmla="*/ 0 w 109769"/>
                  <a:gd name="connsiteY4" fmla="*/ 0 h 476250"/>
                  <a:gd name="connsiteX0" fmla="*/ 23813 w 109769"/>
                  <a:gd name="connsiteY0" fmla="*/ 102394 h 476250"/>
                  <a:gd name="connsiteX1" fmla="*/ 109769 w 109769"/>
                  <a:gd name="connsiteY1" fmla="*/ 0 h 476250"/>
                  <a:gd name="connsiteX2" fmla="*/ 109769 w 109769"/>
                  <a:gd name="connsiteY2" fmla="*/ 476250 h 476250"/>
                  <a:gd name="connsiteX3" fmla="*/ 0 w 109769"/>
                  <a:gd name="connsiteY3" fmla="*/ 476250 h 476250"/>
                  <a:gd name="connsiteX4" fmla="*/ 23813 w 109769"/>
                  <a:gd name="connsiteY4" fmla="*/ 102394 h 476250"/>
                  <a:gd name="connsiteX0" fmla="*/ 2381 w 109769"/>
                  <a:gd name="connsiteY0" fmla="*/ 69056 h 476250"/>
                  <a:gd name="connsiteX1" fmla="*/ 109769 w 109769"/>
                  <a:gd name="connsiteY1" fmla="*/ 0 h 476250"/>
                  <a:gd name="connsiteX2" fmla="*/ 109769 w 109769"/>
                  <a:gd name="connsiteY2" fmla="*/ 476250 h 476250"/>
                  <a:gd name="connsiteX3" fmla="*/ 0 w 109769"/>
                  <a:gd name="connsiteY3" fmla="*/ 476250 h 476250"/>
                  <a:gd name="connsiteX4" fmla="*/ 2381 w 109769"/>
                  <a:gd name="connsiteY4" fmla="*/ 69056 h 476250"/>
                  <a:gd name="connsiteX0" fmla="*/ 2381 w 109769"/>
                  <a:gd name="connsiteY0" fmla="*/ 57150 h 464344"/>
                  <a:gd name="connsiteX1" fmla="*/ 109769 w 109769"/>
                  <a:gd name="connsiteY1" fmla="*/ 0 h 464344"/>
                  <a:gd name="connsiteX2" fmla="*/ 109769 w 109769"/>
                  <a:gd name="connsiteY2" fmla="*/ 464344 h 464344"/>
                  <a:gd name="connsiteX3" fmla="*/ 0 w 109769"/>
                  <a:gd name="connsiteY3" fmla="*/ 464344 h 464344"/>
                  <a:gd name="connsiteX4" fmla="*/ 2381 w 109769"/>
                  <a:gd name="connsiteY4" fmla="*/ 57150 h 464344"/>
                  <a:gd name="connsiteX0" fmla="*/ 2381 w 109769"/>
                  <a:gd name="connsiteY0" fmla="*/ 57150 h 481013"/>
                  <a:gd name="connsiteX1" fmla="*/ 109769 w 109769"/>
                  <a:gd name="connsiteY1" fmla="*/ 0 h 481013"/>
                  <a:gd name="connsiteX2" fmla="*/ 109769 w 109769"/>
                  <a:gd name="connsiteY2" fmla="*/ 481013 h 481013"/>
                  <a:gd name="connsiteX3" fmla="*/ 0 w 109769"/>
                  <a:gd name="connsiteY3" fmla="*/ 464344 h 481013"/>
                  <a:gd name="connsiteX4" fmla="*/ 2381 w 109769"/>
                  <a:gd name="connsiteY4" fmla="*/ 57150 h 481013"/>
                  <a:gd name="connsiteX0" fmla="*/ 29 w 107417"/>
                  <a:gd name="connsiteY0" fmla="*/ 57150 h 481013"/>
                  <a:gd name="connsiteX1" fmla="*/ 107417 w 107417"/>
                  <a:gd name="connsiteY1" fmla="*/ 0 h 481013"/>
                  <a:gd name="connsiteX2" fmla="*/ 107417 w 107417"/>
                  <a:gd name="connsiteY2" fmla="*/ 481013 h 481013"/>
                  <a:gd name="connsiteX3" fmla="*/ 14317 w 107417"/>
                  <a:gd name="connsiteY3" fmla="*/ 409575 h 481013"/>
                  <a:gd name="connsiteX4" fmla="*/ 29 w 107417"/>
                  <a:gd name="connsiteY4" fmla="*/ 57150 h 481013"/>
                  <a:gd name="connsiteX0" fmla="*/ 2381 w 109769"/>
                  <a:gd name="connsiteY0" fmla="*/ 57150 h 481013"/>
                  <a:gd name="connsiteX1" fmla="*/ 109769 w 109769"/>
                  <a:gd name="connsiteY1" fmla="*/ 0 h 481013"/>
                  <a:gd name="connsiteX2" fmla="*/ 109769 w 109769"/>
                  <a:gd name="connsiteY2" fmla="*/ 481013 h 481013"/>
                  <a:gd name="connsiteX3" fmla="*/ 0 w 109769"/>
                  <a:gd name="connsiteY3" fmla="*/ 435769 h 481013"/>
                  <a:gd name="connsiteX4" fmla="*/ 2381 w 109769"/>
                  <a:gd name="connsiteY4" fmla="*/ 57150 h 481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69" h="481013">
                    <a:moveTo>
                      <a:pt x="2381" y="57150"/>
                    </a:moveTo>
                    <a:lnTo>
                      <a:pt x="109769" y="0"/>
                    </a:lnTo>
                    <a:lnTo>
                      <a:pt x="109769" y="481013"/>
                    </a:lnTo>
                    <a:lnTo>
                      <a:pt x="0" y="435769"/>
                    </a:lnTo>
                    <a:cubicBezTo>
                      <a:pt x="794" y="300038"/>
                      <a:pt x="1587" y="192881"/>
                      <a:pt x="2381" y="5715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7" name="Rectangle 67">
                <a:extLst>
                  <a:ext uri="{FF2B5EF4-FFF2-40B4-BE49-F238E27FC236}">
                    <a16:creationId xmlns:a16="http://schemas.microsoft.com/office/drawing/2014/main" id="{5ABE0276-D71D-45FD-9360-DD1D7C52E53E}"/>
                  </a:ext>
                </a:extLst>
              </p:cNvPr>
              <p:cNvSpPr/>
              <p:nvPr/>
            </p:nvSpPr>
            <p:spPr bwMode="auto">
              <a:xfrm>
                <a:off x="13027820" y="1647778"/>
                <a:ext cx="384993" cy="514398"/>
              </a:xfrm>
              <a:custGeom>
                <a:avLst/>
                <a:gdLst>
                  <a:gd name="connsiteX0" fmla="*/ 0 w 384764"/>
                  <a:gd name="connsiteY0" fmla="*/ 0 h 545353"/>
                  <a:gd name="connsiteX1" fmla="*/ 384764 w 384764"/>
                  <a:gd name="connsiteY1" fmla="*/ 0 h 545353"/>
                  <a:gd name="connsiteX2" fmla="*/ 384764 w 384764"/>
                  <a:gd name="connsiteY2" fmla="*/ 545353 h 545353"/>
                  <a:gd name="connsiteX3" fmla="*/ 0 w 384764"/>
                  <a:gd name="connsiteY3" fmla="*/ 545353 h 545353"/>
                  <a:gd name="connsiteX4" fmla="*/ 0 w 384764"/>
                  <a:gd name="connsiteY4" fmla="*/ 0 h 545353"/>
                  <a:gd name="connsiteX0" fmla="*/ 0 w 384764"/>
                  <a:gd name="connsiteY0" fmla="*/ 0 h 545353"/>
                  <a:gd name="connsiteX1" fmla="*/ 384764 w 384764"/>
                  <a:gd name="connsiteY1" fmla="*/ 228600 h 545353"/>
                  <a:gd name="connsiteX2" fmla="*/ 384764 w 384764"/>
                  <a:gd name="connsiteY2" fmla="*/ 545353 h 545353"/>
                  <a:gd name="connsiteX3" fmla="*/ 0 w 384764"/>
                  <a:gd name="connsiteY3" fmla="*/ 545353 h 545353"/>
                  <a:gd name="connsiteX4" fmla="*/ 0 w 384764"/>
                  <a:gd name="connsiteY4" fmla="*/ 0 h 545353"/>
                  <a:gd name="connsiteX0" fmla="*/ 0 w 387145"/>
                  <a:gd name="connsiteY0" fmla="*/ 0 h 545353"/>
                  <a:gd name="connsiteX1" fmla="*/ 387145 w 387145"/>
                  <a:gd name="connsiteY1" fmla="*/ 152400 h 545353"/>
                  <a:gd name="connsiteX2" fmla="*/ 384764 w 387145"/>
                  <a:gd name="connsiteY2" fmla="*/ 545353 h 545353"/>
                  <a:gd name="connsiteX3" fmla="*/ 0 w 387145"/>
                  <a:gd name="connsiteY3" fmla="*/ 545353 h 545353"/>
                  <a:gd name="connsiteX4" fmla="*/ 0 w 387145"/>
                  <a:gd name="connsiteY4" fmla="*/ 0 h 545353"/>
                  <a:gd name="connsiteX0" fmla="*/ 0 w 387145"/>
                  <a:gd name="connsiteY0" fmla="*/ 0 h 471535"/>
                  <a:gd name="connsiteX1" fmla="*/ 387145 w 387145"/>
                  <a:gd name="connsiteY1" fmla="*/ 78582 h 471535"/>
                  <a:gd name="connsiteX2" fmla="*/ 384764 w 387145"/>
                  <a:gd name="connsiteY2" fmla="*/ 471535 h 471535"/>
                  <a:gd name="connsiteX3" fmla="*/ 0 w 387145"/>
                  <a:gd name="connsiteY3" fmla="*/ 471535 h 471535"/>
                  <a:gd name="connsiteX4" fmla="*/ 0 w 387145"/>
                  <a:gd name="connsiteY4" fmla="*/ 0 h 471535"/>
                  <a:gd name="connsiteX0" fmla="*/ 2381 w 387145"/>
                  <a:gd name="connsiteY0" fmla="*/ 0 h 531067"/>
                  <a:gd name="connsiteX1" fmla="*/ 387145 w 387145"/>
                  <a:gd name="connsiteY1" fmla="*/ 138114 h 531067"/>
                  <a:gd name="connsiteX2" fmla="*/ 384764 w 387145"/>
                  <a:gd name="connsiteY2" fmla="*/ 531067 h 531067"/>
                  <a:gd name="connsiteX3" fmla="*/ 0 w 387145"/>
                  <a:gd name="connsiteY3" fmla="*/ 531067 h 531067"/>
                  <a:gd name="connsiteX4" fmla="*/ 2381 w 387145"/>
                  <a:gd name="connsiteY4" fmla="*/ 0 h 531067"/>
                  <a:gd name="connsiteX0" fmla="*/ 2381 w 384869"/>
                  <a:gd name="connsiteY0" fmla="*/ 0 h 531067"/>
                  <a:gd name="connsiteX1" fmla="*/ 382382 w 384869"/>
                  <a:gd name="connsiteY1" fmla="*/ 164308 h 531067"/>
                  <a:gd name="connsiteX2" fmla="*/ 384764 w 384869"/>
                  <a:gd name="connsiteY2" fmla="*/ 531067 h 531067"/>
                  <a:gd name="connsiteX3" fmla="*/ 0 w 384869"/>
                  <a:gd name="connsiteY3" fmla="*/ 531067 h 531067"/>
                  <a:gd name="connsiteX4" fmla="*/ 2381 w 384869"/>
                  <a:gd name="connsiteY4" fmla="*/ 0 h 531067"/>
                  <a:gd name="connsiteX0" fmla="*/ 2381 w 389578"/>
                  <a:gd name="connsiteY0" fmla="*/ 0 h 531067"/>
                  <a:gd name="connsiteX1" fmla="*/ 382382 w 389578"/>
                  <a:gd name="connsiteY1" fmla="*/ 164308 h 531067"/>
                  <a:gd name="connsiteX2" fmla="*/ 389527 w 389578"/>
                  <a:gd name="connsiteY2" fmla="*/ 431055 h 531067"/>
                  <a:gd name="connsiteX3" fmla="*/ 0 w 389578"/>
                  <a:gd name="connsiteY3" fmla="*/ 531067 h 531067"/>
                  <a:gd name="connsiteX4" fmla="*/ 2381 w 389578"/>
                  <a:gd name="connsiteY4" fmla="*/ 0 h 531067"/>
                  <a:gd name="connsiteX0" fmla="*/ 2381 w 382382"/>
                  <a:gd name="connsiteY0" fmla="*/ 0 h 531067"/>
                  <a:gd name="connsiteX1" fmla="*/ 382382 w 382382"/>
                  <a:gd name="connsiteY1" fmla="*/ 164308 h 531067"/>
                  <a:gd name="connsiteX2" fmla="*/ 375240 w 382382"/>
                  <a:gd name="connsiteY2" fmla="*/ 376286 h 531067"/>
                  <a:gd name="connsiteX3" fmla="*/ 0 w 382382"/>
                  <a:gd name="connsiteY3" fmla="*/ 531067 h 531067"/>
                  <a:gd name="connsiteX4" fmla="*/ 2381 w 382382"/>
                  <a:gd name="connsiteY4" fmla="*/ 0 h 531067"/>
                  <a:gd name="connsiteX0" fmla="*/ 2381 w 382612"/>
                  <a:gd name="connsiteY0" fmla="*/ 0 h 531067"/>
                  <a:gd name="connsiteX1" fmla="*/ 382382 w 382612"/>
                  <a:gd name="connsiteY1" fmla="*/ 164308 h 531067"/>
                  <a:gd name="connsiteX2" fmla="*/ 382383 w 382612"/>
                  <a:gd name="connsiteY2" fmla="*/ 435817 h 531067"/>
                  <a:gd name="connsiteX3" fmla="*/ 0 w 382612"/>
                  <a:gd name="connsiteY3" fmla="*/ 531067 h 531067"/>
                  <a:gd name="connsiteX4" fmla="*/ 2381 w 382612"/>
                  <a:gd name="connsiteY4" fmla="*/ 0 h 531067"/>
                  <a:gd name="connsiteX0" fmla="*/ 10 w 380241"/>
                  <a:gd name="connsiteY0" fmla="*/ 0 h 462011"/>
                  <a:gd name="connsiteX1" fmla="*/ 380011 w 380241"/>
                  <a:gd name="connsiteY1" fmla="*/ 164308 h 462011"/>
                  <a:gd name="connsiteX2" fmla="*/ 380012 w 380241"/>
                  <a:gd name="connsiteY2" fmla="*/ 435817 h 462011"/>
                  <a:gd name="connsiteX3" fmla="*/ 45254 w 380241"/>
                  <a:gd name="connsiteY3" fmla="*/ 462011 h 462011"/>
                  <a:gd name="connsiteX4" fmla="*/ 10 w 380241"/>
                  <a:gd name="connsiteY4" fmla="*/ 0 h 462011"/>
                  <a:gd name="connsiteX0" fmla="*/ 4762 w 384993"/>
                  <a:gd name="connsiteY0" fmla="*/ 0 h 514398"/>
                  <a:gd name="connsiteX1" fmla="*/ 384763 w 384993"/>
                  <a:gd name="connsiteY1" fmla="*/ 164308 h 514398"/>
                  <a:gd name="connsiteX2" fmla="*/ 384764 w 384993"/>
                  <a:gd name="connsiteY2" fmla="*/ 435817 h 514398"/>
                  <a:gd name="connsiteX3" fmla="*/ 0 w 384993"/>
                  <a:gd name="connsiteY3" fmla="*/ 514398 h 514398"/>
                  <a:gd name="connsiteX4" fmla="*/ 4762 w 384993"/>
                  <a:gd name="connsiteY4" fmla="*/ 0 h 514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993" h="514398">
                    <a:moveTo>
                      <a:pt x="4762" y="0"/>
                    </a:moveTo>
                    <a:lnTo>
                      <a:pt x="384763" y="164308"/>
                    </a:lnTo>
                    <a:cubicBezTo>
                      <a:pt x="383969" y="295292"/>
                      <a:pt x="385558" y="304833"/>
                      <a:pt x="384764" y="435817"/>
                    </a:cubicBezTo>
                    <a:lnTo>
                      <a:pt x="0" y="514398"/>
                    </a:lnTo>
                    <a:cubicBezTo>
                      <a:pt x="794" y="337376"/>
                      <a:pt x="3968" y="177022"/>
                      <a:pt x="4762"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descr="A close up of a sign&#10;&#10;Description automatically generated">
                <a:extLst>
                  <a:ext uri="{FF2B5EF4-FFF2-40B4-BE49-F238E27FC236}">
                    <a16:creationId xmlns:a16="http://schemas.microsoft.com/office/drawing/2014/main" id="{86C4740D-F37E-462C-88FD-C31F60E77672}"/>
                  </a:ext>
                </a:extLst>
              </p:cNvPr>
              <p:cNvPicPr>
                <a:picLocks noChangeAspect="1"/>
              </p:cNvPicPr>
              <p:nvPr/>
            </p:nvPicPr>
            <p:blipFill rotWithShape="1">
              <a:blip r:embed="rId3"/>
              <a:srcRect l="32074" t="25374" b="6870"/>
              <a:stretch/>
            </p:blipFill>
            <p:spPr>
              <a:xfrm>
                <a:off x="12884944" y="1633491"/>
                <a:ext cx="530020" cy="528685"/>
              </a:xfrm>
              <a:prstGeom prst="rect">
                <a:avLst/>
              </a:prstGeom>
            </p:spPr>
          </p:pic>
        </p:grpSp>
        <p:sp>
          <p:nvSpPr>
            <p:cNvPr id="42" name="Rectangle 41">
              <a:extLst>
                <a:ext uri="{FF2B5EF4-FFF2-40B4-BE49-F238E27FC236}">
                  <a16:creationId xmlns:a16="http://schemas.microsoft.com/office/drawing/2014/main" id="{F3FCFAB0-986A-4EBB-BE10-6AAFB7029DF5}"/>
                </a:ext>
              </a:extLst>
            </p:cNvPr>
            <p:cNvSpPr/>
            <p:nvPr/>
          </p:nvSpPr>
          <p:spPr bwMode="auto">
            <a:xfrm>
              <a:off x="819150" y="5017228"/>
              <a:ext cx="596900" cy="10353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41" name="Picture 40">
              <a:extLst>
                <a:ext uri="{FF2B5EF4-FFF2-40B4-BE49-F238E27FC236}">
                  <a16:creationId xmlns:a16="http://schemas.microsoft.com/office/drawing/2014/main" id="{39939515-643F-4299-AD51-6115721C63ED}"/>
                </a:ext>
              </a:extLst>
            </p:cNvPr>
            <p:cNvPicPr>
              <a:picLocks noChangeAspect="1"/>
            </p:cNvPicPr>
            <p:nvPr/>
          </p:nvPicPr>
          <p:blipFill>
            <a:blip r:embed="rId4"/>
            <a:stretch>
              <a:fillRect/>
            </a:stretch>
          </p:blipFill>
          <p:spPr>
            <a:xfrm>
              <a:off x="883195" y="4874989"/>
              <a:ext cx="468810" cy="468810"/>
            </a:xfrm>
            <a:prstGeom prst="rect">
              <a:avLst/>
            </a:prstGeom>
          </p:spPr>
        </p:pic>
        <p:pic>
          <p:nvPicPr>
            <p:cNvPr id="44" name="Picture 43" descr="A picture containing electronics, display&#10;&#10;Description automatically generated">
              <a:extLst>
                <a:ext uri="{FF2B5EF4-FFF2-40B4-BE49-F238E27FC236}">
                  <a16:creationId xmlns:a16="http://schemas.microsoft.com/office/drawing/2014/main" id="{067112F1-C046-40FD-8C32-7E177847881C}"/>
                </a:ext>
              </a:extLst>
            </p:cNvPr>
            <p:cNvPicPr>
              <a:picLocks noChangeAspect="1"/>
            </p:cNvPicPr>
            <p:nvPr/>
          </p:nvPicPr>
          <p:blipFill>
            <a:blip r:embed="rId5"/>
            <a:stretch>
              <a:fillRect/>
            </a:stretch>
          </p:blipFill>
          <p:spPr>
            <a:xfrm>
              <a:off x="4686489" y="3517390"/>
              <a:ext cx="780290" cy="780290"/>
            </a:xfrm>
            <a:prstGeom prst="rect">
              <a:avLst/>
            </a:prstGeom>
          </p:spPr>
        </p:pic>
        <p:sp>
          <p:nvSpPr>
            <p:cNvPr id="45" name="TextBox 44">
              <a:extLst>
                <a:ext uri="{FF2B5EF4-FFF2-40B4-BE49-F238E27FC236}">
                  <a16:creationId xmlns:a16="http://schemas.microsoft.com/office/drawing/2014/main" id="{2D53A7E4-1CF8-4732-B5A5-A84D921E14D6}"/>
                </a:ext>
              </a:extLst>
            </p:cNvPr>
            <p:cNvSpPr txBox="1"/>
            <p:nvPr/>
          </p:nvSpPr>
          <p:spPr>
            <a:xfrm>
              <a:off x="5600700" y="3545961"/>
              <a:ext cx="2536272" cy="307777"/>
            </a:xfrm>
            <a:prstGeom prst="rect">
              <a:avLst/>
            </a:prstGeom>
            <a:noFill/>
          </p:spPr>
          <p:txBody>
            <a:bodyPr wrap="none" lIns="0" tIns="0" rIns="0" bIns="0" rtlCol="0">
              <a:spAutoFit/>
            </a:bodyPr>
            <a:lstStyle/>
            <a:p>
              <a:pPr algn="l"/>
              <a:r>
                <a:rPr lang="en-IN" sz="2000" dirty="0">
                  <a:solidFill>
                    <a:srgbClr val="0178D4"/>
                  </a:solidFill>
                  <a:latin typeface="+mj-lt"/>
                </a:rPr>
                <a:t>Azure virtual machine</a:t>
              </a:r>
            </a:p>
          </p:txBody>
        </p:sp>
      </p:grpSp>
    </p:spTree>
    <p:extLst>
      <p:ext uri="{BB962C8B-B14F-4D97-AF65-F5344CB8AC3E}">
        <p14:creationId xmlns:p14="http://schemas.microsoft.com/office/powerpoint/2010/main" val="1230960543"/>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A49619-8218-47E6-8DBB-B1767BC44171}"/>
              </a:ext>
            </a:extLst>
          </p:cNvPr>
          <p:cNvSpPr>
            <a:spLocks noGrp="1"/>
          </p:cNvSpPr>
          <p:nvPr>
            <p:ph type="title"/>
          </p:nvPr>
        </p:nvSpPr>
        <p:spPr/>
        <p:txBody>
          <a:bodyPr/>
          <a:lstStyle/>
          <a:p>
            <a:r>
              <a:rPr lang="en-US" dirty="0"/>
              <a:t>Deploy a container to Container Instances</a:t>
            </a:r>
          </a:p>
        </p:txBody>
      </p:sp>
      <p:sp>
        <p:nvSpPr>
          <p:cNvPr id="5" name="Text Placeholder 4" descr="The code sample depicts deploying a container to Container Instances by using the az container create command.">
            <a:extLst>
              <a:ext uri="{FF2B5EF4-FFF2-40B4-BE49-F238E27FC236}">
                <a16:creationId xmlns:a16="http://schemas.microsoft.com/office/drawing/2014/main" id="{F14815D1-7CFF-45FB-B735-CF7514B152D3}"/>
              </a:ext>
            </a:extLst>
          </p:cNvPr>
          <p:cNvSpPr>
            <a:spLocks noGrp="1"/>
          </p:cNvSpPr>
          <p:nvPr>
            <p:ph type="body" sz="quarter" idx="10"/>
          </p:nvPr>
        </p:nvSpPr>
        <p:spPr>
          <a:xfrm>
            <a:off x="588263" y="1436688"/>
            <a:ext cx="11018520" cy="3323987"/>
          </a:xfrm>
        </p:spPr>
        <p:txBody>
          <a:bodyPr/>
          <a:lstStyle/>
          <a:p>
            <a:r>
              <a:rPr lang="en-US" sz="1800" dirty="0">
                <a:solidFill>
                  <a:srgbClr val="008000"/>
                </a:solidFill>
              </a:rPr>
              <a:t># Get name of container registry login server</a:t>
            </a:r>
            <a:endParaRPr lang="en-US" sz="1800" dirty="0">
              <a:solidFill>
                <a:srgbClr val="000000"/>
              </a:solidFill>
            </a:endParaRPr>
          </a:p>
          <a:p>
            <a:r>
              <a:rPr lang="en-US" sz="1800" dirty="0">
                <a:solidFill>
                  <a:srgbClr val="0000FF"/>
                </a:solidFill>
              </a:rPr>
              <a:t>az acr show </a:t>
            </a:r>
            <a:r>
              <a:rPr lang="en-US" sz="1800" dirty="0">
                <a:solidFill>
                  <a:srgbClr val="001080"/>
                </a:solidFill>
              </a:rPr>
              <a:t>--name </a:t>
            </a:r>
            <a:r>
              <a:rPr lang="en-US" sz="1800" dirty="0">
                <a:solidFill>
                  <a:srgbClr val="A31515"/>
                </a:solidFill>
              </a:rPr>
              <a:t>&lt;acrName&gt; </a:t>
            </a:r>
            <a:r>
              <a:rPr lang="en-US" sz="1800" dirty="0">
                <a:solidFill>
                  <a:srgbClr val="001080"/>
                </a:solidFill>
              </a:rPr>
              <a:t>--query </a:t>
            </a:r>
            <a:r>
              <a:rPr lang="en-US" sz="1800" dirty="0">
                <a:solidFill>
                  <a:srgbClr val="A31515"/>
                </a:solidFill>
              </a:rPr>
              <a:t>loginServer</a:t>
            </a:r>
            <a:endParaRPr lang="en-US" sz="1800" dirty="0">
              <a:solidFill>
                <a:srgbClr val="000000"/>
              </a:solidFill>
            </a:endParaRPr>
          </a:p>
          <a:p>
            <a:br>
              <a:rPr lang="en-US" sz="1800" dirty="0">
                <a:solidFill>
                  <a:srgbClr val="000000"/>
                </a:solidFill>
              </a:rPr>
            </a:br>
            <a:r>
              <a:rPr lang="en-US" sz="1800" dirty="0">
                <a:solidFill>
                  <a:srgbClr val="008000"/>
                </a:solidFill>
              </a:rPr>
              <a:t># Get container registry password</a:t>
            </a:r>
            <a:endParaRPr lang="en-US" sz="1800" dirty="0">
              <a:solidFill>
                <a:srgbClr val="000000"/>
              </a:solidFill>
            </a:endParaRPr>
          </a:p>
          <a:p>
            <a:r>
              <a:rPr lang="en-US" sz="1800" dirty="0">
                <a:solidFill>
                  <a:srgbClr val="0000FF"/>
                </a:solidFill>
              </a:rPr>
              <a:t>az acr credential show </a:t>
            </a:r>
            <a:r>
              <a:rPr lang="en-US" sz="1800" dirty="0">
                <a:solidFill>
                  <a:srgbClr val="001080"/>
                </a:solidFill>
              </a:rPr>
              <a:t>--name </a:t>
            </a:r>
            <a:r>
              <a:rPr lang="en-US" sz="1800" dirty="0">
                <a:solidFill>
                  <a:srgbClr val="A31515"/>
                </a:solidFill>
              </a:rPr>
              <a:t>&lt;acrName&gt; </a:t>
            </a:r>
            <a:r>
              <a:rPr lang="en-US" sz="1800" dirty="0">
                <a:solidFill>
                  <a:srgbClr val="001080"/>
                </a:solidFill>
              </a:rPr>
              <a:t>--query </a:t>
            </a:r>
            <a:r>
              <a:rPr lang="en-US" sz="1800" dirty="0">
                <a:solidFill>
                  <a:srgbClr val="A31515"/>
                </a:solidFill>
              </a:rPr>
              <a:t>"passwords[0].value"</a:t>
            </a:r>
            <a:endParaRPr lang="en-US" sz="1800" dirty="0">
              <a:solidFill>
                <a:srgbClr val="000000"/>
              </a:solidFill>
            </a:endParaRPr>
          </a:p>
          <a:p>
            <a:br>
              <a:rPr lang="en-US" sz="1800" dirty="0">
                <a:solidFill>
                  <a:srgbClr val="000000"/>
                </a:solidFill>
              </a:rPr>
            </a:br>
            <a:r>
              <a:rPr lang="en-US" sz="1800" dirty="0">
                <a:solidFill>
                  <a:srgbClr val="008000"/>
                </a:solidFill>
              </a:rPr>
              <a:t># Deploy container</a:t>
            </a:r>
            <a:endParaRPr lang="en-US" sz="1800" dirty="0">
              <a:solidFill>
                <a:srgbClr val="000000"/>
              </a:solidFill>
            </a:endParaRPr>
          </a:p>
          <a:p>
            <a:r>
              <a:rPr lang="en-US" sz="1800" dirty="0">
                <a:solidFill>
                  <a:srgbClr val="0000FF"/>
                </a:solidFill>
              </a:rPr>
              <a:t>az container create </a:t>
            </a:r>
            <a:r>
              <a:rPr lang="en-US" sz="1800" dirty="0">
                <a:solidFill>
                  <a:srgbClr val="001080"/>
                </a:solidFill>
              </a:rPr>
              <a:t>--resource-group </a:t>
            </a:r>
            <a:r>
              <a:rPr lang="en-US" sz="1800" dirty="0">
                <a:solidFill>
                  <a:srgbClr val="A31515"/>
                </a:solidFill>
              </a:rPr>
              <a:t>myResourceGroup </a:t>
            </a:r>
            <a:r>
              <a:rPr lang="en-US" sz="1800" dirty="0">
                <a:solidFill>
                  <a:srgbClr val="001080"/>
                </a:solidFill>
              </a:rPr>
              <a:t>--name </a:t>
            </a:r>
            <a:r>
              <a:rPr lang="en-US" sz="1800" dirty="0">
                <a:solidFill>
                  <a:srgbClr val="A31515"/>
                </a:solidFill>
              </a:rPr>
              <a:t>aci-tutorial-app </a:t>
            </a:r>
            <a:r>
              <a:rPr lang="en-US" sz="1800" dirty="0">
                <a:solidFill>
                  <a:srgbClr val="001080"/>
                </a:solidFill>
              </a:rPr>
              <a:t>--image </a:t>
            </a:r>
            <a:r>
              <a:rPr lang="en-US" sz="1800" dirty="0">
                <a:solidFill>
                  <a:srgbClr val="A31515"/>
                </a:solidFill>
              </a:rPr>
              <a:t>&lt;acrLoginServer&gt;/aci-tutorial-app:v1 </a:t>
            </a:r>
            <a:r>
              <a:rPr lang="en-US" sz="1800" dirty="0">
                <a:solidFill>
                  <a:srgbClr val="001080"/>
                </a:solidFill>
              </a:rPr>
              <a:t>--cpu </a:t>
            </a:r>
            <a:r>
              <a:rPr lang="en-US" sz="1800" dirty="0">
                <a:solidFill>
                  <a:srgbClr val="A31515"/>
                </a:solidFill>
              </a:rPr>
              <a:t>1 </a:t>
            </a:r>
            <a:r>
              <a:rPr lang="en-US" sz="1800" dirty="0">
                <a:solidFill>
                  <a:srgbClr val="001080"/>
                </a:solidFill>
              </a:rPr>
              <a:t>--memory </a:t>
            </a:r>
            <a:r>
              <a:rPr lang="en-US" sz="1800" dirty="0">
                <a:solidFill>
                  <a:srgbClr val="A31515"/>
                </a:solidFill>
              </a:rPr>
              <a:t>1 </a:t>
            </a:r>
            <a:r>
              <a:rPr lang="en-US" sz="1800" dirty="0">
                <a:solidFill>
                  <a:srgbClr val="001080"/>
                </a:solidFill>
              </a:rPr>
              <a:t>--registry-login-server </a:t>
            </a:r>
            <a:r>
              <a:rPr lang="en-US" sz="1800" dirty="0">
                <a:solidFill>
                  <a:srgbClr val="A31515"/>
                </a:solidFill>
              </a:rPr>
              <a:t>&lt;acrLoginServer&gt; </a:t>
            </a:r>
            <a:r>
              <a:rPr lang="en-US" sz="1800" dirty="0">
                <a:solidFill>
                  <a:srgbClr val="001080"/>
                </a:solidFill>
              </a:rPr>
              <a:t>--registry-username </a:t>
            </a:r>
            <a:r>
              <a:rPr lang="en-US" sz="1800" dirty="0">
                <a:solidFill>
                  <a:srgbClr val="A31515"/>
                </a:solidFill>
              </a:rPr>
              <a:t>&lt;acrName&gt; </a:t>
            </a:r>
            <a:r>
              <a:rPr lang="en-US" sz="1800" dirty="0">
                <a:solidFill>
                  <a:srgbClr val="001080"/>
                </a:solidFill>
              </a:rPr>
              <a:t>--registry-password </a:t>
            </a:r>
            <a:r>
              <a:rPr lang="en-US" sz="1800" dirty="0">
                <a:solidFill>
                  <a:srgbClr val="A31515"/>
                </a:solidFill>
              </a:rPr>
              <a:t>&lt;acrPassword&gt; </a:t>
            </a:r>
            <a:r>
              <a:rPr lang="en-US" sz="1800" dirty="0">
                <a:solidFill>
                  <a:srgbClr val="001080"/>
                </a:solidFill>
              </a:rPr>
              <a:t>--dns-name-label </a:t>
            </a:r>
            <a:r>
              <a:rPr lang="en-US" sz="1800" dirty="0">
                <a:solidFill>
                  <a:srgbClr val="A31515"/>
                </a:solidFill>
              </a:rPr>
              <a:t>&lt;aciDnsLabel&gt; </a:t>
            </a:r>
            <a:r>
              <a:rPr lang="en-US" sz="1800" dirty="0">
                <a:solidFill>
                  <a:srgbClr val="001080"/>
                </a:solidFill>
              </a:rPr>
              <a:t>--ports </a:t>
            </a:r>
            <a:r>
              <a:rPr lang="en-US" sz="1800" dirty="0">
                <a:solidFill>
                  <a:srgbClr val="A31515"/>
                </a:solidFill>
              </a:rPr>
              <a:t>80</a:t>
            </a:r>
            <a:endParaRPr lang="en-US" sz="1800" dirty="0">
              <a:solidFill>
                <a:srgbClr val="000000"/>
              </a:solidFill>
            </a:endParaRPr>
          </a:p>
        </p:txBody>
      </p:sp>
    </p:spTree>
    <p:extLst>
      <p:ext uri="{BB962C8B-B14F-4D97-AF65-F5344CB8AC3E}">
        <p14:creationId xmlns:p14="http://schemas.microsoft.com/office/powerpoint/2010/main" val="3652562415"/>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F65D9-4CF0-4E9C-8AE1-61995EEDD3CF}"/>
              </a:ext>
            </a:extLst>
          </p:cNvPr>
          <p:cNvSpPr>
            <a:spLocks noGrp="1"/>
          </p:cNvSpPr>
          <p:nvPr>
            <p:ph type="title"/>
          </p:nvPr>
        </p:nvSpPr>
        <p:spPr/>
        <p:txBody>
          <a:bodyPr/>
          <a:lstStyle/>
          <a:p>
            <a:r>
              <a:rPr lang="en-US" dirty="0"/>
              <a:t>Verify a deployed container in Container Instances</a:t>
            </a:r>
          </a:p>
        </p:txBody>
      </p:sp>
      <p:sp>
        <p:nvSpPr>
          <p:cNvPr id="3" name="Text Placeholder 2" descr="This code example depicts the different commands used in verifying a deployed container in Container Instances.">
            <a:extLst>
              <a:ext uri="{FF2B5EF4-FFF2-40B4-BE49-F238E27FC236}">
                <a16:creationId xmlns:a16="http://schemas.microsoft.com/office/drawing/2014/main" id="{EB03A229-4F73-4D2C-AC49-8E4963B84005}"/>
              </a:ext>
            </a:extLst>
          </p:cNvPr>
          <p:cNvSpPr>
            <a:spLocks noGrp="1"/>
          </p:cNvSpPr>
          <p:nvPr>
            <p:ph type="body" sz="quarter" idx="10"/>
          </p:nvPr>
        </p:nvSpPr>
        <p:spPr>
          <a:xfrm>
            <a:off x="588263" y="1436688"/>
            <a:ext cx="11018520" cy="3046988"/>
          </a:xfrm>
        </p:spPr>
        <p:txBody>
          <a:bodyPr/>
          <a:lstStyle/>
          <a:p>
            <a:r>
              <a:rPr lang="en-US" sz="1800" dirty="0">
                <a:solidFill>
                  <a:srgbClr val="008000"/>
                </a:solidFill>
              </a:rPr>
              <a:t># Verify deployment progress</a:t>
            </a:r>
            <a:endParaRPr lang="en-US" sz="1800" dirty="0">
              <a:solidFill>
                <a:srgbClr val="000000"/>
              </a:solidFill>
            </a:endParaRPr>
          </a:p>
          <a:p>
            <a:r>
              <a:rPr lang="en-US" sz="1800" dirty="0">
                <a:solidFill>
                  <a:srgbClr val="0000FF"/>
                </a:solidFill>
              </a:rPr>
              <a:t>az container show </a:t>
            </a:r>
            <a:r>
              <a:rPr lang="en-US" sz="1800" dirty="0">
                <a:solidFill>
                  <a:srgbClr val="001080"/>
                </a:solidFill>
              </a:rPr>
              <a:t>--resource-group </a:t>
            </a:r>
            <a:r>
              <a:rPr lang="en-US" sz="1800" dirty="0">
                <a:solidFill>
                  <a:srgbClr val="A31515"/>
                </a:solidFill>
              </a:rPr>
              <a:t>myResourceGroup </a:t>
            </a:r>
            <a:r>
              <a:rPr lang="en-US" sz="1800" dirty="0">
                <a:solidFill>
                  <a:srgbClr val="001080"/>
                </a:solidFill>
              </a:rPr>
              <a:t>--name </a:t>
            </a:r>
            <a:r>
              <a:rPr lang="en-US" sz="1800" dirty="0">
                <a:solidFill>
                  <a:srgbClr val="A31515"/>
                </a:solidFill>
              </a:rPr>
              <a:t>aci-tutorial-app </a:t>
            </a:r>
            <a:r>
              <a:rPr lang="en-US" sz="1800" dirty="0">
                <a:solidFill>
                  <a:srgbClr val="001080"/>
                </a:solidFill>
              </a:rPr>
              <a:t>--query </a:t>
            </a:r>
            <a:r>
              <a:rPr lang="en-US" sz="1800" dirty="0" err="1">
                <a:solidFill>
                  <a:srgbClr val="A31515"/>
                </a:solidFill>
              </a:rPr>
              <a:t>provisioningState</a:t>
            </a:r>
            <a:endParaRPr lang="en-US" sz="1800" dirty="0">
              <a:solidFill>
                <a:srgbClr val="A31515"/>
              </a:solidFill>
            </a:endParaRPr>
          </a:p>
          <a:p>
            <a:br>
              <a:rPr lang="en-US" sz="1800" dirty="0">
                <a:solidFill>
                  <a:srgbClr val="000000"/>
                </a:solidFill>
              </a:rPr>
            </a:br>
            <a:r>
              <a:rPr lang="en-US" sz="1800" dirty="0">
                <a:solidFill>
                  <a:srgbClr val="008000"/>
                </a:solidFill>
              </a:rPr>
              <a:t># View application URL</a:t>
            </a:r>
            <a:endParaRPr lang="en-US" sz="1800" dirty="0">
              <a:solidFill>
                <a:srgbClr val="000000"/>
              </a:solidFill>
            </a:endParaRPr>
          </a:p>
          <a:p>
            <a:r>
              <a:rPr lang="en-US" sz="1800" dirty="0">
                <a:solidFill>
                  <a:srgbClr val="0000FF"/>
                </a:solidFill>
              </a:rPr>
              <a:t>az container show </a:t>
            </a:r>
            <a:r>
              <a:rPr lang="en-US" sz="1800" dirty="0">
                <a:solidFill>
                  <a:srgbClr val="001080"/>
                </a:solidFill>
              </a:rPr>
              <a:t>--resource-group </a:t>
            </a:r>
            <a:r>
              <a:rPr lang="en-US" sz="1800" dirty="0">
                <a:solidFill>
                  <a:srgbClr val="A31515"/>
                </a:solidFill>
              </a:rPr>
              <a:t>myResourceGroup </a:t>
            </a:r>
            <a:r>
              <a:rPr lang="en-US" sz="1800" dirty="0">
                <a:solidFill>
                  <a:srgbClr val="001080"/>
                </a:solidFill>
              </a:rPr>
              <a:t>--name </a:t>
            </a:r>
            <a:r>
              <a:rPr lang="en-US" sz="1800" dirty="0">
                <a:solidFill>
                  <a:srgbClr val="A31515"/>
                </a:solidFill>
              </a:rPr>
              <a:t>aci-tutorial-app </a:t>
            </a:r>
            <a:r>
              <a:rPr lang="en-US" sz="1800" dirty="0">
                <a:solidFill>
                  <a:srgbClr val="001080"/>
                </a:solidFill>
              </a:rPr>
              <a:t>--query </a:t>
            </a:r>
            <a:r>
              <a:rPr lang="en-US" sz="1800" dirty="0">
                <a:solidFill>
                  <a:srgbClr val="A31515"/>
                </a:solidFill>
              </a:rPr>
              <a:t>ipAddress.fqdn</a:t>
            </a:r>
            <a:endParaRPr lang="en-US" sz="1800" dirty="0">
              <a:solidFill>
                <a:srgbClr val="000000"/>
              </a:solidFill>
            </a:endParaRPr>
          </a:p>
          <a:p>
            <a:br>
              <a:rPr lang="en-US" sz="1800" dirty="0">
                <a:solidFill>
                  <a:srgbClr val="000000"/>
                </a:solidFill>
              </a:rPr>
            </a:br>
            <a:r>
              <a:rPr lang="en-US" sz="1800" dirty="0">
                <a:solidFill>
                  <a:srgbClr val="008000"/>
                </a:solidFill>
              </a:rPr>
              <a:t># View container logs</a:t>
            </a:r>
            <a:endParaRPr lang="en-US" sz="1800" dirty="0">
              <a:solidFill>
                <a:srgbClr val="000000"/>
              </a:solidFill>
            </a:endParaRPr>
          </a:p>
          <a:p>
            <a:r>
              <a:rPr lang="en-US" sz="1800" dirty="0">
                <a:solidFill>
                  <a:srgbClr val="0000FF"/>
                </a:solidFill>
              </a:rPr>
              <a:t>az container logs </a:t>
            </a:r>
            <a:r>
              <a:rPr lang="en-US" sz="1800" dirty="0">
                <a:solidFill>
                  <a:srgbClr val="001080"/>
                </a:solidFill>
              </a:rPr>
              <a:t>--resource-group </a:t>
            </a:r>
            <a:r>
              <a:rPr lang="en-US" sz="1800" dirty="0">
                <a:solidFill>
                  <a:srgbClr val="A31515"/>
                </a:solidFill>
              </a:rPr>
              <a:t>myResourceGroup </a:t>
            </a:r>
            <a:r>
              <a:rPr lang="en-US" sz="1800" dirty="0">
                <a:solidFill>
                  <a:srgbClr val="001080"/>
                </a:solidFill>
              </a:rPr>
              <a:t>--name </a:t>
            </a:r>
            <a:r>
              <a:rPr lang="en-US" sz="1800" dirty="0">
                <a:solidFill>
                  <a:srgbClr val="A31515"/>
                </a:solidFill>
              </a:rPr>
              <a:t>aci-tutorial-app</a:t>
            </a:r>
            <a:endParaRPr lang="en-US" sz="1800" dirty="0">
              <a:solidFill>
                <a:srgbClr val="000000"/>
              </a:solidFill>
            </a:endParaRPr>
          </a:p>
        </p:txBody>
      </p:sp>
    </p:spTree>
    <p:extLst>
      <p:ext uri="{BB962C8B-B14F-4D97-AF65-F5344CB8AC3E}">
        <p14:creationId xmlns:p14="http://schemas.microsoft.com/office/powerpoint/2010/main" val="761609571"/>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FA3E-0F89-455C-B171-E3177C08C3F0}"/>
              </a:ext>
            </a:extLst>
          </p:cNvPr>
          <p:cNvSpPr>
            <a:spLocks noGrp="1"/>
          </p:cNvSpPr>
          <p:nvPr>
            <p:ph type="title"/>
          </p:nvPr>
        </p:nvSpPr>
        <p:spPr/>
        <p:txBody>
          <a:bodyPr/>
          <a:lstStyle/>
          <a:p>
            <a:r>
              <a:rPr lang="en-US" dirty="0"/>
              <a:t>Virtual kubelet</a:t>
            </a:r>
          </a:p>
        </p:txBody>
      </p:sp>
      <p:sp>
        <p:nvSpPr>
          <p:cNvPr id="3" name="Text Placeholder 2">
            <a:extLst>
              <a:ext uri="{FF2B5EF4-FFF2-40B4-BE49-F238E27FC236}">
                <a16:creationId xmlns:a16="http://schemas.microsoft.com/office/drawing/2014/main" id="{57F3BAF7-A6DC-47FA-B086-A0AB50B66B84}"/>
              </a:ext>
            </a:extLst>
          </p:cNvPr>
          <p:cNvSpPr>
            <a:spLocks noGrp="1"/>
          </p:cNvSpPr>
          <p:nvPr>
            <p:ph type="body" sz="quarter" idx="10"/>
          </p:nvPr>
        </p:nvSpPr>
        <p:spPr>
          <a:xfrm>
            <a:off x="584200" y="1435497"/>
            <a:ext cx="11018520" cy="4271939"/>
          </a:xfrm>
        </p:spPr>
        <p:txBody>
          <a:bodyPr/>
          <a:lstStyle/>
          <a:p>
            <a:r>
              <a:rPr lang="en-US" dirty="0"/>
              <a:t>A shim layer with a pseudo-kubelet implementation</a:t>
            </a:r>
          </a:p>
          <a:p>
            <a:pPr lvl="1"/>
            <a:r>
              <a:rPr lang="en-US" dirty="0"/>
              <a:t>You can use other services for your individual container instances</a:t>
            </a:r>
          </a:p>
          <a:p>
            <a:r>
              <a:rPr lang="en-US" dirty="0"/>
              <a:t>Supported by an ecosystem of providers:</a:t>
            </a:r>
          </a:p>
          <a:p>
            <a:pPr lvl="1"/>
            <a:r>
              <a:rPr lang="en-US" dirty="0"/>
              <a:t>Azure Batch</a:t>
            </a:r>
          </a:p>
          <a:p>
            <a:pPr lvl="1"/>
            <a:r>
              <a:rPr lang="en-US" dirty="0"/>
              <a:t>Container Instances</a:t>
            </a:r>
          </a:p>
          <a:p>
            <a:pPr lvl="1"/>
            <a:r>
              <a:rPr lang="en-US" dirty="0"/>
              <a:t>Alibaba Cloud Elastic Container Instance (ECI)</a:t>
            </a:r>
          </a:p>
          <a:p>
            <a:pPr lvl="1"/>
            <a:r>
              <a:rPr lang="en-US" dirty="0"/>
              <a:t>AWS Fargate</a:t>
            </a:r>
          </a:p>
          <a:p>
            <a:pPr lvl="1"/>
            <a:r>
              <a:rPr lang="en-US" dirty="0"/>
              <a:t>Kubernetes Container Runtime Interface (CRI)</a:t>
            </a:r>
          </a:p>
          <a:p>
            <a:pPr lvl="1"/>
            <a:r>
              <a:rPr lang="en-US" dirty="0"/>
              <a:t>Huawei Cloud Container Instance (CCI)</a:t>
            </a:r>
          </a:p>
          <a:p>
            <a:pPr lvl="1"/>
            <a:r>
              <a:rPr lang="en-US" dirty="0"/>
              <a:t>HashiCorp Nomad</a:t>
            </a:r>
          </a:p>
          <a:p>
            <a:pPr lvl="1"/>
            <a:r>
              <a:rPr lang="en-US" dirty="0"/>
              <a:t>OpenStack Zun</a:t>
            </a:r>
          </a:p>
        </p:txBody>
      </p:sp>
      <p:pic>
        <p:nvPicPr>
          <p:cNvPr id="4" name="Graphic 8" descr="AKS icon.">
            <a:extLst>
              <a:ext uri="{FF2B5EF4-FFF2-40B4-BE49-F238E27FC236}">
                <a16:creationId xmlns:a16="http://schemas.microsoft.com/office/drawing/2014/main" id="{3A0F4AF8-25A7-4799-A274-6FD6CB9DEC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11889" y="2595480"/>
            <a:ext cx="3352800" cy="3252644"/>
          </a:xfrm>
          <a:prstGeom prst="rect">
            <a:avLst/>
          </a:prstGeom>
        </p:spPr>
      </p:pic>
    </p:spTree>
    <p:extLst>
      <p:ext uri="{BB962C8B-B14F-4D97-AF65-F5344CB8AC3E}">
        <p14:creationId xmlns:p14="http://schemas.microsoft.com/office/powerpoint/2010/main" val="3055457989"/>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FA3E-0F89-455C-B171-E3177C08C3F0}"/>
              </a:ext>
            </a:extLst>
          </p:cNvPr>
          <p:cNvSpPr>
            <a:spLocks noGrp="1"/>
          </p:cNvSpPr>
          <p:nvPr>
            <p:ph type="title"/>
          </p:nvPr>
        </p:nvSpPr>
        <p:spPr>
          <a:xfrm>
            <a:off x="590868" y="442947"/>
            <a:ext cx="11018520" cy="553998"/>
          </a:xfrm>
        </p:spPr>
        <p:txBody>
          <a:bodyPr/>
          <a:lstStyle/>
          <a:p>
            <a:r>
              <a:rPr lang="en-US" dirty="0"/>
              <a:t>Using virtual Kubelet</a:t>
            </a:r>
          </a:p>
        </p:txBody>
      </p:sp>
      <p:grpSp>
        <p:nvGrpSpPr>
          <p:cNvPr id="4" name="Group 3" descr="This diagram depicts a Kubernetes cluster with nodes hosted on Container Instances and Azure Batch using the virtual Kubelet.">
            <a:extLst>
              <a:ext uri="{FF2B5EF4-FFF2-40B4-BE49-F238E27FC236}">
                <a16:creationId xmlns:a16="http://schemas.microsoft.com/office/drawing/2014/main" id="{77AF2A90-C418-4122-B2B2-C0F3E18CAE9D}"/>
              </a:ext>
            </a:extLst>
          </p:cNvPr>
          <p:cNvGrpSpPr/>
          <p:nvPr/>
        </p:nvGrpSpPr>
        <p:grpSpPr>
          <a:xfrm>
            <a:off x="588263" y="651007"/>
            <a:ext cx="10872028" cy="5618031"/>
            <a:chOff x="588263" y="651007"/>
            <a:chExt cx="10872028" cy="5618031"/>
          </a:xfrm>
        </p:grpSpPr>
        <p:sp>
          <p:nvSpPr>
            <p:cNvPr id="87" name="Rectangle 86">
              <a:extLst>
                <a:ext uri="{FF2B5EF4-FFF2-40B4-BE49-F238E27FC236}">
                  <a16:creationId xmlns:a16="http://schemas.microsoft.com/office/drawing/2014/main" id="{DEE2CAA6-B6E6-4382-B62E-90A26B77C696}"/>
                </a:ext>
              </a:extLst>
            </p:cNvPr>
            <p:cNvSpPr/>
            <p:nvPr/>
          </p:nvSpPr>
          <p:spPr bwMode="auto">
            <a:xfrm>
              <a:off x="588263" y="1029629"/>
              <a:ext cx="5507737" cy="5239409"/>
            </a:xfrm>
            <a:prstGeom prst="rect">
              <a:avLst/>
            </a:prstGeom>
            <a:solidFill>
              <a:schemeClr val="bg1"/>
            </a:solidFill>
            <a:ln w="38100">
              <a:solidFill>
                <a:srgbClr val="00188F"/>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IN" sz="1800" dirty="0">
                <a:solidFill>
                  <a:schemeClr val="tx1"/>
                </a:solidFill>
                <a:latin typeface="+mj-lt"/>
                <a:cs typeface="Segoe UI" pitchFamily="34" charset="0"/>
              </a:endParaRPr>
            </a:p>
          </p:txBody>
        </p:sp>
        <p:sp>
          <p:nvSpPr>
            <p:cNvPr id="11" name="TextBox 10">
              <a:extLst>
                <a:ext uri="{FF2B5EF4-FFF2-40B4-BE49-F238E27FC236}">
                  <a16:creationId xmlns:a16="http://schemas.microsoft.com/office/drawing/2014/main" id="{98F302F9-860F-458A-9AFB-1AA702A7F549}"/>
                </a:ext>
              </a:extLst>
            </p:cNvPr>
            <p:cNvSpPr txBox="1"/>
            <p:nvPr/>
          </p:nvSpPr>
          <p:spPr>
            <a:xfrm>
              <a:off x="8272890" y="651007"/>
              <a:ext cx="2518318" cy="338554"/>
            </a:xfrm>
            <a:prstGeom prst="rect">
              <a:avLst/>
            </a:prstGeom>
            <a:noFill/>
          </p:spPr>
          <p:txBody>
            <a:bodyPr wrap="none" lIns="0" tIns="0" rIns="0" bIns="0" rtlCol="0">
              <a:spAutoFit/>
            </a:bodyPr>
            <a:lstStyle/>
            <a:p>
              <a:r>
                <a:rPr lang="en-IN" sz="2200" dirty="0">
                  <a:latin typeface="+mj-lt"/>
                </a:rPr>
                <a:t>Container Instances</a:t>
              </a:r>
              <a:endParaRPr lang="en-IN" sz="2200" dirty="0">
                <a:gradFill>
                  <a:gsLst>
                    <a:gs pos="2917">
                      <a:schemeClr val="tx1"/>
                    </a:gs>
                    <a:gs pos="30000">
                      <a:schemeClr val="tx1"/>
                    </a:gs>
                  </a:gsLst>
                  <a:lin ang="5400000" scaled="0"/>
                </a:gradFill>
                <a:latin typeface="+mj-lt"/>
              </a:endParaRPr>
            </a:p>
          </p:txBody>
        </p:sp>
        <p:sp>
          <p:nvSpPr>
            <p:cNvPr id="13" name="TextBox 12">
              <a:extLst>
                <a:ext uri="{FF2B5EF4-FFF2-40B4-BE49-F238E27FC236}">
                  <a16:creationId xmlns:a16="http://schemas.microsoft.com/office/drawing/2014/main" id="{E8C7066D-89BF-49E0-BF70-CE85F1F783D8}"/>
                </a:ext>
              </a:extLst>
            </p:cNvPr>
            <p:cNvSpPr txBox="1"/>
            <p:nvPr/>
          </p:nvSpPr>
          <p:spPr>
            <a:xfrm>
              <a:off x="7949040" y="3295117"/>
              <a:ext cx="734175" cy="338554"/>
            </a:xfrm>
            <a:prstGeom prst="rect">
              <a:avLst/>
            </a:prstGeom>
            <a:noFill/>
          </p:spPr>
          <p:txBody>
            <a:bodyPr wrap="none" lIns="0" tIns="0" rIns="0" bIns="0" rtlCol="0">
              <a:spAutoFit/>
            </a:bodyPr>
            <a:lstStyle/>
            <a:p>
              <a:r>
                <a:rPr lang="en-IN" sz="2200" dirty="0">
                  <a:latin typeface="+mj-lt"/>
                </a:rPr>
                <a:t>Other</a:t>
              </a:r>
              <a:endParaRPr lang="en-IN" sz="2200" dirty="0">
                <a:gradFill>
                  <a:gsLst>
                    <a:gs pos="2917">
                      <a:schemeClr val="tx1"/>
                    </a:gs>
                    <a:gs pos="30000">
                      <a:schemeClr val="tx1"/>
                    </a:gs>
                  </a:gsLst>
                  <a:lin ang="5400000" scaled="0"/>
                </a:gradFill>
                <a:latin typeface="+mj-lt"/>
              </a:endParaRPr>
            </a:p>
          </p:txBody>
        </p:sp>
        <p:sp>
          <p:nvSpPr>
            <p:cNvPr id="14" name="TextBox 13">
              <a:extLst>
                <a:ext uri="{FF2B5EF4-FFF2-40B4-BE49-F238E27FC236}">
                  <a16:creationId xmlns:a16="http://schemas.microsoft.com/office/drawing/2014/main" id="{327EEF42-BF3F-44C0-B11C-D3D03C507C78}"/>
                </a:ext>
              </a:extLst>
            </p:cNvPr>
            <p:cNvSpPr txBox="1"/>
            <p:nvPr/>
          </p:nvSpPr>
          <p:spPr>
            <a:xfrm>
              <a:off x="8851178" y="5895400"/>
              <a:ext cx="1529073" cy="338554"/>
            </a:xfrm>
            <a:prstGeom prst="rect">
              <a:avLst/>
            </a:prstGeom>
            <a:noFill/>
          </p:spPr>
          <p:txBody>
            <a:bodyPr wrap="none" lIns="0" tIns="0" rIns="0" bIns="0" rtlCol="0">
              <a:spAutoFit/>
            </a:bodyPr>
            <a:lstStyle/>
            <a:p>
              <a:r>
                <a:rPr lang="en-IN" sz="2200" dirty="0">
                  <a:latin typeface="+mj-lt"/>
                </a:rPr>
                <a:t>Azure Batch</a:t>
              </a:r>
              <a:endParaRPr lang="en-IN" sz="2200" dirty="0">
                <a:gradFill>
                  <a:gsLst>
                    <a:gs pos="2917">
                      <a:schemeClr val="tx1"/>
                    </a:gs>
                    <a:gs pos="30000">
                      <a:schemeClr val="tx1"/>
                    </a:gs>
                  </a:gsLst>
                  <a:lin ang="5400000" scaled="0"/>
                </a:gradFill>
                <a:latin typeface="+mj-lt"/>
              </a:endParaRPr>
            </a:p>
          </p:txBody>
        </p:sp>
        <p:sp>
          <p:nvSpPr>
            <p:cNvPr id="10" name="Rectangle: Rounded Corners 9">
              <a:extLst>
                <a:ext uri="{FF2B5EF4-FFF2-40B4-BE49-F238E27FC236}">
                  <a16:creationId xmlns:a16="http://schemas.microsoft.com/office/drawing/2014/main" id="{BF260B52-7051-41A0-91FB-726E0111833F}"/>
                </a:ext>
              </a:extLst>
            </p:cNvPr>
            <p:cNvSpPr/>
            <p:nvPr/>
          </p:nvSpPr>
          <p:spPr bwMode="auto">
            <a:xfrm>
              <a:off x="7846234" y="1115335"/>
              <a:ext cx="3614057" cy="2025650"/>
            </a:xfrm>
            <a:prstGeom prst="roundRect">
              <a:avLst>
                <a:gd name="adj" fmla="val 5202"/>
              </a:avLst>
            </a:prstGeom>
            <a:solidFill>
              <a:schemeClr val="bg1"/>
            </a:solidFill>
            <a:ln w="3810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37" name="Straight Connector 36">
              <a:extLst>
                <a:ext uri="{FF2B5EF4-FFF2-40B4-BE49-F238E27FC236}">
                  <a16:creationId xmlns:a16="http://schemas.microsoft.com/office/drawing/2014/main" id="{4FD01339-96B8-4D57-97CA-EC113C5CEE5F}"/>
                </a:ext>
              </a:extLst>
            </p:cNvPr>
            <p:cNvCxnSpPr>
              <a:endCxn id="12" idx="1"/>
            </p:cNvCxnSpPr>
            <p:nvPr/>
          </p:nvCxnSpPr>
          <p:spPr>
            <a:xfrm>
              <a:off x="5500914" y="3996184"/>
              <a:ext cx="2307772" cy="813821"/>
            </a:xfrm>
            <a:prstGeom prst="line">
              <a:avLst/>
            </a:prstGeom>
            <a:ln w="38100">
              <a:solidFill>
                <a:srgbClr val="D73B02"/>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F5945E6-41FF-4E9C-9E8F-D06F0143BBE7}"/>
                </a:ext>
              </a:extLst>
            </p:cNvPr>
            <p:cNvCxnSpPr>
              <a:cxnSpLocks/>
              <a:endCxn id="10" idx="1"/>
            </p:cNvCxnSpPr>
            <p:nvPr/>
          </p:nvCxnSpPr>
          <p:spPr>
            <a:xfrm flipV="1">
              <a:off x="5583202" y="2128160"/>
              <a:ext cx="2263032" cy="821538"/>
            </a:xfrm>
            <a:prstGeom prst="line">
              <a:avLst/>
            </a:prstGeom>
            <a:ln w="38100">
              <a:solidFill>
                <a:srgbClr val="D73B02"/>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DBAD2D8-F62F-42DF-80E6-DD1BD34937E7}"/>
                </a:ext>
              </a:extLst>
            </p:cNvPr>
            <p:cNvCxnSpPr>
              <a:cxnSpLocks/>
            </p:cNvCxnSpPr>
            <p:nvPr/>
          </p:nvCxnSpPr>
          <p:spPr>
            <a:xfrm>
              <a:off x="5754530" y="3464394"/>
              <a:ext cx="2091704" cy="0"/>
            </a:xfrm>
            <a:prstGeom prst="line">
              <a:avLst/>
            </a:prstGeom>
            <a:ln w="38100">
              <a:solidFill>
                <a:srgbClr val="D73B02"/>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D85991E-3911-4179-A942-619E58EC08F6}"/>
                </a:ext>
              </a:extLst>
            </p:cNvPr>
            <p:cNvSpPr txBox="1"/>
            <p:nvPr/>
          </p:nvSpPr>
          <p:spPr>
            <a:xfrm>
              <a:off x="1028909" y="5667997"/>
              <a:ext cx="628377"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rPr>
                <a:t>Node</a:t>
              </a:r>
            </a:p>
          </p:txBody>
        </p:sp>
        <p:sp>
          <p:nvSpPr>
            <p:cNvPr id="43" name="TextBox 42">
              <a:extLst>
                <a:ext uri="{FF2B5EF4-FFF2-40B4-BE49-F238E27FC236}">
                  <a16:creationId xmlns:a16="http://schemas.microsoft.com/office/drawing/2014/main" id="{858C51E1-B9AA-450B-ACB6-22BD783BAA8D}"/>
                </a:ext>
              </a:extLst>
            </p:cNvPr>
            <p:cNvSpPr txBox="1"/>
            <p:nvPr/>
          </p:nvSpPr>
          <p:spPr>
            <a:xfrm>
              <a:off x="1028909" y="3860355"/>
              <a:ext cx="628377"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rPr>
                <a:t>Node</a:t>
              </a:r>
            </a:p>
          </p:txBody>
        </p:sp>
        <p:sp>
          <p:nvSpPr>
            <p:cNvPr id="44" name="TextBox 43">
              <a:extLst>
                <a:ext uri="{FF2B5EF4-FFF2-40B4-BE49-F238E27FC236}">
                  <a16:creationId xmlns:a16="http://schemas.microsoft.com/office/drawing/2014/main" id="{354FF662-4A04-45C2-91BE-AC8930AD5070}"/>
                </a:ext>
              </a:extLst>
            </p:cNvPr>
            <p:cNvSpPr txBox="1"/>
            <p:nvPr/>
          </p:nvSpPr>
          <p:spPr>
            <a:xfrm>
              <a:off x="1028909" y="2168825"/>
              <a:ext cx="628377"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rPr>
                <a:t>Node</a:t>
              </a:r>
            </a:p>
          </p:txBody>
        </p:sp>
        <p:cxnSp>
          <p:nvCxnSpPr>
            <p:cNvPr id="45" name="Straight Connector 44">
              <a:extLst>
                <a:ext uri="{FF2B5EF4-FFF2-40B4-BE49-F238E27FC236}">
                  <a16:creationId xmlns:a16="http://schemas.microsoft.com/office/drawing/2014/main" id="{681BDBE5-D3E8-41B1-93C5-B46496D6AF60}"/>
                </a:ext>
              </a:extLst>
            </p:cNvPr>
            <p:cNvCxnSpPr>
              <a:cxnSpLocks/>
            </p:cNvCxnSpPr>
            <p:nvPr/>
          </p:nvCxnSpPr>
          <p:spPr>
            <a:xfrm flipH="1">
              <a:off x="1881515" y="3972516"/>
              <a:ext cx="2337090" cy="1304659"/>
            </a:xfrm>
            <a:prstGeom prst="line">
              <a:avLst/>
            </a:prstGeom>
            <a:ln w="76200">
              <a:solidFill>
                <a:srgbClr val="D73B02"/>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143D5B1-5C31-4794-97AE-5D6A628959AF}"/>
                </a:ext>
              </a:extLst>
            </p:cNvPr>
            <p:cNvCxnSpPr>
              <a:cxnSpLocks/>
            </p:cNvCxnSpPr>
            <p:nvPr/>
          </p:nvCxnSpPr>
          <p:spPr>
            <a:xfrm flipH="1">
              <a:off x="2148114" y="3429001"/>
              <a:ext cx="1875364" cy="35393"/>
            </a:xfrm>
            <a:prstGeom prst="line">
              <a:avLst/>
            </a:prstGeom>
            <a:ln w="76200">
              <a:solidFill>
                <a:srgbClr val="D73B02"/>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5E070B7-FA82-4FD2-98AD-E6D3B3014FC5}"/>
                </a:ext>
              </a:extLst>
            </p:cNvPr>
            <p:cNvCxnSpPr>
              <a:cxnSpLocks/>
            </p:cNvCxnSpPr>
            <p:nvPr/>
          </p:nvCxnSpPr>
          <p:spPr>
            <a:xfrm flipH="1" flipV="1">
              <a:off x="2032871" y="1770107"/>
              <a:ext cx="2115411" cy="1192107"/>
            </a:xfrm>
            <a:prstGeom prst="line">
              <a:avLst/>
            </a:prstGeom>
            <a:ln w="76200">
              <a:solidFill>
                <a:srgbClr val="D73B02"/>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9" name="Graphic 8">
              <a:extLst>
                <a:ext uri="{FF2B5EF4-FFF2-40B4-BE49-F238E27FC236}">
                  <a16:creationId xmlns:a16="http://schemas.microsoft.com/office/drawing/2014/main" id="{3A0F4AF8-25A7-4799-A274-6FD6CB9DEC5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3807872" y="2431579"/>
              <a:ext cx="2026505" cy="1994841"/>
            </a:xfrm>
            <a:prstGeom prst="rect">
              <a:avLst/>
            </a:prstGeom>
          </p:spPr>
        </p:pic>
        <p:grpSp>
          <p:nvGrpSpPr>
            <p:cNvPr id="6" name="Group 5">
              <a:extLst>
                <a:ext uri="{FF2B5EF4-FFF2-40B4-BE49-F238E27FC236}">
                  <a16:creationId xmlns:a16="http://schemas.microsoft.com/office/drawing/2014/main" id="{A289084C-0CFF-4399-B789-7F1200C8E295}"/>
                </a:ext>
              </a:extLst>
            </p:cNvPr>
            <p:cNvGrpSpPr/>
            <p:nvPr/>
          </p:nvGrpSpPr>
          <p:grpSpPr>
            <a:xfrm>
              <a:off x="8296275" y="1314450"/>
              <a:ext cx="2714626" cy="1671813"/>
              <a:chOff x="8105774" y="1320800"/>
              <a:chExt cx="3124201" cy="1924051"/>
            </a:xfrm>
          </p:grpSpPr>
          <p:grpSp>
            <p:nvGrpSpPr>
              <p:cNvPr id="5" name="Group 4">
                <a:extLst>
                  <a:ext uri="{FF2B5EF4-FFF2-40B4-BE49-F238E27FC236}">
                    <a16:creationId xmlns:a16="http://schemas.microsoft.com/office/drawing/2014/main" id="{C4E2C1C6-002D-4F7B-957F-73E4F39A2E13}"/>
                  </a:ext>
                </a:extLst>
              </p:cNvPr>
              <p:cNvGrpSpPr/>
              <p:nvPr/>
            </p:nvGrpSpPr>
            <p:grpSpPr>
              <a:xfrm>
                <a:off x="8105774" y="1320800"/>
                <a:ext cx="3124201" cy="857251"/>
                <a:chOff x="8115299" y="1320800"/>
                <a:chExt cx="3124201" cy="857251"/>
              </a:xfrm>
            </p:grpSpPr>
            <p:pic>
              <p:nvPicPr>
                <p:cNvPr id="55" name="Graphic 54">
                  <a:extLst>
                    <a:ext uri="{FF2B5EF4-FFF2-40B4-BE49-F238E27FC236}">
                      <a16:creationId xmlns:a16="http://schemas.microsoft.com/office/drawing/2014/main" id="{62054745-533E-4F8C-8CD8-63F4CE1820F9}"/>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8115299" y="1320800"/>
                  <a:ext cx="857252" cy="857251"/>
                </a:xfrm>
                <a:prstGeom prst="rect">
                  <a:avLst/>
                </a:prstGeom>
              </p:spPr>
            </p:pic>
            <p:pic>
              <p:nvPicPr>
                <p:cNvPr id="56" name="Graphic 55">
                  <a:extLst>
                    <a:ext uri="{FF2B5EF4-FFF2-40B4-BE49-F238E27FC236}">
                      <a16:creationId xmlns:a16="http://schemas.microsoft.com/office/drawing/2014/main" id="{EE296F5D-1558-4584-8EA4-0C061A7D2DFE}"/>
                    </a:ext>
                  </a:extLst>
                </p:cNvPr>
                <p:cNvPicPr>
                  <a:picLocks noChangeAspect="1"/>
                </p:cNvPicPr>
                <p:nvPr/>
              </p:nvPicPr>
              <p:blipFill>
                <a:blip r:embed="rId7">
                  <a:extLst>
                    <a:ext uri="{96DAC541-7B7A-43D3-8B79-37D633B846F1}">
                      <asvg:svgBlip xmlns:asvg="http://schemas.microsoft.com/office/drawing/2016/SVG/main" r:embed="rId6"/>
                    </a:ext>
                  </a:extLst>
                </a:blip>
                <a:stretch>
                  <a:fillRect/>
                </a:stretch>
              </p:blipFill>
              <p:spPr>
                <a:xfrm>
                  <a:off x="9248774" y="1320800"/>
                  <a:ext cx="857251" cy="857251"/>
                </a:xfrm>
                <a:prstGeom prst="rect">
                  <a:avLst/>
                </a:prstGeom>
              </p:spPr>
            </p:pic>
            <p:pic>
              <p:nvPicPr>
                <p:cNvPr id="57" name="Graphic 56">
                  <a:extLst>
                    <a:ext uri="{FF2B5EF4-FFF2-40B4-BE49-F238E27FC236}">
                      <a16:creationId xmlns:a16="http://schemas.microsoft.com/office/drawing/2014/main" id="{0708BD7D-274E-4331-BC95-15FE17DE3391}"/>
                    </a:ext>
                  </a:extLst>
                </p:cNvPr>
                <p:cNvPicPr>
                  <a:picLocks noChangeAspect="1"/>
                </p:cNvPicPr>
                <p:nvPr/>
              </p:nvPicPr>
              <p:blipFill>
                <a:blip r:embed="rId7">
                  <a:extLst>
                    <a:ext uri="{96DAC541-7B7A-43D3-8B79-37D633B846F1}">
                      <asvg:svgBlip xmlns:asvg="http://schemas.microsoft.com/office/drawing/2016/SVG/main" r:embed="rId6"/>
                    </a:ext>
                  </a:extLst>
                </a:blip>
                <a:stretch>
                  <a:fillRect/>
                </a:stretch>
              </p:blipFill>
              <p:spPr>
                <a:xfrm>
                  <a:off x="10382249" y="1320800"/>
                  <a:ext cx="857251" cy="857251"/>
                </a:xfrm>
                <a:prstGeom prst="rect">
                  <a:avLst/>
                </a:prstGeom>
              </p:spPr>
            </p:pic>
          </p:grpSp>
          <p:grpSp>
            <p:nvGrpSpPr>
              <p:cNvPr id="58" name="Group 57">
                <a:extLst>
                  <a:ext uri="{FF2B5EF4-FFF2-40B4-BE49-F238E27FC236}">
                    <a16:creationId xmlns:a16="http://schemas.microsoft.com/office/drawing/2014/main" id="{5E128B8B-21AF-4C00-B0A5-A788E379A548}"/>
                  </a:ext>
                </a:extLst>
              </p:cNvPr>
              <p:cNvGrpSpPr/>
              <p:nvPr/>
            </p:nvGrpSpPr>
            <p:grpSpPr>
              <a:xfrm>
                <a:off x="8105774" y="2387600"/>
                <a:ext cx="3124201" cy="857251"/>
                <a:chOff x="8115299" y="1320800"/>
                <a:chExt cx="3124201" cy="857251"/>
              </a:xfrm>
            </p:grpSpPr>
            <p:pic>
              <p:nvPicPr>
                <p:cNvPr id="59" name="Graphic 58">
                  <a:extLst>
                    <a:ext uri="{FF2B5EF4-FFF2-40B4-BE49-F238E27FC236}">
                      <a16:creationId xmlns:a16="http://schemas.microsoft.com/office/drawing/2014/main" id="{1458B3C6-D5E0-46EF-9390-058F9ABF3688}"/>
                    </a:ext>
                  </a:extLst>
                </p:cNvPr>
                <p:cNvPicPr>
                  <a:picLocks noChangeAspect="1"/>
                </p:cNvPicPr>
                <p:nvPr/>
              </p:nvPicPr>
              <p:blipFill>
                <a:blip r:embed="rId7">
                  <a:extLst>
                    <a:ext uri="{96DAC541-7B7A-43D3-8B79-37D633B846F1}">
                      <asvg:svgBlip xmlns:asvg="http://schemas.microsoft.com/office/drawing/2016/SVG/main" r:embed="rId6"/>
                    </a:ext>
                  </a:extLst>
                </a:blip>
                <a:stretch>
                  <a:fillRect/>
                </a:stretch>
              </p:blipFill>
              <p:spPr>
                <a:xfrm>
                  <a:off x="8115299" y="1320800"/>
                  <a:ext cx="857251" cy="857251"/>
                </a:xfrm>
                <a:prstGeom prst="rect">
                  <a:avLst/>
                </a:prstGeom>
              </p:spPr>
            </p:pic>
            <p:pic>
              <p:nvPicPr>
                <p:cNvPr id="60" name="Graphic 59">
                  <a:extLst>
                    <a:ext uri="{FF2B5EF4-FFF2-40B4-BE49-F238E27FC236}">
                      <a16:creationId xmlns:a16="http://schemas.microsoft.com/office/drawing/2014/main" id="{E2C30A9A-E835-4994-B3F3-50005BACB640}"/>
                    </a:ext>
                  </a:extLst>
                </p:cNvPr>
                <p:cNvPicPr>
                  <a:picLocks noChangeAspect="1"/>
                </p:cNvPicPr>
                <p:nvPr/>
              </p:nvPicPr>
              <p:blipFill>
                <a:blip r:embed="rId7">
                  <a:extLst>
                    <a:ext uri="{96DAC541-7B7A-43D3-8B79-37D633B846F1}">
                      <asvg:svgBlip xmlns:asvg="http://schemas.microsoft.com/office/drawing/2016/SVG/main" r:embed="rId6"/>
                    </a:ext>
                  </a:extLst>
                </a:blip>
                <a:stretch>
                  <a:fillRect/>
                </a:stretch>
              </p:blipFill>
              <p:spPr>
                <a:xfrm>
                  <a:off x="9248774" y="1320800"/>
                  <a:ext cx="857251" cy="857251"/>
                </a:xfrm>
                <a:prstGeom prst="rect">
                  <a:avLst/>
                </a:prstGeom>
              </p:spPr>
            </p:pic>
            <p:pic>
              <p:nvPicPr>
                <p:cNvPr id="61" name="Graphic 60">
                  <a:extLst>
                    <a:ext uri="{FF2B5EF4-FFF2-40B4-BE49-F238E27FC236}">
                      <a16:creationId xmlns:a16="http://schemas.microsoft.com/office/drawing/2014/main" id="{C4515163-FF85-4145-9743-DDC1DFC132AE}"/>
                    </a:ext>
                  </a:extLst>
                </p:cNvPr>
                <p:cNvPicPr>
                  <a:picLocks noChangeAspect="1"/>
                </p:cNvPicPr>
                <p:nvPr/>
              </p:nvPicPr>
              <p:blipFill>
                <a:blip r:embed="rId7">
                  <a:extLst>
                    <a:ext uri="{96DAC541-7B7A-43D3-8B79-37D633B846F1}">
                      <asvg:svgBlip xmlns:asvg="http://schemas.microsoft.com/office/drawing/2016/SVG/main" r:embed="rId6"/>
                    </a:ext>
                  </a:extLst>
                </a:blip>
                <a:stretch>
                  <a:fillRect/>
                </a:stretch>
              </p:blipFill>
              <p:spPr>
                <a:xfrm>
                  <a:off x="10382249" y="1320800"/>
                  <a:ext cx="857251" cy="857251"/>
                </a:xfrm>
                <a:prstGeom prst="rect">
                  <a:avLst/>
                </a:prstGeom>
              </p:spPr>
            </p:pic>
          </p:grpSp>
        </p:grpSp>
        <p:sp>
          <p:nvSpPr>
            <p:cNvPr id="12" name="Rectangle: Rounded Corners 11">
              <a:extLst>
                <a:ext uri="{FF2B5EF4-FFF2-40B4-BE49-F238E27FC236}">
                  <a16:creationId xmlns:a16="http://schemas.microsoft.com/office/drawing/2014/main" id="{B9687DCD-EF72-4204-A2DB-43E6BA72EA19}"/>
                </a:ext>
              </a:extLst>
            </p:cNvPr>
            <p:cNvSpPr/>
            <p:nvPr/>
          </p:nvSpPr>
          <p:spPr bwMode="auto">
            <a:xfrm>
              <a:off x="7808686" y="3797180"/>
              <a:ext cx="3614057" cy="2025650"/>
            </a:xfrm>
            <a:prstGeom prst="roundRect">
              <a:avLst>
                <a:gd name="adj" fmla="val 5202"/>
              </a:avLst>
            </a:prstGeom>
            <a:solidFill>
              <a:schemeClr val="bg1"/>
            </a:solidFill>
            <a:ln w="3810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4" name="TextBox 83">
              <a:extLst>
                <a:ext uri="{FF2B5EF4-FFF2-40B4-BE49-F238E27FC236}">
                  <a16:creationId xmlns:a16="http://schemas.microsoft.com/office/drawing/2014/main" id="{327EEF42-BF3F-44C0-B11C-D3D03C507C78}"/>
                </a:ext>
              </a:extLst>
            </p:cNvPr>
            <p:cNvSpPr txBox="1"/>
            <p:nvPr/>
          </p:nvSpPr>
          <p:spPr>
            <a:xfrm>
              <a:off x="2152767" y="5739850"/>
              <a:ext cx="2586862" cy="369332"/>
            </a:xfrm>
            <a:prstGeom prst="rect">
              <a:avLst/>
            </a:prstGeom>
            <a:noFill/>
          </p:spPr>
          <p:txBody>
            <a:bodyPr wrap="none" lIns="0" tIns="0" rIns="0" bIns="0" rtlCol="0">
              <a:spAutoFit/>
            </a:bodyPr>
            <a:lstStyle/>
            <a:p>
              <a:r>
                <a:rPr lang="en-IN" sz="2400" dirty="0">
                  <a:latin typeface="+mj-lt"/>
                </a:rPr>
                <a:t>Kubernetes cluster</a:t>
              </a:r>
              <a:endParaRPr lang="en-IN" sz="2400" dirty="0">
                <a:gradFill>
                  <a:gsLst>
                    <a:gs pos="2917">
                      <a:schemeClr val="tx1"/>
                    </a:gs>
                    <a:gs pos="30000">
                      <a:schemeClr val="tx1"/>
                    </a:gs>
                  </a:gsLst>
                  <a:lin ang="5400000" scaled="0"/>
                </a:gradFill>
                <a:latin typeface="+mj-lt"/>
              </a:endParaRPr>
            </a:p>
          </p:txBody>
        </p:sp>
        <p:pic>
          <p:nvPicPr>
            <p:cNvPr id="88" name="Graphic 87">
              <a:extLst>
                <a:ext uri="{FF2B5EF4-FFF2-40B4-BE49-F238E27FC236}">
                  <a16:creationId xmlns:a16="http://schemas.microsoft.com/office/drawing/2014/main" id="{043500ED-915F-4DFD-B90C-A3E5D425789D}"/>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26362" t="14844" r="22411" b="27526"/>
            <a:stretch/>
          </p:blipFill>
          <p:spPr>
            <a:xfrm>
              <a:off x="953979" y="1365878"/>
              <a:ext cx="778236" cy="875517"/>
            </a:xfrm>
            <a:prstGeom prst="rect">
              <a:avLst/>
            </a:prstGeom>
          </p:spPr>
        </p:pic>
        <p:pic>
          <p:nvPicPr>
            <p:cNvPr id="89" name="Graphic 88">
              <a:extLst>
                <a:ext uri="{FF2B5EF4-FFF2-40B4-BE49-F238E27FC236}">
                  <a16:creationId xmlns:a16="http://schemas.microsoft.com/office/drawing/2014/main" id="{9177E765-5F17-41A3-A822-422ECAE85F14}"/>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26362" t="14844" r="22411" b="27526"/>
            <a:stretch/>
          </p:blipFill>
          <p:spPr>
            <a:xfrm>
              <a:off x="953979" y="3037656"/>
              <a:ext cx="778236" cy="875517"/>
            </a:xfrm>
            <a:prstGeom prst="rect">
              <a:avLst/>
            </a:prstGeom>
          </p:spPr>
        </p:pic>
        <p:pic>
          <p:nvPicPr>
            <p:cNvPr id="90" name="Graphic 89">
              <a:extLst>
                <a:ext uri="{FF2B5EF4-FFF2-40B4-BE49-F238E27FC236}">
                  <a16:creationId xmlns:a16="http://schemas.microsoft.com/office/drawing/2014/main" id="{44793A6B-24AC-452F-9E3A-FA20788D9518}"/>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26362" t="14844" r="22411" b="27526"/>
            <a:stretch/>
          </p:blipFill>
          <p:spPr>
            <a:xfrm>
              <a:off x="953979" y="4839416"/>
              <a:ext cx="778236" cy="875517"/>
            </a:xfrm>
            <a:prstGeom prst="rect">
              <a:avLst/>
            </a:prstGeom>
          </p:spPr>
        </p:pic>
        <p:grpSp>
          <p:nvGrpSpPr>
            <p:cNvPr id="3" name="Group 2">
              <a:extLst>
                <a:ext uri="{FF2B5EF4-FFF2-40B4-BE49-F238E27FC236}">
                  <a16:creationId xmlns:a16="http://schemas.microsoft.com/office/drawing/2014/main" id="{A42EF23F-9785-4DD4-9116-6675EF6C99B3}"/>
                </a:ext>
              </a:extLst>
            </p:cNvPr>
            <p:cNvGrpSpPr/>
            <p:nvPr/>
          </p:nvGrpSpPr>
          <p:grpSpPr>
            <a:xfrm>
              <a:off x="8096092" y="3982034"/>
              <a:ext cx="3075762" cy="1641057"/>
              <a:chOff x="12875960" y="72156"/>
              <a:chExt cx="3075762" cy="1641057"/>
            </a:xfrm>
          </p:grpSpPr>
          <p:grpSp>
            <p:nvGrpSpPr>
              <p:cNvPr id="63" name="Group 62">
                <a:extLst>
                  <a:ext uri="{FF2B5EF4-FFF2-40B4-BE49-F238E27FC236}">
                    <a16:creationId xmlns:a16="http://schemas.microsoft.com/office/drawing/2014/main" id="{62CA4FB2-8C7F-42D1-B262-6841E8F4DDA3}"/>
                  </a:ext>
                </a:extLst>
              </p:cNvPr>
              <p:cNvGrpSpPr/>
              <p:nvPr/>
            </p:nvGrpSpPr>
            <p:grpSpPr>
              <a:xfrm>
                <a:off x="12875960" y="72156"/>
                <a:ext cx="3075762" cy="743309"/>
                <a:chOff x="8157974" y="4054765"/>
                <a:chExt cx="3075762" cy="743309"/>
              </a:xfrm>
            </p:grpSpPr>
            <p:pic>
              <p:nvPicPr>
                <p:cNvPr id="64" name="Picture 63">
                  <a:extLst>
                    <a:ext uri="{FF2B5EF4-FFF2-40B4-BE49-F238E27FC236}">
                      <a16:creationId xmlns:a16="http://schemas.microsoft.com/office/drawing/2014/main" id="{7047BBEA-B89E-42B9-A505-506C91090C53}"/>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8157974" y="4061667"/>
                  <a:ext cx="780290" cy="736407"/>
                </a:xfrm>
                <a:prstGeom prst="rect">
                  <a:avLst/>
                </a:prstGeom>
              </p:spPr>
            </p:pic>
            <p:pic>
              <p:nvPicPr>
                <p:cNvPr id="65" name="Picture 64">
                  <a:extLst>
                    <a:ext uri="{FF2B5EF4-FFF2-40B4-BE49-F238E27FC236}">
                      <a16:creationId xmlns:a16="http://schemas.microsoft.com/office/drawing/2014/main" id="{589DBB36-8709-422D-BC69-DBA33ED2526D}"/>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9305710" y="4058216"/>
                  <a:ext cx="780290" cy="736407"/>
                </a:xfrm>
                <a:prstGeom prst="rect">
                  <a:avLst/>
                </a:prstGeom>
              </p:spPr>
            </p:pic>
            <p:pic>
              <p:nvPicPr>
                <p:cNvPr id="66" name="Picture 65">
                  <a:extLst>
                    <a:ext uri="{FF2B5EF4-FFF2-40B4-BE49-F238E27FC236}">
                      <a16:creationId xmlns:a16="http://schemas.microsoft.com/office/drawing/2014/main" id="{E9C1ED8B-A04D-4B48-B681-0B962F4AF69D}"/>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10453446" y="4054765"/>
                  <a:ext cx="780290" cy="736407"/>
                </a:xfrm>
                <a:prstGeom prst="rect">
                  <a:avLst/>
                </a:prstGeom>
              </p:spPr>
            </p:pic>
          </p:grpSp>
          <p:grpSp>
            <p:nvGrpSpPr>
              <p:cNvPr id="67" name="Group 66">
                <a:extLst>
                  <a:ext uri="{FF2B5EF4-FFF2-40B4-BE49-F238E27FC236}">
                    <a16:creationId xmlns:a16="http://schemas.microsoft.com/office/drawing/2014/main" id="{3976FE17-38C8-4364-BEF5-8B44DB012DA8}"/>
                  </a:ext>
                </a:extLst>
              </p:cNvPr>
              <p:cNvGrpSpPr/>
              <p:nvPr/>
            </p:nvGrpSpPr>
            <p:grpSpPr>
              <a:xfrm>
                <a:off x="12875960" y="969904"/>
                <a:ext cx="3075762" cy="743309"/>
                <a:chOff x="8157974" y="4054765"/>
                <a:chExt cx="3075762" cy="743309"/>
              </a:xfrm>
            </p:grpSpPr>
            <p:pic>
              <p:nvPicPr>
                <p:cNvPr id="68" name="Picture 67">
                  <a:extLst>
                    <a:ext uri="{FF2B5EF4-FFF2-40B4-BE49-F238E27FC236}">
                      <a16:creationId xmlns:a16="http://schemas.microsoft.com/office/drawing/2014/main" id="{35DB7059-A930-402A-8A1C-B7575A22FA2B}"/>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8157974" y="4061667"/>
                  <a:ext cx="780290" cy="736407"/>
                </a:xfrm>
                <a:prstGeom prst="rect">
                  <a:avLst/>
                </a:prstGeom>
              </p:spPr>
            </p:pic>
            <p:pic>
              <p:nvPicPr>
                <p:cNvPr id="69" name="Picture 68">
                  <a:extLst>
                    <a:ext uri="{FF2B5EF4-FFF2-40B4-BE49-F238E27FC236}">
                      <a16:creationId xmlns:a16="http://schemas.microsoft.com/office/drawing/2014/main" id="{3603A85E-0D85-4652-9BC9-243327053F13}"/>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9305710" y="4058216"/>
                  <a:ext cx="780290" cy="736407"/>
                </a:xfrm>
                <a:prstGeom prst="rect">
                  <a:avLst/>
                </a:prstGeom>
              </p:spPr>
            </p:pic>
            <p:pic>
              <p:nvPicPr>
                <p:cNvPr id="70" name="Picture 69">
                  <a:extLst>
                    <a:ext uri="{FF2B5EF4-FFF2-40B4-BE49-F238E27FC236}">
                      <a16:creationId xmlns:a16="http://schemas.microsoft.com/office/drawing/2014/main" id="{60805474-07FF-49B6-A694-1CC450C30123}"/>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10453446" y="4054765"/>
                  <a:ext cx="780290" cy="736407"/>
                </a:xfrm>
                <a:prstGeom prst="rect">
                  <a:avLst/>
                </a:prstGeom>
              </p:spPr>
            </p:pic>
          </p:grpSp>
        </p:grpSp>
        <p:sp>
          <p:nvSpPr>
            <p:cNvPr id="46" name="TextBox 45">
              <a:extLst>
                <a:ext uri="{FF2B5EF4-FFF2-40B4-BE49-F238E27FC236}">
                  <a16:creationId xmlns:a16="http://schemas.microsoft.com/office/drawing/2014/main" id="{DC39B326-B1A5-4CC0-A52A-43A5D5E4CBFA}"/>
                </a:ext>
              </a:extLst>
            </p:cNvPr>
            <p:cNvSpPr txBox="1"/>
            <p:nvPr/>
          </p:nvSpPr>
          <p:spPr>
            <a:xfrm rot="20381968">
              <a:off x="6237329" y="2127651"/>
              <a:ext cx="1362040" cy="246221"/>
            </a:xfrm>
            <a:prstGeom prst="rect">
              <a:avLst/>
            </a:prstGeom>
            <a:noFill/>
          </p:spPr>
          <p:txBody>
            <a:bodyPr wrap="none" lIns="0" tIns="0" rIns="0" bIns="0" rtlCol="0">
              <a:spAutoFit/>
            </a:bodyPr>
            <a:lstStyle/>
            <a:p>
              <a:r>
                <a:rPr lang="en-IN" sz="1600" dirty="0">
                  <a:latin typeface="+mj-lt"/>
                </a:rPr>
                <a:t>virtual Kubelet</a:t>
              </a:r>
              <a:endParaRPr lang="en-IN" sz="1600" dirty="0">
                <a:gradFill>
                  <a:gsLst>
                    <a:gs pos="2917">
                      <a:schemeClr val="tx1"/>
                    </a:gs>
                    <a:gs pos="30000">
                      <a:schemeClr val="tx1"/>
                    </a:gs>
                  </a:gsLst>
                  <a:lin ang="5400000" scaled="0"/>
                </a:gradFill>
                <a:latin typeface="+mj-lt"/>
              </a:endParaRPr>
            </a:p>
          </p:txBody>
        </p:sp>
        <p:sp>
          <p:nvSpPr>
            <p:cNvPr id="48" name="TextBox 47">
              <a:extLst>
                <a:ext uri="{FF2B5EF4-FFF2-40B4-BE49-F238E27FC236}">
                  <a16:creationId xmlns:a16="http://schemas.microsoft.com/office/drawing/2014/main" id="{38421252-1E51-455C-A4A1-9262284CCED3}"/>
                </a:ext>
              </a:extLst>
            </p:cNvPr>
            <p:cNvSpPr txBox="1"/>
            <p:nvPr/>
          </p:nvSpPr>
          <p:spPr>
            <a:xfrm rot="1210227">
              <a:off x="6289518" y="4150169"/>
              <a:ext cx="1362040" cy="246221"/>
            </a:xfrm>
            <a:prstGeom prst="rect">
              <a:avLst/>
            </a:prstGeom>
            <a:noFill/>
          </p:spPr>
          <p:txBody>
            <a:bodyPr wrap="none" lIns="0" tIns="0" rIns="0" bIns="0" rtlCol="0">
              <a:spAutoFit/>
            </a:bodyPr>
            <a:lstStyle/>
            <a:p>
              <a:r>
                <a:rPr lang="en-IN" sz="1600" dirty="0">
                  <a:latin typeface="+mj-lt"/>
                </a:rPr>
                <a:t>virtual Kubelet</a:t>
              </a:r>
              <a:endParaRPr lang="en-IN" sz="1600" dirty="0">
                <a:gradFill>
                  <a:gsLst>
                    <a:gs pos="2917">
                      <a:schemeClr val="tx1"/>
                    </a:gs>
                    <a:gs pos="30000">
                      <a:schemeClr val="tx1"/>
                    </a:gs>
                  </a:gsLst>
                  <a:lin ang="5400000" scaled="0"/>
                </a:gradFill>
                <a:latin typeface="+mj-lt"/>
              </a:endParaRPr>
            </a:p>
          </p:txBody>
        </p:sp>
        <p:sp>
          <p:nvSpPr>
            <p:cNvPr id="49" name="TextBox 48">
              <a:extLst>
                <a:ext uri="{FF2B5EF4-FFF2-40B4-BE49-F238E27FC236}">
                  <a16:creationId xmlns:a16="http://schemas.microsoft.com/office/drawing/2014/main" id="{69F94E04-EBC1-4440-826A-4AD696E14364}"/>
                </a:ext>
              </a:extLst>
            </p:cNvPr>
            <p:cNvSpPr txBox="1"/>
            <p:nvPr/>
          </p:nvSpPr>
          <p:spPr>
            <a:xfrm>
              <a:off x="6305794" y="3140985"/>
              <a:ext cx="1362040" cy="246221"/>
            </a:xfrm>
            <a:prstGeom prst="rect">
              <a:avLst/>
            </a:prstGeom>
            <a:noFill/>
          </p:spPr>
          <p:txBody>
            <a:bodyPr wrap="none" lIns="0" tIns="0" rIns="0" bIns="0" rtlCol="0">
              <a:spAutoFit/>
            </a:bodyPr>
            <a:lstStyle/>
            <a:p>
              <a:r>
                <a:rPr lang="en-IN" sz="1600" dirty="0">
                  <a:latin typeface="+mj-lt"/>
                </a:rPr>
                <a:t>virtual Kubelet</a:t>
              </a:r>
              <a:endParaRPr lang="en-IN" sz="1600" dirty="0">
                <a:gradFill>
                  <a:gsLst>
                    <a:gs pos="2917">
                      <a:schemeClr val="tx1"/>
                    </a:gs>
                    <a:gs pos="30000">
                      <a:schemeClr val="tx1"/>
                    </a:gs>
                  </a:gsLst>
                  <a:lin ang="5400000" scaled="0"/>
                </a:gradFill>
                <a:latin typeface="+mj-lt"/>
              </a:endParaRPr>
            </a:p>
          </p:txBody>
        </p:sp>
      </p:grpSp>
    </p:spTree>
    <p:extLst>
      <p:ext uri="{BB962C8B-B14F-4D97-AF65-F5344CB8AC3E}">
        <p14:creationId xmlns:p14="http://schemas.microsoft.com/office/powerpoint/2010/main" val="230721604"/>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E0880-8404-49FF-AC1E-AA63437BB8A2}"/>
              </a:ext>
            </a:extLst>
          </p:cNvPr>
          <p:cNvSpPr>
            <a:spLocks noGrp="1"/>
          </p:cNvSpPr>
          <p:nvPr>
            <p:ph type="title"/>
          </p:nvPr>
        </p:nvSpPr>
        <p:spPr/>
        <p:txBody>
          <a:bodyPr/>
          <a:lstStyle/>
          <a:p>
            <a:r>
              <a:rPr lang="en-US" dirty="0"/>
              <a:t>Implement an application using virtual kubelet</a:t>
            </a:r>
          </a:p>
        </p:txBody>
      </p:sp>
      <p:sp>
        <p:nvSpPr>
          <p:cNvPr id="3" name="Text Placeholder 2" descr="This code sample depicts implementing an application using a virtual kubelet.">
            <a:extLst>
              <a:ext uri="{FF2B5EF4-FFF2-40B4-BE49-F238E27FC236}">
                <a16:creationId xmlns:a16="http://schemas.microsoft.com/office/drawing/2014/main" id="{136E2882-709B-404C-8171-841AE582EAC8}"/>
              </a:ext>
            </a:extLst>
          </p:cNvPr>
          <p:cNvSpPr>
            <a:spLocks noGrp="1"/>
          </p:cNvSpPr>
          <p:nvPr>
            <p:ph type="body" sz="quarter" idx="10"/>
          </p:nvPr>
        </p:nvSpPr>
        <p:spPr>
          <a:xfrm>
            <a:off x="588263" y="1436688"/>
            <a:ext cx="11018520" cy="886397"/>
          </a:xfrm>
        </p:spPr>
        <p:txBody>
          <a:bodyPr/>
          <a:lstStyle/>
          <a:p>
            <a:r>
              <a:rPr lang="en-US" sz="1800" dirty="0">
                <a:solidFill>
                  <a:srgbClr val="008000"/>
                </a:solidFill>
              </a:rPr>
              <a:t># Install Virtual Kubelet connector</a:t>
            </a:r>
            <a:endParaRPr lang="en-US" sz="1800" dirty="0">
              <a:solidFill>
                <a:srgbClr val="000000"/>
              </a:solidFill>
            </a:endParaRPr>
          </a:p>
          <a:p>
            <a:r>
              <a:rPr lang="en-US" sz="1800" dirty="0">
                <a:solidFill>
                  <a:srgbClr val="0000FF"/>
                </a:solidFill>
              </a:rPr>
              <a:t>az aks install-connector </a:t>
            </a:r>
            <a:r>
              <a:rPr lang="en-US" sz="1800" dirty="0">
                <a:solidFill>
                  <a:srgbClr val="001080"/>
                </a:solidFill>
              </a:rPr>
              <a:t>--resource-group </a:t>
            </a:r>
            <a:r>
              <a:rPr lang="en-US" sz="1800" dirty="0">
                <a:solidFill>
                  <a:srgbClr val="A31515"/>
                </a:solidFill>
              </a:rPr>
              <a:t>myAKSCluster </a:t>
            </a:r>
            <a:r>
              <a:rPr lang="en-US" sz="1800" dirty="0">
                <a:solidFill>
                  <a:srgbClr val="001080"/>
                </a:solidFill>
              </a:rPr>
              <a:t>--name </a:t>
            </a:r>
            <a:r>
              <a:rPr lang="en-US" sz="1800" dirty="0">
                <a:solidFill>
                  <a:srgbClr val="A31515"/>
                </a:solidFill>
              </a:rPr>
              <a:t>myAKSCluster </a:t>
            </a:r>
            <a:r>
              <a:rPr lang="en-US" sz="1800" dirty="0">
                <a:solidFill>
                  <a:srgbClr val="001080"/>
                </a:solidFill>
              </a:rPr>
              <a:t>--connector-name </a:t>
            </a:r>
            <a:r>
              <a:rPr lang="en-US" sz="1800" dirty="0">
                <a:solidFill>
                  <a:srgbClr val="A31515"/>
                </a:solidFill>
              </a:rPr>
              <a:t>virtual-kubelet </a:t>
            </a:r>
            <a:r>
              <a:rPr lang="en-US" sz="1800" dirty="0">
                <a:solidFill>
                  <a:srgbClr val="001080"/>
                </a:solidFill>
              </a:rPr>
              <a:t>--os-type </a:t>
            </a:r>
            <a:r>
              <a:rPr lang="en-US" sz="1800" dirty="0">
                <a:solidFill>
                  <a:srgbClr val="A31515"/>
                </a:solidFill>
              </a:rPr>
              <a:t>Both</a:t>
            </a:r>
            <a:endParaRPr lang="en-US" sz="1800" dirty="0">
              <a:solidFill>
                <a:srgbClr val="000000"/>
              </a:solidFill>
            </a:endParaRPr>
          </a:p>
        </p:txBody>
      </p:sp>
    </p:spTree>
    <p:extLst>
      <p:ext uri="{BB962C8B-B14F-4D97-AF65-F5344CB8AC3E}">
        <p14:creationId xmlns:p14="http://schemas.microsoft.com/office/powerpoint/2010/main" val="284193962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E0880-8404-49FF-AC1E-AA63437BB8A2}"/>
              </a:ext>
            </a:extLst>
          </p:cNvPr>
          <p:cNvSpPr>
            <a:spLocks noGrp="1"/>
          </p:cNvSpPr>
          <p:nvPr>
            <p:ph type="title"/>
          </p:nvPr>
        </p:nvSpPr>
        <p:spPr/>
        <p:txBody>
          <a:bodyPr/>
          <a:lstStyle/>
          <a:p>
            <a:r>
              <a:rPr lang="en-US" dirty="0"/>
              <a:t>Command arguments</a:t>
            </a:r>
          </a:p>
        </p:txBody>
      </p:sp>
      <p:sp>
        <p:nvSpPr>
          <p:cNvPr id="8" name="Text Placeholder 7">
            <a:extLst>
              <a:ext uri="{FF2B5EF4-FFF2-40B4-BE49-F238E27FC236}">
                <a16:creationId xmlns:a16="http://schemas.microsoft.com/office/drawing/2014/main" id="{38B97436-28F6-4B72-89C8-85A5511DC618}"/>
              </a:ext>
            </a:extLst>
          </p:cNvPr>
          <p:cNvSpPr>
            <a:spLocks noGrp="1"/>
          </p:cNvSpPr>
          <p:nvPr>
            <p:ph type="body" sz="quarter" idx="10"/>
          </p:nvPr>
        </p:nvSpPr>
        <p:spPr>
          <a:xfrm>
            <a:off x="584200" y="1435497"/>
            <a:ext cx="11018520" cy="824841"/>
          </a:xfrm>
        </p:spPr>
        <p:txBody>
          <a:bodyPr/>
          <a:lstStyle/>
          <a:p>
            <a:pPr marL="0" indent="0" algn="ctr">
              <a:buNone/>
            </a:pPr>
            <a:r>
              <a:rPr lang="en-US" sz="2000" dirty="0">
                <a:latin typeface="Segoe UI" panose="020B0502040204020203" pitchFamily="34" charset="0"/>
                <a:cs typeface="Segoe UI" panose="020B0502040204020203" pitchFamily="34" charset="0"/>
              </a:rPr>
              <a:t>Arguments for aks install-connector command:</a:t>
            </a:r>
          </a:p>
          <a:p>
            <a:endParaRPr lang="en-US" dirty="0">
              <a:latin typeface="Segoe UI" panose="020B0502040204020203" pitchFamily="34" charset="0"/>
              <a:cs typeface="Segoe UI" panose="020B0502040204020203" pitchFamily="34" charset="0"/>
            </a:endParaRPr>
          </a:p>
        </p:txBody>
      </p:sp>
      <p:graphicFrame>
        <p:nvGraphicFramePr>
          <p:cNvPr id="6" name="Table 5" descr="This table breaks down the arguments for the aks install-connector command depicting arguments for the install-connector command, descriptions of each argument's purpose, and whether or not the argument is required to use the command.">
            <a:extLst>
              <a:ext uri="{FF2B5EF4-FFF2-40B4-BE49-F238E27FC236}">
                <a16:creationId xmlns:a16="http://schemas.microsoft.com/office/drawing/2014/main" id="{B37B8333-1DCB-4BCB-9374-8DFA9CB83CBC}"/>
              </a:ext>
            </a:extLst>
          </p:cNvPr>
          <p:cNvGraphicFramePr>
            <a:graphicFrameLocks noGrp="1"/>
          </p:cNvGraphicFramePr>
          <p:nvPr/>
        </p:nvGraphicFramePr>
        <p:xfrm>
          <a:off x="584200" y="1909473"/>
          <a:ext cx="11018520" cy="4572000"/>
        </p:xfrm>
        <a:graphic>
          <a:graphicData uri="http://schemas.openxmlformats.org/drawingml/2006/table">
            <a:tbl>
              <a:tblPr firstRow="1" firstCol="1">
                <a:tableStyleId>{69012ECD-51FC-41F1-AA8D-1B2483CD663E}</a:tableStyleId>
              </a:tblPr>
              <a:tblGrid>
                <a:gridCol w="2820481">
                  <a:extLst>
                    <a:ext uri="{9D8B030D-6E8A-4147-A177-3AD203B41FA5}">
                      <a16:colId xmlns:a16="http://schemas.microsoft.com/office/drawing/2014/main" val="1780031712"/>
                    </a:ext>
                  </a:extLst>
                </a:gridCol>
                <a:gridCol w="7004239">
                  <a:extLst>
                    <a:ext uri="{9D8B030D-6E8A-4147-A177-3AD203B41FA5}">
                      <a16:colId xmlns:a16="http://schemas.microsoft.com/office/drawing/2014/main" val="331401314"/>
                    </a:ext>
                  </a:extLst>
                </a:gridCol>
                <a:gridCol w="1193800">
                  <a:extLst>
                    <a:ext uri="{9D8B030D-6E8A-4147-A177-3AD203B41FA5}">
                      <a16:colId xmlns:a16="http://schemas.microsoft.com/office/drawing/2014/main" val="73122584"/>
                    </a:ext>
                  </a:extLst>
                </a:gridCol>
              </a:tblGrid>
              <a:tr h="271466">
                <a:tc>
                  <a:txBody>
                    <a:bodyPr/>
                    <a:lstStyle/>
                    <a:p>
                      <a:pPr algn="ctr"/>
                      <a:r>
                        <a:rPr lang="en-US" sz="1800" dirty="0">
                          <a:effectLst/>
                        </a:rPr>
                        <a:t>Argument</a:t>
                      </a:r>
                    </a:p>
                  </a:txBody>
                  <a:tcPr marL="45720" marR="4572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tc>
                  <a:txBody>
                    <a:bodyPr/>
                    <a:lstStyle/>
                    <a:p>
                      <a:pPr algn="ctr"/>
                      <a:r>
                        <a:rPr lang="en-US" sz="1800" dirty="0">
                          <a:effectLst/>
                        </a:rPr>
                        <a:t>Description</a:t>
                      </a:r>
                    </a:p>
                  </a:txBody>
                  <a:tcPr marL="45720" marR="4572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tc>
                  <a:txBody>
                    <a:bodyPr/>
                    <a:lstStyle/>
                    <a:p>
                      <a:pPr algn="ctr"/>
                      <a:r>
                        <a:rPr lang="en-US" sz="1800" dirty="0">
                          <a:effectLst/>
                        </a:rPr>
                        <a:t>Required</a:t>
                      </a:r>
                    </a:p>
                  </a:txBody>
                  <a:tcPr marL="45720" marR="4572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extLst>
                  <a:ext uri="{0D108BD9-81ED-4DB2-BD59-A6C34878D82A}">
                    <a16:rowId xmlns:a16="http://schemas.microsoft.com/office/drawing/2014/main" val="4096409901"/>
                  </a:ext>
                </a:extLst>
              </a:tr>
              <a:tr h="271466">
                <a:tc>
                  <a:txBody>
                    <a:bodyPr/>
                    <a:lstStyle/>
                    <a:p>
                      <a:r>
                        <a:rPr lang="en-US" sz="1800" dirty="0">
                          <a:effectLst/>
                        </a:rPr>
                        <a:t>--connector-name</a:t>
                      </a:r>
                    </a:p>
                  </a:txBody>
                  <a:tcPr marL="45720" marR="45720" anchor="ctr">
                    <a:lnL w="12700" cap="flat" cmpd="sng" algn="ctr">
                      <a:solidFill>
                        <a:srgbClr val="881798"/>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effectLst/>
                        </a:rPr>
                        <a:t>Name of the Container Instances connector.</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rPr>
                        <a:t>Yes</a:t>
                      </a:r>
                    </a:p>
                  </a:txBody>
                  <a:tcPr marL="45720" marR="45720" anchor="ctr">
                    <a:lnL w="12700" cap="flat" cmpd="sng" algn="ctr">
                      <a:no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3785786"/>
                  </a:ext>
                </a:extLst>
              </a:tr>
              <a:tr h="271466">
                <a:tc>
                  <a:txBody>
                    <a:bodyPr/>
                    <a:lstStyle/>
                    <a:p>
                      <a:r>
                        <a:rPr lang="en-US" sz="1800" dirty="0">
                          <a:effectLst/>
                        </a:rPr>
                        <a:t>--name</a:t>
                      </a:r>
                    </a:p>
                  </a:txBody>
                  <a:tcPr marL="45720" marR="45720" anchor="ctr">
                    <a:lnL w="12700" cap="flat" cmpd="sng" algn="ctr">
                      <a:solidFill>
                        <a:srgbClr val="881798"/>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effectLst/>
                        </a:rPr>
                        <a:t>Name of the managed cluster.</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rPr>
                        <a:t>Yes</a:t>
                      </a:r>
                    </a:p>
                  </a:txBody>
                  <a:tcPr marL="45720" marR="45720" anchor="ctr">
                    <a:lnL w="12700" cap="flat" cmpd="sng" algn="ctr">
                      <a:no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94622878"/>
                  </a:ext>
                </a:extLst>
              </a:tr>
              <a:tr h="271466">
                <a:tc>
                  <a:txBody>
                    <a:bodyPr/>
                    <a:lstStyle/>
                    <a:p>
                      <a:r>
                        <a:rPr lang="en-US" sz="1800" dirty="0">
                          <a:effectLst/>
                        </a:rPr>
                        <a:t>--resource-group</a:t>
                      </a:r>
                    </a:p>
                  </a:txBody>
                  <a:tcPr marL="45720" marR="45720" anchor="ctr">
                    <a:lnL w="12700" cap="flat" cmpd="sng" algn="ctr">
                      <a:solidFill>
                        <a:srgbClr val="881798"/>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effectLst/>
                        </a:rPr>
                        <a:t>Name of resource group.</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rPr>
                        <a:t>Yes</a:t>
                      </a:r>
                    </a:p>
                  </a:txBody>
                  <a:tcPr marL="45720" marR="45720" anchor="ctr">
                    <a:lnL w="12700" cap="flat" cmpd="sng" algn="ctr">
                      <a:no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1804073"/>
                  </a:ext>
                </a:extLst>
              </a:tr>
              <a:tr h="271466">
                <a:tc>
                  <a:txBody>
                    <a:bodyPr/>
                    <a:lstStyle/>
                    <a:p>
                      <a:r>
                        <a:rPr lang="en-US" sz="1800" dirty="0">
                          <a:effectLst/>
                        </a:rPr>
                        <a:t>--os-type</a:t>
                      </a:r>
                    </a:p>
                  </a:txBody>
                  <a:tcPr marL="45720" marR="45720" anchor="ctr">
                    <a:lnL w="12700" cap="flat" cmpd="sng" algn="ctr">
                      <a:solidFill>
                        <a:srgbClr val="881798"/>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effectLst/>
                        </a:rPr>
                        <a:t>Container instances operating system type. Allowed values: Both, Linux, Windows. Default: Linux.</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rPr>
                        <a:t>No</a:t>
                      </a:r>
                    </a:p>
                  </a:txBody>
                  <a:tcPr marL="45720" marR="45720" anchor="ctr">
                    <a:lnL w="12700" cap="flat" cmpd="sng" algn="ctr">
                      <a:no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7001228"/>
                  </a:ext>
                </a:extLst>
              </a:tr>
              <a:tr h="271466">
                <a:tc>
                  <a:txBody>
                    <a:bodyPr/>
                    <a:lstStyle/>
                    <a:p>
                      <a:r>
                        <a:rPr lang="en-US" sz="1800" dirty="0">
                          <a:effectLst/>
                        </a:rPr>
                        <a:t>--aci-resource-group</a:t>
                      </a:r>
                    </a:p>
                  </a:txBody>
                  <a:tcPr marL="45720" marR="45720" anchor="ctr">
                    <a:lnL w="12700" cap="flat" cmpd="sng" algn="ctr">
                      <a:solidFill>
                        <a:srgbClr val="881798"/>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effectLst/>
                        </a:rPr>
                        <a:t>The resource group in which to create the Container Instances container groups.</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rPr>
                        <a:t>No</a:t>
                      </a:r>
                    </a:p>
                  </a:txBody>
                  <a:tcPr marL="45720" marR="45720" anchor="ctr">
                    <a:lnL w="12700" cap="flat" cmpd="sng" algn="ctr">
                      <a:no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4907598"/>
                  </a:ext>
                </a:extLst>
              </a:tr>
              <a:tr h="271466">
                <a:tc>
                  <a:txBody>
                    <a:bodyPr/>
                    <a:lstStyle/>
                    <a:p>
                      <a:r>
                        <a:rPr lang="en-US" sz="1800" dirty="0">
                          <a:effectLst/>
                        </a:rPr>
                        <a:t>--location</a:t>
                      </a:r>
                    </a:p>
                  </a:txBody>
                  <a:tcPr marL="45720" marR="45720" anchor="ctr">
                    <a:lnL w="12700" cap="flat" cmpd="sng" algn="ctr">
                      <a:solidFill>
                        <a:srgbClr val="881798"/>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effectLst/>
                        </a:rPr>
                        <a:t>The location to create the Container Instances container groups.</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rPr>
                        <a:t>No</a:t>
                      </a:r>
                    </a:p>
                  </a:txBody>
                  <a:tcPr marL="45720" marR="45720" anchor="ctr">
                    <a:lnL w="12700" cap="flat" cmpd="sng" algn="ctr">
                      <a:no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0512644"/>
                  </a:ext>
                </a:extLst>
              </a:tr>
              <a:tr h="271466">
                <a:tc>
                  <a:txBody>
                    <a:bodyPr/>
                    <a:lstStyle/>
                    <a:p>
                      <a:r>
                        <a:rPr lang="en-US" sz="1800" dirty="0">
                          <a:effectLst/>
                        </a:rPr>
                        <a:t>--service-principal</a:t>
                      </a:r>
                    </a:p>
                  </a:txBody>
                  <a:tcPr marL="45720" marR="45720" anchor="ctr">
                    <a:lnL w="12700" cap="flat" cmpd="sng" algn="ctr">
                      <a:solidFill>
                        <a:srgbClr val="881798"/>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effectLst/>
                        </a:rPr>
                        <a:t>Service principal used for authentication to Azure APIs.</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rPr>
                        <a:t>No</a:t>
                      </a:r>
                    </a:p>
                  </a:txBody>
                  <a:tcPr marL="45720" marR="45720" anchor="ctr">
                    <a:lnL w="12700" cap="flat" cmpd="sng" algn="ctr">
                      <a:no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8889864"/>
                  </a:ext>
                </a:extLst>
              </a:tr>
              <a:tr h="271466">
                <a:tc>
                  <a:txBody>
                    <a:bodyPr/>
                    <a:lstStyle/>
                    <a:p>
                      <a:r>
                        <a:rPr lang="en-US" sz="1800" dirty="0">
                          <a:effectLst/>
                        </a:rPr>
                        <a:t>--client-secret</a:t>
                      </a:r>
                    </a:p>
                  </a:txBody>
                  <a:tcPr marL="45720" marR="45720" anchor="ctr">
                    <a:lnL w="12700" cap="flat" cmpd="sng" algn="ctr">
                      <a:solidFill>
                        <a:srgbClr val="881798"/>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effectLst/>
                        </a:rPr>
                        <a:t>Secret associated with the service principal.</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rPr>
                        <a:t>No</a:t>
                      </a:r>
                    </a:p>
                  </a:txBody>
                  <a:tcPr marL="45720" marR="45720" anchor="ctr">
                    <a:lnL w="12700" cap="flat" cmpd="sng" algn="ctr">
                      <a:no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15264033"/>
                  </a:ext>
                </a:extLst>
              </a:tr>
              <a:tr h="271466">
                <a:tc>
                  <a:txBody>
                    <a:bodyPr/>
                    <a:lstStyle/>
                    <a:p>
                      <a:r>
                        <a:rPr lang="en-US" sz="1800" dirty="0">
                          <a:effectLst/>
                        </a:rPr>
                        <a:t>--chart-url</a:t>
                      </a:r>
                    </a:p>
                  </a:txBody>
                  <a:tcPr marL="45720" marR="45720" anchor="ctr">
                    <a:lnL w="12700" cap="flat" cmpd="sng" algn="ctr">
                      <a:solidFill>
                        <a:srgbClr val="881798"/>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effectLst/>
                        </a:rPr>
                        <a:t>URL of a Helm chart that installs Container Instances connector.</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rPr>
                        <a:t>No</a:t>
                      </a:r>
                    </a:p>
                  </a:txBody>
                  <a:tcPr marL="45720" marR="45720" anchor="ctr">
                    <a:lnL w="12700" cap="flat" cmpd="sng" algn="ctr">
                      <a:no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79673398"/>
                  </a:ext>
                </a:extLst>
              </a:tr>
              <a:tr h="271466">
                <a:tc>
                  <a:txBody>
                    <a:bodyPr/>
                    <a:lstStyle/>
                    <a:p>
                      <a:r>
                        <a:rPr lang="en-US" sz="1800" dirty="0">
                          <a:effectLst/>
                        </a:rPr>
                        <a:t>--image-tag</a:t>
                      </a:r>
                    </a:p>
                  </a:txBody>
                  <a:tcPr marL="45720" marR="45720" anchor="ctr">
                    <a:lnL w="12700" cap="flat" cmpd="sng" algn="ctr">
                      <a:solidFill>
                        <a:srgbClr val="881798"/>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effectLst/>
                        </a:rPr>
                        <a:t>The image tag of the virtual kubelet container image.</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rPr>
                        <a:t>No</a:t>
                      </a:r>
                    </a:p>
                  </a:txBody>
                  <a:tcPr marL="45720" marR="45720" anchor="ctr">
                    <a:lnL w="12700" cap="flat" cmpd="sng" algn="ctr">
                      <a:no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90583376"/>
                  </a:ext>
                </a:extLst>
              </a:tr>
            </a:tbl>
          </a:graphicData>
        </a:graphic>
      </p:graphicFrame>
    </p:spTree>
    <p:extLst>
      <p:ext uri="{BB962C8B-B14F-4D97-AF65-F5344CB8AC3E}">
        <p14:creationId xmlns:p14="http://schemas.microsoft.com/office/powerpoint/2010/main" val="2001985759"/>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2E813-4669-416A-A65C-D668B5BB5134}"/>
              </a:ext>
            </a:extLst>
          </p:cNvPr>
          <p:cNvSpPr>
            <a:spLocks noGrp="1"/>
          </p:cNvSpPr>
          <p:nvPr>
            <p:ph type="title"/>
          </p:nvPr>
        </p:nvSpPr>
        <p:spPr/>
        <p:txBody>
          <a:bodyPr/>
          <a:lstStyle/>
          <a:p>
            <a:r>
              <a:rPr lang="en-US" dirty="0"/>
              <a:t>Helm</a:t>
            </a:r>
          </a:p>
        </p:txBody>
      </p:sp>
      <p:sp>
        <p:nvSpPr>
          <p:cNvPr id="3" name="Text Placeholder 2">
            <a:extLst>
              <a:ext uri="{FF2B5EF4-FFF2-40B4-BE49-F238E27FC236}">
                <a16:creationId xmlns:a16="http://schemas.microsoft.com/office/drawing/2014/main" id="{36F0F201-AD2C-475C-93FF-191A3586A164}"/>
              </a:ext>
            </a:extLst>
          </p:cNvPr>
          <p:cNvSpPr>
            <a:spLocks noGrp="1"/>
          </p:cNvSpPr>
          <p:nvPr>
            <p:ph type="body" sz="quarter" idx="10"/>
          </p:nvPr>
        </p:nvSpPr>
        <p:spPr>
          <a:xfrm>
            <a:off x="584200" y="1435497"/>
            <a:ext cx="9065638" cy="1686616"/>
          </a:xfrm>
        </p:spPr>
        <p:txBody>
          <a:bodyPr/>
          <a:lstStyle/>
          <a:p>
            <a:r>
              <a:rPr lang="en-US" dirty="0"/>
              <a:t>Uses </a:t>
            </a:r>
            <a:r>
              <a:rPr lang="en-US" b="1" dirty="0">
                <a:latin typeface="+mn-lt"/>
              </a:rPr>
              <a:t>charts</a:t>
            </a:r>
            <a:r>
              <a:rPr lang="en-US" dirty="0"/>
              <a:t> to define complex applications</a:t>
            </a:r>
          </a:p>
          <a:p>
            <a:pPr lvl="1"/>
            <a:r>
              <a:rPr lang="en-US" dirty="0"/>
              <a:t>Charts contain containers that will be used in the application</a:t>
            </a:r>
          </a:p>
          <a:p>
            <a:pPr lvl="1"/>
            <a:r>
              <a:rPr lang="en-US" dirty="0"/>
              <a:t>Charts also contain configuration for storage and connectivity</a:t>
            </a:r>
          </a:p>
          <a:p>
            <a:r>
              <a:rPr lang="en-US" dirty="0"/>
              <a:t>Uses a cluster-side service (</a:t>
            </a:r>
            <a:r>
              <a:rPr lang="en-US" b="1" dirty="0"/>
              <a:t>Tiller</a:t>
            </a:r>
            <a:r>
              <a:rPr lang="en-US" dirty="0"/>
              <a:t>) to manage deployments</a:t>
            </a:r>
          </a:p>
        </p:txBody>
      </p:sp>
      <p:pic>
        <p:nvPicPr>
          <p:cNvPr id="5" name="Graphic 8" descr="Azure Kubernetes icon.">
            <a:extLst>
              <a:ext uri="{FF2B5EF4-FFF2-40B4-BE49-F238E27FC236}">
                <a16:creationId xmlns:a16="http://schemas.microsoft.com/office/drawing/2014/main" id="{3A0F4AF8-25A7-4799-A274-6FD6CB9DEC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17019" y="4015291"/>
            <a:ext cx="1821609" cy="1767194"/>
          </a:xfrm>
          <a:prstGeom prst="rect">
            <a:avLst/>
          </a:prstGeom>
        </p:spPr>
      </p:pic>
    </p:spTree>
    <p:extLst>
      <p:ext uri="{BB962C8B-B14F-4D97-AF65-F5344CB8AC3E}">
        <p14:creationId xmlns:p14="http://schemas.microsoft.com/office/powerpoint/2010/main" val="2067731636"/>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54FCF-D55F-4195-92A9-39A71C2F96D0}"/>
              </a:ext>
            </a:extLst>
          </p:cNvPr>
          <p:cNvSpPr>
            <a:spLocks noGrp="1"/>
          </p:cNvSpPr>
          <p:nvPr>
            <p:ph type="title"/>
          </p:nvPr>
        </p:nvSpPr>
        <p:spPr/>
        <p:txBody>
          <a:bodyPr/>
          <a:lstStyle/>
          <a:p>
            <a:r>
              <a:rPr lang="en-US" dirty="0"/>
              <a:t>Initializing Helm</a:t>
            </a:r>
          </a:p>
        </p:txBody>
      </p:sp>
      <p:grpSp>
        <p:nvGrpSpPr>
          <p:cNvPr id="3" name="Group 2" descr="This diagram depicts the installation of a Tiller and deployment of a helm chart to a Kubernetes cluster using the Helm CLI from a client device.">
            <a:extLst>
              <a:ext uri="{FF2B5EF4-FFF2-40B4-BE49-F238E27FC236}">
                <a16:creationId xmlns:a16="http://schemas.microsoft.com/office/drawing/2014/main" id="{BDB21F69-B4C6-44B6-B151-D67E45BEACE0}"/>
              </a:ext>
            </a:extLst>
          </p:cNvPr>
          <p:cNvGrpSpPr/>
          <p:nvPr/>
        </p:nvGrpSpPr>
        <p:grpSpPr>
          <a:xfrm>
            <a:off x="1034436" y="914399"/>
            <a:ext cx="10123129" cy="5354639"/>
            <a:chOff x="1034436" y="914399"/>
            <a:chExt cx="10123129" cy="5354639"/>
          </a:xfrm>
        </p:grpSpPr>
        <p:sp>
          <p:nvSpPr>
            <p:cNvPr id="12" name="Rectangle: Rounded Corners 11">
              <a:extLst>
                <a:ext uri="{FF2B5EF4-FFF2-40B4-BE49-F238E27FC236}">
                  <a16:creationId xmlns:a16="http://schemas.microsoft.com/office/drawing/2014/main" id="{E4D17DDF-B16C-4B04-935E-726EDE6C6936}"/>
                </a:ext>
              </a:extLst>
            </p:cNvPr>
            <p:cNvSpPr/>
            <p:nvPr/>
          </p:nvSpPr>
          <p:spPr bwMode="auto">
            <a:xfrm>
              <a:off x="5582675" y="2025650"/>
              <a:ext cx="5574890" cy="3726221"/>
            </a:xfrm>
            <a:prstGeom prst="roundRect">
              <a:avLst>
                <a:gd name="adj" fmla="val 4981"/>
              </a:avLst>
            </a:prstGeom>
            <a:solidFill>
              <a:schemeClr val="bg1"/>
            </a:solidFill>
            <a:ln w="38100">
              <a:solidFill>
                <a:srgbClr val="00188F"/>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a:extLst>
                <a:ext uri="{FF2B5EF4-FFF2-40B4-BE49-F238E27FC236}">
                  <a16:creationId xmlns:a16="http://schemas.microsoft.com/office/drawing/2014/main" id="{38F8DF92-EE7D-4357-8A66-AF91A13F7D6A}"/>
                </a:ext>
              </a:extLst>
            </p:cNvPr>
            <p:cNvSpPr txBox="1"/>
            <p:nvPr/>
          </p:nvSpPr>
          <p:spPr>
            <a:xfrm>
              <a:off x="6546236" y="1428750"/>
              <a:ext cx="3294743" cy="430887"/>
            </a:xfrm>
            <a:prstGeom prst="rect">
              <a:avLst/>
            </a:prstGeom>
            <a:noFill/>
          </p:spPr>
          <p:txBody>
            <a:bodyPr wrap="square" lIns="0" tIns="0" rIns="0" bIns="0" rtlCol="0">
              <a:spAutoFit/>
            </a:bodyPr>
            <a:lstStyle/>
            <a:p>
              <a:pPr algn="ctr"/>
              <a:r>
                <a:rPr lang="en-US" sz="2800" dirty="0">
                  <a:latin typeface="+mj-lt"/>
                </a:rPr>
                <a:t>Kubernetes</a:t>
              </a:r>
              <a:endParaRPr lang="en-US" sz="2800" dirty="0">
                <a:gradFill>
                  <a:gsLst>
                    <a:gs pos="2917">
                      <a:schemeClr val="tx1"/>
                    </a:gs>
                    <a:gs pos="30000">
                      <a:schemeClr val="tx1"/>
                    </a:gs>
                  </a:gsLst>
                  <a:lin ang="5400000" scaled="0"/>
                </a:gradFill>
                <a:latin typeface="+mj-lt"/>
              </a:endParaRPr>
            </a:p>
          </p:txBody>
        </p:sp>
        <p:pic>
          <p:nvPicPr>
            <p:cNvPr id="15" name="Graphic 14">
              <a:extLst>
                <a:ext uri="{FF2B5EF4-FFF2-40B4-BE49-F238E27FC236}">
                  <a16:creationId xmlns:a16="http://schemas.microsoft.com/office/drawing/2014/main" id="{6D73DAD5-B55B-4F70-AAB2-3FAD1A53A33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23459" y="4934857"/>
              <a:ext cx="1374092" cy="1334181"/>
            </a:xfrm>
            <a:prstGeom prst="rect">
              <a:avLst/>
            </a:prstGeom>
          </p:spPr>
        </p:pic>
        <p:sp>
          <p:nvSpPr>
            <p:cNvPr id="16" name="Rectangle 15">
              <a:extLst>
                <a:ext uri="{FF2B5EF4-FFF2-40B4-BE49-F238E27FC236}">
                  <a16:creationId xmlns:a16="http://schemas.microsoft.com/office/drawing/2014/main" id="{3313B51C-AD5C-4C31-87CD-1D54677CE878}"/>
                </a:ext>
              </a:extLst>
            </p:cNvPr>
            <p:cNvSpPr/>
            <p:nvPr/>
          </p:nvSpPr>
          <p:spPr bwMode="auto">
            <a:xfrm>
              <a:off x="5922122" y="3483428"/>
              <a:ext cx="1731735" cy="711200"/>
            </a:xfrm>
            <a:prstGeom prst="rect">
              <a:avLst/>
            </a:prstGeom>
            <a:solidFill>
              <a:schemeClr val="bg1"/>
            </a:solidFill>
            <a:ln w="38100">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400" dirty="0">
                  <a:solidFill>
                    <a:schemeClr val="tx1"/>
                  </a:solidFill>
                  <a:latin typeface="+mj-lt"/>
                  <a:ea typeface="Segoe UI" pitchFamily="34" charset="0"/>
                  <a:cs typeface="Segoe UI" pitchFamily="34" charset="0"/>
                </a:rPr>
                <a:t>Tiller</a:t>
              </a:r>
              <a:endParaRPr lang="en-US" sz="2400" dirty="0">
                <a:solidFill>
                  <a:schemeClr val="tx1"/>
                </a:solidFill>
                <a:latin typeface="+mj-lt"/>
                <a:ea typeface="Segoe UI" pitchFamily="34" charset="0"/>
                <a:cs typeface="Segoe UI" pitchFamily="34" charset="0"/>
              </a:endParaRPr>
            </a:p>
          </p:txBody>
        </p:sp>
        <p:sp>
          <p:nvSpPr>
            <p:cNvPr id="24" name="Oval 23">
              <a:extLst>
                <a:ext uri="{FF2B5EF4-FFF2-40B4-BE49-F238E27FC236}">
                  <a16:creationId xmlns:a16="http://schemas.microsoft.com/office/drawing/2014/main" id="{C1FD26C1-7438-44DA-A202-021957EFE8B4}"/>
                </a:ext>
              </a:extLst>
            </p:cNvPr>
            <p:cNvSpPr/>
            <p:nvPr/>
          </p:nvSpPr>
          <p:spPr bwMode="auto">
            <a:xfrm>
              <a:off x="8621779" y="2801257"/>
              <a:ext cx="2075543" cy="2075543"/>
            </a:xfrm>
            <a:prstGeom prst="ellipse">
              <a:avLst/>
            </a:prstGeom>
            <a:solidFill>
              <a:schemeClr val="bg1"/>
            </a:solidFill>
            <a:ln w="38100">
              <a:solidFill>
                <a:srgbClr val="73737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29" name="Graphic 28">
              <a:extLst>
                <a:ext uri="{FF2B5EF4-FFF2-40B4-BE49-F238E27FC236}">
                  <a16:creationId xmlns:a16="http://schemas.microsoft.com/office/drawing/2014/main" id="{3C00EBC2-CDF0-4F14-9812-5E61A6A15A3F}"/>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26362" t="14844" r="22411" b="27526"/>
            <a:stretch/>
          </p:blipFill>
          <p:spPr>
            <a:xfrm>
              <a:off x="8876686" y="3258993"/>
              <a:ext cx="778236" cy="875517"/>
            </a:xfrm>
            <a:prstGeom prst="rect">
              <a:avLst/>
            </a:prstGeom>
          </p:spPr>
        </p:pic>
        <p:pic>
          <p:nvPicPr>
            <p:cNvPr id="30" name="Graphic 29">
              <a:extLst>
                <a:ext uri="{FF2B5EF4-FFF2-40B4-BE49-F238E27FC236}">
                  <a16:creationId xmlns:a16="http://schemas.microsoft.com/office/drawing/2014/main" id="{13B64B41-FA92-40BE-BCF0-E1FBADE49E1F}"/>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26362" t="14844" r="22411" b="27526"/>
            <a:stretch/>
          </p:blipFill>
          <p:spPr>
            <a:xfrm>
              <a:off x="9681453" y="3241306"/>
              <a:ext cx="778236" cy="875517"/>
            </a:xfrm>
            <a:prstGeom prst="rect">
              <a:avLst/>
            </a:prstGeom>
          </p:spPr>
        </p:pic>
        <p:pic>
          <p:nvPicPr>
            <p:cNvPr id="31" name="Graphic 30">
              <a:extLst>
                <a:ext uri="{FF2B5EF4-FFF2-40B4-BE49-F238E27FC236}">
                  <a16:creationId xmlns:a16="http://schemas.microsoft.com/office/drawing/2014/main" id="{BEB95930-4984-4821-980C-E6D608AEBC6E}"/>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26362" t="14844" r="22411" b="27526"/>
            <a:stretch/>
          </p:blipFill>
          <p:spPr>
            <a:xfrm>
              <a:off x="9362805" y="3988836"/>
              <a:ext cx="778236" cy="875517"/>
            </a:xfrm>
            <a:prstGeom prst="rect">
              <a:avLst/>
            </a:prstGeom>
          </p:spPr>
        </p:pic>
        <p:cxnSp>
          <p:nvCxnSpPr>
            <p:cNvPr id="34" name="Straight Arrow Connector 33">
              <a:extLst>
                <a:ext uri="{FF2B5EF4-FFF2-40B4-BE49-F238E27FC236}">
                  <a16:creationId xmlns:a16="http://schemas.microsoft.com/office/drawing/2014/main" id="{0DBDD6B3-B0DD-4FD9-97E3-871A4250AEF0}"/>
                </a:ext>
              </a:extLst>
            </p:cNvPr>
            <p:cNvCxnSpPr>
              <a:cxnSpLocks/>
              <a:stCxn id="16" idx="3"/>
              <a:endCxn id="24" idx="2"/>
            </p:cNvCxnSpPr>
            <p:nvPr/>
          </p:nvCxnSpPr>
          <p:spPr>
            <a:xfrm>
              <a:off x="7653857" y="3839028"/>
              <a:ext cx="967922" cy="1"/>
            </a:xfrm>
            <a:prstGeom prst="straightConnector1">
              <a:avLst/>
            </a:prstGeom>
            <a:ln w="57150">
              <a:solidFill>
                <a:srgbClr val="D73B0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F181D9F5-2F32-43AA-8C6B-ECCE95E1FAD6}"/>
                </a:ext>
              </a:extLst>
            </p:cNvPr>
            <p:cNvCxnSpPr>
              <a:cxnSpLocks/>
            </p:cNvCxnSpPr>
            <p:nvPr/>
          </p:nvCxnSpPr>
          <p:spPr>
            <a:xfrm>
              <a:off x="2458751" y="2902857"/>
              <a:ext cx="2944485" cy="1840593"/>
            </a:xfrm>
            <a:prstGeom prst="bentConnector3">
              <a:avLst>
                <a:gd name="adj1" fmla="val -772"/>
              </a:avLst>
            </a:prstGeom>
            <a:ln w="57150">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C0C51AE4-BCC0-4D21-9889-5A52FB6EEF5C}"/>
                </a:ext>
              </a:extLst>
            </p:cNvPr>
            <p:cNvCxnSpPr>
              <a:cxnSpLocks/>
            </p:cNvCxnSpPr>
            <p:nvPr/>
          </p:nvCxnSpPr>
          <p:spPr>
            <a:xfrm>
              <a:off x="2830551" y="2902857"/>
              <a:ext cx="2553635" cy="678543"/>
            </a:xfrm>
            <a:prstGeom prst="bentConnector3">
              <a:avLst>
                <a:gd name="adj1" fmla="val -1154"/>
              </a:avLst>
            </a:prstGeom>
            <a:ln w="57150">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EF9BA470-9AC3-4752-9CAB-13EB126803AF}"/>
                </a:ext>
              </a:extLst>
            </p:cNvPr>
            <p:cNvSpPr txBox="1"/>
            <p:nvPr/>
          </p:nvSpPr>
          <p:spPr>
            <a:xfrm>
              <a:off x="3429350" y="3162301"/>
              <a:ext cx="1230936" cy="276999"/>
            </a:xfrm>
            <a:prstGeom prst="rect">
              <a:avLst/>
            </a:prstGeom>
            <a:noFill/>
          </p:spPr>
          <p:txBody>
            <a:bodyPr wrap="square" lIns="0" tIns="0" rIns="0" bIns="0" rtlCol="0">
              <a:spAutoFit/>
            </a:bodyPr>
            <a:lstStyle/>
            <a:p>
              <a:r>
                <a:rPr lang="en-US" sz="1800" dirty="0"/>
                <a:t>helm init </a:t>
              </a:r>
              <a:endParaRPr lang="en-IN" sz="1800" dirty="0">
                <a:gradFill>
                  <a:gsLst>
                    <a:gs pos="2917">
                      <a:schemeClr val="tx1"/>
                    </a:gs>
                    <a:gs pos="30000">
                      <a:schemeClr val="tx1"/>
                    </a:gs>
                  </a:gsLst>
                  <a:lin ang="5400000" scaled="0"/>
                </a:gradFill>
              </a:endParaRPr>
            </a:p>
          </p:txBody>
        </p:sp>
        <p:sp>
          <p:nvSpPr>
            <p:cNvPr id="47" name="TextBox 46">
              <a:extLst>
                <a:ext uri="{FF2B5EF4-FFF2-40B4-BE49-F238E27FC236}">
                  <a16:creationId xmlns:a16="http://schemas.microsoft.com/office/drawing/2014/main" id="{8A2D47D3-EEA1-4FF3-A644-7D501367C83B}"/>
                </a:ext>
              </a:extLst>
            </p:cNvPr>
            <p:cNvSpPr txBox="1"/>
            <p:nvPr/>
          </p:nvSpPr>
          <p:spPr>
            <a:xfrm>
              <a:off x="3372200" y="4343401"/>
              <a:ext cx="1230936" cy="276999"/>
            </a:xfrm>
            <a:prstGeom prst="rect">
              <a:avLst/>
            </a:prstGeom>
            <a:noFill/>
          </p:spPr>
          <p:txBody>
            <a:bodyPr wrap="square" lIns="0" tIns="0" rIns="0" bIns="0" rtlCol="0">
              <a:spAutoFit/>
            </a:bodyPr>
            <a:lstStyle/>
            <a:p>
              <a:r>
                <a:rPr lang="en-US" sz="1800" dirty="0"/>
                <a:t>helm install </a:t>
              </a:r>
              <a:endParaRPr lang="en-IN" sz="1800" dirty="0">
                <a:gradFill>
                  <a:gsLst>
                    <a:gs pos="2917">
                      <a:schemeClr val="tx1"/>
                    </a:gs>
                    <a:gs pos="30000">
                      <a:schemeClr val="tx1"/>
                    </a:gs>
                  </a:gsLst>
                  <a:lin ang="5400000" scaled="0"/>
                </a:gradFill>
              </a:endParaRPr>
            </a:p>
          </p:txBody>
        </p:sp>
        <p:grpSp>
          <p:nvGrpSpPr>
            <p:cNvPr id="11" name="Group 10">
              <a:extLst>
                <a:ext uri="{FF2B5EF4-FFF2-40B4-BE49-F238E27FC236}">
                  <a16:creationId xmlns:a16="http://schemas.microsoft.com/office/drawing/2014/main" id="{4C6D4C7C-89B9-4A58-997F-D0D521B4CB52}"/>
                </a:ext>
              </a:extLst>
            </p:cNvPr>
            <p:cNvGrpSpPr/>
            <p:nvPr/>
          </p:nvGrpSpPr>
          <p:grpSpPr>
            <a:xfrm>
              <a:off x="1034436" y="914399"/>
              <a:ext cx="3532414" cy="2729593"/>
              <a:chOff x="584200" y="914399"/>
              <a:chExt cx="3532414" cy="2729593"/>
            </a:xfrm>
          </p:grpSpPr>
          <p:pic>
            <p:nvPicPr>
              <p:cNvPr id="8" name="Graphic 7">
                <a:extLst>
                  <a:ext uri="{FF2B5EF4-FFF2-40B4-BE49-F238E27FC236}">
                    <a16:creationId xmlns:a16="http://schemas.microsoft.com/office/drawing/2014/main" id="{53948824-D92E-4125-AD46-9CB5A6DEA30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4200" y="914399"/>
                <a:ext cx="3532414" cy="2729593"/>
              </a:xfrm>
              <a:prstGeom prst="rect">
                <a:avLst/>
              </a:prstGeom>
            </p:spPr>
          </p:pic>
          <p:pic>
            <p:nvPicPr>
              <p:cNvPr id="10" name="Picture 9">
                <a:extLst>
                  <a:ext uri="{FF2B5EF4-FFF2-40B4-BE49-F238E27FC236}">
                    <a16:creationId xmlns:a16="http://schemas.microsoft.com/office/drawing/2014/main" id="{B9E369E9-2EBC-4C9C-89B7-F6036785CDFE}"/>
                  </a:ext>
                </a:extLst>
              </p:cNvPr>
              <p:cNvPicPr>
                <a:picLocks noChangeAspect="1"/>
              </p:cNvPicPr>
              <p:nvPr/>
            </p:nvPicPr>
            <p:blipFill>
              <a:blip r:embed="rId9"/>
              <a:stretch>
                <a:fillRect/>
              </a:stretch>
            </p:blipFill>
            <p:spPr>
              <a:xfrm>
                <a:off x="584200" y="2530855"/>
                <a:ext cx="780290" cy="780290"/>
              </a:xfrm>
              <a:prstGeom prst="rect">
                <a:avLst/>
              </a:prstGeom>
            </p:spPr>
          </p:pic>
        </p:grpSp>
        <p:sp>
          <p:nvSpPr>
            <p:cNvPr id="20" name="TextBox 19">
              <a:extLst>
                <a:ext uri="{FF2B5EF4-FFF2-40B4-BE49-F238E27FC236}">
                  <a16:creationId xmlns:a16="http://schemas.microsoft.com/office/drawing/2014/main" id="{DCCA828D-64BC-410C-A4EA-040F33249173}"/>
                </a:ext>
              </a:extLst>
            </p:cNvPr>
            <p:cNvSpPr txBox="1"/>
            <p:nvPr/>
          </p:nvSpPr>
          <p:spPr>
            <a:xfrm>
              <a:off x="9325893" y="2949410"/>
              <a:ext cx="676467" cy="276999"/>
            </a:xfrm>
            <a:prstGeom prst="rect">
              <a:avLst/>
            </a:prstGeom>
            <a:noFill/>
          </p:spPr>
          <p:txBody>
            <a:bodyPr wrap="none" lIns="0" tIns="0" rIns="0" bIns="0" rtlCol="0" anchor="ctr">
              <a:spAutoFit/>
            </a:bodyPr>
            <a:lstStyle/>
            <a:p>
              <a:pPr algn="ctr"/>
              <a:r>
                <a:rPr lang="en-IN" sz="1800" dirty="0">
                  <a:latin typeface="+mj-lt"/>
                </a:rPr>
                <a:t>Nodes</a:t>
              </a:r>
              <a:endParaRPr lang="en-IN" sz="1800" dirty="0">
                <a:gradFill>
                  <a:gsLst>
                    <a:gs pos="2917">
                      <a:schemeClr val="tx1"/>
                    </a:gs>
                    <a:gs pos="30000">
                      <a:schemeClr val="tx1"/>
                    </a:gs>
                  </a:gsLst>
                  <a:lin ang="5400000" scaled="0"/>
                </a:gradFill>
                <a:latin typeface="+mj-lt"/>
              </a:endParaRPr>
            </a:p>
          </p:txBody>
        </p:sp>
      </p:grpSp>
    </p:spTree>
    <p:extLst>
      <p:ext uri="{BB962C8B-B14F-4D97-AF65-F5344CB8AC3E}">
        <p14:creationId xmlns:p14="http://schemas.microsoft.com/office/powerpoint/2010/main" val="2882684371"/>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0A800-65DC-4E7C-AE8F-0368531BF242}"/>
              </a:ext>
            </a:extLst>
          </p:cNvPr>
          <p:cNvSpPr>
            <a:spLocks noGrp="1"/>
          </p:cNvSpPr>
          <p:nvPr>
            <p:ph type="title"/>
          </p:nvPr>
        </p:nvSpPr>
        <p:spPr/>
        <p:txBody>
          <a:bodyPr/>
          <a:lstStyle/>
          <a:p>
            <a:r>
              <a:rPr lang="en-US" dirty="0"/>
              <a:t>Example of a Helm chart</a:t>
            </a:r>
          </a:p>
        </p:txBody>
      </p:sp>
      <p:sp>
        <p:nvSpPr>
          <p:cNvPr id="3" name="Text Placeholder 2" descr="The code sample depicts a Helm chart that runs a single pod running Alpine Linux.">
            <a:extLst>
              <a:ext uri="{FF2B5EF4-FFF2-40B4-BE49-F238E27FC236}">
                <a16:creationId xmlns:a16="http://schemas.microsoft.com/office/drawing/2014/main" id="{D69144EE-4AE3-4A1F-8BA7-CD92CB2488AB}"/>
              </a:ext>
            </a:extLst>
          </p:cNvPr>
          <p:cNvSpPr>
            <a:spLocks noGrp="1"/>
          </p:cNvSpPr>
          <p:nvPr>
            <p:ph type="body" sz="quarter" idx="10"/>
          </p:nvPr>
        </p:nvSpPr>
        <p:spPr>
          <a:xfrm>
            <a:off x="786809" y="4492585"/>
            <a:ext cx="5029201" cy="1378839"/>
          </a:xfrm>
        </p:spPr>
        <p:txBody>
          <a:bodyPr/>
          <a:lstStyle/>
          <a:p>
            <a:r>
              <a:rPr lang="en-US" sz="1600" dirty="0">
                <a:solidFill>
                  <a:srgbClr val="800000"/>
                </a:solidFill>
              </a:rPr>
              <a:t>image</a:t>
            </a:r>
            <a:r>
              <a:rPr lang="en-US" sz="1600" dirty="0">
                <a:solidFill>
                  <a:srgbClr val="000000"/>
                </a:solidFill>
              </a:rPr>
              <a:t>:</a:t>
            </a:r>
          </a:p>
          <a:p>
            <a:r>
              <a:rPr lang="en-US" sz="1600" dirty="0">
                <a:solidFill>
                  <a:srgbClr val="000000"/>
                </a:solidFill>
              </a:rPr>
              <a:t>  </a:t>
            </a:r>
            <a:r>
              <a:rPr lang="en-US" sz="1600" dirty="0">
                <a:solidFill>
                  <a:srgbClr val="800000"/>
                </a:solidFill>
              </a:rPr>
              <a:t>repo</a:t>
            </a:r>
            <a:r>
              <a:rPr lang="en-US" sz="1600" dirty="0">
                <a:solidFill>
                  <a:srgbClr val="000000"/>
                </a:solidFill>
              </a:rPr>
              <a:t>: </a:t>
            </a:r>
            <a:r>
              <a:rPr lang="en-US" sz="1600" dirty="0">
                <a:solidFill>
                  <a:srgbClr val="0000FF"/>
                </a:solidFill>
              </a:rPr>
              <a:t>alpine</a:t>
            </a:r>
            <a:endParaRPr lang="en-US" sz="1600" dirty="0">
              <a:solidFill>
                <a:srgbClr val="000000"/>
              </a:solidFill>
            </a:endParaRPr>
          </a:p>
          <a:p>
            <a:r>
              <a:rPr lang="en-US" sz="1600" dirty="0">
                <a:solidFill>
                  <a:srgbClr val="000000"/>
                </a:solidFill>
              </a:rPr>
              <a:t>  </a:t>
            </a:r>
            <a:r>
              <a:rPr lang="en-US" sz="1600" dirty="0">
                <a:solidFill>
                  <a:srgbClr val="800000"/>
                </a:solidFill>
              </a:rPr>
              <a:t>policy</a:t>
            </a:r>
            <a:r>
              <a:rPr lang="en-US" sz="1600" dirty="0">
                <a:solidFill>
                  <a:srgbClr val="000000"/>
                </a:solidFill>
              </a:rPr>
              <a:t>: </a:t>
            </a:r>
            <a:r>
              <a:rPr lang="en-US" sz="1600" dirty="0">
                <a:solidFill>
                  <a:srgbClr val="0000FF"/>
                </a:solidFill>
              </a:rPr>
              <a:t>IfNotPresent</a:t>
            </a:r>
            <a:endParaRPr lang="en-US" sz="1600" dirty="0">
              <a:solidFill>
                <a:srgbClr val="000000"/>
              </a:solidFill>
            </a:endParaRPr>
          </a:p>
          <a:p>
            <a:br>
              <a:rPr lang="en-US" sz="1600" dirty="0">
                <a:solidFill>
                  <a:srgbClr val="000000"/>
                </a:solidFill>
              </a:rPr>
            </a:br>
            <a:r>
              <a:rPr lang="en-US" sz="1600" dirty="0">
                <a:solidFill>
                  <a:srgbClr val="800000"/>
                </a:solidFill>
              </a:rPr>
              <a:t>restartPolicy</a:t>
            </a:r>
            <a:r>
              <a:rPr lang="en-US" sz="1600" dirty="0">
                <a:solidFill>
                  <a:srgbClr val="000000"/>
                </a:solidFill>
              </a:rPr>
              <a:t>: </a:t>
            </a:r>
            <a:r>
              <a:rPr lang="en-US" sz="1600" dirty="0">
                <a:solidFill>
                  <a:srgbClr val="0000FF"/>
                </a:solidFill>
              </a:rPr>
              <a:t>Never</a:t>
            </a:r>
            <a:endParaRPr lang="en-US" sz="1600" dirty="0">
              <a:solidFill>
                <a:srgbClr val="000000"/>
              </a:solidFill>
            </a:endParaRPr>
          </a:p>
        </p:txBody>
      </p:sp>
      <p:sp>
        <p:nvSpPr>
          <p:cNvPr id="4" name="Text Placeholder 2">
            <a:extLst>
              <a:ext uri="{FF2B5EF4-FFF2-40B4-BE49-F238E27FC236}">
                <a16:creationId xmlns:a16="http://schemas.microsoft.com/office/drawing/2014/main" id="{CC009D00-15B5-401F-AF67-87A444EA30BC}"/>
              </a:ext>
            </a:extLst>
          </p:cNvPr>
          <p:cNvSpPr txBox="1">
            <a:spLocks/>
          </p:cNvSpPr>
          <p:nvPr/>
        </p:nvSpPr>
        <p:spPr>
          <a:xfrm>
            <a:off x="586740" y="4062265"/>
            <a:ext cx="5229270" cy="30777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a:latin typeface="+mn-lt"/>
              </a:rPr>
              <a:t>values.yaml</a:t>
            </a:r>
          </a:p>
        </p:txBody>
      </p:sp>
      <p:sp>
        <p:nvSpPr>
          <p:cNvPr id="6" name="Text Placeholder 2" descr="The code sample depicts a Helm chart that runs a single pod running Alpine Linux.">
            <a:extLst>
              <a:ext uri="{FF2B5EF4-FFF2-40B4-BE49-F238E27FC236}">
                <a16:creationId xmlns:a16="http://schemas.microsoft.com/office/drawing/2014/main" id="{1AFAF1BD-E1E4-45BF-AC34-D6053037EE39}"/>
              </a:ext>
            </a:extLst>
          </p:cNvPr>
          <p:cNvSpPr txBox="1">
            <a:spLocks/>
          </p:cNvSpPr>
          <p:nvPr/>
        </p:nvSpPr>
        <p:spPr>
          <a:xfrm>
            <a:off x="786810" y="1920708"/>
            <a:ext cx="5029200" cy="201901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solidFill>
                  <a:srgbClr val="800000"/>
                </a:solidFill>
              </a:rPr>
              <a:t>name</a:t>
            </a:r>
            <a:r>
              <a:rPr lang="en-US" sz="1600" dirty="0">
                <a:solidFill>
                  <a:srgbClr val="000000"/>
                </a:solidFill>
              </a:rPr>
              <a:t>: </a:t>
            </a:r>
            <a:r>
              <a:rPr lang="en-US" sz="1600" dirty="0">
                <a:solidFill>
                  <a:srgbClr val="0000FF"/>
                </a:solidFill>
              </a:rPr>
              <a:t>alpine</a:t>
            </a:r>
            <a:endParaRPr lang="en-US" sz="1600" dirty="0">
              <a:solidFill>
                <a:srgbClr val="000000"/>
              </a:solidFill>
            </a:endParaRPr>
          </a:p>
          <a:p>
            <a:r>
              <a:rPr lang="en-US" sz="1600" dirty="0">
                <a:solidFill>
                  <a:srgbClr val="800000"/>
                </a:solidFill>
              </a:rPr>
              <a:t>description</a:t>
            </a:r>
            <a:r>
              <a:rPr lang="en-US" sz="1600" dirty="0">
                <a:solidFill>
                  <a:srgbClr val="000000"/>
                </a:solidFill>
              </a:rPr>
              <a:t>: </a:t>
            </a:r>
            <a:r>
              <a:rPr lang="en-US" sz="1600" dirty="0">
                <a:solidFill>
                  <a:srgbClr val="0000FF"/>
                </a:solidFill>
              </a:rPr>
              <a:t>Deploy a basic Alpine Linux pod</a:t>
            </a:r>
            <a:endParaRPr lang="en-US" sz="1600" dirty="0">
              <a:solidFill>
                <a:srgbClr val="000000"/>
              </a:solidFill>
            </a:endParaRPr>
          </a:p>
          <a:p>
            <a:r>
              <a:rPr lang="en-US" sz="1600" dirty="0">
                <a:solidFill>
                  <a:srgbClr val="800000"/>
                </a:solidFill>
              </a:rPr>
              <a:t>version</a:t>
            </a:r>
            <a:r>
              <a:rPr lang="en-US" sz="1600" dirty="0">
                <a:solidFill>
                  <a:srgbClr val="000000"/>
                </a:solidFill>
              </a:rPr>
              <a:t>: </a:t>
            </a:r>
            <a:r>
              <a:rPr lang="en-US" sz="1600" dirty="0">
                <a:solidFill>
                  <a:srgbClr val="09885A"/>
                </a:solidFill>
              </a:rPr>
              <a:t>0.1.0</a:t>
            </a:r>
            <a:endParaRPr lang="en-US" sz="1600" dirty="0">
              <a:solidFill>
                <a:srgbClr val="000000"/>
              </a:solidFill>
            </a:endParaRPr>
          </a:p>
          <a:p>
            <a:r>
              <a:rPr lang="en-US" sz="1600" dirty="0">
                <a:solidFill>
                  <a:srgbClr val="800000"/>
                </a:solidFill>
              </a:rPr>
              <a:t>home</a:t>
            </a:r>
            <a:r>
              <a:rPr lang="en-US" sz="1600" dirty="0">
                <a:solidFill>
                  <a:srgbClr val="000000"/>
                </a:solidFill>
              </a:rPr>
              <a:t>: </a:t>
            </a:r>
            <a:r>
              <a:rPr lang="en-US" sz="1600" dirty="0">
                <a:solidFill>
                  <a:srgbClr val="0000FF"/>
                </a:solidFill>
              </a:rPr>
              <a:t>https://github.com/helm/helm</a:t>
            </a:r>
            <a:endParaRPr lang="en-US" sz="1600" dirty="0">
              <a:solidFill>
                <a:srgbClr val="000000"/>
              </a:solidFill>
            </a:endParaRPr>
          </a:p>
          <a:p>
            <a:r>
              <a:rPr lang="en-US" sz="1600" dirty="0">
                <a:solidFill>
                  <a:srgbClr val="800000"/>
                </a:solidFill>
              </a:rPr>
              <a:t>sources</a:t>
            </a:r>
            <a:r>
              <a:rPr lang="en-US" sz="1600" dirty="0">
                <a:solidFill>
                  <a:srgbClr val="000000"/>
                </a:solidFill>
              </a:rPr>
              <a:t>:</a:t>
            </a:r>
          </a:p>
          <a:p>
            <a:r>
              <a:rPr lang="en-US" sz="1600" dirty="0">
                <a:solidFill>
                  <a:srgbClr val="000000"/>
                </a:solidFill>
              </a:rPr>
              <a:t>  - </a:t>
            </a:r>
            <a:r>
              <a:rPr lang="en-US" sz="1600" dirty="0">
                <a:solidFill>
                  <a:srgbClr val="0000FF"/>
                </a:solidFill>
              </a:rPr>
              <a:t>https://github.com/helm/helm</a:t>
            </a:r>
            <a:endParaRPr lang="en-US" sz="1600" dirty="0">
              <a:solidFill>
                <a:srgbClr val="000000"/>
              </a:solidFill>
            </a:endParaRPr>
          </a:p>
          <a:p>
            <a:r>
              <a:rPr lang="en-US" sz="1600" dirty="0">
                <a:solidFill>
                  <a:srgbClr val="800000"/>
                </a:solidFill>
              </a:rPr>
              <a:t>appVersion</a:t>
            </a:r>
            <a:r>
              <a:rPr lang="en-US" sz="1600" dirty="0">
                <a:solidFill>
                  <a:srgbClr val="000000"/>
                </a:solidFill>
              </a:rPr>
              <a:t>: </a:t>
            </a:r>
            <a:r>
              <a:rPr lang="en-US" sz="1600" dirty="0">
                <a:solidFill>
                  <a:srgbClr val="09885A"/>
                </a:solidFill>
              </a:rPr>
              <a:t>3.3</a:t>
            </a:r>
            <a:endParaRPr lang="en-US" sz="1600" dirty="0">
              <a:solidFill>
                <a:srgbClr val="000000"/>
              </a:solidFill>
            </a:endParaRPr>
          </a:p>
        </p:txBody>
      </p:sp>
      <p:sp>
        <p:nvSpPr>
          <p:cNvPr id="7" name="Text Placeholder 2">
            <a:extLst>
              <a:ext uri="{FF2B5EF4-FFF2-40B4-BE49-F238E27FC236}">
                <a16:creationId xmlns:a16="http://schemas.microsoft.com/office/drawing/2014/main" id="{1B17ACA7-BE48-4947-B834-77E897ECF9DD}"/>
              </a:ext>
            </a:extLst>
          </p:cNvPr>
          <p:cNvSpPr txBox="1">
            <a:spLocks/>
          </p:cNvSpPr>
          <p:nvPr/>
        </p:nvSpPr>
        <p:spPr>
          <a:xfrm>
            <a:off x="586740" y="1490388"/>
            <a:ext cx="5229270" cy="30777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a:latin typeface="+mn-lt"/>
              </a:rPr>
              <a:t>Chart.yaml</a:t>
            </a:r>
          </a:p>
        </p:txBody>
      </p:sp>
      <p:sp>
        <p:nvSpPr>
          <p:cNvPr id="9" name="Text Placeholder 2" descr="The code sample depicts a Helm chart that runs a single pod running Alpine Linux.">
            <a:extLst>
              <a:ext uri="{FF2B5EF4-FFF2-40B4-BE49-F238E27FC236}">
                <a16:creationId xmlns:a16="http://schemas.microsoft.com/office/drawing/2014/main" id="{EEFCCD33-52F3-472E-9C44-295DB39E98E2}"/>
              </a:ext>
            </a:extLst>
          </p:cNvPr>
          <p:cNvSpPr txBox="1">
            <a:spLocks/>
          </p:cNvSpPr>
          <p:nvPr/>
        </p:nvSpPr>
        <p:spPr>
          <a:xfrm>
            <a:off x="6303692" y="1920708"/>
            <a:ext cx="5309190" cy="320087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solidFill>
                  <a:srgbClr val="800000"/>
                </a:solidFill>
              </a:rPr>
              <a:t>apiVersion</a:t>
            </a:r>
            <a:r>
              <a:rPr lang="en-US" sz="1600" dirty="0">
                <a:solidFill>
                  <a:srgbClr val="000000"/>
                </a:solidFill>
              </a:rPr>
              <a:t>: </a:t>
            </a:r>
            <a:r>
              <a:rPr lang="en-US" sz="1600" dirty="0">
                <a:solidFill>
                  <a:srgbClr val="0000FF"/>
                </a:solidFill>
              </a:rPr>
              <a:t>v1</a:t>
            </a:r>
            <a:endParaRPr lang="en-US" sz="1600" dirty="0">
              <a:solidFill>
                <a:srgbClr val="000000"/>
              </a:solidFill>
            </a:endParaRPr>
          </a:p>
          <a:p>
            <a:r>
              <a:rPr lang="en-US" sz="1600" dirty="0">
                <a:solidFill>
                  <a:srgbClr val="800000"/>
                </a:solidFill>
              </a:rPr>
              <a:t>kind</a:t>
            </a:r>
            <a:r>
              <a:rPr lang="en-US" sz="1600" dirty="0">
                <a:solidFill>
                  <a:srgbClr val="000000"/>
                </a:solidFill>
              </a:rPr>
              <a:t>: </a:t>
            </a:r>
            <a:r>
              <a:rPr lang="en-US" sz="1600" dirty="0">
                <a:solidFill>
                  <a:srgbClr val="0000FF"/>
                </a:solidFill>
              </a:rPr>
              <a:t>Pod</a:t>
            </a:r>
            <a:endParaRPr lang="en-US" sz="1600" dirty="0">
              <a:solidFill>
                <a:srgbClr val="000000"/>
              </a:solidFill>
            </a:endParaRPr>
          </a:p>
          <a:p>
            <a:r>
              <a:rPr lang="en-US" sz="1600" dirty="0">
                <a:solidFill>
                  <a:srgbClr val="800000"/>
                </a:solidFill>
              </a:rPr>
              <a:t>metadata</a:t>
            </a:r>
            <a:r>
              <a:rPr lang="en-US" sz="1600" dirty="0">
                <a:solidFill>
                  <a:srgbClr val="000000"/>
                </a:solidFill>
              </a:rPr>
              <a:t>:</a:t>
            </a:r>
          </a:p>
          <a:p>
            <a:r>
              <a:rPr lang="en-US" sz="1600" dirty="0">
                <a:solidFill>
                  <a:srgbClr val="000000"/>
                </a:solidFill>
              </a:rPr>
              <a:t>  </a:t>
            </a:r>
            <a:r>
              <a:rPr lang="en-US" sz="1600" dirty="0">
                <a:solidFill>
                  <a:srgbClr val="800000"/>
                </a:solidFill>
              </a:rPr>
              <a:t>name</a:t>
            </a:r>
            <a:r>
              <a:rPr lang="en-US" sz="1600" dirty="0">
                <a:solidFill>
                  <a:srgbClr val="000000"/>
                </a:solidFill>
              </a:rPr>
              <a:t>: {{ </a:t>
            </a:r>
            <a:r>
              <a:rPr lang="en-US" sz="1600" dirty="0">
                <a:solidFill>
                  <a:srgbClr val="0000FF"/>
                </a:solidFill>
              </a:rPr>
              <a:t>template "alpine.fullname" .</a:t>
            </a:r>
            <a:r>
              <a:rPr lang="en-US" sz="1600" dirty="0">
                <a:solidFill>
                  <a:srgbClr val="000000"/>
                </a:solidFill>
              </a:rPr>
              <a:t> }}</a:t>
            </a:r>
          </a:p>
          <a:p>
            <a:r>
              <a:rPr lang="en-US" sz="1600" dirty="0">
                <a:solidFill>
                  <a:srgbClr val="800000"/>
                </a:solidFill>
              </a:rPr>
              <a:t>spec</a:t>
            </a:r>
            <a:r>
              <a:rPr lang="en-US" sz="1600" dirty="0">
                <a:solidFill>
                  <a:srgbClr val="000000"/>
                </a:solidFill>
              </a:rPr>
              <a:t>:</a:t>
            </a:r>
          </a:p>
          <a:p>
            <a:r>
              <a:rPr lang="en-US" sz="1600" dirty="0">
                <a:solidFill>
                  <a:srgbClr val="000000"/>
                </a:solidFill>
              </a:rPr>
              <a:t>  </a:t>
            </a:r>
            <a:r>
              <a:rPr lang="en-US" sz="1600" dirty="0">
                <a:solidFill>
                  <a:srgbClr val="800000"/>
                </a:solidFill>
              </a:rPr>
              <a:t>restartPolicy</a:t>
            </a:r>
            <a:r>
              <a:rPr lang="en-US" sz="1600" dirty="0">
                <a:solidFill>
                  <a:srgbClr val="000000"/>
                </a:solidFill>
              </a:rPr>
              <a:t>: {{ </a:t>
            </a:r>
            <a:r>
              <a:rPr lang="en-US" sz="1600" dirty="0">
                <a:solidFill>
                  <a:srgbClr val="0000FF"/>
                </a:solidFill>
              </a:rPr>
              <a:t>.Values.restartPolicy</a:t>
            </a:r>
            <a:r>
              <a:rPr lang="en-US" sz="1600" dirty="0">
                <a:solidFill>
                  <a:srgbClr val="000000"/>
                </a:solidFill>
              </a:rPr>
              <a:t> }}</a:t>
            </a:r>
          </a:p>
          <a:p>
            <a:r>
              <a:rPr lang="en-US" sz="1600" dirty="0">
                <a:solidFill>
                  <a:srgbClr val="000000"/>
                </a:solidFill>
              </a:rPr>
              <a:t>  </a:t>
            </a:r>
            <a:r>
              <a:rPr lang="en-US" sz="1600" dirty="0">
                <a:solidFill>
                  <a:srgbClr val="800000"/>
                </a:solidFill>
              </a:rPr>
              <a:t>containers</a:t>
            </a:r>
            <a:r>
              <a:rPr lang="en-US" sz="1600" dirty="0">
                <a:solidFill>
                  <a:srgbClr val="000000"/>
                </a:solidFill>
              </a:rPr>
              <a:t>:</a:t>
            </a:r>
          </a:p>
          <a:p>
            <a:r>
              <a:rPr lang="en-US" sz="1600" dirty="0">
                <a:solidFill>
                  <a:srgbClr val="000000"/>
                </a:solidFill>
              </a:rPr>
              <a:t>  - </a:t>
            </a:r>
            <a:r>
              <a:rPr lang="en-US" sz="1600" dirty="0">
                <a:solidFill>
                  <a:srgbClr val="800000"/>
                </a:solidFill>
              </a:rPr>
              <a:t>name</a:t>
            </a:r>
            <a:r>
              <a:rPr lang="en-US" sz="1600" dirty="0">
                <a:solidFill>
                  <a:srgbClr val="000000"/>
                </a:solidFill>
              </a:rPr>
              <a:t>: </a:t>
            </a:r>
            <a:r>
              <a:rPr lang="en-US" sz="1600" dirty="0">
                <a:solidFill>
                  <a:srgbClr val="0000FF"/>
                </a:solidFill>
              </a:rPr>
              <a:t>waiter</a:t>
            </a:r>
            <a:endParaRPr lang="en-US" sz="1600" dirty="0">
              <a:solidFill>
                <a:srgbClr val="000000"/>
              </a:solidFill>
            </a:endParaRPr>
          </a:p>
          <a:p>
            <a:r>
              <a:rPr lang="en-US" sz="1600" dirty="0">
                <a:solidFill>
                  <a:srgbClr val="000000"/>
                </a:solidFill>
              </a:rPr>
              <a:t>    </a:t>
            </a:r>
            <a:r>
              <a:rPr lang="en-US" sz="1600" dirty="0">
                <a:solidFill>
                  <a:srgbClr val="800000"/>
                </a:solidFill>
              </a:rPr>
              <a:t>image</a:t>
            </a:r>
            <a:r>
              <a:rPr lang="en-US" sz="1600" dirty="0">
                <a:solidFill>
                  <a:srgbClr val="000000"/>
                </a:solidFill>
              </a:rPr>
              <a:t>: </a:t>
            </a:r>
            <a:r>
              <a:rPr lang="en-US" sz="1600" dirty="0">
                <a:solidFill>
                  <a:srgbClr val="A31515"/>
                </a:solidFill>
              </a:rPr>
              <a:t>"{{ .Values.image.repo }}:latest"</a:t>
            </a:r>
            <a:endParaRPr lang="en-US" sz="1600" dirty="0">
              <a:solidFill>
                <a:srgbClr val="000000"/>
              </a:solidFill>
            </a:endParaRPr>
          </a:p>
          <a:p>
            <a:r>
              <a:rPr lang="en-US" sz="1600" dirty="0">
                <a:solidFill>
                  <a:srgbClr val="000000"/>
                </a:solidFill>
              </a:rPr>
              <a:t>    </a:t>
            </a:r>
            <a:r>
              <a:rPr lang="en-US" sz="1600" dirty="0">
                <a:solidFill>
                  <a:srgbClr val="800000"/>
                </a:solidFill>
              </a:rPr>
              <a:t>imagePullPolicy</a:t>
            </a:r>
            <a:r>
              <a:rPr lang="en-US" sz="1600" dirty="0">
                <a:solidFill>
                  <a:srgbClr val="000000"/>
                </a:solidFill>
              </a:rPr>
              <a:t>: {{ </a:t>
            </a:r>
            <a:r>
              <a:rPr lang="en-US" sz="1600" dirty="0">
                <a:solidFill>
                  <a:srgbClr val="0000FF"/>
                </a:solidFill>
              </a:rPr>
              <a:t>.Values.image.policy</a:t>
            </a:r>
            <a:r>
              <a:rPr lang="en-US" sz="1600" dirty="0">
                <a:solidFill>
                  <a:srgbClr val="000000"/>
                </a:solidFill>
              </a:rPr>
              <a:t> }}</a:t>
            </a:r>
          </a:p>
          <a:p>
            <a:r>
              <a:rPr lang="en-US" sz="1600" dirty="0">
                <a:solidFill>
                  <a:srgbClr val="000000"/>
                </a:solidFill>
              </a:rPr>
              <a:t>    </a:t>
            </a:r>
            <a:r>
              <a:rPr lang="en-US" sz="1600" dirty="0">
                <a:solidFill>
                  <a:srgbClr val="800000"/>
                </a:solidFill>
              </a:rPr>
              <a:t>command</a:t>
            </a:r>
            <a:r>
              <a:rPr lang="en-US" sz="1600" dirty="0">
                <a:solidFill>
                  <a:srgbClr val="000000"/>
                </a:solidFill>
              </a:rPr>
              <a:t>: [</a:t>
            </a:r>
            <a:r>
              <a:rPr lang="en-US" sz="1600" dirty="0">
                <a:solidFill>
                  <a:srgbClr val="A31515"/>
                </a:solidFill>
              </a:rPr>
              <a:t>"/bin/sleep"</a:t>
            </a:r>
            <a:r>
              <a:rPr lang="en-US" sz="1600" dirty="0">
                <a:solidFill>
                  <a:srgbClr val="000000"/>
                </a:solidFill>
              </a:rPr>
              <a:t>, </a:t>
            </a:r>
            <a:r>
              <a:rPr lang="en-US" sz="1600" dirty="0">
                <a:solidFill>
                  <a:srgbClr val="A31515"/>
                </a:solidFill>
              </a:rPr>
              <a:t>"9000"</a:t>
            </a:r>
            <a:r>
              <a:rPr lang="en-US" sz="1600" dirty="0">
                <a:solidFill>
                  <a:srgbClr val="000000"/>
                </a:solidFill>
              </a:rPr>
              <a:t>]</a:t>
            </a:r>
          </a:p>
        </p:txBody>
      </p:sp>
      <p:sp>
        <p:nvSpPr>
          <p:cNvPr id="10" name="Text Placeholder 2">
            <a:extLst>
              <a:ext uri="{FF2B5EF4-FFF2-40B4-BE49-F238E27FC236}">
                <a16:creationId xmlns:a16="http://schemas.microsoft.com/office/drawing/2014/main" id="{320AD152-F836-41B9-81AF-A5006E4C79AB}"/>
              </a:ext>
            </a:extLst>
          </p:cNvPr>
          <p:cNvSpPr txBox="1">
            <a:spLocks/>
          </p:cNvSpPr>
          <p:nvPr/>
        </p:nvSpPr>
        <p:spPr>
          <a:xfrm>
            <a:off x="6123077" y="1490388"/>
            <a:ext cx="5509260" cy="30777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a:latin typeface="+mn-lt"/>
              </a:rPr>
              <a:t>templates/alpine-pod.yaml</a:t>
            </a:r>
          </a:p>
        </p:txBody>
      </p:sp>
    </p:spTree>
    <p:extLst>
      <p:ext uri="{BB962C8B-B14F-4D97-AF65-F5344CB8AC3E}">
        <p14:creationId xmlns:p14="http://schemas.microsoft.com/office/powerpoint/2010/main" val="386054530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63B23-C582-49DF-A452-50DC0AF4FD9F}"/>
              </a:ext>
            </a:extLst>
          </p:cNvPr>
          <p:cNvSpPr>
            <a:spLocks noGrp="1"/>
          </p:cNvSpPr>
          <p:nvPr>
            <p:ph type="title"/>
          </p:nvPr>
        </p:nvSpPr>
        <p:spPr/>
        <p:txBody>
          <a:bodyPr/>
          <a:lstStyle/>
          <a:p>
            <a:r>
              <a:rPr lang="en-US" dirty="0"/>
              <a:t>Kubernetes terminology</a:t>
            </a:r>
          </a:p>
        </p:txBody>
      </p:sp>
      <p:sp>
        <p:nvSpPr>
          <p:cNvPr id="3" name="Text Placeholder 2">
            <a:extLst>
              <a:ext uri="{FF2B5EF4-FFF2-40B4-BE49-F238E27FC236}">
                <a16:creationId xmlns:a16="http://schemas.microsoft.com/office/drawing/2014/main" id="{BE5852F9-6464-4F6E-9B81-1482B22DAE0C}"/>
              </a:ext>
            </a:extLst>
          </p:cNvPr>
          <p:cNvSpPr>
            <a:spLocks noGrp="1"/>
          </p:cNvSpPr>
          <p:nvPr>
            <p:ph type="body" sz="quarter" idx="10"/>
          </p:nvPr>
        </p:nvSpPr>
        <p:spPr>
          <a:xfrm>
            <a:off x="584200" y="1435497"/>
            <a:ext cx="11018520" cy="4715137"/>
          </a:xfrm>
        </p:spPr>
        <p:txBody>
          <a:bodyPr/>
          <a:lstStyle/>
          <a:p>
            <a:r>
              <a:rPr lang="en-US" dirty="0">
                <a:latin typeface="+mn-lt"/>
              </a:rPr>
              <a:t>Nodes</a:t>
            </a:r>
          </a:p>
          <a:p>
            <a:pPr lvl="1"/>
            <a:r>
              <a:rPr lang="en-US" dirty="0"/>
              <a:t>Individual VM running containerized applications</a:t>
            </a:r>
          </a:p>
          <a:p>
            <a:r>
              <a:rPr lang="en-US" dirty="0">
                <a:latin typeface="+mn-lt"/>
              </a:rPr>
              <a:t>Pools</a:t>
            </a:r>
          </a:p>
          <a:p>
            <a:pPr lvl="1"/>
            <a:r>
              <a:rPr lang="en-US" dirty="0"/>
              <a:t>Groups of nodes with identical configurations</a:t>
            </a:r>
          </a:p>
          <a:p>
            <a:r>
              <a:rPr lang="en-US" dirty="0">
                <a:latin typeface="+mn-lt"/>
              </a:rPr>
              <a:t>Pods</a:t>
            </a:r>
          </a:p>
          <a:p>
            <a:pPr lvl="1"/>
            <a:r>
              <a:rPr lang="en-US" dirty="0"/>
              <a:t>Single instance of an application</a:t>
            </a:r>
          </a:p>
          <a:p>
            <a:pPr lvl="1"/>
            <a:r>
              <a:rPr lang="en-US" dirty="0"/>
              <a:t>It’s possible for a pod to contain multiple containers within the same node</a:t>
            </a:r>
          </a:p>
          <a:p>
            <a:r>
              <a:rPr lang="en-US" dirty="0">
                <a:latin typeface="+mn-lt"/>
              </a:rPr>
              <a:t>Deployments</a:t>
            </a:r>
          </a:p>
          <a:p>
            <a:pPr lvl="1"/>
            <a:r>
              <a:rPr lang="en-US" dirty="0"/>
              <a:t>One or more identical pods managed by Kubernetes</a:t>
            </a:r>
          </a:p>
          <a:p>
            <a:r>
              <a:rPr lang="en-US" dirty="0">
                <a:latin typeface="+mn-lt"/>
              </a:rPr>
              <a:t>Manifests</a:t>
            </a:r>
          </a:p>
          <a:p>
            <a:pPr lvl="1"/>
            <a:r>
              <a:rPr lang="en-US" dirty="0"/>
              <a:t>YAML file describing a deployment</a:t>
            </a:r>
          </a:p>
        </p:txBody>
      </p:sp>
    </p:spTree>
    <p:extLst>
      <p:ext uri="{BB962C8B-B14F-4D97-AF65-F5344CB8AC3E}">
        <p14:creationId xmlns:p14="http://schemas.microsoft.com/office/powerpoint/2010/main" val="278761507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D47EE-907A-4382-9333-0A70C121B5DD}"/>
              </a:ext>
            </a:extLst>
          </p:cNvPr>
          <p:cNvSpPr>
            <a:spLocks noGrp="1"/>
          </p:cNvSpPr>
          <p:nvPr>
            <p:ph type="title"/>
          </p:nvPr>
        </p:nvSpPr>
        <p:spPr/>
        <p:txBody>
          <a:bodyPr/>
          <a:lstStyle/>
          <a:p>
            <a:r>
              <a:rPr lang="en-US" dirty="0"/>
              <a:t>Azure Kubernetes Service (AKS)</a:t>
            </a:r>
          </a:p>
        </p:txBody>
      </p:sp>
      <p:sp>
        <p:nvSpPr>
          <p:cNvPr id="3" name="Text Placeholder 2">
            <a:extLst>
              <a:ext uri="{FF2B5EF4-FFF2-40B4-BE49-F238E27FC236}">
                <a16:creationId xmlns:a16="http://schemas.microsoft.com/office/drawing/2014/main" id="{7CD8C0C1-0066-42B4-84C1-584EB3918F6D}"/>
              </a:ext>
            </a:extLst>
          </p:cNvPr>
          <p:cNvSpPr>
            <a:spLocks noGrp="1"/>
          </p:cNvSpPr>
          <p:nvPr>
            <p:ph type="body" sz="quarter" idx="10"/>
          </p:nvPr>
        </p:nvSpPr>
        <p:spPr>
          <a:xfrm>
            <a:off x="584200" y="1435497"/>
            <a:ext cx="11018520" cy="3016210"/>
          </a:xfrm>
        </p:spPr>
        <p:txBody>
          <a:bodyPr/>
          <a:lstStyle/>
          <a:p>
            <a:r>
              <a:rPr lang="en-US" dirty="0">
                <a:latin typeface="+mn-lt"/>
              </a:rPr>
              <a:t>Simple management of cluster of VMs by using Kubernetes </a:t>
            </a:r>
          </a:p>
          <a:p>
            <a:pPr lvl="1"/>
            <a:r>
              <a:rPr lang="en-US" dirty="0"/>
              <a:t>Removes infrastructure complication and planning</a:t>
            </a:r>
          </a:p>
          <a:p>
            <a:pPr lvl="1"/>
            <a:r>
              <a:rPr lang="en-US" dirty="0"/>
              <a:t>No cluster charges, just used resources</a:t>
            </a:r>
          </a:p>
          <a:p>
            <a:pPr lvl="1"/>
            <a:r>
              <a:rPr lang="en-US" dirty="0"/>
              <a:t>Secure, reliable, highly scalable</a:t>
            </a:r>
          </a:p>
          <a:p>
            <a:pPr lvl="1"/>
            <a:r>
              <a:rPr lang="en-US" dirty="0"/>
              <a:t>Supports node autoscaling to meet resource utilization</a:t>
            </a:r>
          </a:p>
          <a:p>
            <a:pPr lvl="1"/>
            <a:r>
              <a:rPr lang="en-US" dirty="0"/>
              <a:t>Supports in-place upgrade of clusters to the latest version of Kubernetes</a:t>
            </a:r>
          </a:p>
          <a:p>
            <a:pPr lvl="1"/>
            <a:r>
              <a:rPr lang="en-US" dirty="0"/>
              <a:t>Direct integration with Container Registry for Docker images</a:t>
            </a:r>
          </a:p>
          <a:p>
            <a:pPr lvl="1"/>
            <a:r>
              <a:rPr lang="en-US" dirty="0"/>
              <a:t>Azure Virtual Network integration for isolated network traffic</a:t>
            </a:r>
          </a:p>
        </p:txBody>
      </p:sp>
    </p:spTree>
    <p:extLst>
      <p:ext uri="{BB962C8B-B14F-4D97-AF65-F5344CB8AC3E}">
        <p14:creationId xmlns:p14="http://schemas.microsoft.com/office/powerpoint/2010/main" val="356263127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671C-62D5-4068-B307-C5315C526CF2}"/>
              </a:ext>
            </a:extLst>
          </p:cNvPr>
          <p:cNvSpPr>
            <a:spLocks noGrp="1"/>
          </p:cNvSpPr>
          <p:nvPr>
            <p:ph type="title"/>
          </p:nvPr>
        </p:nvSpPr>
        <p:spPr/>
        <p:txBody>
          <a:bodyPr/>
          <a:lstStyle/>
          <a:p>
            <a:r>
              <a:rPr lang="en-US" dirty="0"/>
              <a:t>Package management with Helm</a:t>
            </a:r>
          </a:p>
        </p:txBody>
      </p:sp>
      <p:sp>
        <p:nvSpPr>
          <p:cNvPr id="3" name="Text Placeholder 2">
            <a:extLst>
              <a:ext uri="{FF2B5EF4-FFF2-40B4-BE49-F238E27FC236}">
                <a16:creationId xmlns:a16="http://schemas.microsoft.com/office/drawing/2014/main" id="{BE35E487-6790-468A-A1AD-8EC15AC5CF96}"/>
              </a:ext>
            </a:extLst>
          </p:cNvPr>
          <p:cNvSpPr>
            <a:spLocks noGrp="1"/>
          </p:cNvSpPr>
          <p:nvPr>
            <p:ph type="body" sz="quarter" idx="10"/>
          </p:nvPr>
        </p:nvSpPr>
        <p:spPr>
          <a:xfrm>
            <a:off x="584200" y="1435497"/>
            <a:ext cx="11018520" cy="1920526"/>
          </a:xfrm>
        </p:spPr>
        <p:txBody>
          <a:bodyPr/>
          <a:lstStyle/>
          <a:p>
            <a:r>
              <a:rPr lang="en-US" sz="2400" dirty="0">
                <a:latin typeface="+mn-lt"/>
              </a:rPr>
              <a:t>Helm charts are a package that makes it easier to manage applications</a:t>
            </a:r>
          </a:p>
          <a:p>
            <a:r>
              <a:rPr lang="en-US" sz="2400" dirty="0">
                <a:latin typeface="+mn-lt"/>
              </a:rPr>
              <a:t>Helm packages contain:</a:t>
            </a:r>
          </a:p>
          <a:p>
            <a:pPr lvl="1"/>
            <a:r>
              <a:rPr lang="en-US" sz="1800" dirty="0"/>
              <a:t>Kubernetes YAML manifest(s)</a:t>
            </a:r>
          </a:p>
          <a:p>
            <a:pPr lvl="1"/>
            <a:r>
              <a:rPr lang="en-US" sz="1800" dirty="0"/>
              <a:t>Packaged version of application code</a:t>
            </a:r>
          </a:p>
          <a:p>
            <a:r>
              <a:rPr lang="en-US" sz="2400" dirty="0">
                <a:latin typeface="+mn-lt"/>
              </a:rPr>
              <a:t>Can be stored locally or in a remote repository</a:t>
            </a:r>
          </a:p>
        </p:txBody>
      </p:sp>
      <p:grpSp>
        <p:nvGrpSpPr>
          <p:cNvPr id="5" name="Group 4" descr="The diagram illustrates installing a Tiller on an AKS cluster by using a Helm chart.">
            <a:extLst>
              <a:ext uri="{FF2B5EF4-FFF2-40B4-BE49-F238E27FC236}">
                <a16:creationId xmlns:a16="http://schemas.microsoft.com/office/drawing/2014/main" id="{4A819437-42ED-473A-B766-7C5A8B8231A2}"/>
              </a:ext>
            </a:extLst>
          </p:cNvPr>
          <p:cNvGrpSpPr/>
          <p:nvPr/>
        </p:nvGrpSpPr>
        <p:grpSpPr>
          <a:xfrm>
            <a:off x="1828800" y="3449780"/>
            <a:ext cx="8421831" cy="2777699"/>
            <a:chOff x="1828800" y="3449780"/>
            <a:chExt cx="8421831" cy="2777699"/>
          </a:xfrm>
        </p:grpSpPr>
        <p:sp>
          <p:nvSpPr>
            <p:cNvPr id="4" name="Rectangle: Rounded Corners 3">
              <a:extLst>
                <a:ext uri="{FF2B5EF4-FFF2-40B4-BE49-F238E27FC236}">
                  <a16:creationId xmlns:a16="http://schemas.microsoft.com/office/drawing/2014/main" id="{81652267-B6EE-4F27-A2B5-EC14FF743FD8}"/>
                </a:ext>
              </a:extLst>
            </p:cNvPr>
            <p:cNvSpPr/>
            <p:nvPr/>
          </p:nvSpPr>
          <p:spPr bwMode="auto">
            <a:xfrm>
              <a:off x="4899314" y="3449780"/>
              <a:ext cx="5351317" cy="2777699"/>
            </a:xfrm>
            <a:prstGeom prst="roundRect">
              <a:avLst>
                <a:gd name="adj" fmla="val 6674"/>
              </a:avLst>
            </a:prstGeom>
            <a:solidFill>
              <a:schemeClr val="bg1"/>
            </a:solid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2200" dirty="0">
                  <a:solidFill>
                    <a:schemeClr val="tx1"/>
                  </a:solidFill>
                  <a:latin typeface="+mj-lt"/>
                  <a:ea typeface="Segoe UI" pitchFamily="34" charset="0"/>
                  <a:cs typeface="Segoe UI" pitchFamily="34" charset="0"/>
                </a:rPr>
                <a:t>        AKS cluster</a:t>
              </a:r>
            </a:p>
          </p:txBody>
        </p:sp>
        <p:sp>
          <p:nvSpPr>
            <p:cNvPr id="6" name="Rectangle 5">
              <a:extLst>
                <a:ext uri="{FF2B5EF4-FFF2-40B4-BE49-F238E27FC236}">
                  <a16:creationId xmlns:a16="http://schemas.microsoft.com/office/drawing/2014/main" id="{39111182-03FA-4E77-A8D7-0ABC34ED4699}"/>
                </a:ext>
              </a:extLst>
            </p:cNvPr>
            <p:cNvSpPr/>
            <p:nvPr/>
          </p:nvSpPr>
          <p:spPr bwMode="auto">
            <a:xfrm>
              <a:off x="8383732" y="4491679"/>
              <a:ext cx="1475509" cy="4675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gradFill>
                    <a:gsLst>
                      <a:gs pos="0">
                        <a:srgbClr val="FFFFFF"/>
                      </a:gs>
                      <a:gs pos="100000">
                        <a:srgbClr val="FFFFFF"/>
                      </a:gs>
                    </a:gsLst>
                    <a:lin ang="5400000" scaled="0"/>
                  </a:gradFill>
                  <a:latin typeface="+mj-lt"/>
                  <a:ea typeface="Segoe UI" pitchFamily="34" charset="0"/>
                  <a:cs typeface="Segoe UI" pitchFamily="34" charset="0"/>
                </a:rPr>
                <a:t>Service</a:t>
              </a:r>
            </a:p>
          </p:txBody>
        </p:sp>
        <p:sp>
          <p:nvSpPr>
            <p:cNvPr id="7" name="Rectangle 6">
              <a:extLst>
                <a:ext uri="{FF2B5EF4-FFF2-40B4-BE49-F238E27FC236}">
                  <a16:creationId xmlns:a16="http://schemas.microsoft.com/office/drawing/2014/main" id="{1FA967AD-6EBD-408A-AE13-4AC6D63047B0}"/>
                </a:ext>
              </a:extLst>
            </p:cNvPr>
            <p:cNvSpPr/>
            <p:nvPr/>
          </p:nvSpPr>
          <p:spPr bwMode="auto">
            <a:xfrm>
              <a:off x="5197188" y="4491679"/>
              <a:ext cx="1260764" cy="4675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gradFill>
                    <a:gsLst>
                      <a:gs pos="0">
                        <a:srgbClr val="FFFFFF"/>
                      </a:gs>
                      <a:gs pos="100000">
                        <a:srgbClr val="FFFFFF"/>
                      </a:gs>
                    </a:gsLst>
                    <a:lin ang="5400000" scaled="0"/>
                  </a:gradFill>
                  <a:latin typeface="+mj-lt"/>
                  <a:ea typeface="Segoe UI" pitchFamily="34" charset="0"/>
                  <a:cs typeface="Segoe UI" pitchFamily="34" charset="0"/>
                </a:rPr>
                <a:t>Tiller</a:t>
              </a:r>
            </a:p>
          </p:txBody>
        </p:sp>
        <p:sp>
          <p:nvSpPr>
            <p:cNvPr id="8" name="Rectangle 7">
              <a:extLst>
                <a:ext uri="{FF2B5EF4-FFF2-40B4-BE49-F238E27FC236}">
                  <a16:creationId xmlns:a16="http://schemas.microsoft.com/office/drawing/2014/main" id="{AB4584F1-F083-406C-B8EF-2AA04D2DF2B3}"/>
                </a:ext>
              </a:extLst>
            </p:cNvPr>
            <p:cNvSpPr/>
            <p:nvPr/>
          </p:nvSpPr>
          <p:spPr bwMode="auto">
            <a:xfrm>
              <a:off x="1828800" y="4460505"/>
              <a:ext cx="1678132" cy="550719"/>
            </a:xfrm>
            <a:prstGeom prst="rect">
              <a:avLst/>
            </a:prstGeom>
            <a:solidFill>
              <a:srgbClr val="FFB9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solidFill>
                    <a:schemeClr val="tx1"/>
                  </a:solidFill>
                  <a:latin typeface="+mj-lt"/>
                  <a:ea typeface="Segoe UI" pitchFamily="34" charset="0"/>
                  <a:cs typeface="Segoe UI" pitchFamily="34" charset="0"/>
                </a:rPr>
                <a:t>Helm client</a:t>
              </a:r>
            </a:p>
          </p:txBody>
        </p:sp>
        <p:grpSp>
          <p:nvGrpSpPr>
            <p:cNvPr id="12" name="Group 11">
              <a:extLst>
                <a:ext uri="{FF2B5EF4-FFF2-40B4-BE49-F238E27FC236}">
                  <a16:creationId xmlns:a16="http://schemas.microsoft.com/office/drawing/2014/main" id="{5F18C28D-BA00-445A-B3DE-41CDBC64D724}"/>
                </a:ext>
              </a:extLst>
            </p:cNvPr>
            <p:cNvGrpSpPr/>
            <p:nvPr/>
          </p:nvGrpSpPr>
          <p:grpSpPr>
            <a:xfrm>
              <a:off x="8383732" y="5431371"/>
              <a:ext cx="1676399" cy="650117"/>
              <a:chOff x="10595264" y="3924300"/>
              <a:chExt cx="1676399" cy="650117"/>
            </a:xfrm>
          </p:grpSpPr>
          <p:sp>
            <p:nvSpPr>
              <p:cNvPr id="9" name="Rectangle 8">
                <a:extLst>
                  <a:ext uri="{FF2B5EF4-FFF2-40B4-BE49-F238E27FC236}">
                    <a16:creationId xmlns:a16="http://schemas.microsoft.com/office/drawing/2014/main" id="{CEDE69F4-BADC-45E5-8F67-98146DC597D2}"/>
                  </a:ext>
                </a:extLst>
              </p:cNvPr>
              <p:cNvSpPr/>
              <p:nvPr/>
            </p:nvSpPr>
            <p:spPr bwMode="auto">
              <a:xfrm>
                <a:off x="10595264" y="3924300"/>
                <a:ext cx="1475509" cy="4675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CF2D44F2-946D-4E63-8E9B-CF458D24C308}"/>
                  </a:ext>
                </a:extLst>
              </p:cNvPr>
              <p:cNvSpPr/>
              <p:nvPr/>
            </p:nvSpPr>
            <p:spPr bwMode="auto">
              <a:xfrm>
                <a:off x="10695709" y="4006381"/>
                <a:ext cx="1475509" cy="467591"/>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1E4F2975-3A9A-46F0-A819-50A480B004B0}"/>
                  </a:ext>
                </a:extLst>
              </p:cNvPr>
              <p:cNvSpPr/>
              <p:nvPr/>
            </p:nvSpPr>
            <p:spPr bwMode="auto">
              <a:xfrm>
                <a:off x="10796154" y="4106826"/>
                <a:ext cx="1475509" cy="467591"/>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gradFill>
                      <a:gsLst>
                        <a:gs pos="0">
                          <a:srgbClr val="FFFFFF"/>
                        </a:gs>
                        <a:gs pos="100000">
                          <a:srgbClr val="FFFFFF"/>
                        </a:gs>
                      </a:gsLst>
                      <a:lin ang="5400000" scaled="0"/>
                    </a:gradFill>
                    <a:latin typeface="+mj-lt"/>
                    <a:ea typeface="Segoe UI" pitchFamily="34" charset="0"/>
                    <a:cs typeface="Segoe UI" pitchFamily="34" charset="0"/>
                  </a:rPr>
                  <a:t>Pod</a:t>
                </a:r>
              </a:p>
            </p:txBody>
          </p:sp>
        </p:grpSp>
        <p:cxnSp>
          <p:nvCxnSpPr>
            <p:cNvPr id="14" name="Straight Arrow Connector 13">
              <a:extLst>
                <a:ext uri="{FF2B5EF4-FFF2-40B4-BE49-F238E27FC236}">
                  <a16:creationId xmlns:a16="http://schemas.microsoft.com/office/drawing/2014/main" id="{B9095249-CA72-4BAF-B26A-BF80D8ECBC2C}"/>
                </a:ext>
              </a:extLst>
            </p:cNvPr>
            <p:cNvCxnSpPr>
              <a:stCxn id="8" idx="3"/>
              <a:endCxn id="7" idx="1"/>
            </p:cNvCxnSpPr>
            <p:nvPr/>
          </p:nvCxnSpPr>
          <p:spPr>
            <a:xfrm flipV="1">
              <a:off x="3506932" y="4725475"/>
              <a:ext cx="1690256" cy="1039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4F5197E-1EAC-459A-B18C-238474324E89}"/>
                </a:ext>
              </a:extLst>
            </p:cNvPr>
            <p:cNvCxnSpPr>
              <a:cxnSpLocks/>
              <a:stCxn id="7" idx="3"/>
              <a:endCxn id="6" idx="1"/>
            </p:cNvCxnSpPr>
            <p:nvPr/>
          </p:nvCxnSpPr>
          <p:spPr>
            <a:xfrm>
              <a:off x="6457952" y="4725475"/>
              <a:ext cx="1925780"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EBC9BCD-7ECC-4367-9762-EE67E76BE575}"/>
                </a:ext>
              </a:extLst>
            </p:cNvPr>
            <p:cNvCxnSpPr>
              <a:cxnSpLocks/>
            </p:cNvCxnSpPr>
            <p:nvPr/>
          </p:nvCxnSpPr>
          <p:spPr>
            <a:xfrm>
              <a:off x="9260028" y="4959270"/>
              <a:ext cx="0" cy="705896"/>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5205873-07A2-4A03-B884-7E522F4E4A95}"/>
                </a:ext>
              </a:extLst>
            </p:cNvPr>
            <p:cNvSpPr txBox="1"/>
            <p:nvPr/>
          </p:nvSpPr>
          <p:spPr>
            <a:xfrm>
              <a:off x="4001943" y="4840732"/>
              <a:ext cx="626775" cy="553998"/>
            </a:xfrm>
            <a:prstGeom prst="rect">
              <a:avLst/>
            </a:prstGeom>
            <a:noFill/>
          </p:spPr>
          <p:txBody>
            <a:bodyPr wrap="none" lIns="0" tIns="0" rIns="0" bIns="0" rtlCol="0">
              <a:spAutoFit/>
            </a:bodyPr>
            <a:lstStyle/>
            <a:p>
              <a:pPr algn="l"/>
              <a:r>
                <a:rPr lang="en-IN" sz="1800" dirty="0">
                  <a:gradFill>
                    <a:gsLst>
                      <a:gs pos="2917">
                        <a:schemeClr val="tx1"/>
                      </a:gs>
                      <a:gs pos="30000">
                        <a:schemeClr val="tx1"/>
                      </a:gs>
                    </a:gsLst>
                    <a:lin ang="5400000" scaled="0"/>
                  </a:gradFill>
                  <a:latin typeface="+mj-lt"/>
                </a:rPr>
                <a:t>Install</a:t>
              </a:r>
            </a:p>
            <a:p>
              <a:pPr algn="l"/>
              <a:r>
                <a:rPr lang="en-IN" sz="1800" dirty="0">
                  <a:gradFill>
                    <a:gsLst>
                      <a:gs pos="2917">
                        <a:schemeClr val="tx1"/>
                      </a:gs>
                      <a:gs pos="30000">
                        <a:schemeClr val="tx1"/>
                      </a:gs>
                    </a:gsLst>
                    <a:lin ang="5400000" scaled="0"/>
                  </a:gradFill>
                  <a:latin typeface="+mj-lt"/>
                </a:rPr>
                <a:t>chart</a:t>
              </a:r>
            </a:p>
          </p:txBody>
        </p:sp>
        <p:sp>
          <p:nvSpPr>
            <p:cNvPr id="21" name="TextBox 20">
              <a:extLst>
                <a:ext uri="{FF2B5EF4-FFF2-40B4-BE49-F238E27FC236}">
                  <a16:creationId xmlns:a16="http://schemas.microsoft.com/office/drawing/2014/main" id="{45C54E48-488A-4E90-A88C-2F2AD9F280F1}"/>
                </a:ext>
              </a:extLst>
            </p:cNvPr>
            <p:cNvSpPr txBox="1"/>
            <p:nvPr/>
          </p:nvSpPr>
          <p:spPr>
            <a:xfrm>
              <a:off x="6547814" y="4840732"/>
              <a:ext cx="1800878" cy="276999"/>
            </a:xfrm>
            <a:prstGeom prst="rect">
              <a:avLst/>
            </a:prstGeom>
            <a:noFill/>
          </p:spPr>
          <p:txBody>
            <a:bodyPr wrap="none" lIns="0" tIns="0" rIns="0" bIns="0" rtlCol="0">
              <a:spAutoFit/>
            </a:bodyPr>
            <a:lstStyle/>
            <a:p>
              <a:pPr algn="l"/>
              <a:r>
                <a:rPr lang="en-IN" sz="1800" dirty="0">
                  <a:gradFill>
                    <a:gsLst>
                      <a:gs pos="2917">
                        <a:schemeClr val="tx1"/>
                      </a:gs>
                      <a:gs pos="30000">
                        <a:schemeClr val="tx1"/>
                      </a:gs>
                    </a:gsLst>
                    <a:lin ang="5400000" scaled="0"/>
                  </a:gradFill>
                  <a:latin typeface="+mj-lt"/>
                </a:rPr>
                <a:t>Deploy resources</a:t>
              </a:r>
            </a:p>
          </p:txBody>
        </p:sp>
        <p:pic>
          <p:nvPicPr>
            <p:cNvPr id="19" name="Graphic 18">
              <a:extLst>
                <a:ext uri="{FF2B5EF4-FFF2-40B4-BE49-F238E27FC236}">
                  <a16:creationId xmlns:a16="http://schemas.microsoft.com/office/drawing/2014/main" id="{1B32A1E3-CD2A-4C52-A6B5-27BBCEBB106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06252" y="3560793"/>
              <a:ext cx="532750" cy="516836"/>
            </a:xfrm>
            <a:prstGeom prst="rect">
              <a:avLst/>
            </a:prstGeom>
          </p:spPr>
        </p:pic>
      </p:grpSp>
    </p:spTree>
    <p:extLst>
      <p:ext uri="{BB962C8B-B14F-4D97-AF65-F5344CB8AC3E}">
        <p14:creationId xmlns:p14="http://schemas.microsoft.com/office/powerpoint/2010/main" val="283984399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B2D5-59BB-41F2-B541-28B124404F07}"/>
              </a:ext>
            </a:extLst>
          </p:cNvPr>
          <p:cNvSpPr>
            <a:spLocks noGrp="1"/>
          </p:cNvSpPr>
          <p:nvPr>
            <p:ph type="title"/>
          </p:nvPr>
        </p:nvSpPr>
        <p:spPr/>
        <p:txBody>
          <a:bodyPr/>
          <a:lstStyle/>
          <a:p>
            <a:r>
              <a:rPr lang="en-US" dirty="0"/>
              <a:t>Namespaces</a:t>
            </a:r>
          </a:p>
        </p:txBody>
      </p:sp>
      <p:sp>
        <p:nvSpPr>
          <p:cNvPr id="3" name="Text Placeholder 2">
            <a:extLst>
              <a:ext uri="{FF2B5EF4-FFF2-40B4-BE49-F238E27FC236}">
                <a16:creationId xmlns:a16="http://schemas.microsoft.com/office/drawing/2014/main" id="{DAC1E02E-2D2C-4014-836A-BB9DC99107DE}"/>
              </a:ext>
            </a:extLst>
          </p:cNvPr>
          <p:cNvSpPr>
            <a:spLocks noGrp="1"/>
          </p:cNvSpPr>
          <p:nvPr>
            <p:ph type="body" sz="quarter" idx="10"/>
          </p:nvPr>
        </p:nvSpPr>
        <p:spPr>
          <a:xfrm>
            <a:off x="584200" y="1435497"/>
            <a:ext cx="4576736" cy="3360920"/>
          </a:xfrm>
        </p:spPr>
        <p:txBody>
          <a:bodyPr/>
          <a:lstStyle/>
          <a:p>
            <a:r>
              <a:rPr lang="en-US" sz="2400" dirty="0">
                <a:latin typeface="+mn-lt"/>
              </a:rPr>
              <a:t>Logical grouping for resources such as pods and deployments</a:t>
            </a:r>
          </a:p>
          <a:p>
            <a:r>
              <a:rPr lang="en-US" sz="2400" dirty="0">
                <a:latin typeface="+mn-lt"/>
              </a:rPr>
              <a:t>Used to divide a cluster and restrict access</a:t>
            </a:r>
          </a:p>
          <a:p>
            <a:r>
              <a:rPr lang="en-US" sz="2400" dirty="0">
                <a:latin typeface="+mn-lt"/>
              </a:rPr>
              <a:t>Kubernetes includes built-in namespaces:</a:t>
            </a:r>
          </a:p>
          <a:p>
            <a:pPr lvl="1"/>
            <a:r>
              <a:rPr lang="en-US" sz="1800" dirty="0"/>
              <a:t>default</a:t>
            </a:r>
          </a:p>
          <a:p>
            <a:pPr lvl="1"/>
            <a:r>
              <a:rPr lang="en-US" sz="1800" dirty="0"/>
              <a:t>kube-system</a:t>
            </a:r>
          </a:p>
          <a:p>
            <a:pPr lvl="1"/>
            <a:r>
              <a:rPr lang="en-US" sz="1800" dirty="0"/>
              <a:t>kube-public</a:t>
            </a:r>
          </a:p>
        </p:txBody>
      </p:sp>
      <p:grpSp>
        <p:nvGrpSpPr>
          <p:cNvPr id="5" name="Group 4" descr="This diagram depicts an example of namespaces that are grouped into admin users and engineering users within an AKS cluster, for an organization.">
            <a:extLst>
              <a:ext uri="{FF2B5EF4-FFF2-40B4-BE49-F238E27FC236}">
                <a16:creationId xmlns:a16="http://schemas.microsoft.com/office/drawing/2014/main" id="{0CD62EB7-60B7-4BF1-80E9-DE8650B2451C}"/>
              </a:ext>
            </a:extLst>
          </p:cNvPr>
          <p:cNvGrpSpPr/>
          <p:nvPr/>
        </p:nvGrpSpPr>
        <p:grpSpPr>
          <a:xfrm>
            <a:off x="5342376" y="1435496"/>
            <a:ext cx="6265424" cy="4794821"/>
            <a:chOff x="5342376" y="1435496"/>
            <a:chExt cx="6265424" cy="4794821"/>
          </a:xfrm>
        </p:grpSpPr>
        <p:sp>
          <p:nvSpPr>
            <p:cNvPr id="4" name="Rectangle: Rounded Corners 3">
              <a:extLst>
                <a:ext uri="{FF2B5EF4-FFF2-40B4-BE49-F238E27FC236}">
                  <a16:creationId xmlns:a16="http://schemas.microsoft.com/office/drawing/2014/main" id="{85F93543-050D-427D-9313-82CA148D20D7}"/>
                </a:ext>
              </a:extLst>
            </p:cNvPr>
            <p:cNvSpPr/>
            <p:nvPr/>
          </p:nvSpPr>
          <p:spPr bwMode="auto">
            <a:xfrm>
              <a:off x="5342376" y="1435496"/>
              <a:ext cx="6265424" cy="4794821"/>
            </a:xfrm>
            <a:prstGeom prst="roundRect">
              <a:avLst>
                <a:gd name="adj" fmla="val 3953"/>
              </a:avLst>
            </a:prstGeom>
            <a:solidFill>
              <a:schemeClr val="bg1"/>
            </a:solid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21600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2000" dirty="0">
                  <a:solidFill>
                    <a:schemeClr val="tx1"/>
                  </a:solidFill>
                  <a:latin typeface="+mj-lt"/>
                  <a:ea typeface="Segoe UI" pitchFamily="34" charset="0"/>
                  <a:cs typeface="Segoe UI" pitchFamily="34" charset="0"/>
                </a:rPr>
                <a:t>        </a:t>
              </a:r>
              <a:r>
                <a:rPr lang="en-IN" sz="2200" dirty="0">
                  <a:solidFill>
                    <a:schemeClr val="tx1"/>
                  </a:solidFill>
                  <a:latin typeface="+mj-lt"/>
                  <a:ea typeface="Segoe UI" pitchFamily="34" charset="0"/>
                  <a:cs typeface="Segoe UI" pitchFamily="34" charset="0"/>
                </a:rPr>
                <a:t>AKS cluster</a:t>
              </a:r>
              <a:endParaRPr lang="en-IN" sz="2200" dirty="0">
                <a:gradFill>
                  <a:gsLst>
                    <a:gs pos="0">
                      <a:srgbClr val="FFFFFF"/>
                    </a:gs>
                    <a:gs pos="100000">
                      <a:srgbClr val="FFFFFF"/>
                    </a:gs>
                  </a:gsLst>
                  <a:lin ang="5400000" scaled="0"/>
                </a:gradFill>
                <a:latin typeface="+mj-lt"/>
                <a:ea typeface="Segoe UI" pitchFamily="34" charset="0"/>
                <a:cs typeface="Segoe UI" pitchFamily="34" charset="0"/>
              </a:endParaRPr>
            </a:p>
          </p:txBody>
        </p:sp>
        <p:pic>
          <p:nvPicPr>
            <p:cNvPr id="14" name="Graphic 13">
              <a:extLst>
                <a:ext uri="{FF2B5EF4-FFF2-40B4-BE49-F238E27FC236}">
                  <a16:creationId xmlns:a16="http://schemas.microsoft.com/office/drawing/2014/main" id="{00A4795C-A019-488A-8998-804FBB9C5EC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19052" y="1661954"/>
              <a:ext cx="532750" cy="516836"/>
            </a:xfrm>
            <a:prstGeom prst="rect">
              <a:avLst/>
            </a:prstGeom>
          </p:spPr>
        </p:pic>
        <p:sp>
          <p:nvSpPr>
            <p:cNvPr id="6" name="Rectangle: Rounded Corners 5">
              <a:extLst>
                <a:ext uri="{FF2B5EF4-FFF2-40B4-BE49-F238E27FC236}">
                  <a16:creationId xmlns:a16="http://schemas.microsoft.com/office/drawing/2014/main" id="{73856574-739F-4196-953C-D96A542A3FA8}"/>
                </a:ext>
              </a:extLst>
            </p:cNvPr>
            <p:cNvSpPr/>
            <p:nvPr/>
          </p:nvSpPr>
          <p:spPr bwMode="auto">
            <a:xfrm>
              <a:off x="5628585" y="3071637"/>
              <a:ext cx="2677934" cy="2730500"/>
            </a:xfrm>
            <a:prstGeom prst="roundRect">
              <a:avLst>
                <a:gd name="adj" fmla="val 4546"/>
              </a:avLst>
            </a:prstGeom>
            <a:solidFill>
              <a:schemeClr val="bg1"/>
            </a:solidFill>
            <a:ln w="28575">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IN" sz="1600" i="1" dirty="0">
                  <a:solidFill>
                    <a:schemeClr val="tx1"/>
                  </a:solidFill>
                  <a:latin typeface="+mj-lt"/>
                  <a:ea typeface="Segoe UI" pitchFamily="34" charset="0"/>
                  <a:cs typeface="Segoe UI" pitchFamily="34" charset="0"/>
                </a:rPr>
                <a:t>kube-system</a:t>
              </a:r>
              <a:r>
                <a:rPr lang="en-IN" sz="1600" dirty="0">
                  <a:solidFill>
                    <a:schemeClr val="tx1"/>
                  </a:solidFill>
                  <a:latin typeface="+mj-lt"/>
                  <a:ea typeface="Segoe UI" pitchFamily="34" charset="0"/>
                  <a:cs typeface="Segoe UI" pitchFamily="34" charset="0"/>
                </a:rPr>
                <a:t> namespace</a:t>
              </a:r>
            </a:p>
          </p:txBody>
        </p:sp>
        <p:sp>
          <p:nvSpPr>
            <p:cNvPr id="7" name="Rectangle: Rounded Corners 6">
              <a:extLst>
                <a:ext uri="{FF2B5EF4-FFF2-40B4-BE49-F238E27FC236}">
                  <a16:creationId xmlns:a16="http://schemas.microsoft.com/office/drawing/2014/main" id="{C168FD42-C1D2-4DC8-8137-D93BB7BD05FC}"/>
                </a:ext>
              </a:extLst>
            </p:cNvPr>
            <p:cNvSpPr/>
            <p:nvPr/>
          </p:nvSpPr>
          <p:spPr bwMode="auto">
            <a:xfrm>
              <a:off x="8643657" y="3071637"/>
              <a:ext cx="2677934" cy="2730500"/>
            </a:xfrm>
            <a:prstGeom prst="roundRect">
              <a:avLst>
                <a:gd name="adj" fmla="val 4546"/>
              </a:avLst>
            </a:prstGeom>
            <a:solidFill>
              <a:schemeClr val="bg1"/>
            </a:solidFill>
            <a:ln w="28575">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IN" sz="1600" i="1" dirty="0">
                  <a:solidFill>
                    <a:schemeClr val="tx1"/>
                  </a:solidFill>
                  <a:latin typeface="+mj-lt"/>
                  <a:ea typeface="Segoe UI" pitchFamily="34" charset="0"/>
                  <a:cs typeface="Segoe UI" pitchFamily="34" charset="0"/>
                </a:rPr>
                <a:t>engineering </a:t>
              </a:r>
              <a:r>
                <a:rPr lang="en-IN" sz="1600" dirty="0">
                  <a:solidFill>
                    <a:schemeClr val="tx1"/>
                  </a:solidFill>
                  <a:latin typeface="+mj-lt"/>
                  <a:ea typeface="Segoe UI" pitchFamily="34" charset="0"/>
                  <a:cs typeface="Segoe UI" pitchFamily="34" charset="0"/>
                </a:rPr>
                <a:t>namespace</a:t>
              </a:r>
            </a:p>
          </p:txBody>
        </p:sp>
        <p:sp>
          <p:nvSpPr>
            <p:cNvPr id="8" name="Rectangle 7">
              <a:extLst>
                <a:ext uri="{FF2B5EF4-FFF2-40B4-BE49-F238E27FC236}">
                  <a16:creationId xmlns:a16="http://schemas.microsoft.com/office/drawing/2014/main" id="{273A2772-8E3D-4D8A-A2F2-A857E954766B}"/>
                </a:ext>
              </a:extLst>
            </p:cNvPr>
            <p:cNvSpPr/>
            <p:nvPr/>
          </p:nvSpPr>
          <p:spPr bwMode="auto">
            <a:xfrm>
              <a:off x="5945202" y="3808237"/>
              <a:ext cx="2044700" cy="457200"/>
            </a:xfrm>
            <a:prstGeom prst="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800" i="1" dirty="0">
                  <a:gradFill>
                    <a:gsLst>
                      <a:gs pos="0">
                        <a:srgbClr val="FFFFFF"/>
                      </a:gs>
                      <a:gs pos="100000">
                        <a:srgbClr val="FFFFFF"/>
                      </a:gs>
                    </a:gsLst>
                    <a:lin ang="5400000" scaled="0"/>
                  </a:gradFill>
                  <a:latin typeface="+mj-lt"/>
                  <a:ea typeface="Segoe UI" pitchFamily="34" charset="0"/>
                  <a:cs typeface="Segoe UI" pitchFamily="34" charset="0"/>
                </a:rPr>
                <a:t>Kube-dns</a:t>
              </a:r>
            </a:p>
          </p:txBody>
        </p:sp>
        <p:sp>
          <p:nvSpPr>
            <p:cNvPr id="9" name="Rectangle 8">
              <a:extLst>
                <a:ext uri="{FF2B5EF4-FFF2-40B4-BE49-F238E27FC236}">
                  <a16:creationId xmlns:a16="http://schemas.microsoft.com/office/drawing/2014/main" id="{B4567411-B459-462F-99FC-CC6250BBD72B}"/>
                </a:ext>
              </a:extLst>
            </p:cNvPr>
            <p:cNvSpPr/>
            <p:nvPr/>
          </p:nvSpPr>
          <p:spPr bwMode="auto">
            <a:xfrm>
              <a:off x="5945202" y="4417837"/>
              <a:ext cx="2044700" cy="457200"/>
            </a:xfrm>
            <a:prstGeom prst="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800" i="1" dirty="0">
                  <a:gradFill>
                    <a:gsLst>
                      <a:gs pos="0">
                        <a:srgbClr val="FFFFFF"/>
                      </a:gs>
                      <a:gs pos="100000">
                        <a:srgbClr val="FFFFFF"/>
                      </a:gs>
                    </a:gsLst>
                    <a:lin ang="5400000" scaled="0"/>
                  </a:gradFill>
                  <a:latin typeface="+mj-lt"/>
                  <a:ea typeface="Segoe UI" pitchFamily="34" charset="0"/>
                  <a:cs typeface="Segoe UI" pitchFamily="34" charset="0"/>
                </a:rPr>
                <a:t>Kube-proxy</a:t>
              </a:r>
            </a:p>
          </p:txBody>
        </p:sp>
        <p:sp>
          <p:nvSpPr>
            <p:cNvPr id="10" name="Rectangle 9">
              <a:extLst>
                <a:ext uri="{FF2B5EF4-FFF2-40B4-BE49-F238E27FC236}">
                  <a16:creationId xmlns:a16="http://schemas.microsoft.com/office/drawing/2014/main" id="{4CE6C2D2-E0F7-46AC-B368-28CE88F7BACB}"/>
                </a:ext>
              </a:extLst>
            </p:cNvPr>
            <p:cNvSpPr/>
            <p:nvPr/>
          </p:nvSpPr>
          <p:spPr bwMode="auto">
            <a:xfrm>
              <a:off x="5945202" y="5065537"/>
              <a:ext cx="2044700" cy="457200"/>
            </a:xfrm>
            <a:prstGeom prst="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800" i="1" dirty="0">
                  <a:gradFill>
                    <a:gsLst>
                      <a:gs pos="0">
                        <a:srgbClr val="FFFFFF"/>
                      </a:gs>
                      <a:gs pos="100000">
                        <a:srgbClr val="FFFFFF"/>
                      </a:gs>
                    </a:gsLst>
                    <a:lin ang="5400000" scaled="0"/>
                  </a:gradFill>
                  <a:latin typeface="+mj-lt"/>
                  <a:ea typeface="Segoe UI" pitchFamily="34" charset="0"/>
                  <a:cs typeface="Segoe UI" pitchFamily="34" charset="0"/>
                </a:rPr>
                <a:t>kube-dashboard</a:t>
              </a:r>
            </a:p>
          </p:txBody>
        </p:sp>
        <p:sp>
          <p:nvSpPr>
            <p:cNvPr id="11" name="Rectangle 10">
              <a:extLst>
                <a:ext uri="{FF2B5EF4-FFF2-40B4-BE49-F238E27FC236}">
                  <a16:creationId xmlns:a16="http://schemas.microsoft.com/office/drawing/2014/main" id="{FF5CB6FB-D7D3-4331-A7C8-13EE9A0FA460}"/>
                </a:ext>
              </a:extLst>
            </p:cNvPr>
            <p:cNvSpPr/>
            <p:nvPr/>
          </p:nvSpPr>
          <p:spPr bwMode="auto">
            <a:xfrm>
              <a:off x="8929523" y="3808237"/>
              <a:ext cx="2044700" cy="457200"/>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800" dirty="0">
                  <a:gradFill>
                    <a:gsLst>
                      <a:gs pos="0">
                        <a:srgbClr val="FFFFFF"/>
                      </a:gs>
                      <a:gs pos="100000">
                        <a:srgbClr val="FFFFFF"/>
                      </a:gs>
                    </a:gsLst>
                    <a:lin ang="5400000" scaled="0"/>
                  </a:gradFill>
                  <a:latin typeface="+mj-lt"/>
                  <a:ea typeface="Segoe UI" pitchFamily="34" charset="0"/>
                  <a:cs typeface="Segoe UI" pitchFamily="34" charset="0"/>
                </a:rPr>
                <a:t>Blog service</a:t>
              </a:r>
            </a:p>
          </p:txBody>
        </p:sp>
        <p:sp>
          <p:nvSpPr>
            <p:cNvPr id="12" name="Rectangle 11">
              <a:extLst>
                <a:ext uri="{FF2B5EF4-FFF2-40B4-BE49-F238E27FC236}">
                  <a16:creationId xmlns:a16="http://schemas.microsoft.com/office/drawing/2014/main" id="{5491903C-75D2-4D15-A8B6-A5C294E7EE4A}"/>
                </a:ext>
              </a:extLst>
            </p:cNvPr>
            <p:cNvSpPr/>
            <p:nvPr/>
          </p:nvSpPr>
          <p:spPr bwMode="auto">
            <a:xfrm>
              <a:off x="8929523" y="5080723"/>
              <a:ext cx="991778" cy="457200"/>
            </a:xfrm>
            <a:prstGeom prst="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800" i="1" dirty="0">
                  <a:gradFill>
                    <a:gsLst>
                      <a:gs pos="0">
                        <a:srgbClr val="FFFFFF"/>
                      </a:gs>
                      <a:gs pos="100000">
                        <a:srgbClr val="FFFFFF"/>
                      </a:gs>
                    </a:gsLst>
                    <a:lin ang="5400000" scaled="0"/>
                  </a:gradFill>
                  <a:latin typeface="+mj-lt"/>
                  <a:ea typeface="Segoe UI" pitchFamily="34" charset="0"/>
                  <a:cs typeface="Segoe UI" pitchFamily="34" charset="0"/>
                </a:rPr>
                <a:t>Pod</a:t>
              </a:r>
            </a:p>
          </p:txBody>
        </p:sp>
        <p:sp>
          <p:nvSpPr>
            <p:cNvPr id="13" name="Rectangle 12">
              <a:extLst>
                <a:ext uri="{FF2B5EF4-FFF2-40B4-BE49-F238E27FC236}">
                  <a16:creationId xmlns:a16="http://schemas.microsoft.com/office/drawing/2014/main" id="{2533A6F9-5F08-49A3-B494-D951B858149A}"/>
                </a:ext>
              </a:extLst>
            </p:cNvPr>
            <p:cNvSpPr/>
            <p:nvPr/>
          </p:nvSpPr>
          <p:spPr bwMode="auto">
            <a:xfrm>
              <a:off x="10043948" y="5080723"/>
              <a:ext cx="991778" cy="457200"/>
            </a:xfrm>
            <a:prstGeom prst="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800" i="1" dirty="0">
                  <a:gradFill>
                    <a:gsLst>
                      <a:gs pos="0">
                        <a:srgbClr val="FFFFFF"/>
                      </a:gs>
                      <a:gs pos="100000">
                        <a:srgbClr val="FFFFFF"/>
                      </a:gs>
                    </a:gsLst>
                    <a:lin ang="5400000" scaled="0"/>
                  </a:gradFill>
                  <a:latin typeface="+mj-lt"/>
                  <a:ea typeface="Segoe UI" pitchFamily="34" charset="0"/>
                  <a:cs typeface="Segoe UI" pitchFamily="34" charset="0"/>
                </a:rPr>
                <a:t>Pod</a:t>
              </a:r>
            </a:p>
          </p:txBody>
        </p:sp>
        <p:cxnSp>
          <p:nvCxnSpPr>
            <p:cNvPr id="16" name="Straight Arrow Connector 15">
              <a:extLst>
                <a:ext uri="{FF2B5EF4-FFF2-40B4-BE49-F238E27FC236}">
                  <a16:creationId xmlns:a16="http://schemas.microsoft.com/office/drawing/2014/main" id="{821957D4-3369-4EF6-88EF-A8EE051B06B1}"/>
                </a:ext>
              </a:extLst>
            </p:cNvPr>
            <p:cNvCxnSpPr>
              <a:endCxn id="12" idx="0"/>
            </p:cNvCxnSpPr>
            <p:nvPr/>
          </p:nvCxnSpPr>
          <p:spPr>
            <a:xfrm>
              <a:off x="9425412" y="4265437"/>
              <a:ext cx="0" cy="815286"/>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5E14168-2EEA-42AC-A473-257BC0EE2EBB}"/>
                </a:ext>
              </a:extLst>
            </p:cNvPr>
            <p:cNvCxnSpPr/>
            <p:nvPr/>
          </p:nvCxnSpPr>
          <p:spPr>
            <a:xfrm>
              <a:off x="10539837" y="4279380"/>
              <a:ext cx="0" cy="815286"/>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2021A6F-972C-4D39-ACF0-CFB87DB3495C}"/>
                </a:ext>
              </a:extLst>
            </p:cNvPr>
            <p:cNvSpPr txBox="1"/>
            <p:nvPr/>
          </p:nvSpPr>
          <p:spPr>
            <a:xfrm>
              <a:off x="6589625" y="2619351"/>
              <a:ext cx="1303114" cy="276999"/>
            </a:xfrm>
            <a:prstGeom prst="rect">
              <a:avLst/>
            </a:prstGeom>
            <a:noFill/>
          </p:spPr>
          <p:txBody>
            <a:bodyPr wrap="none" lIns="0" tIns="0" rIns="0" bIns="0" rtlCol="0">
              <a:spAutoFit/>
            </a:bodyPr>
            <a:lstStyle/>
            <a:p>
              <a:pPr algn="l"/>
              <a:r>
                <a:rPr lang="en-IN" sz="1800" dirty="0">
                  <a:gradFill>
                    <a:gsLst>
                      <a:gs pos="2917">
                        <a:schemeClr val="tx1"/>
                      </a:gs>
                      <a:gs pos="30000">
                        <a:schemeClr val="tx1"/>
                      </a:gs>
                    </a:gsLst>
                    <a:lin ang="5400000" scaled="0"/>
                  </a:gradFill>
                  <a:latin typeface="+mj-lt"/>
                </a:rPr>
                <a:t>Admin users</a:t>
              </a:r>
            </a:p>
          </p:txBody>
        </p:sp>
        <p:sp>
          <p:nvSpPr>
            <p:cNvPr id="20" name="TextBox 19">
              <a:extLst>
                <a:ext uri="{FF2B5EF4-FFF2-40B4-BE49-F238E27FC236}">
                  <a16:creationId xmlns:a16="http://schemas.microsoft.com/office/drawing/2014/main" id="{40FDA96A-9C76-4634-9F9F-3BFC08C0A95E}"/>
                </a:ext>
              </a:extLst>
            </p:cNvPr>
            <p:cNvSpPr txBox="1"/>
            <p:nvPr/>
          </p:nvSpPr>
          <p:spPr>
            <a:xfrm>
              <a:off x="9457426" y="2651248"/>
              <a:ext cx="1864165" cy="276999"/>
            </a:xfrm>
            <a:prstGeom prst="rect">
              <a:avLst/>
            </a:prstGeom>
            <a:noFill/>
          </p:spPr>
          <p:txBody>
            <a:bodyPr wrap="none" lIns="0" tIns="0" rIns="0" bIns="0" rtlCol="0">
              <a:spAutoFit/>
            </a:bodyPr>
            <a:lstStyle/>
            <a:p>
              <a:pPr algn="l"/>
              <a:r>
                <a:rPr lang="en-IN" sz="1800" dirty="0">
                  <a:gradFill>
                    <a:gsLst>
                      <a:gs pos="2917">
                        <a:schemeClr val="tx1"/>
                      </a:gs>
                      <a:gs pos="30000">
                        <a:schemeClr val="tx1"/>
                      </a:gs>
                    </a:gsLst>
                    <a:lin ang="5400000" scaled="0"/>
                  </a:gradFill>
                  <a:latin typeface="+mj-lt"/>
                </a:rPr>
                <a:t>Engineering users</a:t>
              </a:r>
            </a:p>
          </p:txBody>
        </p:sp>
        <p:pic>
          <p:nvPicPr>
            <p:cNvPr id="28" name="Picture 27">
              <a:extLst>
                <a:ext uri="{FF2B5EF4-FFF2-40B4-BE49-F238E27FC236}">
                  <a16:creationId xmlns:a16="http://schemas.microsoft.com/office/drawing/2014/main" id="{37C373E9-5D4B-4947-BFE4-547729EB1754}"/>
                </a:ext>
              </a:extLst>
            </p:cNvPr>
            <p:cNvPicPr>
              <a:picLocks noChangeAspect="1"/>
            </p:cNvPicPr>
            <p:nvPr/>
          </p:nvPicPr>
          <p:blipFill>
            <a:blip r:embed="rId5"/>
            <a:stretch>
              <a:fillRect/>
            </a:stretch>
          </p:blipFill>
          <p:spPr>
            <a:xfrm>
              <a:off x="9049431" y="2631577"/>
              <a:ext cx="441276" cy="441276"/>
            </a:xfrm>
            <a:prstGeom prst="rect">
              <a:avLst/>
            </a:prstGeom>
          </p:spPr>
        </p:pic>
        <p:pic>
          <p:nvPicPr>
            <p:cNvPr id="30" name="Picture 29">
              <a:extLst>
                <a:ext uri="{FF2B5EF4-FFF2-40B4-BE49-F238E27FC236}">
                  <a16:creationId xmlns:a16="http://schemas.microsoft.com/office/drawing/2014/main" id="{6AD39ABC-8C24-4CF8-B71C-51A4E0D4E645}"/>
                </a:ext>
              </a:extLst>
            </p:cNvPr>
            <p:cNvPicPr>
              <a:picLocks noChangeAspect="1"/>
            </p:cNvPicPr>
            <p:nvPr/>
          </p:nvPicPr>
          <p:blipFill>
            <a:blip r:embed="rId5"/>
            <a:stretch>
              <a:fillRect/>
            </a:stretch>
          </p:blipFill>
          <p:spPr>
            <a:xfrm>
              <a:off x="8716300" y="2753508"/>
              <a:ext cx="319345" cy="319345"/>
            </a:xfrm>
            <a:prstGeom prst="rect">
              <a:avLst/>
            </a:prstGeom>
          </p:spPr>
        </p:pic>
        <p:pic>
          <p:nvPicPr>
            <p:cNvPr id="26" name="Picture 25" descr="A picture containing vector graphics&#10;&#10;Description automatically generated">
              <a:extLst>
                <a:ext uri="{FF2B5EF4-FFF2-40B4-BE49-F238E27FC236}">
                  <a16:creationId xmlns:a16="http://schemas.microsoft.com/office/drawing/2014/main" id="{BD44EDCA-B337-44AB-B30E-2D9A0F762065}"/>
                </a:ext>
              </a:extLst>
            </p:cNvPr>
            <p:cNvPicPr>
              <a:picLocks noChangeAspect="1"/>
            </p:cNvPicPr>
            <p:nvPr/>
          </p:nvPicPr>
          <p:blipFill>
            <a:blip r:embed="rId6"/>
            <a:stretch>
              <a:fillRect/>
            </a:stretch>
          </p:blipFill>
          <p:spPr>
            <a:xfrm>
              <a:off x="6096000" y="2632645"/>
              <a:ext cx="441276" cy="441276"/>
            </a:xfrm>
            <a:prstGeom prst="rect">
              <a:avLst/>
            </a:prstGeom>
          </p:spPr>
        </p:pic>
        <p:pic>
          <p:nvPicPr>
            <p:cNvPr id="29" name="Picture 28" descr="A picture containing vector graphics&#10;&#10;Description automatically generated">
              <a:extLst>
                <a:ext uri="{FF2B5EF4-FFF2-40B4-BE49-F238E27FC236}">
                  <a16:creationId xmlns:a16="http://schemas.microsoft.com/office/drawing/2014/main" id="{7C9071A8-9D17-4B05-94A6-F6C76968DD8B}"/>
                </a:ext>
              </a:extLst>
            </p:cNvPr>
            <p:cNvPicPr>
              <a:picLocks noChangeAspect="1"/>
            </p:cNvPicPr>
            <p:nvPr/>
          </p:nvPicPr>
          <p:blipFill>
            <a:blip r:embed="rId6"/>
            <a:stretch>
              <a:fillRect/>
            </a:stretch>
          </p:blipFill>
          <p:spPr>
            <a:xfrm>
              <a:off x="5742523" y="2739217"/>
              <a:ext cx="334704" cy="334704"/>
            </a:xfrm>
            <a:prstGeom prst="rect">
              <a:avLst/>
            </a:prstGeom>
          </p:spPr>
        </p:pic>
      </p:grpSp>
    </p:spTree>
    <p:extLst>
      <p:ext uri="{BB962C8B-B14F-4D97-AF65-F5344CB8AC3E}">
        <p14:creationId xmlns:p14="http://schemas.microsoft.com/office/powerpoint/2010/main" val="223376362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4F19-7060-4485-BA5B-B8EE506886BA}"/>
              </a:ext>
            </a:extLst>
          </p:cNvPr>
          <p:cNvSpPr>
            <a:spLocks noGrp="1"/>
          </p:cNvSpPr>
          <p:nvPr>
            <p:ph type="title"/>
          </p:nvPr>
        </p:nvSpPr>
        <p:spPr/>
        <p:txBody>
          <a:bodyPr/>
          <a:lstStyle/>
          <a:p>
            <a:r>
              <a:rPr lang="en-US" dirty="0"/>
              <a:t>Access and identity</a:t>
            </a:r>
          </a:p>
        </p:txBody>
      </p:sp>
      <p:sp>
        <p:nvSpPr>
          <p:cNvPr id="3" name="Text Placeholder 2">
            <a:extLst>
              <a:ext uri="{FF2B5EF4-FFF2-40B4-BE49-F238E27FC236}">
                <a16:creationId xmlns:a16="http://schemas.microsoft.com/office/drawing/2014/main" id="{76EF0ADB-0F33-4657-A305-1A12DC9C8E21}"/>
              </a:ext>
            </a:extLst>
          </p:cNvPr>
          <p:cNvSpPr>
            <a:spLocks noGrp="1"/>
          </p:cNvSpPr>
          <p:nvPr>
            <p:ph type="body" sz="quarter" idx="10"/>
          </p:nvPr>
        </p:nvSpPr>
        <p:spPr>
          <a:xfrm>
            <a:off x="584200" y="1435497"/>
            <a:ext cx="11018520" cy="2794611"/>
          </a:xfrm>
        </p:spPr>
        <p:txBody>
          <a:bodyPr/>
          <a:lstStyle/>
          <a:p>
            <a:r>
              <a:rPr lang="en-US" dirty="0">
                <a:latin typeface="+mn-lt"/>
              </a:rPr>
              <a:t>Service accounts</a:t>
            </a:r>
          </a:p>
          <a:p>
            <a:pPr lvl="1"/>
            <a:r>
              <a:rPr lang="en-US" dirty="0"/>
              <a:t>Managed by Kubernetes API</a:t>
            </a:r>
          </a:p>
          <a:p>
            <a:pPr lvl="1"/>
            <a:r>
              <a:rPr lang="en-US" dirty="0"/>
              <a:t>Credentials are stored as Kubernetes secrets</a:t>
            </a:r>
          </a:p>
          <a:p>
            <a:r>
              <a:rPr lang="en-US" dirty="0">
                <a:latin typeface="+mn-lt"/>
              </a:rPr>
              <a:t>User accounts</a:t>
            </a:r>
          </a:p>
          <a:p>
            <a:pPr lvl="1"/>
            <a:r>
              <a:rPr lang="en-US" dirty="0"/>
              <a:t>Low-friction way to authenticate for human administrators or developers</a:t>
            </a:r>
          </a:p>
          <a:p>
            <a:pPr lvl="1"/>
            <a:r>
              <a:rPr lang="en-US" dirty="0"/>
              <a:t>Must use an external identity solution integrated into Kubernetes</a:t>
            </a:r>
          </a:p>
          <a:p>
            <a:pPr lvl="2"/>
            <a:r>
              <a:rPr lang="en-US" sz="1800" dirty="0"/>
              <a:t>For AKS, you can use Azure Active Directory</a:t>
            </a:r>
          </a:p>
        </p:txBody>
      </p:sp>
    </p:spTree>
    <p:extLst>
      <p:ext uri="{BB962C8B-B14F-4D97-AF65-F5344CB8AC3E}">
        <p14:creationId xmlns:p14="http://schemas.microsoft.com/office/powerpoint/2010/main" val="3915032697"/>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5ede5379-f79c-4964-9301-1140f96aa672">DOCID-1506477047-5961</_dlc_DocId>
    <_dlc_DocIdUrl xmlns="5ede5379-f79c-4964-9301-1140f96aa672">
      <Url>https://epam.sharepoint.com/sites/LMSO/_layouts/15/DocIdRedir.aspx?ID=DOCID-1506477047-5961</Url>
      <Description>DOCID-1506477047-5961</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8D4E6613F5B634CB601A095784E7618" ma:contentTypeVersion="9" ma:contentTypeDescription="Create a new document." ma:contentTypeScope="" ma:versionID="72e755e35a7d14a9c759467478be150d">
  <xsd:schema xmlns:xsd="http://www.w3.org/2001/XMLSchema" xmlns:xs="http://www.w3.org/2001/XMLSchema" xmlns:p="http://schemas.microsoft.com/office/2006/metadata/properties" xmlns:ns2="5ede5379-f79c-4964-9301-1140f96aa672" xmlns:ns3="9b994499-688a-4c81-bb09-d15746d9e4fa" targetNamespace="http://schemas.microsoft.com/office/2006/metadata/properties" ma:root="true" ma:fieldsID="90b81c0305bd8476b889bec028dbafbe" ns2:_="" ns3:_="">
    <xsd:import namespace="5ede5379-f79c-4964-9301-1140f96aa672"/>
    <xsd:import namespace="9b994499-688a-4c81-bb09-d15746d9e4fa"/>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de5379-f79c-4964-9301-1140f96aa672"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9b994499-688a-4c81-bb09-d15746d9e4fa"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E235E6AD-6B28-40D9-97C7-8EF0919EBE8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F3FA50B-CA14-4340-9155-32049A65CC65}">
  <ds:schemaRefs>
    <ds:schemaRef ds:uri="http://schemas.microsoft.com/sharepoint/v3/contenttype/forms"/>
  </ds:schemaRefs>
</ds:datastoreItem>
</file>

<file path=customXml/itemProps3.xml><?xml version="1.0" encoding="utf-8"?>
<ds:datastoreItem xmlns:ds="http://schemas.openxmlformats.org/officeDocument/2006/customXml" ds:itemID="{001F7CA7-2257-4E42-9AC0-3978AB674686}"/>
</file>

<file path=customXml/itemProps4.xml><?xml version="1.0" encoding="utf-8"?>
<ds:datastoreItem xmlns:ds="http://schemas.openxmlformats.org/officeDocument/2006/customXml" ds:itemID="{52AE7C84-946C-46A9-B7DB-332D66089B63}"/>
</file>

<file path=docProps/app.xml><?xml version="1.0" encoding="utf-8"?>
<Properties xmlns="http://schemas.openxmlformats.org/officeDocument/2006/extended-properties" xmlns:vt="http://schemas.openxmlformats.org/officeDocument/2006/docPropsVTypes">
  <TotalTime>0</TotalTime>
  <Words>10297</Words>
  <Application>Microsoft Office PowerPoint</Application>
  <PresentationFormat>Widescreen</PresentationFormat>
  <Paragraphs>1011</Paragraphs>
  <Slides>48</Slides>
  <Notes>48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Arial</vt:lpstr>
      <vt:lpstr>Calibri</vt:lpstr>
      <vt:lpstr>Consolas</vt:lpstr>
      <vt:lpstr>Segoe UI</vt:lpstr>
      <vt:lpstr>Segoe UI (Body)</vt:lpstr>
      <vt:lpstr>Segoe UI Light</vt:lpstr>
      <vt:lpstr>Segoe UI Semibold</vt:lpstr>
      <vt:lpstr>Segoe UI Semilight</vt:lpstr>
      <vt:lpstr>Wingdings</vt:lpstr>
      <vt:lpstr>WHITE TEMPLATE</vt:lpstr>
      <vt:lpstr>Azure - Day 5 Epam DevOps School</vt:lpstr>
      <vt:lpstr>Kubernetes</vt:lpstr>
      <vt:lpstr>Kubernetes cluster architecture</vt:lpstr>
      <vt:lpstr>Kubernetes nodes</vt:lpstr>
      <vt:lpstr>Kubernetes terminology</vt:lpstr>
      <vt:lpstr>Azure Kubernetes Service (AKS)</vt:lpstr>
      <vt:lpstr>Package management with Helm</vt:lpstr>
      <vt:lpstr>Namespaces</vt:lpstr>
      <vt:lpstr>Access and identity</vt:lpstr>
      <vt:lpstr>Azure AD integration</vt:lpstr>
      <vt:lpstr>Role-based access control (RBAC)</vt:lpstr>
      <vt:lpstr>Security</vt:lpstr>
      <vt:lpstr>Networking security</vt:lpstr>
      <vt:lpstr>Networking</vt:lpstr>
      <vt:lpstr>Networking connectivity</vt:lpstr>
      <vt:lpstr>Networking connectivity (continued)</vt:lpstr>
      <vt:lpstr>Storage</vt:lpstr>
      <vt:lpstr>Persistent storage volumes</vt:lpstr>
      <vt:lpstr>Scaling</vt:lpstr>
      <vt:lpstr>Scaling to Azure Container Instances</vt:lpstr>
      <vt:lpstr>Deploying to AKS by using Azure CLI</vt:lpstr>
      <vt:lpstr>Connecting a kubectl client to AKS</vt:lpstr>
      <vt:lpstr>Kubernetes manifest</vt:lpstr>
      <vt:lpstr>Deploying application to AKS</vt:lpstr>
      <vt:lpstr>Deploying an AKS cluster by using the Azure portal</vt:lpstr>
      <vt:lpstr>Azure Container Registry (ACR)</vt:lpstr>
      <vt:lpstr>Key terminology</vt:lpstr>
      <vt:lpstr>Docker containers and registries</vt:lpstr>
      <vt:lpstr>Container Registry SKUs</vt:lpstr>
      <vt:lpstr>Create a container registry by using Azure CLI</vt:lpstr>
      <vt:lpstr>Build a Docker image for Container Registry</vt:lpstr>
      <vt:lpstr>View a deployed image in Container Registry by using Azure CLI</vt:lpstr>
      <vt:lpstr>Deploy an image to Container Registry by using Azure CLI</vt:lpstr>
      <vt:lpstr>Azure Container Registry Build (ACR Build)</vt:lpstr>
      <vt:lpstr>Building images in Container Registry</vt:lpstr>
      <vt:lpstr>Azure Container Registry Build (ACR Build)</vt:lpstr>
      <vt:lpstr>Azure Container Instances (ACI)</vt:lpstr>
      <vt:lpstr>Container groups</vt:lpstr>
      <vt:lpstr>Container Instances features</vt:lpstr>
      <vt:lpstr>Deploy a container to Container Instances</vt:lpstr>
      <vt:lpstr>Verify a deployed container in Container Instances</vt:lpstr>
      <vt:lpstr>Virtual kubelet</vt:lpstr>
      <vt:lpstr>Using virtual Kubelet</vt:lpstr>
      <vt:lpstr>Implement an application using virtual kubelet</vt:lpstr>
      <vt:lpstr>Command arguments</vt:lpstr>
      <vt:lpstr>Helm</vt:lpstr>
      <vt:lpstr>Initializing Helm</vt:lpstr>
      <vt:lpstr>Example of a Helm 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2019-10-14T12:30:32Z</dcterms:created>
  <dcterms:modified xsi:type="dcterms:W3CDTF">2020-09-21T14:38:40Z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Application">
    <vt:lpwstr>Microsoft Azure Information Protection</vt:lpwstr>
  </property>
  <property fmtid="{D5CDD505-2E9C-101B-9397-08002B2CF9AE}" pid="3" name="Sensitivity">
    <vt:lpwstr>General</vt:lpwstr>
  </property>
  <property fmtid="{D5CDD505-2E9C-101B-9397-08002B2CF9AE}" pid="4" name="MSIP_Label_f42aa342-8706-4288-bd11-ebb85995028c_Enabled">
    <vt:lpwstr>True</vt:lpwstr>
  </property>
  <property fmtid="{D5CDD505-2E9C-101B-9397-08002B2CF9AE}" pid="5" name="ContentTypeId">
    <vt:lpwstr>0x010100A8D4E6613F5B634CB601A095784E7618</vt:lpwstr>
  </property>
  <property fmtid="{D5CDD505-2E9C-101B-9397-08002B2CF9AE}" pid="6" name="MSIP_Label_f42aa342-8706-4288-bd11-ebb85995028c_SetDate">
    <vt:lpwstr>2019-04-16T13:15:34.1242227Z</vt:lpwstr>
  </property>
  <property fmtid="{D5CDD505-2E9C-101B-9397-08002B2CF9AE}" pid="7" name="MSIP_Label_f42aa342-8706-4288-bd11-ebb85995028c_Name">
    <vt:lpwstr>General</vt:lpwstr>
  </property>
  <property fmtid="{D5CDD505-2E9C-101B-9397-08002B2CF9AE}" pid="8" name="MSIP_Label_f42aa342-8706-4288-bd11-ebb85995028c_SiteId">
    <vt:lpwstr>72f988bf-86f1-41af-91ab-2d7cd011db47</vt:lpwstr>
  </property>
  <property fmtid="{D5CDD505-2E9C-101B-9397-08002B2CF9AE}" pid="9" name="MSIP_Label_f42aa342-8706-4288-bd11-ebb85995028c_Extended_MSFT_Method">
    <vt:lpwstr>Automatic</vt:lpwstr>
  </property>
  <property fmtid="{D5CDD505-2E9C-101B-9397-08002B2CF9AE}" pid="10" name="MSIP_Label_f42aa342-8706-4288-bd11-ebb85995028c_ActionId">
    <vt:lpwstr>6d96ba90-67de-45fd-8516-148341e1eb63</vt:lpwstr>
  </property>
  <property fmtid="{D5CDD505-2E9C-101B-9397-08002B2CF9AE}" pid="11" name="MSIP_Label_f42aa342-8706-4288-bd11-ebb85995028c_Owner">
    <vt:lpwstr>cynthist@microsoft.com</vt:lpwstr>
  </property>
  <property fmtid="{D5CDD505-2E9C-101B-9397-08002B2CF9AE}" pid="12" name="_dlc_DocIdItemGuid">
    <vt:lpwstr>e65cf264-dd1d-4a1a-9de6-012da20b169c</vt:lpwstr>
  </property>
</Properties>
</file>