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diagrams/data1.xml" ContentType="application/vnd.openxmlformats-officedocument.drawingml.diagramData+xml"/>
  <Override PartName="/ppt/slideLayouts/slideLayout39.xml" ContentType="application/vnd.openxmlformats-officedocument.presentationml.slideLayout+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45.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4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1.xml" ContentType="application/vnd.openxmlformats-officedocument.presentationml.notesSlide+xml"/>
  <Override PartName="/ppt/notesSlides/notesSlide59.xml" ContentType="application/vnd.openxmlformats-officedocument.presentationml.notesSlide+xml"/>
  <Override PartName="/ppt/notesSlides/notesSlide48.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3.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9.xml" ContentType="application/vnd.openxmlformats-officedocument.presentationml.notesSlide+xml"/>
  <Override PartName="/ppt/notesSlides/notesSlide5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8.xml" ContentType="application/vnd.openxmlformats-officedocument.presentationml.notesSlide+xml"/>
  <Override PartName="/ppt/notesSlides/notesSlide36.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53.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2.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3.xml" ContentType="application/vnd.openxmlformats-officedocument.customXmlProperties+xml"/>
  <Override PartName="/ppt/tags/tag6.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ppt/tags/tag4.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xml" ContentType="application/vnd.openxmlformats-officedocument.presentationml.tags+xml"/>
  <Override PartName="/ppt/tags/tag8.xml" ContentType="application/vnd.openxmlformats-officedocument.presentationml.tags+xml"/>
  <Override PartName="/ppt/tags/tag2.xml" ContentType="application/vnd.openxmlformats-officedocument.presentationml.tags+xml"/>
  <Override PartName="/ppt/tags/tag5.xml" ContentType="application/vnd.openxmlformats-officedocument.presentationml.tag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58" r:id="rId5"/>
    <p:sldMasterId id="2147484764" r:id="rId6"/>
  </p:sldMasterIdLst>
  <p:notesMasterIdLst>
    <p:notesMasterId r:id="rId89"/>
  </p:notesMasterIdLst>
  <p:handoutMasterIdLst>
    <p:handoutMasterId r:id="rId90"/>
  </p:handoutMasterIdLst>
  <p:sldIdLst>
    <p:sldId id="256" r:id="rId7"/>
    <p:sldId id="278" r:id="rId8"/>
    <p:sldId id="1720" r:id="rId9"/>
    <p:sldId id="1721" r:id="rId10"/>
    <p:sldId id="1895" r:id="rId11"/>
    <p:sldId id="1911" r:id="rId12"/>
    <p:sldId id="1724" r:id="rId13"/>
    <p:sldId id="1938" r:id="rId14"/>
    <p:sldId id="1897" r:id="rId15"/>
    <p:sldId id="1898" r:id="rId16"/>
    <p:sldId id="1913" r:id="rId17"/>
    <p:sldId id="1926" r:id="rId18"/>
    <p:sldId id="1899" r:id="rId19"/>
    <p:sldId id="1937" r:id="rId20"/>
    <p:sldId id="1929" r:id="rId21"/>
    <p:sldId id="1914" r:id="rId22"/>
    <p:sldId id="1900" r:id="rId23"/>
    <p:sldId id="1915" r:id="rId24"/>
    <p:sldId id="1903" r:id="rId25"/>
    <p:sldId id="1936" r:id="rId26"/>
    <p:sldId id="1916" r:id="rId27"/>
    <p:sldId id="1932" r:id="rId28"/>
    <p:sldId id="1933" r:id="rId29"/>
    <p:sldId id="1934" r:id="rId30"/>
    <p:sldId id="1935" r:id="rId31"/>
    <p:sldId id="1901" r:id="rId32"/>
    <p:sldId id="1733" r:id="rId33"/>
    <p:sldId id="1917" r:id="rId34"/>
    <p:sldId id="1919" r:id="rId35"/>
    <p:sldId id="1906" r:id="rId36"/>
    <p:sldId id="1918" r:id="rId37"/>
    <p:sldId id="1920" r:id="rId38"/>
    <p:sldId id="1924" r:id="rId39"/>
    <p:sldId id="1727" r:id="rId40"/>
    <p:sldId id="1728" r:id="rId41"/>
    <p:sldId id="1729" r:id="rId42"/>
    <p:sldId id="1967" r:id="rId43"/>
    <p:sldId id="1939" r:id="rId44"/>
    <p:sldId id="1940" r:id="rId45"/>
    <p:sldId id="1941" r:id="rId46"/>
    <p:sldId id="1942" r:id="rId47"/>
    <p:sldId id="1927" r:id="rId48"/>
    <p:sldId id="1943" r:id="rId49"/>
    <p:sldId id="1928" r:id="rId50"/>
    <p:sldId id="1921" r:id="rId51"/>
    <p:sldId id="1944" r:id="rId52"/>
    <p:sldId id="1945" r:id="rId53"/>
    <p:sldId id="1946" r:id="rId54"/>
    <p:sldId id="1947" r:id="rId55"/>
    <p:sldId id="1968" r:id="rId56"/>
    <p:sldId id="1877" r:id="rId57"/>
    <p:sldId id="287" r:id="rId58"/>
    <p:sldId id="1878" r:id="rId59"/>
    <p:sldId id="1879" r:id="rId60"/>
    <p:sldId id="1880" r:id="rId61"/>
    <p:sldId id="1881" r:id="rId62"/>
    <p:sldId id="1896" r:id="rId63"/>
    <p:sldId id="1883" r:id="rId64"/>
    <p:sldId id="1948" r:id="rId65"/>
    <p:sldId id="1884" r:id="rId66"/>
    <p:sldId id="1969" r:id="rId67"/>
    <p:sldId id="1894" r:id="rId68"/>
    <p:sldId id="1949" r:id="rId69"/>
    <p:sldId id="1904" r:id="rId70"/>
    <p:sldId id="1950" r:id="rId71"/>
    <p:sldId id="1951" r:id="rId72"/>
    <p:sldId id="1925" r:id="rId73"/>
    <p:sldId id="1952" r:id="rId74"/>
    <p:sldId id="1953" r:id="rId75"/>
    <p:sldId id="1954" r:id="rId76"/>
    <p:sldId id="1955" r:id="rId77"/>
    <p:sldId id="1956" r:id="rId78"/>
    <p:sldId id="1957" r:id="rId79"/>
    <p:sldId id="1907" r:id="rId80"/>
    <p:sldId id="1958" r:id="rId81"/>
    <p:sldId id="1959" r:id="rId82"/>
    <p:sldId id="1960" r:id="rId83"/>
    <p:sldId id="1961" r:id="rId84"/>
    <p:sldId id="1962" r:id="rId85"/>
    <p:sldId id="1963" r:id="rId86"/>
    <p:sldId id="1964" r:id="rId87"/>
    <p:sldId id="1965" r:id="rId8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298FDC-6416-4CF1-A14E-FA37440277FB}">
          <p14:sldIdLst>
            <p14:sldId id="256"/>
          </p14:sldIdLst>
        </p14:section>
        <p14:section name="Web Apps" id="{11DF790F-09B4-431D-9044-0629ED150A20}">
          <p14:sldIdLst>
            <p14:sldId id="278"/>
            <p14:sldId id="1720"/>
            <p14:sldId id="1721"/>
            <p14:sldId id="1895"/>
            <p14:sldId id="1911"/>
            <p14:sldId id="1724"/>
            <p14:sldId id="1938"/>
            <p14:sldId id="1897"/>
            <p14:sldId id="1898"/>
            <p14:sldId id="1913"/>
            <p14:sldId id="1926"/>
            <p14:sldId id="1899"/>
            <p14:sldId id="1937"/>
            <p14:sldId id="1929"/>
            <p14:sldId id="1914"/>
            <p14:sldId id="1900"/>
            <p14:sldId id="1915"/>
            <p14:sldId id="1903"/>
            <p14:sldId id="1936"/>
            <p14:sldId id="1916"/>
            <p14:sldId id="1932"/>
            <p14:sldId id="1933"/>
            <p14:sldId id="1934"/>
            <p14:sldId id="1935"/>
            <p14:sldId id="1901"/>
            <p14:sldId id="1733"/>
            <p14:sldId id="1917"/>
            <p14:sldId id="1919"/>
            <p14:sldId id="1906"/>
            <p14:sldId id="1918"/>
            <p14:sldId id="1920"/>
            <p14:sldId id="1924"/>
            <p14:sldId id="1727"/>
            <p14:sldId id="1728"/>
            <p14:sldId id="1729"/>
          </p14:sldIdLst>
        </p14:section>
        <p14:section name="Azure SQL" id="{4A96A072-C9DA-4B82-99F8-E400ECB814B4}">
          <p14:sldIdLst>
            <p14:sldId id="1967"/>
            <p14:sldId id="1939"/>
            <p14:sldId id="1940"/>
            <p14:sldId id="1941"/>
            <p14:sldId id="1942"/>
            <p14:sldId id="1927"/>
            <p14:sldId id="1943"/>
            <p14:sldId id="1928"/>
            <p14:sldId id="1921"/>
            <p14:sldId id="1944"/>
            <p14:sldId id="1945"/>
            <p14:sldId id="1946"/>
            <p14:sldId id="1947"/>
          </p14:sldIdLst>
        </p14:section>
        <p14:section name="Key Vault" id="{BAD8A5CF-9516-4F78-B874-62BA7958E390}">
          <p14:sldIdLst>
            <p14:sldId id="1968"/>
            <p14:sldId id="1877"/>
            <p14:sldId id="287"/>
            <p14:sldId id="1878"/>
            <p14:sldId id="1879"/>
            <p14:sldId id="1880"/>
            <p14:sldId id="1881"/>
            <p14:sldId id="1896"/>
            <p14:sldId id="1883"/>
            <p14:sldId id="1948"/>
            <p14:sldId id="1884"/>
          </p14:sldIdLst>
        </p14:section>
        <p14:section name="Cosmos DB" id="{7E2A4F2B-0DB2-4F63-A894-6842D12DF6F5}">
          <p14:sldIdLst>
            <p14:sldId id="1969"/>
            <p14:sldId id="1894"/>
            <p14:sldId id="1949"/>
            <p14:sldId id="1904"/>
            <p14:sldId id="1950"/>
            <p14:sldId id="1951"/>
            <p14:sldId id="1925"/>
            <p14:sldId id="1952"/>
            <p14:sldId id="1953"/>
            <p14:sldId id="1954"/>
            <p14:sldId id="1955"/>
            <p14:sldId id="1956"/>
            <p14:sldId id="1957"/>
            <p14:sldId id="1907"/>
            <p14:sldId id="1958"/>
            <p14:sldId id="1959"/>
            <p14:sldId id="1960"/>
            <p14:sldId id="1961"/>
            <p14:sldId id="1962"/>
            <p14:sldId id="1963"/>
            <p14:sldId id="1964"/>
            <p14:sldId id="1965"/>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9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A80000"/>
    <a:srgbClr val="005B70"/>
    <a:srgbClr val="D73B02"/>
    <a:srgbClr val="FFFFFF"/>
    <a:srgbClr val="0178D4"/>
    <a:srgbClr val="E6E6E6"/>
    <a:srgbClr val="107C0F"/>
    <a:srgbClr val="E81123"/>
    <a:srgbClr val="BB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9271" autoAdjust="0"/>
  </p:normalViewPr>
  <p:slideViewPr>
    <p:cSldViewPr snapToGrid="0">
      <p:cViewPr varScale="1">
        <p:scale>
          <a:sx n="53" d="100"/>
          <a:sy n="53" d="100"/>
        </p:scale>
        <p:origin x="1212" y="36"/>
      </p:cViewPr>
      <p:guideLst>
        <p:guide orient="horz" pos="2137"/>
        <p:guide pos="3840"/>
      </p:guideLst>
    </p:cSldViewPr>
  </p:slideViewPr>
  <p:notesTextViewPr>
    <p:cViewPr>
      <p:scale>
        <a:sx n="1" d="1"/>
        <a:sy n="1" d="1"/>
      </p:scale>
      <p:origin x="0" y="0"/>
    </p:cViewPr>
  </p:notesTextViewPr>
  <p:sorterViewPr>
    <p:cViewPr>
      <p:scale>
        <a:sx n="100" d="100"/>
        <a:sy n="100" d="100"/>
      </p:scale>
      <p:origin x="0" y="-9187"/>
    </p:cViewPr>
  </p:sorter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notesMaster" Target="notesMasters/notesMaster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commentAuthors" Target="commentAuthors.xml"/><Relationship Id="rId96"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29D0FB82-9DD1-4BD9-89FE-09FCEF213755}">
      <dgm:prSet phldrT="[Text]"/>
      <dgm:spPr/>
      <dgm:t>
        <a:bodyPr/>
        <a:lstStyle/>
        <a:p>
          <a:r>
            <a:rPr lang="en-US" dirty="0"/>
            <a:t>.NET Core</a:t>
          </a:r>
        </a:p>
      </dgm:t>
    </dgm:pt>
    <dgm:pt modelId="{DD7E6006-F966-42B7-A6F6-5E1D6CA0F328}" type="parTrans" cxnId="{DAF9FD9D-7AAE-450F-84DC-D0D139753BD9}">
      <dgm:prSet/>
      <dgm:spPr/>
      <dgm:t>
        <a:bodyPr/>
        <a:lstStyle/>
        <a:p>
          <a:endParaRPr lang="en-US"/>
        </a:p>
      </dgm:t>
    </dgm:pt>
    <dgm:pt modelId="{7CAEC2D0-3E64-4A88-BD45-547635DFA687}" type="sibTrans" cxnId="{DAF9FD9D-7AAE-450F-84DC-D0D139753BD9}">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pt>
    <dgm:pt modelId="{CD5F917D-D4ED-46D1-8F9B-7D25B77B296A}" type="pres">
      <dgm:prSet presAssocID="{AE0F3DB5-4258-427E-8E43-2B51E0BD4121}" presName="node" presStyleLbl="node1" presStyleIdx="0" presStyleCnt="7">
        <dgm:presLayoutVars>
          <dgm:bulletEnabled val="1"/>
        </dgm:presLayoutVars>
      </dgm:prSet>
      <dgm:spPr/>
    </dgm:pt>
    <dgm:pt modelId="{761F4A73-919F-4C74-96CD-3C2524F9FCB5}" type="pres">
      <dgm:prSet presAssocID="{62236451-F8C6-4EAE-BA2E-123A689835D1}" presName="sibTrans" presStyleCnt="0"/>
      <dgm:spPr/>
    </dgm:pt>
    <dgm:pt modelId="{EBD84F57-2A5B-4B65-9150-08C9CC800FF3}" type="pres">
      <dgm:prSet presAssocID="{29D0FB82-9DD1-4BD9-89FE-09FCEF213755}" presName="node" presStyleLbl="node1" presStyleIdx="1" presStyleCnt="7">
        <dgm:presLayoutVars>
          <dgm:bulletEnabled val="1"/>
        </dgm:presLayoutVars>
      </dgm:prSet>
      <dgm:spPr/>
    </dgm:pt>
    <dgm:pt modelId="{F70B5EBF-7C51-4920-919A-4E340613999B}" type="pres">
      <dgm:prSet presAssocID="{7CAEC2D0-3E64-4A88-BD45-547635DFA687}" presName="sibTrans" presStyleCnt="0"/>
      <dgm:spPr/>
    </dgm:pt>
    <dgm:pt modelId="{FD4AE17A-24E8-46D5-A4AF-0B3F75A8B806}" type="pres">
      <dgm:prSet presAssocID="{4D30FAAD-335E-46E8-93F8-5599E29375D3}" presName="node" presStyleLbl="node1" presStyleIdx="2" presStyleCnt="7">
        <dgm:presLayoutVars>
          <dgm:bulletEnabled val="1"/>
        </dgm:presLayoutVars>
      </dgm:prSet>
      <dgm:spPr/>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3" presStyleCnt="7">
        <dgm:presLayoutVars>
          <dgm:bulletEnabled val="1"/>
        </dgm:presLayoutVars>
      </dgm:prSet>
      <dgm:spPr/>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4" presStyleCnt="7">
        <dgm:presLayoutVars>
          <dgm:bulletEnabled val="1"/>
        </dgm:presLayoutVars>
      </dgm:prSet>
      <dgm:spPr/>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5" presStyleCnt="7">
        <dgm:presLayoutVars>
          <dgm:bulletEnabled val="1"/>
        </dgm:presLayoutVars>
      </dgm:prSet>
      <dgm:spPr/>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6" presStyleCnt="7">
        <dgm:presLayoutVars>
          <dgm:bulletEnabled val="1"/>
        </dgm:presLayoutVars>
      </dgm:prSet>
      <dgm:spPr/>
    </dgm:pt>
  </dgm:ptLst>
  <dgm:cxnLst>
    <dgm:cxn modelId="{0E246F02-E377-4ABD-AB27-554E02F5D71B}" srcId="{42EEA9E0-4BB0-49A2-B0FC-9BF0C95028FA}" destId="{C899AAEC-5EA9-4205-8799-CAB01285C8B6}" srcOrd="5" destOrd="0" parTransId="{86491A74-3C48-483D-8A0E-7D1370391E37}" sibTransId="{7573E262-B696-4DB1-95D6-DE616CD7EA25}"/>
    <dgm:cxn modelId="{4D967902-607B-4597-AA17-3F9412886262}" type="presOf" srcId="{42EEA9E0-4BB0-49A2-B0FC-9BF0C95028FA}" destId="{7BE0F437-8238-4E71-BFCF-DF02073B1196}"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96EBF75C-996D-4E54-B34B-FA56F74FEA74}" type="presOf" srcId="{AE0F3DB5-4258-427E-8E43-2B51E0BD4121}" destId="{CD5F917D-D4ED-46D1-8F9B-7D25B77B296A}"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37F8AA72-E46C-4308-B23D-02DB2F20E1D7}" type="presOf" srcId="{225786EB-A684-4D99-8F7E-3EE538ACA122}" destId="{F69018C9-05C3-4DC1-8417-B4B354049248}" srcOrd="0" destOrd="0" presId="urn:microsoft.com/office/officeart/2005/8/layout/default"/>
    <dgm:cxn modelId="{BB6A1189-32A8-4249-A0E2-7E69BC4C0343}" type="presOf" srcId="{29D0FB82-9DD1-4BD9-89FE-09FCEF213755}" destId="{EBD84F57-2A5B-4B65-9150-08C9CC800FF3}" srcOrd="0" destOrd="0" presId="urn:microsoft.com/office/officeart/2005/8/layout/default"/>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2" destOrd="0" parTransId="{6A15AED3-7ACD-456B-AED8-D9398E664CA4}" sibTransId="{D8495A04-0F52-417E-8E2C-DAE9E6D593DD}"/>
    <dgm:cxn modelId="{CF99CC9D-C762-46AC-A859-CD9A84CFA3DE}" srcId="{42EEA9E0-4BB0-49A2-B0FC-9BF0C95028FA}" destId="{4584C4CF-F4A0-464E-BF9F-2A40131BC7E4}" srcOrd="6" destOrd="0" parTransId="{16C5019F-904F-45C8-B60D-2D0740B82CFC}" sibTransId="{4710B146-608D-4918-9E86-D57922E931DC}"/>
    <dgm:cxn modelId="{DAF9FD9D-7AAE-450F-84DC-D0D139753BD9}" srcId="{42EEA9E0-4BB0-49A2-B0FC-9BF0C95028FA}" destId="{29D0FB82-9DD1-4BD9-89FE-09FCEF213755}" srcOrd="1" destOrd="0" parTransId="{DD7E6006-F966-42B7-A6F6-5E1D6CA0F328}" sibTransId="{7CAEC2D0-3E64-4A88-BD45-547635DFA687}"/>
    <dgm:cxn modelId="{6A46D0B5-380C-453E-874B-8ADF4E903D9F}" srcId="{42EEA9E0-4BB0-49A2-B0FC-9BF0C95028FA}" destId="{225786EB-A684-4D99-8F7E-3EE538ACA122}" srcOrd="4" destOrd="0" parTransId="{C866FCA0-0EC6-4902-A088-3926102BFCA0}" sibTransId="{1DBFDB9E-5408-401E-885D-2334747B3094}"/>
    <dgm:cxn modelId="{B4213DF1-6C14-4E52-BF57-7E76BD92072E}" srcId="{42EEA9E0-4BB0-49A2-B0FC-9BF0C95028FA}" destId="{D55DF6B8-EEA8-4367-A323-8CAB2326B290}" srcOrd="3" destOrd="0" parTransId="{5BD62E6E-B347-4093-A1FE-D620F01F1FF1}" sibTransId="{41B53FDA-0219-4962-BCE8-CF9073A18681}"/>
    <dgm:cxn modelId="{735B16FD-848C-407A-8E4F-1978519F4CFB}" type="presOf" srcId="{4584C4CF-F4A0-464E-BF9F-2A40131BC7E4}" destId="{E7B629CC-C334-4A60-823E-4EA4C0E89FD4}"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1758E7D9-BB26-4823-BC01-2E6F4A4C987C}" type="presParOf" srcId="{7BE0F437-8238-4E71-BFCF-DF02073B1196}" destId="{EBD84F57-2A5B-4B65-9150-08C9CC800FF3}" srcOrd="2" destOrd="0" presId="urn:microsoft.com/office/officeart/2005/8/layout/default"/>
    <dgm:cxn modelId="{ED6A46B7-AB62-4CC5-92DB-DA93BEA734A5}" type="presParOf" srcId="{7BE0F437-8238-4E71-BFCF-DF02073B1196}" destId="{F70B5EBF-7C51-4920-919A-4E340613999B}" srcOrd="3" destOrd="0" presId="urn:microsoft.com/office/officeart/2005/8/layout/default"/>
    <dgm:cxn modelId="{881E9B07-7710-4FA4-B90F-A6A264E30CC2}" type="presParOf" srcId="{7BE0F437-8238-4E71-BFCF-DF02073B1196}" destId="{FD4AE17A-24E8-46D5-A4AF-0B3F75A8B806}" srcOrd="4" destOrd="0" presId="urn:microsoft.com/office/officeart/2005/8/layout/default"/>
    <dgm:cxn modelId="{82B752F4-E20E-424B-9385-18EF0C0A9F1B}" type="presParOf" srcId="{7BE0F437-8238-4E71-BFCF-DF02073B1196}" destId="{B4A4B44A-010F-4FAC-A799-429CBB4357FF}" srcOrd="5" destOrd="0" presId="urn:microsoft.com/office/officeart/2005/8/layout/default"/>
    <dgm:cxn modelId="{63384122-79CF-4FA2-82D8-FBC15B7B7E28}" type="presParOf" srcId="{7BE0F437-8238-4E71-BFCF-DF02073B1196}" destId="{458940EF-B061-421B-B7EA-90E9DCE2C8D3}" srcOrd="6" destOrd="0" presId="urn:microsoft.com/office/officeart/2005/8/layout/default"/>
    <dgm:cxn modelId="{6F95DD04-BBE5-43C2-AEE2-7B41629F832A}" type="presParOf" srcId="{7BE0F437-8238-4E71-BFCF-DF02073B1196}" destId="{B864FF97-0AD9-41A3-B3AD-6B3BF0C15CC5}" srcOrd="7" destOrd="0" presId="urn:microsoft.com/office/officeart/2005/8/layout/default"/>
    <dgm:cxn modelId="{2056E655-FDEC-4A21-884C-9B2FBBAB2EEA}" type="presParOf" srcId="{7BE0F437-8238-4E71-BFCF-DF02073B1196}" destId="{F69018C9-05C3-4DC1-8417-B4B354049248}" srcOrd="8" destOrd="0" presId="urn:microsoft.com/office/officeart/2005/8/layout/default"/>
    <dgm:cxn modelId="{3988BE6D-432F-4CFF-BCCC-EDB39D5A6520}" type="presParOf" srcId="{7BE0F437-8238-4E71-BFCF-DF02073B1196}" destId="{021FD24E-6C9F-4B8C-B369-0AAA1EAB7BD0}" srcOrd="9" destOrd="0" presId="urn:microsoft.com/office/officeart/2005/8/layout/default"/>
    <dgm:cxn modelId="{EED6A5A6-AFBE-4AEE-A2EF-D96AB1E0204B}" type="presParOf" srcId="{7BE0F437-8238-4E71-BFCF-DF02073B1196}" destId="{F4D16AA7-E6EB-4481-8AE1-2CC67A3D2777}" srcOrd="10" destOrd="0" presId="urn:microsoft.com/office/officeart/2005/8/layout/default"/>
    <dgm:cxn modelId="{7B837CAB-8514-472A-8FEE-A669DED2E8DB}" type="presParOf" srcId="{7BE0F437-8238-4E71-BFCF-DF02073B1196}" destId="{C416ADFD-EBC7-49D8-8D83-3F6A304C06A4}" srcOrd="11" destOrd="0" presId="urn:microsoft.com/office/officeart/2005/8/layout/default"/>
    <dgm:cxn modelId="{F3D4CCEC-5850-4285-99CF-DF8E64532161}" type="presParOf" srcId="{7BE0F437-8238-4E71-BFCF-DF02073B1196}" destId="{E7B629CC-C334-4A60-823E-4EA4C0E89FD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a:t>
          </a:r>
        </a:p>
      </dsp:txBody>
      <dsp:txXfrm>
        <a:off x="269149" y="1080"/>
        <a:ext cx="2060493" cy="1236296"/>
      </dsp:txXfrm>
    </dsp:sp>
    <dsp:sp modelId="{EBD84F57-2A5B-4B65-9150-08C9CC800FF3}">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 Core</a:t>
          </a:r>
        </a:p>
      </dsp:txBody>
      <dsp:txXfrm>
        <a:off x="2535691" y="1080"/>
        <a:ext cx="2060493" cy="1236296"/>
      </dsp:txXfrm>
    </dsp:sp>
    <dsp:sp modelId="{FD4AE17A-24E8-46D5-A4AF-0B3F75A8B806}">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Java</a:t>
          </a:r>
        </a:p>
      </dsp:txBody>
      <dsp:txXfrm>
        <a:off x="4802234" y="1080"/>
        <a:ext cx="2060493" cy="1236296"/>
      </dsp:txXfrm>
    </dsp:sp>
    <dsp:sp modelId="{458940EF-B061-421B-B7EA-90E9DCE2C8D3}">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Ruby</a:t>
          </a:r>
        </a:p>
      </dsp:txBody>
      <dsp:txXfrm>
        <a:off x="7068777" y="1080"/>
        <a:ext cx="2060493" cy="1236296"/>
      </dsp:txXfrm>
    </dsp:sp>
    <dsp:sp modelId="{F69018C9-05C3-4DC1-8417-B4B354049248}">
      <dsp:nvSpPr>
        <dsp:cNvPr id="0" name=""/>
        <dsp:cNvSpPr/>
      </dsp:nvSpPr>
      <dsp:spPr>
        <a:xfrm>
          <a:off x="1402420"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Node.JS</a:t>
          </a:r>
        </a:p>
      </dsp:txBody>
      <dsp:txXfrm>
        <a:off x="1402420" y="1443425"/>
        <a:ext cx="2060493" cy="1236296"/>
      </dsp:txXfrm>
    </dsp:sp>
    <dsp:sp modelId="{F4D16AA7-E6EB-4481-8AE1-2CC67A3D2777}">
      <dsp:nvSpPr>
        <dsp:cNvPr id="0" name=""/>
        <dsp:cNvSpPr/>
      </dsp:nvSpPr>
      <dsp:spPr>
        <a:xfrm>
          <a:off x="3668963"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PHP</a:t>
          </a:r>
        </a:p>
      </dsp:txBody>
      <dsp:txXfrm>
        <a:off x="3668963" y="1443425"/>
        <a:ext cx="2060493" cy="1236296"/>
      </dsp:txXfrm>
    </dsp:sp>
    <dsp:sp modelId="{E7B629CC-C334-4A60-823E-4EA4C0E89FD4}">
      <dsp:nvSpPr>
        <dsp:cNvPr id="0" name=""/>
        <dsp:cNvSpPr/>
      </dsp:nvSpPr>
      <dsp:spPr>
        <a:xfrm>
          <a:off x="5935506"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Python</a:t>
          </a:r>
        </a:p>
      </dsp:txBody>
      <dsp:txXfrm>
        <a:off x="5935506" y="1443425"/>
        <a:ext cx="2060493" cy="12362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10/23/2020 2:10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10/23/2020 2:10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09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new major or minor version is added, it is installed side-by-side with the existing versions. You can manually upgrade your app to the new version. If you configured the runtime version in a configuration file (such as </a:t>
            </a:r>
            <a:r>
              <a:rPr lang="en-US" dirty="0" err="1"/>
              <a:t>web.config</a:t>
            </a:r>
            <a:r>
              <a:rPr lang="en-US" sz="882" b="0" i="0" kern="1200" dirty="0">
                <a:solidFill>
                  <a:schemeClr val="tx1"/>
                </a:solidFill>
                <a:effectLst/>
                <a:latin typeface="Segoe UI Light" pitchFamily="34" charset="0"/>
                <a:ea typeface="+mn-ea"/>
                <a:cs typeface="+mn-cs"/>
              </a:rPr>
              <a:t> and </a:t>
            </a:r>
            <a:r>
              <a:rPr lang="en-US" dirty="0" err="1"/>
              <a:t>package.json</a:t>
            </a:r>
            <a:r>
              <a:rPr lang="en-US" sz="882" b="0" i="0" kern="1200" dirty="0">
                <a:solidFill>
                  <a:schemeClr val="tx1"/>
                </a:solidFill>
                <a:effectLst/>
                <a:latin typeface="Segoe UI Light" pitchFamily="34" charset="0"/>
                <a:ea typeface="+mn-ea"/>
                <a:cs typeface="+mn-cs"/>
              </a:rPr>
              <a:t>), you need to upgrade with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webapp</a:t>
            </a:r>
            <a:r>
              <a:rPr lang="en-US" sz="882" b="1" i="0" kern="1200" dirty="0">
                <a:solidFill>
                  <a:schemeClr val="tx1"/>
                </a:solidFill>
                <a:effectLst/>
                <a:latin typeface="Segoe UI Light" pitchFamily="34" charset="0"/>
                <a:ea typeface="+mn-ea"/>
                <a:cs typeface="+mn-cs"/>
              </a:rPr>
              <a:t>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7909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webapp</a:t>
            </a:r>
            <a:r>
              <a:rPr lang="en-US" sz="882" b="1" i="0" kern="1200" dirty="0">
                <a:solidFill>
                  <a:schemeClr val="tx1"/>
                </a:solidFill>
                <a:effectLst/>
                <a:latin typeface="Segoe UI Light" pitchFamily="34" charset="0"/>
                <a:ea typeface="+mn-ea"/>
                <a:cs typeface="+mn-cs"/>
              </a:rPr>
              <a:t> config </a:t>
            </a:r>
            <a:r>
              <a:rPr lang="en-US" sz="882" b="1" i="0" kern="1200" dirty="0" err="1">
                <a:solidFill>
                  <a:schemeClr val="tx1"/>
                </a:solidFill>
                <a:effectLst/>
                <a:latin typeface="Segoe UI Light" pitchFamily="34" charset="0"/>
                <a:ea typeface="+mn-ea"/>
                <a:cs typeface="+mn-cs"/>
              </a:rPr>
              <a:t>appsettings</a:t>
            </a:r>
            <a:r>
              <a:rPr lang="en-US" sz="882" b="1" i="0" kern="1200" dirty="0">
                <a:solidFill>
                  <a:schemeClr val="tx1"/>
                </a:solidFill>
                <a:effectLst/>
                <a:latin typeface="Segoe UI Light" pitchFamily="34" charset="0"/>
                <a:ea typeface="+mn-ea"/>
                <a:cs typeface="+mn-cs"/>
              </a:rPr>
              <a:t>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7721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existing SSL 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769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957178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6233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a:t>
            </a:r>
            <a:r>
              <a:rPr lang="en-US" sz="882" b="0" i="0" kern="1200" dirty="0" err="1">
                <a:solidFill>
                  <a:schemeClr val="tx1"/>
                </a:solidFill>
                <a:effectLst/>
                <a:latin typeface="Segoe UI Light" pitchFamily="34" charset="0"/>
                <a:ea typeface="+mn-ea"/>
                <a:cs typeface="+mn-cs"/>
              </a:rPr>
              <a:t>possibleOutboundIPAddresses</a:t>
            </a:r>
            <a:r>
              <a:rPr lang="en-US" sz="882" b="0" i="0" kern="1200" dirty="0">
                <a:solidFill>
                  <a:schemeClr val="tx1"/>
                </a:solidFill>
                <a:effectLst/>
                <a:latin typeface="Segoe UI Light" pitchFamily="34" charset="0"/>
                <a:ea typeface="+mn-ea"/>
                <a:cs typeface="+mn-cs"/>
              </a:rPr>
              <a:t>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123100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a:t>
            </a:r>
            <a:r>
              <a:rPr lang="en-US" dirty="0" err="1"/>
              <a:t>host:port</a:t>
            </a:r>
            <a:r>
              <a:rPr lang="en-US" dirty="0"/>
              <a: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9420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a:t>
            </a:r>
            <a:r>
              <a:rPr lang="en-US" sz="882" b="0" i="0" kern="1200" dirty="0" err="1">
                <a:solidFill>
                  <a:schemeClr val="tx1"/>
                </a:solidFill>
                <a:effectLst/>
                <a:latin typeface="Segoe UI Light" pitchFamily="34" charset="0"/>
                <a:ea typeface="+mn-ea"/>
                <a:cs typeface="+mn-cs"/>
              </a:rPr>
              <a:t>host:port</a:t>
            </a:r>
            <a:r>
              <a:rPr lang="en-US" sz="882" b="0" i="0" kern="1200" dirty="0">
                <a:solidFill>
                  <a:schemeClr val="tx1"/>
                </a:solidFill>
                <a:effectLst/>
                <a:latin typeface="Segoe UI Light" pitchFamily="34" charset="0"/>
                <a:ea typeface="+mn-ea"/>
                <a:cs typeface="+mn-cs"/>
              </a:rPr>
              <a: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4666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Azure Traffic Manager to control how requests from web clients are distributed to apps in Azure App Service. When App Service endpoints are added to an Azure Traffic Manager profile, Azure Traffic Manager keeps track of the status of your App Service apps (running, stopped, or deleted) so that it can decide which of those endpoints should receive traffic.</a:t>
            </a:r>
          </a:p>
          <a:p>
            <a:endParaRPr lang="en-US" dirty="0"/>
          </a:p>
          <a:p>
            <a:r>
              <a:rPr lang="en-US" sz="882" b="0" i="0" kern="1200" dirty="0">
                <a:solidFill>
                  <a:schemeClr val="tx1"/>
                </a:solidFill>
                <a:effectLst/>
                <a:latin typeface="Segoe UI Light" pitchFamily="34" charset="0"/>
                <a:ea typeface="+mn-ea"/>
                <a:cs typeface="+mn-cs"/>
              </a:rPr>
              <a:t>To configure the control of App Service app traffic, you create a profile in Azure Traffic Manager, and then add the endpoints (in this case, App Service) for which you want to control traffic to the profile. Your app status (running, stopped, or deleted) is regularly communicated to the profile so that Azure Traffic Manager can direct traffic accordingly.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60343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You can use Azure Traffic Manager to control how requests from web clients are distributed to apps in Azure App Service.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Traffic Manager uses DNS to direct client requests to the most appropriate service endpoint based on a traffic-routing method and the health of the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7341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593229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Priority</a:t>
            </a:r>
          </a:p>
          <a:p>
            <a:r>
              <a:rPr lang="en-US" sz="882" b="0" i="0" kern="1200" dirty="0">
                <a:solidFill>
                  <a:schemeClr val="tx1"/>
                </a:solidFill>
                <a:effectLst/>
                <a:latin typeface="Segoe UI Light" pitchFamily="34" charset="0"/>
                <a:ea typeface="+mn-ea"/>
                <a:cs typeface="+mn-cs"/>
              </a:rPr>
              <a:t>Use a primary app for all traffic, and provide backups in case the primary or the backup apps are unavailable.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Weighted</a:t>
            </a:r>
          </a:p>
          <a:p>
            <a:r>
              <a:rPr lang="en-US" sz="882" b="0" i="0" kern="1200" dirty="0">
                <a:solidFill>
                  <a:schemeClr val="tx1"/>
                </a:solidFill>
                <a:effectLst/>
                <a:latin typeface="Segoe UI Light" pitchFamily="34" charset="0"/>
                <a:ea typeface="+mn-ea"/>
                <a:cs typeface="+mn-cs"/>
              </a:rPr>
              <a:t>Distribute traffic across a set of apps, either evenly or according to weights, which you define.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Performance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have apps in different geographic locations, use the "closest" app in terms of the lowest network latency.</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Geographic</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Direct users to specific apps based on which geographic location their DNS query originates from.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42823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Often an organization wants to provide reliability for its services by deploying one or more backup services in case their primary service goes down. The priority traffic-routing method allows Azure customers to easily implement this failover pattern.</a:t>
            </a:r>
          </a:p>
          <a:p>
            <a:endParaRPr lang="en-US" b="1" dirty="0"/>
          </a:p>
          <a:p>
            <a:r>
              <a:rPr lang="en-US" sz="882" b="0" i="0" kern="1200" dirty="0">
                <a:solidFill>
                  <a:schemeClr val="tx1"/>
                </a:solidFill>
                <a:effectLst/>
                <a:latin typeface="Segoe UI Light" pitchFamily="34" charset="0"/>
                <a:ea typeface="+mn-ea"/>
                <a:cs typeface="+mn-cs"/>
              </a:rPr>
              <a:t>The Azure Traffic Manager profile contains a prioritized list of service endpoints. By default, Traffic Manager sends all traffic to the primary (highest-priority) endpoint. If the primary endpoint is not available, Traffic Manager routes the traffic to the second endpoint. If both the primary and secondary endpoints are not available, the traffic goes to the third, and so on. Availability of the endpoint is based on the configured status (enabled or disabled) and the ongoing endpoint monitoring.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50038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weighted traffic-routing method allows you to distribute traffic evenly or to use a pre-defined weighting. In the weighted traffic-routing method, you assign a weight to each endpoint in the Traffic Manager profile configuration. The weight is an integer from 1 to 1000. This parameter is optional. If omitted, Traffic Managers use a default weight of 1. The higher the weight, the higher the priority.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frequently in the DNS responses.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791498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Deploying endpoints in two or more locations across the globe can improve the responsiveness of many applications by routing traffic to the location that is 'closest' to you. The performance traffic-routing method provides this capability.</a:t>
            </a:r>
          </a:p>
          <a:p>
            <a:br>
              <a:rPr lang="en-US" dirty="0"/>
            </a:br>
            <a:r>
              <a:rPr lang="en-US" dirty="0"/>
              <a:t>The 'closest' endpoint is not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p>
          <a:p>
            <a:endParaRPr lang="en-US" dirty="0"/>
          </a:p>
          <a:p>
            <a:r>
              <a:rPr lang="en-US" dirty="0"/>
              <a:t>Traffic Manager looks up the source IP address of the incoming DNS request in the internet latency table. Traffic Manager then chooses an available endpoint in the Azure datacenter that has the lowest latency for that IP address range and returns that endpoint in the DNS response.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88855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configure Traffic Manager profiles to use the geographic routing method so that users are directed to specific endpoints (Azure, External, or Nested) based the geographic location from which their DNS query originates. When a profile is configured for geographic routing, each endpoint associated with that profile must have a set of geographic regions assigned to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geographic region can be at following levels of granularity: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World, which means any region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Regional Grouping; for example, Africa, Middle East, or Australia/Pacific.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Country/Region;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Ireland, Peru, or Hong Kong SAR.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State/Province;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for example, California in the USA, Queensland in Australia, or Alberta in Canada. Note that this granularity level is supported only for states or provinces in Australia, Canada, and the USA.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assign a region or a set of regions to an endpoint, any requests from those regions get routed only to that endpoint. Traffic Manager uses the source IP address of the DNS query to determine the region from which a user is querying. Usually, this is the IP address of the local DNS resolver doing the query on behalf of the user.</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451314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26528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a:t>
            </a:r>
            <a:r>
              <a:rPr lang="en-US" sz="882" b="0" i="0" kern="1200" dirty="0" err="1">
                <a:solidFill>
                  <a:schemeClr val="tx1"/>
                </a:solidFill>
                <a:effectLst/>
                <a:latin typeface="Segoe UI Light" pitchFamily="34" charset="0"/>
                <a:ea typeface="+mn-ea"/>
                <a:cs typeface="+mn-cs"/>
              </a:rPr>
              <a:t>Powershell</a:t>
            </a:r>
            <a:r>
              <a:rPr lang="en-US" sz="882" b="0" i="0" kern="1200" dirty="0">
                <a:solidFill>
                  <a:schemeClr val="tx1"/>
                </a:solidFill>
                <a:effectLst/>
                <a:latin typeface="Segoe UI Light" pitchFamily="34" charset="0"/>
                <a:ea typeface="+mn-ea"/>
                <a:cs typeface="+mn-cs"/>
              </a:rPr>
              <a:t>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2648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101788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8298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12869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.NET Core,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89611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300090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51751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39804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70571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79493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SQL Database is a general-purpose relational database managed service in Microsoft Azure that supports structures such as relational data, JSON, spatial, and XML. SQL Database delivers dynamically scalable performance within two different purchasing models: a </a:t>
            </a:r>
            <a:r>
              <a:rPr lang="en-US" sz="882" b="0" i="0" kern="1200" dirty="0" err="1">
                <a:solidFill>
                  <a:schemeClr val="tx1"/>
                </a:solidFill>
                <a:effectLst/>
                <a:latin typeface="Segoe UI Light" pitchFamily="34" charset="0"/>
                <a:ea typeface="+mn-ea"/>
                <a:cs typeface="+mn-cs"/>
              </a:rPr>
              <a:t>vCore</a:t>
            </a:r>
            <a:r>
              <a:rPr lang="en-US" sz="882" b="0" i="0" kern="1200" dirty="0">
                <a:solidFill>
                  <a:schemeClr val="tx1"/>
                </a:solidFill>
                <a:effectLst/>
                <a:latin typeface="Segoe UI Light" pitchFamily="34" charset="0"/>
                <a:ea typeface="+mn-ea"/>
                <a:cs typeface="+mn-cs"/>
              </a:rPr>
              <a:t>-based purchasing model and a DTU-based purchasing model. SQL Database also provides options such as </a:t>
            </a:r>
            <a:r>
              <a:rPr lang="en-US" sz="882" b="0" i="0" kern="1200" dirty="0" err="1">
                <a:solidFill>
                  <a:schemeClr val="tx1"/>
                </a:solidFill>
                <a:effectLst/>
                <a:latin typeface="Segoe UI Light" pitchFamily="34" charset="0"/>
                <a:ea typeface="+mn-ea"/>
                <a:cs typeface="+mn-cs"/>
              </a:rPr>
              <a:t>columnstore</a:t>
            </a:r>
            <a:r>
              <a:rPr lang="en-US" sz="882" b="0" i="0" kern="1200" dirty="0">
                <a:solidFill>
                  <a:schemeClr val="tx1"/>
                </a:solidFill>
                <a:effectLst/>
                <a:latin typeface="Segoe UI Light" pitchFamily="34" charset="0"/>
                <a:ea typeface="+mn-ea"/>
                <a:cs typeface="+mn-cs"/>
              </a:rPr>
              <a:t> indexes for extreme analytic analysis and reporting, and in-memory OLTP for extreme transactional processing. Microsoft handles all patching and updating of the SQL code base seamlessly and abstracts away all management of the underlying infrastructure.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SQL Database shares its code base with the Microsoft SQL Server database engine. With the Microsoft cloud-first strategy, the newest capabilities of SQL Server are released first to SQL Database, and then to SQL Server itself. This approach provides you with the newest SQL Server capabilities with no overhead for patching or upgrading—and with these new features tested across millions of databases.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124810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Similar to SQL Server, the SQL Database service has two concepts in its hierarchy: </a:t>
            </a:r>
          </a:p>
          <a:p>
            <a:pPr marL="171450" indent="-171450">
              <a:buFont typeface="Arial" panose="020B0604020202020204" pitchFamily="34" charset="0"/>
              <a:buChar char="•"/>
            </a:pPr>
            <a:r>
              <a:rPr lang="en-US" b="1" dirty="0"/>
              <a:t>SQL Database server</a:t>
            </a:r>
            <a:r>
              <a:rPr lang="en-US" b="0" dirty="0"/>
              <a:t>.</a:t>
            </a:r>
            <a:r>
              <a:rPr lang="en-US" b="1" dirty="0"/>
              <a:t> </a:t>
            </a:r>
            <a:r>
              <a:rPr lang="en-US" b="0" dirty="0"/>
              <a:t>An SQL Database server is a container for database instances. It provides the ability to establish sign-ins, create a firewall, and expose a tabular, data protocol endpoint. A server is required to create databases. Client devices will connect directly to your logical server in Azure.</a:t>
            </a:r>
          </a:p>
          <a:p>
            <a:pPr marL="171450" indent="-171450">
              <a:buFont typeface="Arial" panose="020B0604020202020204" pitchFamily="34" charset="0"/>
              <a:buChar char="•"/>
            </a:pPr>
            <a:r>
              <a:rPr lang="en-US" b="1" dirty="0"/>
              <a:t>SQL</a:t>
            </a:r>
            <a:r>
              <a:rPr lang="en-US" b="0" dirty="0"/>
              <a:t> </a:t>
            </a:r>
            <a:r>
              <a:rPr lang="en-US" b="1" dirty="0"/>
              <a:t>database</a:t>
            </a:r>
            <a:r>
              <a:rPr lang="en-US" b="0" dirty="0"/>
              <a:t>.</a:t>
            </a:r>
            <a:r>
              <a:rPr lang="en-US" b="1" dirty="0"/>
              <a:t> </a:t>
            </a:r>
            <a:r>
              <a:rPr lang="en-US" b="0" dirty="0"/>
              <a:t>An SQL database is the implementation of an individual database by using the service, and it includes its tables and any other features.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819195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Azure SQL Database provides the following deployment options for an Azure SQL Database: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part of a collection of databases known as a managed instance that contains system and user databases and shared set of resources.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single database with its own set of resources managed via a logical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pooled database in an elastic pool with a shared set of resources managed via a logical server.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36306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you can have your SQL Server workloads running in a hosted infrastructure (IaaS) or running as a hosted service (PaaS). The key question that you need to ask when deciding between PaaS or IaaS is this: Do you want to manage your database, apply patches, and take backups, or do you want to delegate these operations to Azure? Depending on the answer, you have the following options: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fully-managed SQL database engine, based on the latest stable Enterprise Edition of SQL Server. This is a relational database as a service (</a:t>
            </a:r>
            <a:r>
              <a:rPr lang="en-US" sz="882" b="0" i="0" kern="1200" dirty="0" err="1">
                <a:solidFill>
                  <a:schemeClr val="tx1"/>
                </a:solidFill>
                <a:effectLst/>
                <a:latin typeface="Segoe UI Light" pitchFamily="34" charset="0"/>
                <a:ea typeface="+mn-ea"/>
                <a:cs typeface="+mn-cs"/>
              </a:rPr>
              <a:t>DaaS</a:t>
            </a:r>
            <a:r>
              <a:rPr lang="en-US" sz="882" b="0" i="0" kern="1200" dirty="0">
                <a:solidFill>
                  <a:schemeClr val="tx1"/>
                </a:solidFill>
                <a:effectLst/>
                <a:latin typeface="Segoe UI Light" pitchFamily="34" charset="0"/>
                <a:ea typeface="+mn-ea"/>
                <a:cs typeface="+mn-cs"/>
              </a:rPr>
              <a:t>) hosted in the Azure cloud that falls into the industry category of platform as a service (PaaS). SQL Database is built on standardized hardware and software that is owned, hosted, and maintained by Microsoft. With SQL Database, you can use built-in features and functionality that require extensive configuration in SQL Server. When using SQL Database, you pay as you go, with options to scale up or out for greater power with no interruption. SQL Database has additional features that are not available in SQL Server, such as built-in intelligence and management. Azure SQL Database offers several deployment options:</a:t>
            </a:r>
          </a:p>
          <a:p>
            <a:pPr lvl="1"/>
            <a:r>
              <a:rPr lang="en-US" sz="882" b="0" i="0" kern="1200" dirty="0">
                <a:solidFill>
                  <a:schemeClr val="tx1"/>
                </a:solidFill>
                <a:effectLst/>
                <a:latin typeface="Segoe UI Light" pitchFamily="34" charset="0"/>
                <a:ea typeface="+mn-ea"/>
                <a:cs typeface="+mn-cs"/>
              </a:rPr>
              <a:t>You can deploy a single database to a logical server. A logical server containing single and pooled databases offers most of database-scoped features of SQL Server. This option is optimized for modern application development of new cloud-born applications.</a:t>
            </a:r>
          </a:p>
          <a:p>
            <a:pPr lvl="1"/>
            <a:r>
              <a:rPr lang="en-US" sz="882" b="0" i="0" kern="1200" dirty="0">
                <a:solidFill>
                  <a:schemeClr val="tx1"/>
                </a:solidFill>
                <a:effectLst/>
                <a:latin typeface="Segoe UI Light" pitchFamily="34" charset="0"/>
                <a:ea typeface="+mn-ea"/>
                <a:cs typeface="+mn-cs"/>
              </a:rPr>
              <a:t>You can deploy to a Azure SQL Database Managed Instances. With Azure SQL Database Managed Instance, Azure SQL Database offers shared resources for databases and additional instance-scoped features. Azure SQL Database Managed Instance supports database migration from on-premises with minimal to no database change. This option provides all of the PaaS benefits of Azure SQL Database but adds capabilities that were previously only available in SQL VMs. This includes a native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 and near 100% compatibility with on-premises SQL Server.</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Server on Azure Virtual Machines</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Infrastructure as a service (IaaS) that allows you to run SQL Server inside a fully managed virtual machine in the Azure cloud. SQL Server virtual machines also run on standardized hardware that is owned, hosted, and maintained by Microsoft. When using SQL Server on a VM, you can either pay as you go for a SQL Server license already included in a SQL Server image or easily use an existing license. You can also stop or resume the VM as needed. SQL Server is installed and hosted in the cloud on Windows Server or Linux virtual machines (VMs) running on Azure, also known as an infrastructure as a service (IaaS). SQL Server on Azure virtual machines is a good option for migrating on-premises SQL Server databases and applications without any database change. All recent versions and editions of SQL Server are available for installation in an IaaS virtual machine. The most significant difference from SQL Database is that SQL Server VMs allow full control over the database engine. You can choose: when maintenance/patching will start, to change the recovery model to simple or bulk logged to enable faster load less log, to pause or start engine when needed, and you can fully customize the SQL Server database engine. With this additional control comes with added responsibility to manage the virtual machines.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067096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62235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 ASP.NET  Core,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a:t>
            </a:r>
            <a:r>
              <a:rPr lang="en-US" dirty="0" err="1"/>
              <a:t>BitBucket</a:t>
            </a:r>
            <a:r>
              <a:rPr lang="en-US" dirty="0"/>
              <a: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355094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Besides creating an SQL database, you can also copy an SQL database. </a:t>
            </a:r>
            <a:r>
              <a:rPr lang="en-US" b="0" dirty="0"/>
              <a:t>The copy feature creates a transactionally-consistent copy of the SQL database and deploys the copy as a new instance.</a:t>
            </a:r>
          </a:p>
          <a:p>
            <a:endParaRPr lang="en-US" b="0" dirty="0"/>
          </a:p>
          <a:p>
            <a:r>
              <a:rPr lang="en-US" b="0" dirty="0"/>
              <a:t>This copy can be on the same server or a new server instance in Azure.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766546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database copy is a snapshot of the source database as of the time of the copy request. You can select the same server or a different server, its service tier and compute size, or a different compute size within the same service tier (edition). After the copy is complete, it becomes a fully functional, independent database. At this point, you can upgrade or downgrade it to any edition. The logins, users, and permissions can be managed independently.</a:t>
            </a:r>
          </a:p>
          <a:p>
            <a:br>
              <a:rPr lang="en-US" dirty="0"/>
            </a:br>
            <a:r>
              <a:rPr lang="en-US" sz="882" b="0" i="0" kern="1200" dirty="0">
                <a:solidFill>
                  <a:schemeClr val="tx1"/>
                </a:solidFill>
                <a:effectLst/>
                <a:latin typeface="Segoe UI Light" pitchFamily="34" charset="0"/>
                <a:ea typeface="+mn-ea"/>
                <a:cs typeface="+mn-cs"/>
              </a:rPr>
              <a:t>When you copy a database to the same logical server, the same logins can be used on both databases. The security principal that you use to copy the database becomes the database owner on the new database. All database users, their permissions, and their security identifiers (SIDs) are copied to the database copy. When you copy a database to a different logical server, the security principal on the new server becomes the database owner on the new database. If you use contained database users for data access, ensure that both the primary and secondary databases always have the same user credentials, so that after the copy is complete you can immediately access it with the same credentials.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new database is online on the destination server, use the ALTER USER statement to remap the users from the new database to logins on the destination server.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911394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copy a database by using Azure PowerShell, use the </a:t>
            </a:r>
            <a:r>
              <a:rPr lang="en-US" sz="882" b="1" i="0" kern="1200" dirty="0">
                <a:solidFill>
                  <a:schemeClr val="tx1"/>
                </a:solidFill>
                <a:effectLst/>
                <a:latin typeface="Segoe UI Light" pitchFamily="34" charset="0"/>
                <a:ea typeface="+mn-ea"/>
                <a:cs typeface="+mn-cs"/>
              </a:rPr>
              <a:t>New-</a:t>
            </a:r>
            <a:r>
              <a:rPr lang="en-US" sz="882" b="1" i="0" kern="1200" dirty="0" err="1">
                <a:solidFill>
                  <a:schemeClr val="tx1"/>
                </a:solidFill>
                <a:effectLst/>
                <a:latin typeface="Segoe UI Light" pitchFamily="34" charset="0"/>
                <a:ea typeface="+mn-ea"/>
                <a:cs typeface="+mn-cs"/>
              </a:rPr>
              <a:t>AzSqlDatabaseCopy</a:t>
            </a:r>
            <a:r>
              <a:rPr lang="en-US" sz="882" b="0" i="0" kern="1200" dirty="0">
                <a:solidFill>
                  <a:schemeClr val="tx1"/>
                </a:solidFill>
                <a:effectLst/>
                <a:latin typeface="Segoe UI Light" pitchFamily="34" charset="0"/>
                <a:ea typeface="+mn-ea"/>
                <a:cs typeface="+mn-cs"/>
              </a:rPr>
              <a:t> 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517295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If a database is persisted by using the </a:t>
            </a:r>
            <a:r>
              <a:rPr lang="en-US" b="1" dirty="0"/>
              <a:t>.</a:t>
            </a:r>
            <a:r>
              <a:rPr lang="en-US" b="1" dirty="0" err="1"/>
              <a:t>bacpac</a:t>
            </a:r>
            <a:r>
              <a:rPr lang="en-US" b="0" dirty="0"/>
              <a:t> file format, you can import that file into the SQL database to create a new database instance. This process is referred to as importing a 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79370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import a </a:t>
            </a:r>
            <a:r>
              <a:rPr lang="en-US" b="1" dirty="0"/>
              <a:t>.</a:t>
            </a:r>
            <a:r>
              <a:rPr lang="en-US" b="1" dirty="0" err="1"/>
              <a:t>bacpac</a:t>
            </a:r>
            <a:r>
              <a:rPr lang="en-US" b="0" dirty="0"/>
              <a:t> file by using PowerShell, use the </a:t>
            </a:r>
            <a:r>
              <a:rPr lang="en-US" b="1" dirty="0"/>
              <a:t>New-</a:t>
            </a:r>
            <a:r>
              <a:rPr lang="en-US" b="1" dirty="0" err="1"/>
              <a:t>AzSqlDatabaseImport</a:t>
            </a:r>
            <a:r>
              <a:rPr lang="en-US" b="1" dirty="0"/>
              <a:t> </a:t>
            </a:r>
            <a:r>
              <a:rPr lang="en-US" b="0" dirty="0"/>
              <a:t>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100614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persist a point-in-time version of a database, you can export a database and save the database copy as a .</a:t>
            </a:r>
            <a:r>
              <a:rPr lang="en-US" dirty="0" err="1"/>
              <a:t>bacpac</a:t>
            </a:r>
            <a:r>
              <a:rPr lang="en-US" dirty="0"/>
              <a:t> file. Typically, this export is done to an Azure Storage account in an asynchronous (or job) manner. You can check on the status of a long-running export job.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291396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Create a new job to export a database in PowerShell by using the </a:t>
            </a:r>
            <a:r>
              <a:rPr lang="en-US" b="1" dirty="0"/>
              <a:t>New-</a:t>
            </a:r>
            <a:r>
              <a:rPr lang="en-US" b="1" dirty="0" err="1"/>
              <a:t>AzSqlDatabaseExport</a:t>
            </a:r>
            <a:r>
              <a:rPr lang="en-US" b="0" dirty="0"/>
              <a:t> 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716870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Encryption at rest is the encoding (encryption) of data when it is persisted. It is a common security requirement for data that is persisted on disk to be encrypted with a secret encryption key. Encryption at rest helps provide data protection for stored data (at rest). Attacks against data at rest include attempts to obtain physical access to the hardware on which the data is stored and to then compromise the contained data. In such an attack, a server’s hard drive might have been mishandled during maintenance, allowing an attacker to remove the hard drive. Later, the attacker puts the hard drive into a computer under their control to attempts to access the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is designed to prevent the attacker from accessing the unencrypted data by ensuring that the data is encrypted when on disk. If an attacker were to obtain a hard drive with such encrypted data but have no access to the encryption keys, the attacker would be unable to compromise the data without encountering great difficulty. In such a scenario, an attacker would have to attempt attacks against encrypted data, which are much more complex and resource consuming than accessing unencrypted data on a hard drive. For this reason, encryption at rest is highly recommended and is a high-priority requirement for many organizations.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may also be required by an organization’s need for data governance and compliance efforts. Industry and government regulations, such as the Health Insurance Portability and Accountability Act (HIPAA), PCI DSS, and the Federal Risk and Authorization Management Program (FedRAMP), lay out specific safeguards regarding data protection and encryption requirements. Encryption at rest is a mandatory measure required for compliance with some of those regulations. In addition to meeting compliance and regulatory requirements, encryption at rest should be perceived as a defense-in-depth platform capability.</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1296108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Data encryption keys are often encrypted with asymmetric encryption to further limit access.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4259118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	</a:t>
            </a:r>
          </a:p>
          <a:p>
            <a:r>
              <a:rPr lang="en-US" sz="882" b="1" i="0" kern="1200" dirty="0">
                <a:solidFill>
                  <a:schemeClr val="tx1"/>
                </a:solidFill>
                <a:effectLst/>
                <a:latin typeface="Segoe UI Light" pitchFamily="34" charset="0"/>
                <a:ea typeface="+mn-ea"/>
                <a:cs typeface="+mn-cs"/>
              </a:rPr>
              <a:t>Azure Storage encryption</a:t>
            </a:r>
          </a:p>
          <a:p>
            <a:r>
              <a:rPr lang="en-US" sz="882" b="0" i="0" kern="1200" dirty="0">
                <a:solidFill>
                  <a:schemeClr val="tx1"/>
                </a:solidFill>
                <a:effectLst/>
                <a:latin typeface="Segoe UI Light" pitchFamily="34" charset="0"/>
                <a:ea typeface="+mn-ea"/>
                <a:cs typeface="+mn-cs"/>
              </a:rPr>
              <a:t>All Azure Storage services (Blob storage, Queue storage, Table storage, and Azure Files) support server-side encryption at rest, with some services supporting customer-managed keys and client-side encryption. All Azure Storage services enable server-side encryption by default by using service-managed keys, which are transparent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Storage Service Encryption is enabled for all new and existing storage accounts and cannot be disabled. Because your data is security enhanced by default, you don't need to modify your code or applications to take advantage of Storage Service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that Azure Storage</a:t>
            </a:r>
            <a:r>
              <a:rPr lang="en-US" sz="882" b="0" i="0" kern="1200" baseline="0" dirty="0">
                <a:solidFill>
                  <a:schemeClr val="tx1"/>
                </a:solidFill>
                <a:effectLst/>
                <a:latin typeface="Segoe UI Light" pitchFamily="34" charset="0"/>
                <a:ea typeface="+mn-ea"/>
                <a:cs typeface="+mn-cs"/>
              </a:rPr>
              <a:t> supports the use of customer-managed keys stored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 encryption</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SQL Database supports encryption at rest for Microsoft-managed server-side and client-side encryption scenarios. Support for server encryption is currently provided through the unified SQL feature called Transparent Data Encryption (TDE). After an Azure SQL Database customer enables TDE, keys are automatically created and managed for them. Encryption at rest can be enabled at the database and server levels. TDE is enabled by default on newly created databases. Azure SQL Database also supports RSA 2048-bit customer-managed keys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Cosmos DB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Cosmos DB stores its primary databases on solid-state drives (SSDs). Its media attachments and backups are stored in Azure Blob storage, which is generally backed up by hard disk drives (HDDs). Cosmos DB automatically encrypts all databases, media attachments and backups.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08946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25802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a:t>
            </a:r>
            <a:r>
              <a:rPr lang="en-US" sz="882" b="0" i="0" kern="1200" dirty="0">
                <a:solidFill>
                  <a:schemeClr val="tx1"/>
                </a:solidFill>
                <a:effectLst/>
                <a:latin typeface="Segoe UI Light" pitchFamily="34" charset="0"/>
                <a:ea typeface="+mn-ea"/>
                <a:cs typeface="+mn-cs"/>
              </a:rPr>
              <a:t>TDE uses a Database Encryption Key (DEK), which is stored in the database boot record for availability during recovery. The DEK is either a symmetric key secured by using a certificate stored in the master database of the server or an asymmetric key protected by an Extensible Key Management (EKM) module. TDE protects data at rest, meaning the data and log files. It provides the ability to comply with many laws, regulations, and guidelines established in various industries. This enables software developers to encrypt data by using the AES and 3DES encryption algorithms without changing existing applications.</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490777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 example, United States Social Security numbers), stored in Azure SQL Database or SQL Server databases. 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After you encrypt the data, only client applications or app servers that have access to the keys can access the plaintext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Emphasize</a:t>
            </a:r>
            <a:r>
              <a:rPr lang="en-US" sz="882" b="0" i="0" kern="1200" baseline="0" dirty="0">
                <a:solidFill>
                  <a:schemeClr val="tx1"/>
                </a:solidFill>
                <a:effectLst/>
                <a:latin typeface="Segoe UI Light" pitchFamily="34" charset="0"/>
                <a:ea typeface="+mn-ea"/>
                <a:cs typeface="+mn-cs"/>
              </a:rPr>
              <a:t> that </a:t>
            </a:r>
            <a:r>
              <a:rPr lang="en-US" sz="882" b="0" i="0" kern="1200" dirty="0">
                <a:solidFill>
                  <a:schemeClr val="tx1"/>
                </a:solidFill>
                <a:effectLst/>
                <a:latin typeface="Segoe UI Light" pitchFamily="34" charset="0"/>
                <a:ea typeface="+mn-ea"/>
                <a:cs typeface="+mn-cs"/>
              </a:rPr>
              <a:t>Always Encrypted requires a specialized driver installed on the client computer to automatically encrypt and decrypt sensitive data in the client application. For many applications, this does require some code changes. This is in contrast to TDE, which only requires a change to the application’s connection string.</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1769439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goal of confidential computing is to build a platform where developers can take advantage of both hardware and software without being required to change application code. TEEs are exposed in multiple ways:</a:t>
            </a:r>
          </a:p>
          <a:p>
            <a:pPr marL="171450" indent="-171450">
              <a:buFontTx/>
              <a:buChar char="-"/>
            </a:pPr>
            <a:r>
              <a:rPr lang="en-US" sz="882" b="0" i="0" kern="1200" dirty="0">
                <a:solidFill>
                  <a:schemeClr val="tx1"/>
                </a:solidFill>
                <a:effectLst/>
                <a:latin typeface="Segoe UI Light" pitchFamily="34" charset="0"/>
                <a:ea typeface="+mn-ea"/>
                <a:cs typeface="+mn-cs"/>
              </a:rPr>
              <a:t>Hardware – Intel Xeon processors with Intel SGX technology are available for Azure Virtual Machines.</a:t>
            </a:r>
          </a:p>
          <a:p>
            <a:pPr marL="171450" indent="-171450">
              <a:buFontTx/>
              <a:buChar char="-"/>
            </a:pPr>
            <a:r>
              <a:rPr lang="en-US" sz="882" b="0" i="0" kern="1200" dirty="0">
                <a:solidFill>
                  <a:schemeClr val="tx1"/>
                </a:solidFill>
                <a:effectLst/>
                <a:latin typeface="Segoe UI Light" pitchFamily="34" charset="0"/>
                <a:ea typeface="+mn-ea"/>
                <a:cs typeface="+mn-cs"/>
              </a:rPr>
              <a:t>Software – The Intel SGX software development kit (SDK) and third-party enclave APIs can be used with compute instances and Virtual Machines in Azure.</a:t>
            </a:r>
          </a:p>
          <a:p>
            <a:pPr marL="171450" indent="-171450">
              <a:buFontTx/>
              <a:buChar char="-"/>
            </a:pPr>
            <a:r>
              <a:rPr lang="en-US" sz="882" b="0" i="0" kern="1200" dirty="0">
                <a:solidFill>
                  <a:schemeClr val="tx1"/>
                </a:solidFill>
                <a:effectLst/>
                <a:latin typeface="Segoe UI Light" pitchFamily="34" charset="0"/>
                <a:ea typeface="+mn-ea"/>
                <a:cs typeface="+mn-cs"/>
              </a:rPr>
              <a:t>Services – Many Azure services, such as Azure SQL Database, already execute code in TEEs.</a:t>
            </a:r>
          </a:p>
          <a:p>
            <a:pPr marL="171450" indent="-171450">
              <a:buFontTx/>
              <a:buChar char="-"/>
            </a:pPr>
            <a:r>
              <a:rPr lang="en-US" sz="882" b="0" i="0" kern="1200" dirty="0">
                <a:solidFill>
                  <a:schemeClr val="tx1"/>
                </a:solidFill>
                <a:effectLst/>
                <a:latin typeface="Segoe UI Light" pitchFamily="34" charset="0"/>
                <a:ea typeface="+mn-ea"/>
                <a:cs typeface="+mn-cs"/>
              </a:rPr>
              <a:t>Frameworks – The Microsoft Research team has developer frameworks, such as the Confidential Consortium Blockchain Framework, to help start new projects that need to run in TEEs.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a:t>
            </a:r>
            <a:r>
              <a:rPr lang="en-US" sz="882" b="0" i="0" kern="1200" dirty="0">
                <a:solidFill>
                  <a:schemeClr val="tx1"/>
                </a:solidFill>
                <a:effectLst/>
                <a:latin typeface="Segoe UI Light" pitchFamily="34" charset="0"/>
                <a:ea typeface="+mn-ea"/>
                <a:cs typeface="+mn-cs"/>
              </a:rPr>
              <a:t>TEEs are also commonly referred to as enclaves.</a:t>
            </a:r>
            <a:endParaRPr lang="en-US" b="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355890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Confidential computing adds new data security capabilities by using trusted execution environments or encryption mechanisms to protect your data while in use. </a:t>
            </a:r>
            <a:r>
              <a:rPr lang="en-US" sz="882" kern="1200" dirty="0">
                <a:solidFill>
                  <a:schemeClr val="tx1"/>
                </a:solidFill>
                <a:latin typeface="Segoe UI Light" pitchFamily="34" charset="0"/>
                <a:ea typeface="+mn-ea"/>
                <a:cs typeface="+mn-cs"/>
              </a:rPr>
              <a:t>Trusted execution environments are hardware or software implementations that protect the data from being accessed by any entity outside the execution environment.</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no longer in use, confidential computing stores the data "at rest" in a secure manner by using BitLocker. To transfer the data to another Azure service, confidential computing uses Secure Sockets Layer (SSL) or Transport Layer Security (TLS).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2522240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012957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Microsoft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1003853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shows how you can create a Resource Group and Azure Key Vault resource.</a:t>
            </a:r>
          </a:p>
          <a:p>
            <a:endParaRPr lang="en-US" dirty="0"/>
          </a:p>
          <a:p>
            <a:r>
              <a:rPr lang="en-US" dirty="0"/>
              <a:t>Once created, the script creates and then retrieves a secret named </a:t>
            </a:r>
            <a:r>
              <a:rPr lang="en-US" b="1" dirty="0" err="1"/>
              <a:t>DatabasePassword</a:t>
            </a:r>
            <a:r>
              <a:rPr lang="en-US" b="1" dirty="0"/>
              <a:t>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6809542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Azure Cosmos DB offers multiple APIs and models that can be used interchangeably for various application scenarios.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432027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bounded-stateless, session, consistent prefix, and eventual. Bounded-stateless,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Five consistency models offered by Azure Cosmos DB are natively supported by the Azure Cosmos DB SQL API. When you use Azure Cosmos DB, the SQL API is the default.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Cosmos DB also provides native support for wire protocol-compatible APIs for popular databases. Databases include MongoDB, Apache Cassandra, Gremlin, and Azure Table storage. These databases don't offer precisely defined consistency models or SLA-backed guarantees for consistency levels. They typically provide only a subset of the five consistency models offered by Azure Cosmos DB. For the SQL API, Gremlin API, and Table API, the default consistency level configured on the Azure Cosmos DB account is used.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2134392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3978530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778708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10/23/2020 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err="1"/>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4.6 apps, App Service populates </a:t>
            </a:r>
            <a:r>
              <a:rPr lang="en-US" dirty="0" err="1"/>
              <a:t>ClaimsPrincipal.Current</a:t>
            </a:r>
            <a:r>
              <a:rPr lang="en-US" dirty="0"/>
              <a:t> with the authenticated user's claims, so you can follow the standard .NET code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t>
            </a:r>
            <a:r>
              <a:rPr lang="en-US" dirty="0" err="1">
                <a:effectLst/>
              </a:rPr>
              <a:t>aad</a:t>
            </a:r>
            <a:endParaRPr lang="en-US" dirty="0">
              <a:effectLst/>
            </a:endParaRPr>
          </a:p>
          <a:p>
            <a:r>
              <a:rPr lang="en-US" dirty="0">
                <a:effectLst/>
              </a:rPr>
              <a:t>Microsoft account	/.auth/login/</a:t>
            </a:r>
            <a:r>
              <a:rPr lang="en-US" dirty="0" err="1">
                <a:effectLst/>
              </a:rPr>
              <a:t>microsoftaccount</a:t>
            </a:r>
            <a:endParaRPr lang="en-US" dirty="0">
              <a:effectLst/>
            </a:endParaRPr>
          </a:p>
          <a:p>
            <a:r>
              <a:rPr lang="en-US" dirty="0">
                <a:effectLst/>
              </a:rPr>
              <a:t>Facebook		/.auth/login/</a:t>
            </a:r>
            <a:r>
              <a:rPr lang="en-US" dirty="0" err="1">
                <a:effectLst/>
              </a:rPr>
              <a:t>facebook</a:t>
            </a:r>
            <a:endParaRPr lang="en-US" dirty="0">
              <a:effectLst/>
            </a:endParaRP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92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43382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a:t>
            </a:r>
            <a:r>
              <a:rPr lang="en-US" dirty="0" err="1"/>
              <a:t>slect</a:t>
            </a:r>
            <a:r>
              <a:rPr lang="en-US" dirty="0"/>
              <a: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73401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4176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7812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289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0886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5252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778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39944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6528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84809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4178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20926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99400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193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924984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353"/>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64230842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148494212"/>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2020 EPAM Systems, Inc.</a:t>
            </a:r>
            <a:endParaRPr lang="en-US" sz="933" dirty="0">
              <a:latin typeface="+mj-lt"/>
            </a:endParaRPr>
          </a:p>
        </p:txBody>
      </p:sp>
    </p:spTree>
    <p:extLst>
      <p:ext uri="{BB962C8B-B14F-4D97-AF65-F5344CB8AC3E}">
        <p14:creationId xmlns:p14="http://schemas.microsoft.com/office/powerpoint/2010/main" val="14253111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4606" y="2404304"/>
            <a:ext cx="7442791" cy="1626909"/>
          </a:xfrm>
          <a:ln w="6350">
            <a:solidFill>
              <a:schemeClr val="bg1"/>
            </a:solidFill>
          </a:ln>
        </p:spPr>
        <p:txBody>
          <a:bodyPr/>
          <a:lstStyle>
            <a:lvl1pPr algn="ctr">
              <a:lnSpc>
                <a:spcPct val="100000"/>
              </a:lnSpc>
              <a:spcBef>
                <a:spcPts val="507"/>
              </a:spcBef>
              <a:spcAft>
                <a:spcPts val="400"/>
              </a:spcAft>
              <a:defRPr sz="2133" b="1" spc="267"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928411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1" y="1439333"/>
            <a:ext cx="11239500" cy="4529667"/>
          </a:xfrm>
          <a:prstGeom prst="rect">
            <a:avLst/>
          </a:prstGeom>
        </p:spPr>
        <p:txBody>
          <a:bodyPr/>
          <a:lstStyle>
            <a:lvl1pPr marL="228594" marR="0" indent="-228594" algn="l" defTabSz="1219170" rtl="0" eaLnBrk="1" fontAlgn="auto" latinLnBrk="0" hangingPunct="1">
              <a:lnSpc>
                <a:spcPts val="2133"/>
              </a:lnSpc>
              <a:spcBef>
                <a:spcPts val="352"/>
              </a:spcBef>
              <a:spcAft>
                <a:spcPts val="4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228594" marR="0" lvl="0" indent="-228594" algn="l" defTabSz="1219170" rtl="0" eaLnBrk="1" fontAlgn="auto" latinLnBrk="0" hangingPunct="1">
              <a:lnSpc>
                <a:spcPts val="2133"/>
              </a:lnSpc>
              <a:spcBef>
                <a:spcPts val="352"/>
              </a:spcBef>
              <a:spcAft>
                <a:spcPts val="400"/>
              </a:spcAft>
              <a:buClrTx/>
              <a:buSzTx/>
              <a:tabLst/>
              <a:defRPr/>
            </a:pPr>
            <a:r>
              <a:rPr lang="en-US" sz="1467" dirty="0">
                <a:latin typeface="+mj-lt"/>
              </a:rPr>
              <a:t>In </a:t>
            </a:r>
            <a:r>
              <a:rPr lang="en-US" sz="1467" dirty="0" err="1">
                <a:latin typeface="+mj-lt"/>
              </a:rPr>
              <a:t>egestas</a:t>
            </a:r>
            <a:r>
              <a:rPr lang="en-US" sz="1467" dirty="0">
                <a:latin typeface="+mj-lt"/>
              </a:rPr>
              <a:t> </a:t>
            </a:r>
            <a:r>
              <a:rPr lang="en-US" sz="1467" dirty="0" err="1">
                <a:latin typeface="+mj-lt"/>
              </a:rPr>
              <a:t>orci</a:t>
            </a:r>
            <a:r>
              <a:rPr lang="en-US" sz="1467" dirty="0">
                <a:latin typeface="+mj-lt"/>
              </a:rPr>
              <a:t> </a:t>
            </a:r>
            <a:r>
              <a:rPr lang="en-US" sz="1467" dirty="0" err="1">
                <a:latin typeface="+mj-lt"/>
              </a:rPr>
              <a:t>eu</a:t>
            </a:r>
            <a:r>
              <a:rPr lang="en-US" sz="1467" dirty="0">
                <a:latin typeface="+mj-lt"/>
              </a:rPr>
              <a:t> </a:t>
            </a:r>
            <a:r>
              <a:rPr lang="en-US" sz="1467" dirty="0" err="1">
                <a:latin typeface="+mj-lt"/>
              </a:rPr>
              <a:t>lacinia</a:t>
            </a:r>
            <a:r>
              <a:rPr lang="en-US" sz="1467" dirty="0">
                <a:latin typeface="+mj-lt"/>
              </a:rPr>
              <a:t> </a:t>
            </a:r>
            <a:r>
              <a:rPr lang="en-US" sz="1467" dirty="0" err="1">
                <a:latin typeface="+mj-lt"/>
              </a:rPr>
              <a:t>consectetur</a:t>
            </a:r>
            <a:r>
              <a:rPr lang="en-US" sz="1467" dirty="0">
                <a:latin typeface="+mj-lt"/>
              </a:rPr>
              <a:t>. In dolor ipsum, gravida et </a:t>
            </a:r>
            <a:r>
              <a:rPr lang="en-US" sz="1467" dirty="0" err="1">
                <a:latin typeface="+mj-lt"/>
              </a:rPr>
              <a:t>sagittis</a:t>
            </a:r>
            <a:r>
              <a:rPr lang="en-US" sz="1467" dirty="0">
                <a:latin typeface="+mj-lt"/>
              </a:rPr>
              <a:t> id, </a:t>
            </a:r>
            <a:r>
              <a:rPr lang="en-US" sz="1467" dirty="0" err="1">
                <a:latin typeface="+mj-lt"/>
              </a:rPr>
              <a:t>sollicitudin</a:t>
            </a:r>
            <a:r>
              <a:rPr lang="en-US" sz="1467" dirty="0">
                <a:latin typeface="+mj-lt"/>
              </a:rPr>
              <a:t> </a:t>
            </a:r>
            <a:r>
              <a:rPr lang="en-US" sz="1467" dirty="0" err="1">
                <a:latin typeface="+mj-lt"/>
              </a:rPr>
              <a:t>ut</a:t>
            </a:r>
            <a:r>
              <a:rPr lang="en-US" sz="1467" dirty="0">
                <a:latin typeface="+mj-lt"/>
              </a:rPr>
              <a:t> </a:t>
            </a:r>
            <a:r>
              <a:rPr lang="en-US" sz="1467" dirty="0" err="1">
                <a:latin typeface="+mj-lt"/>
              </a:rPr>
              <a:t>nisl</a:t>
            </a:r>
            <a:r>
              <a:rPr lang="en-US" sz="1467" dirty="0">
                <a:latin typeface="+mj-lt"/>
              </a:rPr>
              <a:t>. </a:t>
            </a:r>
            <a:r>
              <a:rPr lang="en-US" sz="1467" dirty="0" err="1">
                <a:latin typeface="+mj-lt"/>
              </a:rPr>
              <a:t>Praesent</a:t>
            </a:r>
            <a:r>
              <a:rPr lang="en-US" sz="1467" dirty="0">
                <a:latin typeface="+mj-lt"/>
              </a:rPr>
              <a:t> </a:t>
            </a:r>
            <a:r>
              <a:rPr lang="en-US" sz="1467" dirty="0" err="1">
                <a:latin typeface="+mj-lt"/>
              </a:rPr>
              <a:t>bibendum</a:t>
            </a:r>
            <a:r>
              <a:rPr lang="en-US" sz="1467" dirty="0">
                <a:latin typeface="+mj-lt"/>
              </a:rPr>
              <a:t> tempus </a:t>
            </a:r>
            <a:r>
              <a:rPr lang="en-US" sz="1467" dirty="0" err="1">
                <a:latin typeface="+mj-lt"/>
              </a:rPr>
              <a:t>tellus</a:t>
            </a:r>
            <a:r>
              <a:rPr lang="en-US" sz="1467" dirty="0">
                <a:latin typeface="+mj-lt"/>
              </a:rPr>
              <a:t> </a:t>
            </a:r>
            <a:r>
              <a:rPr lang="en-US" sz="1467" dirty="0" err="1">
                <a:latin typeface="+mj-lt"/>
              </a:rPr>
              <a:t>nec</a:t>
            </a:r>
            <a:r>
              <a:rPr lang="en-US" sz="1467" dirty="0">
                <a:latin typeface="+mj-lt"/>
              </a:rPr>
              <a:t> </a:t>
            </a:r>
            <a:r>
              <a:rPr lang="en-US" sz="1467" dirty="0" err="1">
                <a:latin typeface="+mj-lt"/>
              </a:rPr>
              <a:t>hendrerit</a:t>
            </a:r>
            <a:r>
              <a:rPr lang="en-US" sz="1467" dirty="0">
                <a:latin typeface="+mj-lt"/>
              </a:rPr>
              <a:t>. Nam in </a:t>
            </a:r>
            <a:r>
              <a:rPr lang="en-US" sz="1467" dirty="0" err="1">
                <a:latin typeface="+mj-lt"/>
              </a:rPr>
              <a:t>tempor</a:t>
            </a:r>
            <a:r>
              <a:rPr lang="en-US" sz="1467" dirty="0">
                <a:latin typeface="+mj-lt"/>
              </a:rPr>
              <a:t> </a:t>
            </a:r>
            <a:r>
              <a:rPr lang="en-US" sz="1467" dirty="0" err="1">
                <a:latin typeface="+mj-lt"/>
              </a:rPr>
              <a:t>metus</a:t>
            </a:r>
            <a:r>
              <a:rPr lang="en-US" sz="1467" dirty="0">
                <a:latin typeface="+mj-lt"/>
              </a:rPr>
              <a:t>, ac </a:t>
            </a:r>
            <a:r>
              <a:rPr lang="en-US" sz="1467" dirty="0" err="1">
                <a:latin typeface="+mj-lt"/>
              </a:rPr>
              <a:t>finibus</a:t>
            </a:r>
            <a:r>
              <a:rPr lang="en-US" sz="1467" dirty="0">
                <a:latin typeface="+mj-lt"/>
              </a:rPr>
              <a:t> </a:t>
            </a:r>
            <a:r>
              <a:rPr lang="en-US" sz="1467" dirty="0" err="1">
                <a:latin typeface="+mj-lt"/>
              </a:rPr>
              <a:t>purus</a:t>
            </a:r>
            <a:r>
              <a:rPr lang="en-US" sz="1467" dirty="0">
                <a:latin typeface="+mj-lt"/>
              </a:rPr>
              <a:t>. </a:t>
            </a:r>
            <a:r>
              <a:rPr lang="en-US" sz="1467" dirty="0" err="1">
                <a:latin typeface="+mj-lt"/>
              </a:rPr>
              <a:t>Praesent</a:t>
            </a:r>
            <a:r>
              <a:rPr lang="en-US" sz="1467" dirty="0">
                <a:latin typeface="+mj-lt"/>
              </a:rPr>
              <a:t> </a:t>
            </a:r>
            <a:r>
              <a:rPr lang="en-US" sz="1467" dirty="0" err="1">
                <a:latin typeface="+mj-lt"/>
              </a:rPr>
              <a:t>consequat</a:t>
            </a:r>
            <a:r>
              <a:rPr lang="en-US" sz="1467" dirty="0">
                <a:latin typeface="+mj-lt"/>
              </a:rPr>
              <a:t> </a:t>
            </a:r>
            <a:r>
              <a:rPr lang="en-US" sz="1467" dirty="0" err="1">
                <a:latin typeface="+mj-lt"/>
              </a:rPr>
              <a:t>lectus</a:t>
            </a:r>
            <a:r>
              <a:rPr lang="en-US" sz="1467" dirty="0">
                <a:latin typeface="+mj-lt"/>
              </a:rPr>
              <a:t> sit </a:t>
            </a:r>
            <a:r>
              <a:rPr lang="en-US" sz="1467" dirty="0" err="1">
                <a:latin typeface="+mj-lt"/>
              </a:rPr>
              <a:t>amet</a:t>
            </a:r>
            <a:r>
              <a:rPr lang="en-US" sz="1467" dirty="0">
                <a:latin typeface="+mj-lt"/>
              </a:rPr>
              <a:t> </a:t>
            </a:r>
            <a:r>
              <a:rPr lang="en-US" sz="1467" dirty="0" err="1">
                <a:latin typeface="+mj-lt"/>
              </a:rPr>
              <a:t>tortor</a:t>
            </a:r>
            <a:r>
              <a:rPr lang="en-US" sz="1467" dirty="0">
                <a:latin typeface="+mj-lt"/>
              </a:rPr>
              <a:t> pharetra, </a:t>
            </a:r>
            <a:r>
              <a:rPr lang="en-US" sz="1467" dirty="0" err="1">
                <a:latin typeface="+mj-lt"/>
              </a:rPr>
              <a:t>sed</a:t>
            </a:r>
            <a:r>
              <a:rPr lang="en-US" sz="1467" dirty="0">
                <a:latin typeface="+mj-lt"/>
              </a:rPr>
              <a:t> </a:t>
            </a:r>
            <a:r>
              <a:rPr lang="en-US" sz="1467" dirty="0" err="1">
                <a:latin typeface="+mj-lt"/>
              </a:rPr>
              <a:t>venenatis</a:t>
            </a:r>
            <a:r>
              <a:rPr lang="en-US" sz="1467" dirty="0">
                <a:latin typeface="+mj-lt"/>
              </a:rPr>
              <a:t> </a:t>
            </a:r>
            <a:r>
              <a:rPr lang="en-US" sz="1467" dirty="0" err="1">
                <a:latin typeface="+mj-lt"/>
              </a:rPr>
              <a:t>eros</a:t>
            </a:r>
            <a:r>
              <a:rPr lang="en-US" sz="1467" dirty="0">
                <a:latin typeface="+mj-lt"/>
              </a:rPr>
              <a:t> </a:t>
            </a:r>
            <a:r>
              <a:rPr lang="en-US" sz="1467" dirty="0" err="1">
                <a:latin typeface="+mj-lt"/>
              </a:rPr>
              <a:t>lacinia</a:t>
            </a:r>
            <a:r>
              <a:rPr lang="en-US" sz="1467" dirty="0">
                <a:latin typeface="+mj-lt"/>
              </a:rPr>
              <a:t>. In </a:t>
            </a:r>
            <a:r>
              <a:rPr lang="en-US" sz="1467" dirty="0" err="1">
                <a:latin typeface="+mj-lt"/>
              </a:rPr>
              <a:t>sed</a:t>
            </a:r>
            <a:r>
              <a:rPr lang="en-US" sz="1467" dirty="0">
                <a:latin typeface="+mj-lt"/>
              </a:rPr>
              <a:t> </a:t>
            </a:r>
            <a:r>
              <a:rPr lang="en-US" sz="1467" dirty="0" err="1">
                <a:latin typeface="+mj-lt"/>
              </a:rPr>
              <a:t>erat</a:t>
            </a:r>
            <a:r>
              <a:rPr lang="en-US" sz="1467" dirty="0">
                <a:latin typeface="+mj-lt"/>
              </a:rPr>
              <a:t> libero. </a:t>
            </a:r>
            <a:r>
              <a:rPr lang="en-US" sz="1467" dirty="0" err="1">
                <a:latin typeface="+mj-lt"/>
              </a:rPr>
              <a:t>Sed</a:t>
            </a:r>
            <a:r>
              <a:rPr lang="en-US" sz="1467" dirty="0">
                <a:latin typeface="+mj-lt"/>
              </a:rPr>
              <a:t> lorem </a:t>
            </a:r>
            <a:r>
              <a:rPr lang="en-US" sz="1467" dirty="0" err="1">
                <a:latin typeface="+mj-lt"/>
              </a:rPr>
              <a:t>neque</a:t>
            </a:r>
            <a:r>
              <a:rPr lang="en-US" sz="1467" dirty="0">
                <a:latin typeface="+mj-lt"/>
              </a:rPr>
              <a:t>, </a:t>
            </a:r>
            <a:r>
              <a:rPr lang="en-US" sz="1467" dirty="0" err="1">
                <a:latin typeface="+mj-lt"/>
              </a:rPr>
              <a:t>commodo</a:t>
            </a:r>
            <a:r>
              <a:rPr lang="en-US" sz="1467" dirty="0">
                <a:latin typeface="+mj-lt"/>
              </a:rPr>
              <a:t> vitae ex at, pharetra convallis </a:t>
            </a:r>
            <a:r>
              <a:rPr lang="en-US" sz="1467" dirty="0" err="1">
                <a:latin typeface="+mj-lt"/>
              </a:rPr>
              <a:t>nunc</a:t>
            </a:r>
            <a:r>
              <a:rPr lang="en-US" sz="1467" dirty="0">
                <a:latin typeface="+mj-lt"/>
              </a:rPr>
              <a:t>. In </a:t>
            </a:r>
            <a:r>
              <a:rPr lang="en-US" sz="1467" dirty="0" err="1">
                <a:latin typeface="+mj-lt"/>
              </a:rPr>
              <a:t>vehicula</a:t>
            </a:r>
            <a:r>
              <a:rPr lang="en-US" sz="1467" dirty="0">
                <a:latin typeface="+mj-lt"/>
              </a:rPr>
              <a:t> </a:t>
            </a:r>
            <a:r>
              <a:rPr lang="en-US" sz="1467" dirty="0" err="1">
                <a:latin typeface="+mj-lt"/>
              </a:rPr>
              <a:t>mauris</a:t>
            </a:r>
            <a:r>
              <a:rPr lang="en-US" sz="1467" dirty="0">
                <a:latin typeface="+mj-lt"/>
              </a:rPr>
              <a:t> ligula. </a:t>
            </a:r>
            <a:r>
              <a:rPr lang="en-US" sz="1467" dirty="0" err="1">
                <a:latin typeface="+mj-lt"/>
              </a:rPr>
              <a:t>Suspendisse</a:t>
            </a:r>
            <a:r>
              <a:rPr lang="en-US" sz="1467" dirty="0">
                <a:latin typeface="+mj-lt"/>
              </a:rPr>
              <a:t> in </a:t>
            </a:r>
            <a:r>
              <a:rPr lang="en-US" sz="1467" dirty="0" err="1">
                <a:latin typeface="+mj-lt"/>
              </a:rPr>
              <a:t>tellus</a:t>
            </a:r>
            <a:r>
              <a:rPr lang="en-US" sz="1467" dirty="0">
                <a:latin typeface="+mj-lt"/>
              </a:rPr>
              <a:t> </a:t>
            </a:r>
            <a:r>
              <a:rPr lang="en-US" sz="1467" dirty="0" err="1">
                <a:latin typeface="+mj-lt"/>
              </a:rPr>
              <a:t>congue</a:t>
            </a:r>
            <a:r>
              <a:rPr lang="en-US" sz="1467" dirty="0">
                <a:latin typeface="+mj-lt"/>
              </a:rPr>
              <a:t> </a:t>
            </a:r>
            <a:r>
              <a:rPr lang="en-US" sz="1467" dirty="0" err="1">
                <a:latin typeface="+mj-lt"/>
              </a:rPr>
              <a:t>odio</a:t>
            </a:r>
            <a:r>
              <a:rPr lang="en-US" sz="1467" dirty="0">
                <a:latin typeface="+mj-lt"/>
              </a:rPr>
              <a:t> pharetra </a:t>
            </a:r>
            <a:r>
              <a:rPr lang="en-US" sz="1467" dirty="0" err="1">
                <a:latin typeface="+mj-lt"/>
              </a:rPr>
              <a:t>finibus</a:t>
            </a:r>
            <a:r>
              <a:rPr lang="en-US" sz="1467" dirty="0">
                <a:latin typeface="+mj-lt"/>
              </a:rPr>
              <a:t>. Nam </a:t>
            </a:r>
            <a:r>
              <a:rPr lang="en-US" sz="1467" dirty="0" err="1">
                <a:latin typeface="+mj-lt"/>
              </a:rPr>
              <a:t>vel</a:t>
            </a:r>
            <a:r>
              <a:rPr lang="en-US" sz="1467" dirty="0">
                <a:latin typeface="+mj-lt"/>
              </a:rPr>
              <a:t> </a:t>
            </a:r>
            <a:r>
              <a:rPr lang="en-US" sz="1467" dirty="0" err="1">
                <a:latin typeface="+mj-lt"/>
              </a:rPr>
              <a:t>auctor</a:t>
            </a:r>
            <a:r>
              <a:rPr lang="en-US" sz="1467" dirty="0">
                <a:latin typeface="+mj-lt"/>
              </a:rPr>
              <a:t> </a:t>
            </a:r>
            <a:r>
              <a:rPr lang="en-US" sz="1467" dirty="0" err="1">
                <a:latin typeface="+mj-lt"/>
              </a:rPr>
              <a:t>justo</a:t>
            </a:r>
            <a:r>
              <a:rPr lang="en-US" sz="1467" dirty="0">
                <a:latin typeface="+mj-lt"/>
              </a:rPr>
              <a:t>, vitae </a:t>
            </a:r>
            <a:r>
              <a:rPr lang="en-US" sz="1467" dirty="0" err="1">
                <a:latin typeface="+mj-lt"/>
              </a:rPr>
              <a:t>hendrerit</a:t>
            </a:r>
            <a:r>
              <a:rPr lang="en-US" sz="1467" dirty="0">
                <a:latin typeface="+mj-lt"/>
              </a:rPr>
              <a:t> </a:t>
            </a:r>
            <a:r>
              <a:rPr lang="en-US" sz="1467" dirty="0" err="1">
                <a:latin typeface="+mj-lt"/>
              </a:rPr>
              <a:t>orci</a:t>
            </a:r>
            <a:r>
              <a:rPr lang="en-US" sz="1467" dirty="0">
                <a:latin typeface="+mj-lt"/>
              </a:rPr>
              <a:t>. </a:t>
            </a:r>
            <a:r>
              <a:rPr lang="en-US" sz="1467" dirty="0" err="1">
                <a:latin typeface="+mj-lt"/>
              </a:rPr>
              <a:t>Duis</a:t>
            </a:r>
            <a:r>
              <a:rPr lang="en-US" sz="1467" dirty="0">
                <a:latin typeface="+mj-lt"/>
              </a:rPr>
              <a:t> </a:t>
            </a:r>
            <a:r>
              <a:rPr lang="en-US" sz="1467" dirty="0" err="1">
                <a:latin typeface="+mj-lt"/>
              </a:rPr>
              <a:t>nec</a:t>
            </a:r>
            <a:r>
              <a:rPr lang="en-US" sz="1467" dirty="0">
                <a:latin typeface="+mj-lt"/>
              </a:rPr>
              <a:t> </a:t>
            </a:r>
            <a:r>
              <a:rPr lang="en-US" sz="1467" dirty="0" err="1">
                <a:latin typeface="+mj-lt"/>
              </a:rPr>
              <a:t>sapien</a:t>
            </a:r>
            <a:r>
              <a:rPr lang="en-US" sz="1467" dirty="0">
                <a:latin typeface="+mj-lt"/>
              </a:rPr>
              <a:t> </a:t>
            </a:r>
            <a:r>
              <a:rPr lang="en-US" sz="1467" dirty="0" err="1">
                <a:latin typeface="+mj-lt"/>
              </a:rPr>
              <a:t>viverra</a:t>
            </a:r>
            <a:r>
              <a:rPr lang="en-US" sz="1467" dirty="0">
                <a:latin typeface="+mj-lt"/>
              </a:rPr>
              <a:t>, </a:t>
            </a:r>
            <a:r>
              <a:rPr lang="en-US" sz="1467" dirty="0" err="1">
                <a:latin typeface="+mj-lt"/>
              </a:rPr>
              <a:t>bibendum</a:t>
            </a:r>
            <a:r>
              <a:rPr lang="en-US" sz="1467" dirty="0">
                <a:latin typeface="+mj-lt"/>
              </a:rPr>
              <a:t> </a:t>
            </a:r>
            <a:r>
              <a:rPr lang="en-US" sz="1467" dirty="0" err="1">
                <a:latin typeface="+mj-lt"/>
              </a:rPr>
              <a:t>tellus</a:t>
            </a:r>
            <a:r>
              <a:rPr lang="en-US" sz="1467" dirty="0">
                <a:latin typeface="+mj-lt"/>
              </a:rPr>
              <a:t> </a:t>
            </a:r>
            <a:r>
              <a:rPr lang="en-US" sz="1467" dirty="0" err="1">
                <a:latin typeface="+mj-lt"/>
              </a:rPr>
              <a:t>eget</a:t>
            </a:r>
            <a:r>
              <a:rPr lang="en-US" sz="1467" dirty="0">
                <a:latin typeface="+mj-lt"/>
              </a:rPr>
              <a:t>, </a:t>
            </a:r>
            <a:r>
              <a:rPr lang="en-US" sz="1467" dirty="0" err="1">
                <a:latin typeface="+mj-lt"/>
              </a:rPr>
              <a:t>pellentesque</a:t>
            </a:r>
            <a:r>
              <a:rPr lang="en-US" sz="1467" dirty="0">
                <a:latin typeface="+mj-lt"/>
              </a:rPr>
              <a:t> </a:t>
            </a:r>
            <a:r>
              <a:rPr lang="en-US" sz="1467" dirty="0" err="1">
                <a:latin typeface="+mj-lt"/>
              </a:rPr>
              <a:t>massa</a:t>
            </a:r>
            <a:r>
              <a:rPr lang="en-US" sz="1467" dirty="0">
                <a:latin typeface="+mj-lt"/>
              </a:rPr>
              <a:t>. </a:t>
            </a:r>
            <a:r>
              <a:rPr lang="en-US" sz="1467" dirty="0" err="1">
                <a:latin typeface="+mj-lt"/>
              </a:rPr>
              <a:t>Nulla</a:t>
            </a:r>
            <a:r>
              <a:rPr lang="en-US" sz="1467" dirty="0">
                <a:latin typeface="+mj-lt"/>
              </a:rPr>
              <a:t> </a:t>
            </a:r>
            <a:r>
              <a:rPr lang="en-US" sz="1467" dirty="0" err="1">
                <a:latin typeface="+mj-lt"/>
              </a:rPr>
              <a:t>feugiat</a:t>
            </a:r>
            <a:r>
              <a:rPr lang="en-US" sz="1467" dirty="0">
                <a:latin typeface="+mj-lt"/>
              </a:rPr>
              <a:t>, </a:t>
            </a:r>
            <a:r>
              <a:rPr lang="en-US" sz="1467" dirty="0" err="1">
                <a:latin typeface="+mj-lt"/>
              </a:rPr>
              <a:t>turpis</a:t>
            </a:r>
            <a:r>
              <a:rPr lang="en-US" sz="1467" dirty="0">
                <a:latin typeface="+mj-lt"/>
              </a:rPr>
              <a:t> et </a:t>
            </a:r>
            <a:r>
              <a:rPr lang="en-US" sz="1467" dirty="0" err="1">
                <a:latin typeface="+mj-lt"/>
              </a:rPr>
              <a:t>posuere</a:t>
            </a:r>
            <a:r>
              <a:rPr lang="en-US" sz="1467" dirty="0">
                <a:latin typeface="+mj-lt"/>
              </a:rPr>
              <a:t> </a:t>
            </a:r>
            <a:r>
              <a:rPr lang="en-US" sz="1467" dirty="0" err="1">
                <a:latin typeface="+mj-lt"/>
              </a:rPr>
              <a:t>viverra</a:t>
            </a:r>
            <a:r>
              <a:rPr lang="en-US" sz="1467" dirty="0">
                <a:latin typeface="+mj-lt"/>
              </a:rPr>
              <a:t>, ipsum </a:t>
            </a:r>
            <a:r>
              <a:rPr lang="en-US" sz="1467" dirty="0" err="1">
                <a:latin typeface="+mj-lt"/>
              </a:rPr>
              <a:t>sem</a:t>
            </a:r>
            <a:r>
              <a:rPr lang="en-US" sz="1467" dirty="0">
                <a:latin typeface="+mj-lt"/>
              </a:rPr>
              <a:t> </a:t>
            </a:r>
            <a:r>
              <a:rPr lang="en-US" sz="1467" dirty="0" err="1">
                <a:latin typeface="+mj-lt"/>
              </a:rPr>
              <a:t>tincidunt</a:t>
            </a:r>
            <a:r>
              <a:rPr lang="en-US" sz="1467" dirty="0">
                <a:latin typeface="+mj-lt"/>
              </a:rPr>
              <a:t> </a:t>
            </a:r>
            <a:r>
              <a:rPr lang="en-US" sz="1467" dirty="0" err="1">
                <a:latin typeface="+mj-lt"/>
              </a:rPr>
              <a:t>est</a:t>
            </a:r>
            <a:r>
              <a:rPr lang="en-US" sz="1467" dirty="0">
                <a:latin typeface="+mj-lt"/>
              </a:rPr>
              <a:t>, </a:t>
            </a:r>
            <a:r>
              <a:rPr lang="en-US" sz="1467" dirty="0" err="1">
                <a:latin typeface="+mj-lt"/>
              </a:rPr>
              <a:t>finibus</a:t>
            </a:r>
            <a:r>
              <a:rPr lang="en-US" sz="1467" dirty="0">
                <a:latin typeface="+mj-lt"/>
              </a:rPr>
              <a:t> </a:t>
            </a:r>
            <a:r>
              <a:rPr lang="en-US" sz="1467" dirty="0" err="1">
                <a:latin typeface="+mj-lt"/>
              </a:rPr>
              <a:t>tempor</a:t>
            </a:r>
            <a:r>
              <a:rPr lang="en-US" sz="1467" dirty="0">
                <a:latin typeface="+mj-lt"/>
              </a:rPr>
              <a:t> </a:t>
            </a:r>
            <a:r>
              <a:rPr lang="en-US" sz="1467" dirty="0" err="1">
                <a:latin typeface="+mj-lt"/>
              </a:rPr>
              <a:t>nibh</a:t>
            </a:r>
            <a:r>
              <a:rPr lang="en-US" sz="1467" dirty="0">
                <a:latin typeface="+mj-lt"/>
              </a:rPr>
              <a:t> ante semper diam. </a:t>
            </a:r>
            <a:r>
              <a:rPr lang="en-US" sz="1467" dirty="0" err="1">
                <a:latin typeface="+mj-lt"/>
              </a:rPr>
              <a:t>Nullam</a:t>
            </a:r>
            <a:r>
              <a:rPr lang="en-US" sz="1467" dirty="0">
                <a:latin typeface="+mj-lt"/>
              </a:rPr>
              <a:t> </a:t>
            </a:r>
            <a:r>
              <a:rPr lang="en-US" sz="1467" dirty="0" err="1">
                <a:latin typeface="+mj-lt"/>
              </a:rPr>
              <a:t>quis</a:t>
            </a:r>
            <a:r>
              <a:rPr lang="en-US" sz="1467" dirty="0">
                <a:latin typeface="+mj-lt"/>
              </a:rPr>
              <a:t> </a:t>
            </a:r>
            <a:r>
              <a:rPr lang="en-US" sz="1467" dirty="0" err="1">
                <a:latin typeface="+mj-lt"/>
              </a:rPr>
              <a:t>euismod</a:t>
            </a:r>
            <a:r>
              <a:rPr lang="en-US" sz="1467" dirty="0">
                <a:latin typeface="+mj-lt"/>
              </a:rPr>
              <a:t> </a:t>
            </a:r>
            <a:r>
              <a:rPr lang="en-US" sz="1467" dirty="0" err="1">
                <a:latin typeface="+mj-lt"/>
              </a:rPr>
              <a:t>neque</a:t>
            </a:r>
            <a:r>
              <a:rPr lang="en-US" sz="1467" dirty="0">
                <a:latin typeface="+mj-lt"/>
              </a:rPr>
              <a:t>, </a:t>
            </a:r>
            <a:r>
              <a:rPr lang="en-US" sz="1467" dirty="0" err="1">
                <a:latin typeface="+mj-lt"/>
              </a:rPr>
              <a:t>nec</a:t>
            </a:r>
            <a:r>
              <a:rPr lang="en-US" sz="1467" dirty="0">
                <a:latin typeface="+mj-lt"/>
              </a:rPr>
              <a:t> </a:t>
            </a:r>
            <a:r>
              <a:rPr lang="en-US" sz="1467" dirty="0" err="1">
                <a:latin typeface="+mj-lt"/>
              </a:rPr>
              <a:t>facilisis</a:t>
            </a:r>
            <a:r>
              <a:rPr lang="en-US" sz="1467" dirty="0">
                <a:latin typeface="+mj-lt"/>
              </a:rPr>
              <a:t> sem. </a:t>
            </a:r>
            <a:r>
              <a:rPr lang="en-US" sz="1467" dirty="0" err="1">
                <a:latin typeface="+mj-lt"/>
              </a:rPr>
              <a:t>Morbi</a:t>
            </a:r>
            <a:r>
              <a:rPr lang="en-US" sz="1467" dirty="0">
                <a:latin typeface="+mj-lt"/>
              </a:rPr>
              <a:t> </a:t>
            </a:r>
            <a:r>
              <a:rPr lang="en-US" sz="1467" dirty="0" err="1">
                <a:latin typeface="+mj-lt"/>
              </a:rPr>
              <a:t>egestas</a:t>
            </a:r>
            <a:r>
              <a:rPr lang="en-US" sz="1467" dirty="0">
                <a:latin typeface="+mj-lt"/>
              </a:rPr>
              <a:t> </a:t>
            </a:r>
            <a:r>
              <a:rPr lang="en-US" sz="1467" dirty="0" err="1">
                <a:latin typeface="+mj-lt"/>
              </a:rPr>
              <a:t>iaculis</a:t>
            </a:r>
            <a:r>
              <a:rPr lang="en-US" sz="1467" dirty="0">
                <a:latin typeface="+mj-lt"/>
              </a:rPr>
              <a:t> </a:t>
            </a:r>
            <a:r>
              <a:rPr lang="en-US" sz="1467" dirty="0" err="1">
                <a:latin typeface="+mj-lt"/>
              </a:rPr>
              <a:t>dignissim</a:t>
            </a:r>
            <a:r>
              <a:rPr lang="en-US" sz="1467" dirty="0">
                <a:latin typeface="+mj-lt"/>
              </a:rPr>
              <a:t>. In </a:t>
            </a:r>
            <a:r>
              <a:rPr lang="en-US" sz="1467" dirty="0" err="1">
                <a:latin typeface="+mj-lt"/>
              </a:rPr>
              <a:t>accumsan</a:t>
            </a:r>
            <a:r>
              <a:rPr lang="en-US" sz="1467" dirty="0">
                <a:latin typeface="+mj-lt"/>
              </a:rPr>
              <a:t> </a:t>
            </a:r>
            <a:r>
              <a:rPr lang="en-US" sz="1467" dirty="0" err="1">
                <a:latin typeface="+mj-lt"/>
              </a:rPr>
              <a:t>tortor</a:t>
            </a:r>
            <a:r>
              <a:rPr lang="en-US" sz="1467" dirty="0">
                <a:latin typeface="+mj-lt"/>
              </a:rPr>
              <a:t> </a:t>
            </a:r>
            <a:r>
              <a:rPr lang="en-US" sz="1467" dirty="0" err="1">
                <a:latin typeface="+mj-lt"/>
              </a:rPr>
              <a:t>elit</a:t>
            </a:r>
            <a:r>
              <a:rPr lang="en-US" sz="1467" dirty="0">
                <a:latin typeface="+mj-lt"/>
              </a:rPr>
              <a:t>, non </a:t>
            </a:r>
            <a:r>
              <a:rPr lang="en-US" sz="1467" dirty="0" err="1">
                <a:latin typeface="+mj-lt"/>
              </a:rPr>
              <a:t>euismod</a:t>
            </a:r>
            <a:r>
              <a:rPr lang="en-US" sz="1467" dirty="0">
                <a:latin typeface="+mj-lt"/>
              </a:rPr>
              <a:t> </a:t>
            </a:r>
            <a:r>
              <a:rPr lang="en-US" sz="1467" dirty="0" err="1">
                <a:latin typeface="+mj-lt"/>
              </a:rPr>
              <a:t>eros</a:t>
            </a:r>
            <a:r>
              <a:rPr lang="en-US" sz="1467" dirty="0">
                <a:latin typeface="+mj-lt"/>
              </a:rPr>
              <a:t> </a:t>
            </a:r>
            <a:r>
              <a:rPr lang="en-US" sz="1467" dirty="0" err="1">
                <a:latin typeface="+mj-lt"/>
              </a:rPr>
              <a:t>accumsan</a:t>
            </a:r>
            <a:r>
              <a:rPr lang="en-US" sz="1467" dirty="0">
                <a:latin typeface="+mj-lt"/>
              </a:rPr>
              <a:t> ac. </a:t>
            </a:r>
            <a:r>
              <a:rPr lang="en-US" sz="1467" dirty="0" err="1">
                <a:latin typeface="+mj-lt"/>
              </a:rPr>
              <a:t>Sed</a:t>
            </a:r>
            <a:r>
              <a:rPr lang="en-US" sz="1467" dirty="0">
                <a:latin typeface="+mj-lt"/>
              </a:rPr>
              <a:t> </a:t>
            </a:r>
            <a:r>
              <a:rPr lang="en-US" sz="1467" dirty="0" err="1">
                <a:latin typeface="+mj-lt"/>
              </a:rPr>
              <a:t>ultrices</a:t>
            </a:r>
            <a:r>
              <a:rPr lang="en-US" sz="1467" dirty="0">
                <a:latin typeface="+mj-lt"/>
              </a:rPr>
              <a:t> mi lorem, </a:t>
            </a:r>
            <a:r>
              <a:rPr lang="en-US" sz="1467" dirty="0" err="1">
                <a:latin typeface="+mj-lt"/>
              </a:rPr>
              <a:t>ut</a:t>
            </a:r>
            <a:r>
              <a:rPr lang="en-US" sz="1467" dirty="0">
                <a:latin typeface="+mj-lt"/>
              </a:rPr>
              <a:t> </a:t>
            </a:r>
            <a:r>
              <a:rPr lang="en-US" sz="1467" dirty="0" err="1">
                <a:latin typeface="+mj-lt"/>
              </a:rPr>
              <a:t>dignissim</a:t>
            </a:r>
            <a:r>
              <a:rPr lang="en-US" sz="1467" dirty="0">
                <a:latin typeface="+mj-lt"/>
              </a:rPr>
              <a:t> </a:t>
            </a:r>
            <a:r>
              <a:rPr lang="en-US" sz="1467" dirty="0" err="1">
                <a:latin typeface="+mj-lt"/>
              </a:rPr>
              <a:t>nibh</a:t>
            </a:r>
            <a:r>
              <a:rPr lang="en-US" sz="1467" dirty="0">
                <a:latin typeface="+mj-lt"/>
              </a:rPr>
              <a:t> </a:t>
            </a:r>
            <a:r>
              <a:rPr lang="en-US" sz="1467" dirty="0" err="1">
                <a:latin typeface="+mj-lt"/>
              </a:rPr>
              <a:t>facilisis</a:t>
            </a:r>
            <a:r>
              <a:rPr lang="en-US" sz="1467" dirty="0">
                <a:latin typeface="+mj-lt"/>
              </a:rPr>
              <a:t> vel.</a:t>
            </a:r>
          </a:p>
        </p:txBody>
      </p:sp>
      <p:cxnSp>
        <p:nvCxnSpPr>
          <p:cNvPr id="4" name="Straight Connector 3"/>
          <p:cNvCxnSpPr/>
          <p:nvPr userDrawn="1"/>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19"/>
            <a:ext cx="1831163" cy="422483"/>
          </a:xfrm>
          <a:prstGeom prst="rect">
            <a:avLst/>
          </a:prstGeom>
        </p:spPr>
        <p:txBody>
          <a:bodyPr vert="horz" wrap="none" lIns="91440" tIns="45720" rIns="0" bIns="82296" rtlCol="0" anchor="ctr"/>
          <a:lstStyle>
            <a:lvl1pPr algn="r">
              <a:defRPr sz="1067"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832781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374144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518976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8707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433527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4071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597179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5740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1143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12033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18523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83753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571971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90214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395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71793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707442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0603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6664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6035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48350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94438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9570015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55399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564506547"/>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50279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3946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2.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theme" Target="../theme/theme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671071338"/>
      </p:ext>
    </p:extLst>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Lst>
  <p:hf hdr="0" ft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70802323"/>
      </p:ext>
    </p:extLst>
  </p:cSld>
  <p:clrMap bg1="lt1" tx1="dk1" bg2="lt2" tx2="dk2" accent1="accent1" accent2="accent2" accent3="accent3" accent4="accent4" accent5="accent5" accent6="accent6" hlink="hlink" folHlink="folHlink"/>
  <p:sldLayoutIdLst>
    <p:sldLayoutId id="2147484765" r:id="rId1"/>
    <p:sldLayoutId id="2147484766" r:id="rId2"/>
    <p:sldLayoutId id="2147484767" r:id="rId3"/>
    <p:sldLayoutId id="2147484768" r:id="rId4"/>
    <p:sldLayoutId id="2147484769" r:id="rId5"/>
    <p:sldLayoutId id="2147484770" r:id="rId6"/>
    <p:sldLayoutId id="2147484771" r:id="rId7"/>
    <p:sldLayoutId id="2147484772" r:id="rId8"/>
    <p:sldLayoutId id="2147484773" r:id="rId9"/>
    <p:sldLayoutId id="2147484774" r:id="rId10"/>
    <p:sldLayoutId id="2147484775" r:id="rId11"/>
    <p:sldLayoutId id="2147484776"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788" r:id="rId24"/>
    <p:sldLayoutId id="2147484789"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9.sv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emf"/><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emf"/><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19.emf"/><Relationship Id="rId4" Type="http://schemas.openxmlformats.org/officeDocument/2006/relationships/image" Target="../media/image9.sv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19.emf"/><Relationship Id="rId4" Type="http://schemas.openxmlformats.org/officeDocument/2006/relationships/image" Target="../media/image9.sv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3.png"/><Relationship Id="rId10"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22.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12" Type="http://schemas.openxmlformats.org/officeDocument/2006/relationships/image" Target="../media/image9.sv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29.png"/><Relationship Id="rId11" Type="http://schemas.openxmlformats.org/officeDocument/2006/relationships/image" Target="../media/image8.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svg"/><Relationship Id="rId9" Type="http://schemas.openxmlformats.org/officeDocument/2006/relationships/image" Target="../media/image32.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15.svg"/><Relationship Id="rId2" Type="http://schemas.openxmlformats.org/officeDocument/2006/relationships/notesSlide" Target="../notesSlides/notesSlide43.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34.png"/><Relationship Id="rId4" Type="http://schemas.openxmlformats.org/officeDocument/2006/relationships/image" Target="../media/image45.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4.png"/><Relationship Id="rId7" Type="http://schemas.openxmlformats.org/officeDocument/2006/relationships/image" Target="../media/image45.svg"/><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7.emf"/><Relationship Id="rId4" Type="http://schemas.openxmlformats.org/officeDocument/2006/relationships/image" Target="../media/image19.emf"/><Relationship Id="rId9" Type="http://schemas.openxmlformats.org/officeDocument/2006/relationships/image" Target="../media/image1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9.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5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14.png"/><Relationship Id="rId7"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_rels/slide54.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7.svg"/><Relationship Id="rId3" Type="http://schemas.openxmlformats.org/officeDocument/2006/relationships/image" Target="../media/image58.emf"/><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60.svg"/><Relationship Id="rId11" Type="http://schemas.openxmlformats.org/officeDocument/2006/relationships/image" Target="../media/image65.sv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19.emf"/><Relationship Id="rId9" Type="http://schemas.openxmlformats.org/officeDocument/2006/relationships/image" Target="../media/image63.png"/></Relationships>
</file>

<file path=ppt/slides/_rels/slide55.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3.png"/><Relationship Id="rId7"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68.svg"/><Relationship Id="rId5" Type="http://schemas.openxmlformats.org/officeDocument/2006/relationships/image" Target="../media/image35.png"/><Relationship Id="rId4" Type="http://schemas.openxmlformats.org/officeDocument/2006/relationships/image" Target="../media/image58.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71.png"/><Relationship Id="rId7" Type="http://schemas.openxmlformats.org/officeDocument/2006/relationships/image" Target="../media/image73.svg"/><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image" Target="../media/image72.png"/><Relationship Id="rId11" Type="http://schemas.openxmlformats.org/officeDocument/2006/relationships/image" Target="../media/image19.emf"/><Relationship Id="rId5" Type="http://schemas.openxmlformats.org/officeDocument/2006/relationships/image" Target="../media/image55.svg"/><Relationship Id="rId10" Type="http://schemas.openxmlformats.org/officeDocument/2006/relationships/image" Target="../media/image63.png"/><Relationship Id="rId4" Type="http://schemas.openxmlformats.org/officeDocument/2006/relationships/image" Target="../media/image54.png"/><Relationship Id="rId9" Type="http://schemas.openxmlformats.org/officeDocument/2006/relationships/image" Target="../media/image51.svg"/></Relationships>
</file>

<file path=ppt/slides/_rels/slide5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74.png"/><Relationship Id="rId5" Type="http://schemas.openxmlformats.org/officeDocument/2006/relationships/image" Target="../media/image14.png"/><Relationship Id="rId10" Type="http://schemas.openxmlformats.org/officeDocument/2006/relationships/image" Target="../media/image63.png"/><Relationship Id="rId4" Type="http://schemas.openxmlformats.org/officeDocument/2006/relationships/image" Target="../media/image51.sv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57.xml"/><Relationship Id="rId7" Type="http://schemas.openxmlformats.org/officeDocument/2006/relationships/image" Target="../media/image78.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6.png"/><Relationship Id="rId4" Type="http://schemas.openxmlformats.org/officeDocument/2006/relationships/image" Target="../media/image81.png"/></Relationships>
</file>

<file path=ppt/slides/_rels/slide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83.png"/><Relationship Id="rId4" Type="http://schemas.openxmlformats.org/officeDocument/2006/relationships/image" Target="../media/image8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77.png"/><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90.sv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2.xml"/><Relationship Id="rId1" Type="http://schemas.openxmlformats.org/officeDocument/2006/relationships/slideLayout" Target="../slideLayouts/slideLayout9.xml"/><Relationship Id="rId5" Type="http://schemas.openxmlformats.org/officeDocument/2006/relationships/image" Target="../media/image96.png"/><Relationship Id="rId4" Type="http://schemas.openxmlformats.org/officeDocument/2006/relationships/image" Target="../media/image95.svg"/></Relationships>
</file>

<file path=ppt/slides/_rels/slide78.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7.png"/><Relationship Id="rId7" Type="http://schemas.openxmlformats.org/officeDocument/2006/relationships/image" Target="../media/image95.sv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19.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19.emf"/><Relationship Id="rId7" Type="http://schemas.openxmlformats.org/officeDocument/2006/relationships/image" Target="../media/image95.svg"/><Relationship Id="rId2" Type="http://schemas.openxmlformats.org/officeDocument/2006/relationships/notesSlide" Target="../notesSlides/notesSlide77.xml"/><Relationship Id="rId1" Type="http://schemas.openxmlformats.org/officeDocument/2006/relationships/slideLayout" Target="../slideLayouts/slideLayout9.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21" y="1883221"/>
            <a:ext cx="5754624" cy="861774"/>
          </a:xfrm>
        </p:spPr>
        <p:txBody>
          <a:bodyPr/>
          <a:lstStyle/>
          <a:p>
            <a:r>
              <a:rPr lang="en-US" sz="3000" dirty="0"/>
              <a:t>Azure - Day 3</a:t>
            </a:r>
            <a:br>
              <a:rPr lang="en-US" sz="3000" dirty="0"/>
            </a:br>
            <a:r>
              <a:rPr lang="en-US" sz="2400" dirty="0"/>
              <a:t>Epam DevOps School</a:t>
            </a:r>
          </a:p>
        </p:txBody>
      </p:sp>
      <p:sp>
        <p:nvSpPr>
          <p:cNvPr id="5" name="Text Placeholder 4"/>
          <p:cNvSpPr>
            <a:spLocks noGrp="1"/>
          </p:cNvSpPr>
          <p:nvPr>
            <p:ph type="body" sz="quarter" idx="11"/>
          </p:nvPr>
        </p:nvSpPr>
        <p:spPr>
          <a:xfrm>
            <a:off x="577525" y="3081016"/>
            <a:ext cx="5754624" cy="1940867"/>
          </a:xfrm>
        </p:spPr>
        <p:txBody>
          <a:bodyPr/>
          <a:lstStyle/>
          <a:p>
            <a:r>
              <a:rPr lang="en-US" sz="1800" dirty="0"/>
              <a:t>Azure Web Apps</a:t>
            </a:r>
          </a:p>
          <a:p>
            <a:r>
              <a:rPr lang="en-US" sz="1800" dirty="0"/>
              <a:t>Azure SQL</a:t>
            </a:r>
          </a:p>
          <a:p>
            <a:r>
              <a:rPr lang="en-US" sz="1800" dirty="0"/>
              <a:t>Azure Key Vault</a:t>
            </a:r>
          </a:p>
          <a:p>
            <a:r>
              <a:rPr lang="en-US" sz="1800" dirty="0"/>
              <a:t>Azure Cosmos DB</a:t>
            </a:r>
          </a:p>
        </p:txBody>
      </p:sp>
      <p:sp>
        <p:nvSpPr>
          <p:cNvPr id="6" name="TextBox 5">
            <a:extLst>
              <a:ext uri="{FF2B5EF4-FFF2-40B4-BE49-F238E27FC236}">
                <a16:creationId xmlns:a16="http://schemas.microsoft.com/office/drawing/2014/main" id="{16AD212A-E369-CB46-BE9C-0744152A0BAF}"/>
              </a:ext>
            </a:extLst>
          </p:cNvPr>
          <p:cNvSpPr txBox="1"/>
          <p:nvPr/>
        </p:nvSpPr>
        <p:spPr>
          <a:xfrm>
            <a:off x="577525" y="6490022"/>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FFFFFF"/>
                </a:solidFill>
                <a:effectLst/>
                <a:uLnTx/>
                <a:uFillTx/>
                <a:latin typeface="Segoe UI Semibold"/>
                <a:ea typeface="+mn-ea"/>
                <a:cs typeface="+mn-cs"/>
              </a:rPr>
              <a:t>CONFIDENTIAL  |  © 2020 EPAM Systems, Inc.</a:t>
            </a:r>
            <a:endParaRPr kumimoji="0" lang="en-US" sz="933" b="0" i="0" u="none" strike="noStrike" kern="1200" cap="none" spc="0" normalizeH="0" baseline="0" noProof="0" dirty="0">
              <a:ln>
                <a:noFill/>
              </a:ln>
              <a:solidFill>
                <a:srgbClr val="1A1A1A"/>
              </a:solidFill>
              <a:effectLst/>
              <a:uLnTx/>
              <a:uFillTx/>
              <a:latin typeface="Segoe UI Semibold"/>
              <a:ea typeface="+mn-ea"/>
              <a:cs typeface="+mn-cs"/>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91342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4802121"/>
          </a:xfrm>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--net-framework-version </a:t>
            </a:r>
            <a:r>
              <a:rPr lang="en-US" sz="1800" dirty="0">
                <a:solidFill>
                  <a:srgbClr val="A31515"/>
                </a:solidFill>
              </a:rPr>
              <a:t>v4.7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set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a16="http://schemas.microsoft.com/office/drawing/2014/main" id="{8C452FF1-DBDF-40DA-9BDA-969EFEB444CA}"/>
              </a:ext>
            </a:extLst>
          </p:cNvPr>
          <p:cNvSpPr/>
          <p:nvPr/>
        </p:nvSpPr>
        <p:spPr bwMode="auto">
          <a:xfrm>
            <a:off x="5768425" y="5239265"/>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a16="http://schemas.microsoft.com/office/drawing/2014/main" id="{2345CC73-7E11-4259-8830-107C38DFC7BD}"/>
              </a:ext>
              <a:ext uri="{C183D7F6-B498-43B3-948B-1728B52AA6E4}">
                <adec:decorative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21C007A-9F19-4857-BB66-D7C1A0C70574}"/>
              </a:ext>
            </a:extLst>
          </p:cNvPr>
          <p:cNvSpPr/>
          <p:nvPr/>
        </p:nvSpPr>
        <p:spPr bwMode="auto">
          <a:xfrm>
            <a:off x="4939432" y="3770393"/>
            <a:ext cx="165798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a16="http://schemas.microsoft.com/office/drawing/2014/main" id="{41059148-0C1C-477F-A1A3-C88A05E168A2}"/>
              </a:ext>
              <a:ext uri="{C183D7F6-B498-43B3-948B-1728B52AA6E4}">
                <adec:decorative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DE250F1-C15F-4E35-87AF-1F3023E758C8}"/>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a16="http://schemas.microsoft.com/office/drawing/2014/main" id="{033192B2-6BC2-4F44-9808-79555A822A9B}"/>
              </a:ext>
              <a:ext uri="{C183D7F6-B498-43B3-948B-1728B52AA6E4}">
                <adec:decorative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109A84-B9CC-42FC-AB65-763843D283D1}"/>
              </a:ext>
              <a:ext uri="{C183D7F6-B498-43B3-948B-1728B52AA6E4}">
                <adec:decorative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DD28616-62D2-4F9C-AD13-483D3A902627}"/>
              </a:ext>
            </a:extLst>
          </p:cNvPr>
          <p:cNvSpPr/>
          <p:nvPr/>
        </p:nvSpPr>
        <p:spPr bwMode="auto">
          <a:xfrm>
            <a:off x="3352340" y="1906625"/>
            <a:ext cx="1657985"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Update .NET Version</a:t>
            </a:r>
          </a:p>
        </p:txBody>
      </p:sp>
    </p:spTree>
    <p:extLst>
      <p:ext uri="{BB962C8B-B14F-4D97-AF65-F5344CB8AC3E}">
        <p14:creationId xmlns:p14="http://schemas.microsoft.com/office/powerpoint/2010/main" val="8828389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config </a:t>
            </a:r>
            <a:r>
              <a:rPr lang="en-US" sz="1800" dirty="0" err="1">
                <a:solidFill>
                  <a:srgbClr val="0000FF"/>
                </a:solidFill>
              </a:rPr>
              <a:t>appsettings</a:t>
            </a:r>
            <a:r>
              <a:rPr lang="en-US" sz="1800" dirty="0">
                <a:solidFill>
                  <a:srgbClr val="0000FF"/>
                </a:solidFill>
              </a:rPr>
              <a:t>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groupname</a:t>
            </a:r>
            <a:r>
              <a:rPr lang="en-US" sz="1800" dirty="0">
                <a:solidFill>
                  <a:srgbClr val="A31515"/>
                </a:solidFill>
              </a:rPr>
              <a:t>&gt;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t>
            </a:r>
            <a:r>
              <a:rPr lang="en-US" sz="1800" dirty="0" err="1">
                <a:solidFill>
                  <a:srgbClr val="A31515"/>
                </a:solidFill>
              </a:rPr>
              <a:t>appname</a:t>
            </a:r>
            <a:r>
              <a:rPr lang="en-US" sz="1800" dirty="0">
                <a:solidFill>
                  <a:srgbClr val="A31515"/>
                </a:solidFill>
              </a:rPr>
              <a:t>&gt;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extLst>
      <p:ext uri="{BB962C8B-B14F-4D97-AF65-F5344CB8AC3E}">
        <p14:creationId xmlns:p14="http://schemas.microsoft.com/office/powerpoint/2010/main" val="33801068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 binding</a:t>
            </a:r>
          </a:p>
          <a:p>
            <a:r>
              <a:rPr lang="en-US" dirty="0">
                <a:latin typeface="+mn-lt"/>
              </a:rPr>
              <a:t>You can opt to use a state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3167409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err="1">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err="1">
                <a:solidFill>
                  <a:schemeClr val="bg1"/>
                </a:solidFill>
                <a:latin typeface="+mj-lt"/>
              </a:endParaRPr>
            </a:p>
          </p:txBody>
        </p:sp>
        <p:sp>
          <p:nvSpPr>
            <p:cNvPr id="32" name="TextBox 31">
              <a:extLst>
                <a:ext uri="{FF2B5EF4-FFF2-40B4-BE49-F238E27FC236}">
                  <a16:creationId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err="1">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err="1">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err="1">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2DE276A-BCFB-4C11-A4B2-F04D9313752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a16="http://schemas.microsoft.com/office/drawing/2014/main" id="{62826C2E-C290-4C91-B291-C0FEF5074FA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a16="http://schemas.microsoft.com/office/drawing/2014/main" id="{84D5B64E-B791-49CC-920C-07D8385C8C3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8775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dirty="0"/>
              <a:t>Why you scale from a lower tier (Basic, Standard, Premium) to the Premium V2 tier</a:t>
            </a:r>
          </a:p>
        </p:txBody>
      </p:sp>
    </p:spTree>
    <p:extLst>
      <p:ext uri="{BB962C8B-B14F-4D97-AF65-F5344CB8AC3E}">
        <p14:creationId xmlns:p14="http://schemas.microsoft.com/office/powerpoint/2010/main" val="35500022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show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group_name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app_name</a:t>
            </a:r>
            <a:r>
              <a:rPr lang="en-US" sz="1800" dirty="0">
                <a:solidFill>
                  <a:srgbClr val="A31515"/>
                </a:solidFill>
              </a:rPr>
              <a:t>&gt; </a:t>
            </a:r>
            <a:r>
              <a:rPr lang="en-US" sz="1800" dirty="0">
                <a:solidFill>
                  <a:srgbClr val="001080"/>
                </a:solidFill>
              </a:rPr>
              <a:t>--query </a:t>
            </a:r>
            <a:r>
              <a:rPr lang="en-US" sz="1800" dirty="0" err="1">
                <a:solidFill>
                  <a:srgbClr val="A31515"/>
                </a:solidFill>
              </a:rPr>
              <a:t>outboundIpAddresses</a:t>
            </a:r>
            <a:r>
              <a:rPr lang="en-US" sz="1800" dirty="0">
                <a:solidFill>
                  <a:srgbClr val="A31515"/>
                </a:solidFill>
              </a:rPr>
              <a:t> </a:t>
            </a:r>
            <a:r>
              <a:rPr lang="en-US" sz="1800" dirty="0">
                <a:solidFill>
                  <a:srgbClr val="001080"/>
                </a:solidFill>
              </a:rPr>
              <a:t>--output </a:t>
            </a:r>
            <a:r>
              <a:rPr lang="en-US" sz="1800" dirty="0" err="1">
                <a:solidFill>
                  <a:srgbClr val="A31515"/>
                </a:solidFill>
              </a:rPr>
              <a:t>tsv</a:t>
            </a:r>
            <a:endParaRPr lang="en-US" sz="1800" dirty="0">
              <a:solidFill>
                <a:srgbClr val="000000"/>
              </a:solidFill>
            </a:endParaRPr>
          </a:p>
          <a:p>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show </a:t>
            </a:r>
            <a:r>
              <a:rPr lang="en-US" sz="1800" dirty="0">
                <a:solidFill>
                  <a:srgbClr val="001080"/>
                </a:solidFill>
              </a:rPr>
              <a:t>--resource-group </a:t>
            </a:r>
            <a:r>
              <a:rPr lang="en-US" sz="1800" dirty="0">
                <a:solidFill>
                  <a:srgbClr val="A31515"/>
                </a:solidFill>
              </a:rPr>
              <a:t>&lt;</a:t>
            </a:r>
            <a:r>
              <a:rPr lang="en-US" sz="1800" dirty="0" err="1">
                <a:solidFill>
                  <a:srgbClr val="A31515"/>
                </a:solidFill>
              </a:rPr>
              <a:t>group_name</a:t>
            </a:r>
            <a:r>
              <a:rPr lang="en-US" sz="1800" dirty="0">
                <a:solidFill>
                  <a:srgbClr val="A31515"/>
                </a:solidFill>
              </a:rPr>
              <a:t>&gt; </a:t>
            </a:r>
            <a:r>
              <a:rPr lang="en-US" sz="1800" dirty="0">
                <a:solidFill>
                  <a:srgbClr val="001080"/>
                </a:solidFill>
              </a:rPr>
              <a:t>--name </a:t>
            </a:r>
            <a:r>
              <a:rPr lang="en-US" sz="1800" dirty="0">
                <a:solidFill>
                  <a:srgbClr val="A31515"/>
                </a:solidFill>
              </a:rPr>
              <a:t>&lt;</a:t>
            </a:r>
            <a:r>
              <a:rPr lang="en-US" sz="1800" dirty="0" err="1">
                <a:solidFill>
                  <a:srgbClr val="A31515"/>
                </a:solidFill>
              </a:rPr>
              <a:t>app_name</a:t>
            </a:r>
            <a:r>
              <a:rPr lang="en-US" sz="1800" dirty="0">
                <a:solidFill>
                  <a:srgbClr val="A31515"/>
                </a:solidFill>
              </a:rPr>
              <a:t>&gt; </a:t>
            </a:r>
            <a:r>
              <a:rPr lang="en-US" sz="1800" dirty="0">
                <a:solidFill>
                  <a:srgbClr val="001080"/>
                </a:solidFill>
              </a:rPr>
              <a:t>--query </a:t>
            </a:r>
            <a:r>
              <a:rPr lang="en-US" sz="1800" dirty="0" err="1">
                <a:solidFill>
                  <a:srgbClr val="A31515"/>
                </a:solidFill>
              </a:rPr>
              <a:t>possibleOutboundIpAddresses</a:t>
            </a:r>
            <a:r>
              <a:rPr lang="en-US" sz="1800" dirty="0">
                <a:solidFill>
                  <a:srgbClr val="A31515"/>
                </a:solidFill>
              </a:rPr>
              <a:t> </a:t>
            </a:r>
            <a:r>
              <a:rPr lang="en-US" sz="1800" dirty="0">
                <a:solidFill>
                  <a:srgbClr val="001080"/>
                </a:solidFill>
              </a:rPr>
              <a:t>--output </a:t>
            </a:r>
            <a:r>
              <a:rPr lang="en-US" sz="1800" dirty="0" err="1">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15236911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extLst>
      <p:ext uri="{BB962C8B-B14F-4D97-AF65-F5344CB8AC3E}">
        <p14:creationId xmlns:p14="http://schemas.microsoft.com/office/powerpoint/2010/main" val="34344516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17B9B80-3109-4591-AF0D-1582C8BA7FE9}"/>
                </a:ext>
              </a:extLst>
            </p:cNvPr>
            <p:cNvPicPr>
              <a:picLocks noChangeAspect="1"/>
            </p:cNvPicPr>
            <p:nvPr/>
          </p:nvPicPr>
          <p:blipFill>
            <a:blip r:embed="rId3"/>
            <a:stretch>
              <a:fillRect/>
            </a:stretch>
          </p:blipFill>
          <p:spPr>
            <a:xfrm>
              <a:off x="8522207" y="2526919"/>
              <a:ext cx="1131063" cy="1131063"/>
            </a:xfrm>
            <a:prstGeom prst="rect">
              <a:avLst/>
            </a:prstGeom>
          </p:spPr>
        </p:pic>
        <p:sp>
          <p:nvSpPr>
            <p:cNvPr id="11" name="TextBox 10">
              <a:extLst>
                <a:ext uri="{FF2B5EF4-FFF2-40B4-BE49-F238E27FC236}">
                  <a16:creationId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a16="http://schemas.microsoft.com/office/drawing/2014/main" id="{98621B94-7EC9-45A5-8E29-7E9CD7BBE119}"/>
                  </a:ext>
                </a:extLst>
              </p:cNvPr>
              <p:cNvPicPr>
                <a:picLocks noChangeAspect="1"/>
              </p:cNvPicPr>
              <p:nvPr/>
            </p:nvPicPr>
            <p:blipFill>
              <a:blip r:embed="rId4"/>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A3CA49A-B2ED-4CD4-891C-A7B380F66967}"/>
                </a:ext>
              </a:extLst>
            </p:cNvPr>
            <p:cNvPicPr>
              <a:picLocks noChangeAspect="1"/>
            </p:cNvPicPr>
            <p:nvPr/>
          </p:nvPicPr>
          <p:blipFill>
            <a:blip r:embed="rId5"/>
            <a:stretch>
              <a:fillRect/>
            </a:stretch>
          </p:blipFill>
          <p:spPr>
            <a:xfrm>
              <a:off x="5730057" y="2093596"/>
              <a:ext cx="780290" cy="780290"/>
            </a:xfrm>
            <a:prstGeom prst="rect">
              <a:avLst/>
            </a:prstGeom>
          </p:spPr>
        </p:pic>
        <p:pic>
          <p:nvPicPr>
            <p:cNvPr id="23" name="Picture 22">
              <a:extLst>
                <a:ext uri="{FF2B5EF4-FFF2-40B4-BE49-F238E27FC236}">
                  <a16:creationId xmlns:a16="http://schemas.microsoft.com/office/drawing/2014/main" id="{79F911C4-EDB2-4E1A-9559-5E1A0BB87B7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95400" y="2584695"/>
              <a:ext cx="1003329" cy="1003329"/>
            </a:xfrm>
            <a:prstGeom prst="rect">
              <a:avLst/>
            </a:prstGeom>
            <a:noFill/>
          </p:spPr>
        </p:pic>
      </p:grpSp>
    </p:spTree>
    <p:extLst>
      <p:ext uri="{BB962C8B-B14F-4D97-AF65-F5344CB8AC3E}">
        <p14:creationId xmlns:p14="http://schemas.microsoft.com/office/powerpoint/2010/main" val="31427742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8E12-228E-4EF8-8C52-E2A34CCEB0D4}"/>
              </a:ext>
            </a:extLst>
          </p:cNvPr>
          <p:cNvSpPr>
            <a:spLocks noGrp="1"/>
          </p:cNvSpPr>
          <p:nvPr>
            <p:ph type="title"/>
          </p:nvPr>
        </p:nvSpPr>
        <p:spPr/>
        <p:txBody>
          <a:bodyPr/>
          <a:lstStyle/>
          <a:p>
            <a:r>
              <a:rPr lang="en-US" dirty="0"/>
              <a:t>Controlling traffic by using Azure Traffic Manager</a:t>
            </a:r>
          </a:p>
        </p:txBody>
      </p:sp>
      <p:sp>
        <p:nvSpPr>
          <p:cNvPr id="3" name="Text Placeholder 2">
            <a:extLst>
              <a:ext uri="{FF2B5EF4-FFF2-40B4-BE49-F238E27FC236}">
                <a16:creationId xmlns:a16="http://schemas.microsoft.com/office/drawing/2014/main" id="{B95D03E6-C97C-46E0-8C50-325ED8FE3819}"/>
              </a:ext>
            </a:extLst>
          </p:cNvPr>
          <p:cNvSpPr>
            <a:spLocks noGrp="1"/>
          </p:cNvSpPr>
          <p:nvPr>
            <p:ph type="body" sz="quarter" idx="10"/>
          </p:nvPr>
        </p:nvSpPr>
        <p:spPr>
          <a:xfrm>
            <a:off x="584200" y="1435497"/>
            <a:ext cx="11018520" cy="2942344"/>
          </a:xfrm>
        </p:spPr>
        <p:txBody>
          <a:bodyPr/>
          <a:lstStyle/>
          <a:p>
            <a:r>
              <a:rPr lang="en-US" dirty="0">
                <a:latin typeface="+mn-lt"/>
              </a:rPr>
              <a:t>Routes requests from clients to apps in Azure</a:t>
            </a:r>
          </a:p>
          <a:p>
            <a:r>
              <a:rPr lang="en-US" dirty="0">
                <a:latin typeface="+mn-lt"/>
              </a:rPr>
              <a:t>Keeps track of app status (running, stopped, deleted)</a:t>
            </a:r>
          </a:p>
          <a:p>
            <a:pPr lvl="1"/>
            <a:r>
              <a:rPr lang="en-US" dirty="0"/>
              <a:t>Will automatically route traffic away from an unavailable app</a:t>
            </a:r>
          </a:p>
          <a:p>
            <a:r>
              <a:rPr lang="en-US" dirty="0">
                <a:latin typeface="+mn-lt"/>
              </a:rPr>
              <a:t>Configured by using profiles</a:t>
            </a:r>
          </a:p>
          <a:p>
            <a:pPr lvl="1"/>
            <a:r>
              <a:rPr lang="en-US" dirty="0"/>
              <a:t>Stores the routing method for requests</a:t>
            </a:r>
          </a:p>
          <a:p>
            <a:pPr lvl="1"/>
            <a:r>
              <a:rPr lang="en-US" dirty="0"/>
              <a:t>Stores a list of endpoints (apps) to route requests to</a:t>
            </a:r>
          </a:p>
          <a:p>
            <a:pPr lvl="1"/>
            <a:r>
              <a:rPr lang="en-US" dirty="0"/>
              <a:t>Stores information about endpoint status</a:t>
            </a:r>
          </a:p>
        </p:txBody>
      </p:sp>
    </p:spTree>
    <p:extLst>
      <p:ext uri="{BB962C8B-B14F-4D97-AF65-F5344CB8AC3E}">
        <p14:creationId xmlns:p14="http://schemas.microsoft.com/office/powerpoint/2010/main" val="31892325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733" dirty="0"/>
              <a:t>Part 01: </a:t>
            </a:r>
            <a:r>
              <a:rPr lang="en-US" sz="4000" dirty="0"/>
              <a:t>Azure Web Apps</a:t>
            </a:r>
            <a:endParaRPr lang="en-US" sz="3733"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10361085" y="6434667"/>
            <a:ext cx="1830916" cy="423333"/>
          </a:xfrm>
          <a:prstGeom prst="rect">
            <a:avLst/>
          </a:prstGeom>
        </p:spPr>
        <p:txBody>
          <a:bodyPr/>
          <a:lstStyle/>
          <a:p>
            <a:pPr defTabSz="914377"/>
            <a:fld id="{3A707DD9-E92B-45E8-BE0A-E6B2EDF345EB}" type="slidenum">
              <a:rPr lang="en-US" sz="1800">
                <a:solidFill>
                  <a:srgbClr val="222222"/>
                </a:solidFill>
                <a:latin typeface="Calibri"/>
              </a:rPr>
              <a:pPr defTabSz="914377"/>
              <a:t>2</a:t>
            </a:fld>
            <a:endParaRPr lang="en-US" sz="1800" dirty="0">
              <a:solidFill>
                <a:srgbClr val="222222"/>
              </a:solidFill>
              <a:latin typeface="Calibri"/>
            </a:endParaRPr>
          </a:p>
        </p:txBody>
      </p:sp>
    </p:spTree>
    <p:extLst>
      <p:ext uri="{BB962C8B-B14F-4D97-AF65-F5344CB8AC3E}">
        <p14:creationId xmlns:p14="http://schemas.microsoft.com/office/powerpoint/2010/main" val="61210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07F9-3C15-4E8C-AD5F-98112EDD3150}"/>
              </a:ext>
            </a:extLst>
          </p:cNvPr>
          <p:cNvSpPr>
            <a:spLocks noGrp="1"/>
          </p:cNvSpPr>
          <p:nvPr>
            <p:ph type="title"/>
          </p:nvPr>
        </p:nvSpPr>
        <p:spPr/>
        <p:txBody>
          <a:bodyPr/>
          <a:lstStyle/>
          <a:p>
            <a:r>
              <a:rPr lang="en-US" dirty="0"/>
              <a:t>Azure Traffic Manager and Web Apps</a:t>
            </a:r>
          </a:p>
        </p:txBody>
      </p:sp>
      <p:grpSp>
        <p:nvGrpSpPr>
          <p:cNvPr id="3" name="Group 2" descr="The diagram depicts how Azure Traffic Manager routing requests to a specific DNS entry to the appropriate Web App inbound IP based on the routing criteria.">
            <a:extLst>
              <a:ext uri="{FF2B5EF4-FFF2-40B4-BE49-F238E27FC236}">
                <a16:creationId xmlns:a16="http://schemas.microsoft.com/office/drawing/2014/main" id="{C8605FA3-0BCE-47FB-A635-03BD23948A25}"/>
              </a:ext>
            </a:extLst>
          </p:cNvPr>
          <p:cNvGrpSpPr/>
          <p:nvPr/>
        </p:nvGrpSpPr>
        <p:grpSpPr>
          <a:xfrm>
            <a:off x="1521874" y="1555492"/>
            <a:ext cx="9448025" cy="4574661"/>
            <a:chOff x="1521874" y="1555492"/>
            <a:chExt cx="9448025" cy="4574661"/>
          </a:xfrm>
        </p:grpSpPr>
        <p:pic>
          <p:nvPicPr>
            <p:cNvPr id="5" name="Picture 4">
              <a:extLst>
                <a:ext uri="{FF2B5EF4-FFF2-40B4-BE49-F238E27FC236}">
                  <a16:creationId xmlns:a16="http://schemas.microsoft.com/office/drawing/2014/main" id="{135599C2-81F0-496C-939A-FFC941DD47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874" y="1814725"/>
              <a:ext cx="1267745" cy="803719"/>
            </a:xfrm>
            <a:prstGeom prst="rect">
              <a:avLst/>
            </a:prstGeom>
          </p:spPr>
        </p:pic>
        <p:pic>
          <p:nvPicPr>
            <p:cNvPr id="6" name="Picture 5">
              <a:extLst>
                <a:ext uri="{FF2B5EF4-FFF2-40B4-BE49-F238E27FC236}">
                  <a16:creationId xmlns:a16="http://schemas.microsoft.com/office/drawing/2014/main" id="{D47946F4-DDD9-413A-AA1E-28A30A37E4CC}"/>
                </a:ext>
              </a:extLst>
            </p:cNvPr>
            <p:cNvPicPr>
              <a:picLocks noChangeAspect="1"/>
            </p:cNvPicPr>
            <p:nvPr/>
          </p:nvPicPr>
          <p:blipFill>
            <a:blip r:embed="rId4"/>
            <a:stretch>
              <a:fillRect/>
            </a:stretch>
          </p:blipFill>
          <p:spPr>
            <a:xfrm>
              <a:off x="5434908" y="1555492"/>
              <a:ext cx="1322184" cy="1322184"/>
            </a:xfrm>
            <a:prstGeom prst="rect">
              <a:avLst/>
            </a:prstGeom>
          </p:spPr>
        </p:pic>
        <p:cxnSp>
          <p:nvCxnSpPr>
            <p:cNvPr id="7" name="Straight Arrow Connector 6">
              <a:extLst>
                <a:ext uri="{FF2B5EF4-FFF2-40B4-BE49-F238E27FC236}">
                  <a16:creationId xmlns:a16="http://schemas.microsoft.com/office/drawing/2014/main" id="{AECCBD4C-171B-442C-B64A-23A4EC150658}"/>
                </a:ext>
              </a:extLst>
            </p:cNvPr>
            <p:cNvCxnSpPr/>
            <p:nvPr/>
          </p:nvCxnSpPr>
          <p:spPr>
            <a:xfrm>
              <a:off x="2710596" y="21895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D5AE4-D6C5-46DF-B07C-C4FB422F332E}"/>
                </a:ext>
              </a:extLst>
            </p:cNvPr>
            <p:cNvCxnSpPr>
              <a:cxnSpLocks/>
            </p:cNvCxnSpPr>
            <p:nvPr/>
          </p:nvCxnSpPr>
          <p:spPr>
            <a:xfrm flipH="1">
              <a:off x="2789619" y="2341903"/>
              <a:ext cx="264528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3DCE2F-26A1-4B70-959E-B0CA7C58F256}"/>
                </a:ext>
              </a:extLst>
            </p:cNvPr>
            <p:cNvSpPr txBox="1"/>
            <p:nvPr/>
          </p:nvSpPr>
          <p:spPr>
            <a:xfrm>
              <a:off x="5809864" y="3009382"/>
              <a:ext cx="572273"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DNS</a:t>
              </a:r>
            </a:p>
          </p:txBody>
        </p:sp>
        <p:cxnSp>
          <p:nvCxnSpPr>
            <p:cNvPr id="13" name="Straight Connector 12">
              <a:extLst>
                <a:ext uri="{FF2B5EF4-FFF2-40B4-BE49-F238E27FC236}">
                  <a16:creationId xmlns:a16="http://schemas.microsoft.com/office/drawing/2014/main" id="{8D567134-A78F-415F-B5A1-22BC4A07AD1B}"/>
                </a:ext>
              </a:extLst>
            </p:cNvPr>
            <p:cNvCxnSpPr>
              <a:cxnSpLocks/>
              <a:stCxn id="6" idx="3"/>
            </p:cNvCxnSpPr>
            <p:nvPr/>
          </p:nvCxnSpPr>
          <p:spPr>
            <a:xfrm flipV="1">
              <a:off x="6757092" y="2189504"/>
              <a:ext cx="2116563" cy="270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0CD45C-0235-42C0-8587-6FE7316C096A}"/>
                </a:ext>
              </a:extLst>
            </p:cNvPr>
            <p:cNvCxnSpPr>
              <a:cxnSpLocks/>
            </p:cNvCxnSpPr>
            <p:nvPr/>
          </p:nvCxnSpPr>
          <p:spPr>
            <a:xfrm flipH="1">
              <a:off x="2144673" y="2618444"/>
              <a:ext cx="22146" cy="16036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1F7713-0B13-485D-A722-819363B2F92E}"/>
                </a:ext>
              </a:extLst>
            </p:cNvPr>
            <p:cNvSpPr txBox="1"/>
            <p:nvPr/>
          </p:nvSpPr>
          <p:spPr>
            <a:xfrm>
              <a:off x="2364917" y="4006185"/>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err="1">
                <a:gradFill>
                  <a:gsLst>
                    <a:gs pos="2917">
                      <a:schemeClr val="tx1"/>
                    </a:gs>
                    <a:gs pos="30000">
                      <a:schemeClr val="tx1"/>
                    </a:gs>
                  </a:gsLst>
                  <a:lin ang="5400000" scaled="0"/>
                </a:gradFill>
                <a:latin typeface="+mj-lt"/>
              </a:endParaRPr>
            </a:p>
          </p:txBody>
        </p:sp>
        <p:cxnSp>
          <p:nvCxnSpPr>
            <p:cNvPr id="22" name="Straight Connector 21">
              <a:extLst>
                <a:ext uri="{FF2B5EF4-FFF2-40B4-BE49-F238E27FC236}">
                  <a16:creationId xmlns:a16="http://schemas.microsoft.com/office/drawing/2014/main" id="{3F841E34-C28E-4D1C-872A-8FD44A4CBA9F}"/>
                </a:ext>
              </a:extLst>
            </p:cNvPr>
            <p:cNvCxnSpPr/>
            <p:nvPr/>
          </p:nvCxnSpPr>
          <p:spPr>
            <a:xfrm>
              <a:off x="6096000" y="4575018"/>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B306C1-E72F-446E-B49D-8030F5F5842A}"/>
                </a:ext>
              </a:extLst>
            </p:cNvPr>
            <p:cNvCxnSpPr/>
            <p:nvPr/>
          </p:nvCxnSpPr>
          <p:spPr>
            <a:xfrm>
              <a:off x="955500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A07AEC-8D6A-4126-80F2-BA0EC3788804}"/>
                </a:ext>
              </a:extLst>
            </p:cNvPr>
            <p:cNvCxnSpPr/>
            <p:nvPr/>
          </p:nvCxnSpPr>
          <p:spPr>
            <a:xfrm>
              <a:off x="2155746" y="4558976"/>
              <a:ext cx="0" cy="5192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9A874CE-714E-4669-AD38-793B1CE7368E}"/>
                </a:ext>
              </a:extLst>
            </p:cNvPr>
            <p:cNvSpPr/>
            <p:nvPr/>
          </p:nvSpPr>
          <p:spPr bwMode="auto">
            <a:xfrm>
              <a:off x="191383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4E8FBEA-A40F-4D4C-8D20-3ED322692C0A}"/>
                </a:ext>
              </a:extLst>
            </p:cNvPr>
            <p:cNvSpPr/>
            <p:nvPr/>
          </p:nvSpPr>
          <p:spPr bwMode="auto">
            <a:xfrm>
              <a:off x="5854092" y="4303955"/>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C5F68A09-985D-434B-A4DD-7B978DF94213}"/>
                </a:ext>
              </a:extLst>
            </p:cNvPr>
            <p:cNvSpPr/>
            <p:nvPr/>
          </p:nvSpPr>
          <p:spPr bwMode="auto">
            <a:xfrm>
              <a:off x="9313098" y="4287913"/>
              <a:ext cx="483816" cy="4838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a:extLst>
                <a:ext uri="{FF2B5EF4-FFF2-40B4-BE49-F238E27FC236}">
                  <a16:creationId xmlns:a16="http://schemas.microsoft.com/office/drawing/2014/main" id="{F988FEC6-58A5-48D8-AA88-7EE448566F1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637823" y="5053457"/>
              <a:ext cx="1035846" cy="1035846"/>
            </a:xfrm>
            <a:prstGeom prst="rect">
              <a:avLst/>
            </a:prstGeom>
          </p:spPr>
        </p:pic>
        <p:pic>
          <p:nvPicPr>
            <p:cNvPr id="30" name="Picture 29">
              <a:extLst>
                <a:ext uri="{FF2B5EF4-FFF2-40B4-BE49-F238E27FC236}">
                  <a16:creationId xmlns:a16="http://schemas.microsoft.com/office/drawing/2014/main" id="{8953821B-BA6D-48A5-9DAE-B5E48C12DD6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578077" y="5094307"/>
              <a:ext cx="1035846" cy="1035846"/>
            </a:xfrm>
            <a:prstGeom prst="rect">
              <a:avLst/>
            </a:prstGeom>
          </p:spPr>
        </p:pic>
        <p:pic>
          <p:nvPicPr>
            <p:cNvPr id="31" name="Picture 30">
              <a:extLst>
                <a:ext uri="{FF2B5EF4-FFF2-40B4-BE49-F238E27FC236}">
                  <a16:creationId xmlns:a16="http://schemas.microsoft.com/office/drawing/2014/main" id="{7E7AAC60-7F23-4CCA-B1A5-15CCF1250AB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037083" y="5078265"/>
              <a:ext cx="1035846" cy="1035846"/>
            </a:xfrm>
            <a:prstGeom prst="rect">
              <a:avLst/>
            </a:prstGeom>
          </p:spPr>
        </p:pic>
        <p:sp>
          <p:nvSpPr>
            <p:cNvPr id="32" name="TextBox 31">
              <a:extLst>
                <a:ext uri="{FF2B5EF4-FFF2-40B4-BE49-F238E27FC236}">
                  <a16:creationId xmlns:a16="http://schemas.microsoft.com/office/drawing/2014/main" id="{4B7E9A62-A67D-41F3-8836-2B7EE2D09418}"/>
                </a:ext>
              </a:extLst>
            </p:cNvPr>
            <p:cNvSpPr txBox="1"/>
            <p:nvPr/>
          </p:nvSpPr>
          <p:spPr>
            <a:xfrm>
              <a:off x="8145280" y="2986147"/>
              <a:ext cx="282461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Azure Traffic Manager</a:t>
              </a:r>
            </a:p>
          </p:txBody>
        </p:sp>
        <p:pic>
          <p:nvPicPr>
            <p:cNvPr id="33" name="Picture 32">
              <a:extLst>
                <a:ext uri="{FF2B5EF4-FFF2-40B4-BE49-F238E27FC236}">
                  <a16:creationId xmlns:a16="http://schemas.microsoft.com/office/drawing/2014/main" id="{FC8C9A56-5D9D-4462-9764-27D4D9B41F0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894406" y="1555984"/>
              <a:ext cx="1321200" cy="1321200"/>
            </a:xfrm>
            <a:prstGeom prst="rect">
              <a:avLst/>
            </a:prstGeom>
          </p:spPr>
        </p:pic>
      </p:grpSp>
    </p:spTree>
    <p:extLst>
      <p:ext uri="{BB962C8B-B14F-4D97-AF65-F5344CB8AC3E}">
        <p14:creationId xmlns:p14="http://schemas.microsoft.com/office/powerpoint/2010/main" val="29557982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1A3A-17BE-4F51-A33F-B0D63544C202}"/>
              </a:ext>
            </a:extLst>
          </p:cNvPr>
          <p:cNvSpPr>
            <a:spLocks noGrp="1"/>
          </p:cNvSpPr>
          <p:nvPr>
            <p:ph type="title"/>
          </p:nvPr>
        </p:nvSpPr>
        <p:spPr/>
        <p:txBody>
          <a:bodyPr/>
          <a:lstStyle/>
          <a:p>
            <a:r>
              <a:rPr lang="en-US" dirty="0"/>
              <a:t>Azure Traffic Manager routing methods</a:t>
            </a:r>
          </a:p>
        </p:txBody>
      </p:sp>
      <p:sp>
        <p:nvSpPr>
          <p:cNvPr id="3" name="Text Placeholder 2">
            <a:extLst>
              <a:ext uri="{FF2B5EF4-FFF2-40B4-BE49-F238E27FC236}">
                <a16:creationId xmlns:a16="http://schemas.microsoft.com/office/drawing/2014/main" id="{CE249B8F-D5D8-4C19-BF70-CE09268479E0}"/>
              </a:ext>
            </a:extLst>
          </p:cNvPr>
          <p:cNvSpPr>
            <a:spLocks noGrp="1"/>
          </p:cNvSpPr>
          <p:nvPr>
            <p:ph type="body" sz="quarter" idx="10"/>
          </p:nvPr>
        </p:nvSpPr>
        <p:spPr>
          <a:xfrm>
            <a:off x="584200" y="1435497"/>
            <a:ext cx="11018520" cy="4198072"/>
          </a:xfrm>
        </p:spPr>
        <p:txBody>
          <a:bodyPr/>
          <a:lstStyle/>
          <a:p>
            <a:r>
              <a:rPr lang="en-US" dirty="0">
                <a:latin typeface="+mn-lt"/>
              </a:rPr>
              <a:t>Priority</a:t>
            </a:r>
          </a:p>
          <a:p>
            <a:pPr lvl="1"/>
            <a:r>
              <a:rPr lang="en-US" dirty="0"/>
              <a:t>Distribute users to a specific app</a:t>
            </a:r>
          </a:p>
          <a:p>
            <a:pPr lvl="1"/>
            <a:r>
              <a:rPr lang="en-US" dirty="0"/>
              <a:t>In case of failure, route users to backup apps based on a priority scheme</a:t>
            </a:r>
          </a:p>
          <a:p>
            <a:r>
              <a:rPr lang="en-US" dirty="0">
                <a:latin typeface="+mn-lt"/>
              </a:rPr>
              <a:t>Weighted</a:t>
            </a:r>
          </a:p>
          <a:p>
            <a:pPr lvl="1"/>
            <a:r>
              <a:rPr lang="en-US" dirty="0"/>
              <a:t>Distribute traffic across apps according to weights that you define</a:t>
            </a:r>
          </a:p>
          <a:p>
            <a:pPr lvl="1"/>
            <a:r>
              <a:rPr lang="en-US" dirty="0"/>
              <a:t>Your weight definition could potentially distribute users evenly</a:t>
            </a:r>
          </a:p>
          <a:p>
            <a:r>
              <a:rPr lang="en-US" dirty="0">
                <a:latin typeface="+mn-lt"/>
              </a:rPr>
              <a:t>Performance</a:t>
            </a:r>
          </a:p>
          <a:p>
            <a:pPr lvl="1"/>
            <a:r>
              <a:rPr lang="en-US" dirty="0"/>
              <a:t>Route users to the “closest” app location based on latency</a:t>
            </a:r>
          </a:p>
          <a:p>
            <a:r>
              <a:rPr lang="en-US" dirty="0">
                <a:latin typeface="+mn-lt"/>
              </a:rPr>
              <a:t>Geographic</a:t>
            </a:r>
          </a:p>
          <a:p>
            <a:pPr lvl="1"/>
            <a:r>
              <a:rPr lang="en-US" dirty="0"/>
              <a:t>Route users to specific app locations based on their current location</a:t>
            </a:r>
          </a:p>
        </p:txBody>
      </p:sp>
    </p:spTree>
    <p:extLst>
      <p:ext uri="{BB962C8B-B14F-4D97-AF65-F5344CB8AC3E}">
        <p14:creationId xmlns:p14="http://schemas.microsoft.com/office/powerpoint/2010/main" val="14498909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descr="The diagram depicts the Azure Traffic Manager priority traffic-routing method where traffic is sent to endpoints in a specific fixed order.">
            <a:extLst>
              <a:ext uri="{FF2B5EF4-FFF2-40B4-BE49-F238E27FC236}">
                <a16:creationId xmlns:a16="http://schemas.microsoft.com/office/drawing/2014/main" id="{81B61A1F-87D3-49FE-A888-F172B809EF72}"/>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136A94-4AD9-456F-AE8E-1541EC47644B}"/>
              </a:ext>
            </a:extLst>
          </p:cNvPr>
          <p:cNvSpPr>
            <a:spLocks noGrp="1"/>
          </p:cNvSpPr>
          <p:nvPr>
            <p:ph type="title"/>
          </p:nvPr>
        </p:nvSpPr>
        <p:spPr/>
        <p:txBody>
          <a:bodyPr/>
          <a:lstStyle/>
          <a:p>
            <a:r>
              <a:rPr lang="en-US" dirty="0"/>
              <a:t>Priority traffic-routing method</a:t>
            </a:r>
          </a:p>
        </p:txBody>
      </p:sp>
      <p:sp>
        <p:nvSpPr>
          <p:cNvPr id="4" name="TextBox 3">
            <a:extLst>
              <a:ext uri="{FF2B5EF4-FFF2-40B4-BE49-F238E27FC236}">
                <a16:creationId xmlns:a16="http://schemas.microsoft.com/office/drawing/2014/main" id="{2DEB9340-84C2-4E77-B973-A03CC295F1C7}"/>
              </a:ext>
              <a:ext uri="{C183D7F6-B498-43B3-948B-1728B52AA6E4}">
                <adec:decorative xmlns:adec="http://schemas.microsoft.com/office/drawing/2017/decorative" val="1"/>
              </a:ext>
            </a:extLst>
          </p:cNvPr>
          <p:cNvSpPr txBox="1"/>
          <p:nvPr/>
        </p:nvSpPr>
        <p:spPr>
          <a:xfrm>
            <a:off x="6401554"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5" name="TextBox 4">
            <a:extLst>
              <a:ext uri="{FF2B5EF4-FFF2-40B4-BE49-F238E27FC236}">
                <a16:creationId xmlns:a16="http://schemas.microsoft.com/office/drawing/2014/main" id="{F0A71C7A-85C8-4D30-B136-B13BA52EE7D2}"/>
              </a:ext>
              <a:ext uri="{C183D7F6-B498-43B3-948B-1728B52AA6E4}">
                <adec:decorative xmlns:adec="http://schemas.microsoft.com/office/drawing/2017/decorative" val="1"/>
              </a:ext>
            </a:extLst>
          </p:cNvPr>
          <p:cNvSpPr txBox="1"/>
          <p:nvPr/>
        </p:nvSpPr>
        <p:spPr>
          <a:xfrm>
            <a:off x="4445220" y="2508954"/>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6" name="TextBox 5">
            <a:extLst>
              <a:ext uri="{FF2B5EF4-FFF2-40B4-BE49-F238E27FC236}">
                <a16:creationId xmlns:a16="http://schemas.microsoft.com/office/drawing/2014/main" id="{F8077F75-3093-4704-AFD5-62A99BDFAF9D}"/>
              </a:ext>
              <a:ext uri="{C183D7F6-B498-43B3-948B-1728B52AA6E4}">
                <adec:decorative xmlns:adec="http://schemas.microsoft.com/office/drawing/2017/decorative" val="1"/>
              </a:ext>
            </a:extLst>
          </p:cNvPr>
          <p:cNvSpPr txBox="1"/>
          <p:nvPr/>
        </p:nvSpPr>
        <p:spPr>
          <a:xfrm>
            <a:off x="3686392"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7" name="TextBox 6">
            <a:extLst>
              <a:ext uri="{FF2B5EF4-FFF2-40B4-BE49-F238E27FC236}">
                <a16:creationId xmlns:a16="http://schemas.microsoft.com/office/drawing/2014/main" id="{00DF697C-8A19-4AE7-9EA8-361CF41111FA}"/>
              </a:ext>
              <a:ext uri="{C183D7F6-B498-43B3-948B-1728B52AA6E4}">
                <adec:decorative xmlns:adec="http://schemas.microsoft.com/office/drawing/2017/decorative" val="1"/>
              </a:ext>
            </a:extLst>
          </p:cNvPr>
          <p:cNvSpPr txBox="1"/>
          <p:nvPr/>
        </p:nvSpPr>
        <p:spPr>
          <a:xfrm>
            <a:off x="8033184" y="3234761"/>
            <a:ext cx="2460417"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a:t>
            </a:r>
          </a:p>
          <a:p>
            <a:pPr algn="l"/>
            <a:r>
              <a:rPr lang="en-IN" sz="1600" dirty="0">
                <a:gradFill>
                  <a:gsLst>
                    <a:gs pos="2917">
                      <a:schemeClr val="tx1"/>
                    </a:gs>
                    <a:gs pos="30000">
                      <a:schemeClr val="tx1"/>
                    </a:gs>
                  </a:gsLst>
                  <a:lin ang="5400000" scaled="0"/>
                </a:gradFill>
              </a:rPr>
              <a:t>with highest priority</a:t>
            </a:r>
          </a:p>
        </p:txBody>
      </p:sp>
      <p:sp>
        <p:nvSpPr>
          <p:cNvPr id="9" name="TextBox 8">
            <a:extLst>
              <a:ext uri="{FF2B5EF4-FFF2-40B4-BE49-F238E27FC236}">
                <a16:creationId xmlns:a16="http://schemas.microsoft.com/office/drawing/2014/main" id="{F8011384-6715-4872-96CC-37B96366DAD2}"/>
              </a:ext>
              <a:ext uri="{C183D7F6-B498-43B3-948B-1728B52AA6E4}">
                <adec:decorative xmlns:adec="http://schemas.microsoft.com/office/drawing/2017/decorative" val="1"/>
              </a:ext>
            </a:extLst>
          </p:cNvPr>
          <p:cNvSpPr txBox="1"/>
          <p:nvPr/>
        </p:nvSpPr>
        <p:spPr>
          <a:xfrm>
            <a:off x="4725331" y="4052773"/>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9E1DD116-5E01-4E40-9F22-0ACC2739EAB8}"/>
              </a:ext>
              <a:ext uri="{C183D7F6-B498-43B3-948B-1728B52AA6E4}">
                <adec:decorative xmlns:adec="http://schemas.microsoft.com/office/drawing/2017/decorative" val="1"/>
              </a:ext>
            </a:extLst>
          </p:cNvPr>
          <p:cNvSpPr txBox="1"/>
          <p:nvPr/>
        </p:nvSpPr>
        <p:spPr>
          <a:xfrm>
            <a:off x="7113989" y="5333099"/>
            <a:ext cx="86639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B</a:t>
            </a:r>
          </a:p>
          <a:p>
            <a:pPr algn="ctr"/>
            <a:r>
              <a:rPr lang="en-IN" sz="1600" dirty="0">
                <a:gradFill>
                  <a:gsLst>
                    <a:gs pos="2917">
                      <a:schemeClr val="tx1"/>
                    </a:gs>
                    <a:gs pos="30000">
                      <a:schemeClr val="tx1"/>
                    </a:gs>
                  </a:gsLst>
                  <a:lin ang="5400000" scaled="0"/>
                </a:gradFill>
              </a:rPr>
              <a:t>Priority 3</a:t>
            </a:r>
          </a:p>
        </p:txBody>
      </p:sp>
      <p:sp>
        <p:nvSpPr>
          <p:cNvPr id="11" name="TextBox 10">
            <a:extLst>
              <a:ext uri="{FF2B5EF4-FFF2-40B4-BE49-F238E27FC236}">
                <a16:creationId xmlns:a16="http://schemas.microsoft.com/office/drawing/2014/main" id="{B8D282E3-613C-40FA-85FC-9027842A55F8}"/>
              </a:ext>
              <a:ext uri="{C183D7F6-B498-43B3-948B-1728B52AA6E4}">
                <adec:decorative xmlns:adec="http://schemas.microsoft.com/office/drawing/2017/decorative" val="1"/>
              </a:ext>
            </a:extLst>
          </p:cNvPr>
          <p:cNvSpPr txBox="1"/>
          <p:nvPr/>
        </p:nvSpPr>
        <p:spPr>
          <a:xfrm>
            <a:off x="5563331" y="5333099"/>
            <a:ext cx="911596"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Failover A</a:t>
            </a:r>
          </a:p>
          <a:p>
            <a:pPr algn="ctr"/>
            <a:r>
              <a:rPr lang="en-IN" sz="1600" dirty="0">
                <a:gradFill>
                  <a:gsLst>
                    <a:gs pos="2917">
                      <a:schemeClr val="tx1"/>
                    </a:gs>
                    <a:gs pos="30000">
                      <a:schemeClr val="tx1"/>
                    </a:gs>
                  </a:gsLst>
                  <a:lin ang="5400000" scaled="0"/>
                </a:gradFill>
              </a:rPr>
              <a:t>Priority 2</a:t>
            </a:r>
          </a:p>
        </p:txBody>
      </p:sp>
      <p:sp>
        <p:nvSpPr>
          <p:cNvPr id="12" name="TextBox 11">
            <a:extLst>
              <a:ext uri="{FF2B5EF4-FFF2-40B4-BE49-F238E27FC236}">
                <a16:creationId xmlns:a16="http://schemas.microsoft.com/office/drawing/2014/main" id="{284AF34C-D8DE-4F4F-A0ED-2AD849F91507}"/>
              </a:ext>
              <a:ext uri="{C183D7F6-B498-43B3-948B-1728B52AA6E4}">
                <adec:decorative xmlns:adec="http://schemas.microsoft.com/office/drawing/2017/decorative" val="1"/>
              </a:ext>
            </a:extLst>
          </p:cNvPr>
          <p:cNvSpPr txBox="1"/>
          <p:nvPr/>
        </p:nvSpPr>
        <p:spPr>
          <a:xfrm>
            <a:off x="3959584" y="5333099"/>
            <a:ext cx="814325"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Primary</a:t>
            </a:r>
          </a:p>
          <a:p>
            <a:pPr algn="ctr"/>
            <a:r>
              <a:rPr lang="en-IN" sz="1600" dirty="0">
                <a:gradFill>
                  <a:gsLst>
                    <a:gs pos="2917">
                      <a:schemeClr val="tx1"/>
                    </a:gs>
                    <a:gs pos="30000">
                      <a:schemeClr val="tx1"/>
                    </a:gs>
                  </a:gsLst>
                  <a:lin ang="5400000" scaled="0"/>
                </a:gradFill>
              </a:rPr>
              <a:t>Priority 1</a:t>
            </a:r>
          </a:p>
        </p:txBody>
      </p:sp>
      <p:sp>
        <p:nvSpPr>
          <p:cNvPr id="13" name="TextBox 12">
            <a:extLst>
              <a:ext uri="{FF2B5EF4-FFF2-40B4-BE49-F238E27FC236}">
                <a16:creationId xmlns:a16="http://schemas.microsoft.com/office/drawing/2014/main" id="{5BC232DD-9F23-4DAB-9A99-4B848CF42C25}"/>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
        <p:nvSpPr>
          <p:cNvPr id="15" name="TextBox 14">
            <a:extLst>
              <a:ext uri="{FF2B5EF4-FFF2-40B4-BE49-F238E27FC236}">
                <a16:creationId xmlns:a16="http://schemas.microsoft.com/office/drawing/2014/main" id="{B831779A-0D88-4AA5-908C-204479C19BCB}"/>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18" name="Table 17">
            <a:extLst>
              <a:ext uri="{FF2B5EF4-FFF2-40B4-BE49-F238E27FC236}">
                <a16:creationId xmlns:a16="http://schemas.microsoft.com/office/drawing/2014/main" id="{DF947F8C-E007-4005-A400-02E0BB2E699B}"/>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2897477"/>
              </p:ext>
            </p:extLst>
          </p:nvPr>
        </p:nvGraphicFramePr>
        <p:xfrm>
          <a:off x="8033182" y="3794004"/>
          <a:ext cx="3573597" cy="1467368"/>
        </p:xfrm>
        <a:graphic>
          <a:graphicData uri="http://schemas.openxmlformats.org/drawingml/2006/table">
            <a:tbl>
              <a:tblPr firstRow="1" bandRow="1">
                <a:tableStyleId>{5C22544A-7EE6-4342-B048-85BDC9FD1C3A}</a:tableStyleId>
              </a:tblPr>
              <a:tblGrid>
                <a:gridCol w="1205275">
                  <a:extLst>
                    <a:ext uri="{9D8B030D-6E8A-4147-A177-3AD203B41FA5}">
                      <a16:colId xmlns:a16="http://schemas.microsoft.com/office/drawing/2014/main" val="247958754"/>
                    </a:ext>
                  </a:extLst>
                </a:gridCol>
                <a:gridCol w="1102349">
                  <a:extLst>
                    <a:ext uri="{9D8B030D-6E8A-4147-A177-3AD203B41FA5}">
                      <a16:colId xmlns:a16="http://schemas.microsoft.com/office/drawing/2014/main" val="1997347414"/>
                    </a:ext>
                  </a:extLst>
                </a:gridCol>
                <a:gridCol w="1265973">
                  <a:extLst>
                    <a:ext uri="{9D8B030D-6E8A-4147-A177-3AD203B41FA5}">
                      <a16:colId xmlns:a16="http://schemas.microsoft.com/office/drawing/2014/main" val="2028547095"/>
                    </a:ext>
                  </a:extLst>
                </a:gridCol>
              </a:tblGrid>
              <a:tr h="364559">
                <a:tc>
                  <a:txBody>
                    <a:bodyPr/>
                    <a:lstStyle/>
                    <a:p>
                      <a:r>
                        <a:rPr lang="en-IN" sz="1600" b="0" dirty="0">
                          <a:latin typeface="+mj-lt"/>
                        </a:rPr>
                        <a:t>Endpoint</a:t>
                      </a:r>
                    </a:p>
                  </a:txBody>
                  <a:tcPr/>
                </a:tc>
                <a:tc>
                  <a:txBody>
                    <a:bodyPr/>
                    <a:lstStyle/>
                    <a:p>
                      <a:r>
                        <a:rPr lang="en-IN" sz="1600" b="0" dirty="0">
                          <a:latin typeface="+mj-lt"/>
                        </a:rPr>
                        <a:t>Priority</a:t>
                      </a:r>
                    </a:p>
                  </a:txBody>
                  <a:tcPr/>
                </a:tc>
                <a:tc>
                  <a:txBody>
                    <a:bodyPr/>
                    <a:lstStyle/>
                    <a:p>
                      <a:r>
                        <a:rPr lang="en-IN" sz="1600" b="0" dirty="0">
                          <a:latin typeface="+mj-lt"/>
                        </a:rPr>
                        <a:t>Status</a:t>
                      </a:r>
                    </a:p>
                  </a:txBody>
                  <a:tcPr/>
                </a:tc>
                <a:extLst>
                  <a:ext uri="{0D108BD9-81ED-4DB2-BD59-A6C34878D82A}">
                    <a16:rowId xmlns:a16="http://schemas.microsoft.com/office/drawing/2014/main" val="665870960"/>
                  </a:ext>
                </a:extLst>
              </a:tr>
              <a:tr h="370090">
                <a:tc>
                  <a:txBody>
                    <a:bodyPr/>
                    <a:lstStyle/>
                    <a:p>
                      <a:r>
                        <a:rPr lang="en-IN" sz="1400" dirty="0">
                          <a:latin typeface="+mj-lt"/>
                        </a:rPr>
                        <a:t>Primary</a:t>
                      </a:r>
                    </a:p>
                  </a:txBody>
                  <a:tcPr>
                    <a:solidFill>
                      <a:srgbClr val="E6E6E6"/>
                    </a:solidFill>
                  </a:tcPr>
                </a:tc>
                <a:tc>
                  <a:txBody>
                    <a:bodyPr/>
                    <a:lstStyle/>
                    <a:p>
                      <a:r>
                        <a:rPr lang="en-IN" sz="1400" dirty="0">
                          <a:latin typeface="+mj-lt"/>
                        </a:rPr>
                        <a:t>1</a:t>
                      </a:r>
                    </a:p>
                  </a:txBody>
                  <a:tcPr>
                    <a:solidFill>
                      <a:srgbClr val="E6E6E6"/>
                    </a:solidFill>
                  </a:tcPr>
                </a:tc>
                <a:tc>
                  <a:txBody>
                    <a:bodyPr/>
                    <a:lstStyle/>
                    <a:p>
                      <a:r>
                        <a:rPr lang="en-IN" sz="1400" dirty="0">
                          <a:solidFill>
                            <a:srgbClr val="FF0000"/>
                          </a:solidFill>
                          <a:latin typeface="+mj-lt"/>
                        </a:rPr>
                        <a:t>Degraded</a:t>
                      </a:r>
                    </a:p>
                  </a:txBody>
                  <a:tcPr>
                    <a:solidFill>
                      <a:srgbClr val="E6E6E6"/>
                    </a:solidFill>
                  </a:tcPr>
                </a:tc>
                <a:extLst>
                  <a:ext uri="{0D108BD9-81ED-4DB2-BD59-A6C34878D82A}">
                    <a16:rowId xmlns:a16="http://schemas.microsoft.com/office/drawing/2014/main" val="2993353033"/>
                  </a:ext>
                </a:extLst>
              </a:tr>
              <a:tr h="368160">
                <a:tc>
                  <a:txBody>
                    <a:bodyPr/>
                    <a:lstStyle/>
                    <a:p>
                      <a:r>
                        <a:rPr lang="en-IN" sz="1400" dirty="0">
                          <a:latin typeface="+mj-lt"/>
                        </a:rPr>
                        <a:t>Failover A</a:t>
                      </a:r>
                    </a:p>
                  </a:txBody>
                  <a:tcPr>
                    <a:solidFill>
                      <a:srgbClr val="E6E6E6"/>
                    </a:solidFill>
                  </a:tcPr>
                </a:tc>
                <a:tc>
                  <a:txBody>
                    <a:bodyPr/>
                    <a:lstStyle/>
                    <a:p>
                      <a:r>
                        <a:rPr lang="en-IN" sz="1400" dirty="0">
                          <a:latin typeface="+mj-lt"/>
                        </a:rPr>
                        <a:t>2</a:t>
                      </a:r>
                    </a:p>
                  </a:txBody>
                  <a:tcPr>
                    <a:solidFill>
                      <a:srgbClr val="E6E6E6"/>
                    </a:solidFill>
                  </a:tcPr>
                </a:tc>
                <a:tc>
                  <a:txBody>
                    <a:bodyPr/>
                    <a:lstStyle/>
                    <a:p>
                      <a:r>
                        <a:rPr lang="en-IN" sz="1400" kern="1200" dirty="0">
                          <a:solidFill>
                            <a:srgbClr val="107C0F"/>
                          </a:solidFill>
                          <a:latin typeface="+mj-lt"/>
                          <a:ea typeface="+mn-ea"/>
                          <a:cs typeface="+mn-cs"/>
                        </a:rPr>
                        <a:t>Online</a:t>
                      </a:r>
                    </a:p>
                  </a:txBody>
                  <a:tcPr>
                    <a:solidFill>
                      <a:srgbClr val="E6E6E6"/>
                    </a:solidFill>
                  </a:tcPr>
                </a:tc>
                <a:extLst>
                  <a:ext uri="{0D108BD9-81ED-4DB2-BD59-A6C34878D82A}">
                    <a16:rowId xmlns:a16="http://schemas.microsoft.com/office/drawing/2014/main" val="3257889925"/>
                  </a:ext>
                </a:extLst>
              </a:tr>
              <a:tr h="364559">
                <a:tc>
                  <a:txBody>
                    <a:bodyPr/>
                    <a:lstStyle/>
                    <a:p>
                      <a:r>
                        <a:rPr lang="en-IN" sz="1400" dirty="0">
                          <a:latin typeface="+mj-lt"/>
                        </a:rPr>
                        <a:t>Failover B</a:t>
                      </a:r>
                    </a:p>
                  </a:txBody>
                  <a:tcPr>
                    <a:solidFill>
                      <a:srgbClr val="E6E6E6"/>
                    </a:solidFill>
                  </a:tcPr>
                </a:tc>
                <a:tc>
                  <a:txBody>
                    <a:bodyPr/>
                    <a:lstStyle/>
                    <a:p>
                      <a:r>
                        <a:rPr lang="en-IN" sz="1400" dirty="0">
                          <a:latin typeface="+mj-lt"/>
                        </a:rPr>
                        <a:t>3</a:t>
                      </a:r>
                    </a:p>
                  </a:txBody>
                  <a:tcPr>
                    <a:solidFill>
                      <a:srgbClr val="E6E6E6"/>
                    </a:solidFill>
                  </a:tcPr>
                </a:tc>
                <a:tc>
                  <a:txBody>
                    <a:bodyPr/>
                    <a:lstStyle/>
                    <a:p>
                      <a:r>
                        <a:rPr lang="en-IN" sz="1400" kern="1200" dirty="0">
                          <a:solidFill>
                            <a:srgbClr val="107C0F"/>
                          </a:solidFill>
                          <a:latin typeface="+mj-lt"/>
                          <a:ea typeface="+mn-ea"/>
                          <a:cs typeface="+mn-cs"/>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24" name="Picture 23">
            <a:extLst>
              <a:ext uri="{FF2B5EF4-FFF2-40B4-BE49-F238E27FC236}">
                <a16:creationId xmlns:a16="http://schemas.microsoft.com/office/drawing/2014/main" id="{9B893112-AB62-4F27-9E6A-F2DDB22FCF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708527" y="5298261"/>
            <a:ext cx="780290" cy="780290"/>
          </a:xfrm>
          <a:prstGeom prst="rect">
            <a:avLst/>
          </a:prstGeom>
        </p:spPr>
      </p:pic>
      <p:pic>
        <p:nvPicPr>
          <p:cNvPr id="26" name="Picture 25">
            <a:extLst>
              <a:ext uri="{FF2B5EF4-FFF2-40B4-BE49-F238E27FC236}">
                <a16:creationId xmlns:a16="http://schemas.microsoft.com/office/drawing/2014/main" id="{A7F71386-2F54-4D96-B17C-CAC86A99121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445886" y="1432465"/>
            <a:ext cx="780290" cy="780290"/>
          </a:xfrm>
          <a:prstGeom prst="rect">
            <a:avLst/>
          </a:prstGeom>
        </p:spPr>
      </p:pic>
      <p:cxnSp>
        <p:nvCxnSpPr>
          <p:cNvPr id="32" name="Straight Connector 31">
            <a:extLst>
              <a:ext uri="{FF2B5EF4-FFF2-40B4-BE49-F238E27FC236}">
                <a16:creationId xmlns:a16="http://schemas.microsoft.com/office/drawing/2014/main" id="{1E23AB28-426C-4FDD-98B7-89F219CF46E2}"/>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F301DF-4458-4222-A535-2C590AAE98E1}"/>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0F14F9-27C4-478D-A1B0-6EB288E8A66F}"/>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98F29C-24C9-4FAB-A3F6-875A7BAE4102}"/>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DE44C6-BC3D-47B1-A746-6D4338520CB4}"/>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7FBFE4-A5D8-4C8B-8661-D4A40A3AC9A9}"/>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41" name="Connector: Elbow 40">
            <a:extLst>
              <a:ext uri="{FF2B5EF4-FFF2-40B4-BE49-F238E27FC236}">
                <a16:creationId xmlns:a16="http://schemas.microsoft.com/office/drawing/2014/main" id="{A34D7062-DE28-4DAD-A261-8BE831E21DAD}"/>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59DB172-0DCB-4DEB-B51C-E7206752BF27}"/>
              </a:ext>
              <a:ext uri="{C183D7F6-B498-43B3-948B-1728B52AA6E4}">
                <adec:decorative xmlns:adec="http://schemas.microsoft.com/office/drawing/2017/decorative" val="1"/>
              </a:ext>
            </a:extLst>
          </p:cNvPr>
          <p:cNvCxnSpPr>
            <a:cxnSpLocks/>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0352D8AF-64E0-4F54-80C6-73B01CD79D2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347513" y="1328254"/>
            <a:ext cx="657834" cy="657834"/>
          </a:xfrm>
          <a:prstGeom prst="rect">
            <a:avLst/>
          </a:prstGeom>
        </p:spPr>
      </p:pic>
      <p:cxnSp>
        <p:nvCxnSpPr>
          <p:cNvPr id="61" name="Straight Arrow Connector 60">
            <a:extLst>
              <a:ext uri="{FF2B5EF4-FFF2-40B4-BE49-F238E27FC236}">
                <a16:creationId xmlns:a16="http://schemas.microsoft.com/office/drawing/2014/main" id="{C72EBCF1-E49A-46C3-B40F-A5EB5C372E61}"/>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AAA4DC-9F86-4703-A7E8-091BBC3C34E1}"/>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B38B04C8-50DE-4BCD-9494-4EF0A44B020E}"/>
              </a:ext>
              <a:ext uri="{C183D7F6-B498-43B3-948B-1728B52AA6E4}">
                <adec:decorative xmlns:adec="http://schemas.microsoft.com/office/drawing/2017/decorative" val="1"/>
              </a:ext>
            </a:extLst>
          </p:cNvPr>
          <p:cNvGrpSpPr/>
          <p:nvPr/>
        </p:nvGrpSpPr>
        <p:grpSpPr>
          <a:xfrm>
            <a:off x="3867695" y="1305057"/>
            <a:ext cx="310785" cy="310785"/>
            <a:chOff x="3867695" y="1305057"/>
            <a:chExt cx="310785" cy="310785"/>
          </a:xfrm>
        </p:grpSpPr>
        <p:sp>
          <p:nvSpPr>
            <p:cNvPr id="67" name="Teardrop 66">
              <a:extLst>
                <a:ext uri="{FF2B5EF4-FFF2-40B4-BE49-F238E27FC236}">
                  <a16:creationId xmlns:a16="http://schemas.microsoft.com/office/drawing/2014/main" id="{EA385124-A9BB-473E-BA9D-D2BBA809BE24}"/>
                </a:ext>
              </a:extLst>
            </p:cNvPr>
            <p:cNvSpPr/>
            <p:nvPr/>
          </p:nvSpPr>
          <p:spPr bwMode="auto">
            <a:xfrm rot="8100000">
              <a:off x="3867695" y="1305057"/>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TextBox 67">
              <a:extLst>
                <a:ext uri="{FF2B5EF4-FFF2-40B4-BE49-F238E27FC236}">
                  <a16:creationId xmlns:a16="http://schemas.microsoft.com/office/drawing/2014/main" id="{04731673-B3F9-4BD2-B083-FBCE3F741BD9}"/>
                </a:ext>
              </a:extLst>
            </p:cNvPr>
            <p:cNvSpPr txBox="1"/>
            <p:nvPr/>
          </p:nvSpPr>
          <p:spPr>
            <a:xfrm>
              <a:off x="3981409" y="1337339"/>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92" name="Group 91">
            <a:extLst>
              <a:ext uri="{FF2B5EF4-FFF2-40B4-BE49-F238E27FC236}">
                <a16:creationId xmlns:a16="http://schemas.microsoft.com/office/drawing/2014/main" id="{65668D89-D5E9-412A-8651-580903625981}"/>
              </a:ext>
              <a:ext uri="{C183D7F6-B498-43B3-948B-1728B52AA6E4}">
                <adec:decorative xmlns:adec="http://schemas.microsoft.com/office/drawing/2017/decorative" val="1"/>
              </a:ext>
            </a:extLst>
          </p:cNvPr>
          <p:cNvGrpSpPr/>
          <p:nvPr/>
        </p:nvGrpSpPr>
        <p:grpSpPr>
          <a:xfrm>
            <a:off x="6918281" y="2580130"/>
            <a:ext cx="310785" cy="310785"/>
            <a:chOff x="6918281" y="2580130"/>
            <a:chExt cx="310785" cy="310785"/>
          </a:xfrm>
        </p:grpSpPr>
        <p:sp>
          <p:nvSpPr>
            <p:cNvPr id="71" name="Teardrop 70">
              <a:extLst>
                <a:ext uri="{FF2B5EF4-FFF2-40B4-BE49-F238E27FC236}">
                  <a16:creationId xmlns:a16="http://schemas.microsoft.com/office/drawing/2014/main" id="{08A9669D-0DBB-4BB7-8CF5-7B0F0AB41172}"/>
                </a:ext>
              </a:extLst>
            </p:cNvPr>
            <p:cNvSpPr/>
            <p:nvPr/>
          </p:nvSpPr>
          <p:spPr bwMode="auto">
            <a:xfrm rot="8100000">
              <a:off x="6918281" y="258013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a:extLst>
                <a:ext uri="{FF2B5EF4-FFF2-40B4-BE49-F238E27FC236}">
                  <a16:creationId xmlns:a16="http://schemas.microsoft.com/office/drawing/2014/main" id="{EA375853-FF99-4D76-9B9F-B76A89345B7A}"/>
                </a:ext>
              </a:extLst>
            </p:cNvPr>
            <p:cNvSpPr txBox="1"/>
            <p:nvPr/>
          </p:nvSpPr>
          <p:spPr>
            <a:xfrm>
              <a:off x="7016755" y="261241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91" name="Group 90">
            <a:extLst>
              <a:ext uri="{FF2B5EF4-FFF2-40B4-BE49-F238E27FC236}">
                <a16:creationId xmlns:a16="http://schemas.microsoft.com/office/drawing/2014/main" id="{D3CB5A18-72F9-4FA3-91B4-BDD0277B86D2}"/>
              </a:ext>
              <a:ext uri="{C183D7F6-B498-43B3-948B-1728B52AA6E4}">
                <adec:decorative xmlns:adec="http://schemas.microsoft.com/office/drawing/2017/decorative" val="1"/>
              </a:ext>
            </a:extLst>
          </p:cNvPr>
          <p:cNvGrpSpPr/>
          <p:nvPr/>
        </p:nvGrpSpPr>
        <p:grpSpPr>
          <a:xfrm>
            <a:off x="5384967" y="2789458"/>
            <a:ext cx="310785" cy="310785"/>
            <a:chOff x="5384967" y="2789458"/>
            <a:chExt cx="310785" cy="310785"/>
          </a:xfrm>
        </p:grpSpPr>
        <p:sp>
          <p:nvSpPr>
            <p:cNvPr id="74" name="Teardrop 73">
              <a:extLst>
                <a:ext uri="{FF2B5EF4-FFF2-40B4-BE49-F238E27FC236}">
                  <a16:creationId xmlns:a16="http://schemas.microsoft.com/office/drawing/2014/main" id="{B2EDFF16-574F-4009-B59D-71229765194C}"/>
                </a:ext>
              </a:extLst>
            </p:cNvPr>
            <p:cNvSpPr/>
            <p:nvPr/>
          </p:nvSpPr>
          <p:spPr bwMode="auto">
            <a:xfrm rot="2700000">
              <a:off x="5384967" y="278945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TextBox 74">
              <a:extLst>
                <a:ext uri="{FF2B5EF4-FFF2-40B4-BE49-F238E27FC236}">
                  <a16:creationId xmlns:a16="http://schemas.microsoft.com/office/drawing/2014/main" id="{468939B8-0A1D-4DE9-9D51-C62AE32B2ABE}"/>
                </a:ext>
              </a:extLst>
            </p:cNvPr>
            <p:cNvSpPr txBox="1"/>
            <p:nvPr/>
          </p:nvSpPr>
          <p:spPr>
            <a:xfrm>
              <a:off x="5483453" y="2821752"/>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sp>
        <p:nvSpPr>
          <p:cNvPr id="77" name="Arc 76">
            <a:extLst>
              <a:ext uri="{FF2B5EF4-FFF2-40B4-BE49-F238E27FC236}">
                <a16:creationId xmlns:a16="http://schemas.microsoft.com/office/drawing/2014/main" id="{F9F06641-2011-47E1-B12C-53308A7E06FC}"/>
              </a:ext>
              <a:ext uri="{C183D7F6-B498-43B3-948B-1728B52AA6E4}">
                <adec:decorative xmlns:adec="http://schemas.microsoft.com/office/drawing/2017/decorative" val="1"/>
              </a:ext>
            </a:extLst>
          </p:cNvPr>
          <p:cNvSpPr/>
          <p:nvPr/>
        </p:nvSpPr>
        <p:spPr>
          <a:xfrm rot="17540565" flipH="1">
            <a:off x="3060813" y="-423037"/>
            <a:ext cx="4742622" cy="5637881"/>
          </a:xfrm>
          <a:prstGeom prst="arc">
            <a:avLst>
              <a:gd name="adj1" fmla="val 17018359"/>
              <a:gd name="adj2" fmla="val 1742556"/>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CB94DC63-7771-4A1F-834B-F24A3E2A3F7D}"/>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pic>
        <p:nvPicPr>
          <p:cNvPr id="57" name="Picture 56">
            <a:extLst>
              <a:ext uri="{FF2B5EF4-FFF2-40B4-BE49-F238E27FC236}">
                <a16:creationId xmlns:a16="http://schemas.microsoft.com/office/drawing/2014/main" id="{7F6659A1-86EE-4BA7-B3D5-A2C933386EC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sp>
        <p:nvSpPr>
          <p:cNvPr id="14" name="TextBox 13">
            <a:extLst>
              <a:ext uri="{FF2B5EF4-FFF2-40B4-BE49-F238E27FC236}">
                <a16:creationId xmlns:a16="http://schemas.microsoft.com/office/drawing/2014/main" id="{A978E5B5-5EA4-4615-AA05-45189EE1E555}"/>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90" name="Group 89">
            <a:extLst>
              <a:ext uri="{FF2B5EF4-FFF2-40B4-BE49-F238E27FC236}">
                <a16:creationId xmlns:a16="http://schemas.microsoft.com/office/drawing/2014/main" id="{206FF8A7-2A63-4842-AD4E-908E4FC8610D}"/>
              </a:ext>
              <a:ext uri="{C183D7F6-B498-43B3-948B-1728B52AA6E4}">
                <adec:decorative xmlns:adec="http://schemas.microsoft.com/office/drawing/2017/decorative" val="1"/>
              </a:ext>
            </a:extLst>
          </p:cNvPr>
          <p:cNvGrpSpPr/>
          <p:nvPr/>
        </p:nvGrpSpPr>
        <p:grpSpPr>
          <a:xfrm>
            <a:off x="2445147" y="2887061"/>
            <a:ext cx="310785" cy="310785"/>
            <a:chOff x="2445147" y="2887061"/>
            <a:chExt cx="310785" cy="310785"/>
          </a:xfrm>
        </p:grpSpPr>
        <p:sp>
          <p:nvSpPr>
            <p:cNvPr id="83" name="Teardrop 82">
              <a:extLst>
                <a:ext uri="{FF2B5EF4-FFF2-40B4-BE49-F238E27FC236}">
                  <a16:creationId xmlns:a16="http://schemas.microsoft.com/office/drawing/2014/main" id="{806A37A0-573D-405C-9684-FC8B79413E90}"/>
                </a:ext>
              </a:extLst>
            </p:cNvPr>
            <p:cNvSpPr/>
            <p:nvPr/>
          </p:nvSpPr>
          <p:spPr bwMode="auto">
            <a:xfrm rot="2700000">
              <a:off x="2445147" y="2887061"/>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a:extLst>
                <a:ext uri="{FF2B5EF4-FFF2-40B4-BE49-F238E27FC236}">
                  <a16:creationId xmlns:a16="http://schemas.microsoft.com/office/drawing/2014/main" id="{1029565D-34B9-4F05-9E10-36B746003C37}"/>
                </a:ext>
              </a:extLst>
            </p:cNvPr>
            <p:cNvSpPr txBox="1"/>
            <p:nvPr/>
          </p:nvSpPr>
          <p:spPr>
            <a:xfrm>
              <a:off x="2543633" y="2919355"/>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86" name="Cross 85">
            <a:extLst>
              <a:ext uri="{FF2B5EF4-FFF2-40B4-BE49-F238E27FC236}">
                <a16:creationId xmlns:a16="http://schemas.microsoft.com/office/drawing/2014/main" id="{655860E5-DAA0-4B4E-B715-B5AA183756FA}"/>
              </a:ext>
              <a:ext uri="{C183D7F6-B498-43B3-948B-1728B52AA6E4}">
                <adec:decorative xmlns:adec="http://schemas.microsoft.com/office/drawing/2017/decorative" val="1"/>
              </a:ext>
            </a:extLst>
          </p:cNvPr>
          <p:cNvSpPr/>
          <p:nvPr/>
        </p:nvSpPr>
        <p:spPr bwMode="auto">
          <a:xfrm rot="18900000">
            <a:off x="4045121" y="4676820"/>
            <a:ext cx="621930" cy="621930"/>
          </a:xfrm>
          <a:prstGeom prst="plus">
            <a:avLst>
              <a:gd name="adj" fmla="val 37543"/>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4" name="Group 93">
            <a:extLst>
              <a:ext uri="{FF2B5EF4-FFF2-40B4-BE49-F238E27FC236}">
                <a16:creationId xmlns:a16="http://schemas.microsoft.com/office/drawing/2014/main" id="{299F3CB8-16CF-4B61-94C7-21D1555A2150}"/>
              </a:ext>
              <a:ext uri="{C183D7F6-B498-43B3-948B-1728B52AA6E4}">
                <adec:decorative xmlns:adec="http://schemas.microsoft.com/office/drawing/2017/decorative" val="1"/>
              </a:ext>
            </a:extLst>
          </p:cNvPr>
          <p:cNvGrpSpPr/>
          <p:nvPr/>
        </p:nvGrpSpPr>
        <p:grpSpPr>
          <a:xfrm>
            <a:off x="4107331" y="4742543"/>
            <a:ext cx="518833" cy="508456"/>
            <a:chOff x="4107331" y="4742543"/>
            <a:chExt cx="518833" cy="508456"/>
          </a:xfrm>
        </p:grpSpPr>
        <p:sp>
          <p:nvSpPr>
            <p:cNvPr id="51" name="Freeform: Shape 50">
              <a:extLst>
                <a:ext uri="{FF2B5EF4-FFF2-40B4-BE49-F238E27FC236}">
                  <a16:creationId xmlns:a16="http://schemas.microsoft.com/office/drawing/2014/main" id="{FA803331-C647-460B-BA82-546CDA9494AA}"/>
                </a:ext>
              </a:extLst>
            </p:cNvPr>
            <p:cNvSpPr/>
            <p:nvPr/>
          </p:nvSpPr>
          <p:spPr>
            <a:xfrm>
              <a:off x="4107331"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A322BB6-9845-46A6-B535-BF28FD7654A3}"/>
                </a:ext>
              </a:extLst>
            </p:cNvPr>
            <p:cNvSpPr/>
            <p:nvPr/>
          </p:nvSpPr>
          <p:spPr>
            <a:xfrm>
              <a:off x="4147241"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grpSp>
        <p:nvGrpSpPr>
          <p:cNvPr id="95" name="Group 94">
            <a:extLst>
              <a:ext uri="{FF2B5EF4-FFF2-40B4-BE49-F238E27FC236}">
                <a16:creationId xmlns:a16="http://schemas.microsoft.com/office/drawing/2014/main" id="{BBDA7661-B97C-455F-A155-EAEFA799FB04}"/>
              </a:ext>
              <a:ext uri="{C183D7F6-B498-43B3-948B-1728B52AA6E4}">
                <adec:decorative xmlns:adec="http://schemas.microsoft.com/office/drawing/2017/decorative" val="1"/>
              </a:ext>
            </a:extLst>
          </p:cNvPr>
          <p:cNvGrpSpPr/>
          <p:nvPr/>
        </p:nvGrpSpPr>
        <p:grpSpPr>
          <a:xfrm>
            <a:off x="6380078" y="2946972"/>
            <a:ext cx="780290" cy="780290"/>
            <a:chOff x="6380078" y="2946972"/>
            <a:chExt cx="780290" cy="780290"/>
          </a:xfrm>
        </p:grpSpPr>
        <p:sp>
          <p:nvSpPr>
            <p:cNvPr id="55" name="Freeform: Shape 54">
              <a:extLst>
                <a:ext uri="{FF2B5EF4-FFF2-40B4-BE49-F238E27FC236}">
                  <a16:creationId xmlns:a16="http://schemas.microsoft.com/office/drawing/2014/main" id="{9EE3C50F-6C5C-4DC0-9AF4-8B210B9B75AD}"/>
                </a:ext>
              </a:extLst>
            </p:cNvPr>
            <p:cNvSpPr/>
            <p:nvPr/>
          </p:nvSpPr>
          <p:spPr>
            <a:xfrm>
              <a:off x="6380078" y="2946972"/>
              <a:ext cx="780290" cy="780290"/>
            </a:xfrm>
            <a:custGeom>
              <a:avLst/>
              <a:gdLst>
                <a:gd name="connsiteX0" fmla="*/ 780290 w 780290"/>
                <a:gd name="connsiteY0" fmla="*/ 554006 h 780290"/>
                <a:gd name="connsiteX1" fmla="*/ 780290 w 780290"/>
                <a:gd name="connsiteY1" fmla="*/ 227657 h 780290"/>
                <a:gd name="connsiteX2" fmla="*/ 551946 w 780290"/>
                <a:gd name="connsiteY2" fmla="*/ 0 h 780290"/>
                <a:gd name="connsiteX3" fmla="*/ 228812 w 780290"/>
                <a:gd name="connsiteY3" fmla="*/ 0 h 780290"/>
                <a:gd name="connsiteX4" fmla="*/ 0 w 780290"/>
                <a:gd name="connsiteY4" fmla="*/ 234540 h 780290"/>
                <a:gd name="connsiteX5" fmla="*/ 0 w 780290"/>
                <a:gd name="connsiteY5" fmla="*/ 552851 h 780290"/>
                <a:gd name="connsiteX6" fmla="*/ 228344 w 780290"/>
                <a:gd name="connsiteY6" fmla="*/ 780290 h 780290"/>
                <a:gd name="connsiteX7" fmla="*/ 551946 w 780290"/>
                <a:gd name="connsiteY7" fmla="*/ 780290 h 78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290" h="780290">
                  <a:moveTo>
                    <a:pt x="780290" y="554006"/>
                  </a:moveTo>
                  <a:lnTo>
                    <a:pt x="780290" y="227657"/>
                  </a:lnTo>
                  <a:lnTo>
                    <a:pt x="551946" y="0"/>
                  </a:lnTo>
                  <a:lnTo>
                    <a:pt x="228812" y="0"/>
                  </a:lnTo>
                  <a:lnTo>
                    <a:pt x="0" y="234540"/>
                  </a:lnTo>
                  <a:lnTo>
                    <a:pt x="0" y="552851"/>
                  </a:lnTo>
                  <a:lnTo>
                    <a:pt x="228344" y="780290"/>
                  </a:lnTo>
                  <a:lnTo>
                    <a:pt x="551946" y="780290"/>
                  </a:lnTo>
                  <a:close/>
                </a:path>
              </a:pathLst>
            </a:custGeom>
            <a:solidFill>
              <a:srgbClr val="804998"/>
            </a:solidFill>
            <a:ln w="1543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0C70DE3-D08F-4FCC-A6D1-51F429C193E0}"/>
                </a:ext>
              </a:extLst>
            </p:cNvPr>
            <p:cNvSpPr/>
            <p:nvPr/>
          </p:nvSpPr>
          <p:spPr>
            <a:xfrm>
              <a:off x="6411290" y="2978184"/>
              <a:ext cx="717867" cy="717867"/>
            </a:xfrm>
            <a:custGeom>
              <a:avLst/>
              <a:gdLst>
                <a:gd name="connsiteX0" fmla="*/ 507782 w 717866"/>
                <a:gd name="connsiteY0" fmla="*/ 0 h 717866"/>
                <a:gd name="connsiteX1" fmla="*/ 210491 w 717866"/>
                <a:gd name="connsiteY1" fmla="*/ 0 h 717866"/>
                <a:gd name="connsiteX2" fmla="*/ 0 w 717866"/>
                <a:gd name="connsiteY2" fmla="*/ 215781 h 717866"/>
                <a:gd name="connsiteX3" fmla="*/ 0 w 717866"/>
                <a:gd name="connsiteY3" fmla="*/ 508624 h 717866"/>
                <a:gd name="connsiteX4" fmla="*/ 210085 w 717866"/>
                <a:gd name="connsiteY4" fmla="*/ 717867 h 717866"/>
                <a:gd name="connsiteX5" fmla="*/ 507797 w 717866"/>
                <a:gd name="connsiteY5" fmla="*/ 717867 h 717866"/>
                <a:gd name="connsiteX6" fmla="*/ 717867 w 717866"/>
                <a:gd name="connsiteY6" fmla="*/ 509685 h 717866"/>
                <a:gd name="connsiteX7" fmla="*/ 717867 w 717866"/>
                <a:gd name="connsiteY7" fmla="*/ 209445 h 717866"/>
                <a:gd name="connsiteX8" fmla="*/ 507782 w 717866"/>
                <a:gd name="connsiteY8" fmla="*/ 0 h 717866"/>
                <a:gd name="connsiteX9" fmla="*/ 490069 w 717866"/>
                <a:gd name="connsiteY9" fmla="*/ 674795 h 717866"/>
                <a:gd name="connsiteX10" fmla="*/ 487697 w 717866"/>
                <a:gd name="connsiteY10" fmla="*/ 674795 h 717866"/>
                <a:gd name="connsiteX11" fmla="*/ 311663 w 717866"/>
                <a:gd name="connsiteY11" fmla="*/ 496171 h 717866"/>
                <a:gd name="connsiteX12" fmla="*/ 348836 w 717866"/>
                <a:gd name="connsiteY12" fmla="*/ 454628 h 717866"/>
                <a:gd name="connsiteX13" fmla="*/ 221228 w 717866"/>
                <a:gd name="connsiteY13" fmla="*/ 454628 h 717866"/>
                <a:gd name="connsiteX14" fmla="*/ 221228 w 717866"/>
                <a:gd name="connsiteY14" fmla="*/ 585436 h 717866"/>
                <a:gd name="connsiteX15" fmla="*/ 263005 w 717866"/>
                <a:gd name="connsiteY15" fmla="*/ 540460 h 717866"/>
                <a:gd name="connsiteX16" fmla="*/ 401397 w 717866"/>
                <a:gd name="connsiteY16" fmla="*/ 674795 h 717866"/>
                <a:gd name="connsiteX17" fmla="*/ 227876 w 717866"/>
                <a:gd name="connsiteY17" fmla="*/ 674795 h 717866"/>
                <a:gd name="connsiteX18" fmla="*/ 43072 w 717866"/>
                <a:gd name="connsiteY18" fmla="*/ 490740 h 717866"/>
                <a:gd name="connsiteX19" fmla="*/ 43072 w 717866"/>
                <a:gd name="connsiteY19" fmla="*/ 233307 h 717866"/>
                <a:gd name="connsiteX20" fmla="*/ 94914 w 717866"/>
                <a:gd name="connsiteY20" fmla="*/ 180153 h 717866"/>
                <a:gd name="connsiteX21" fmla="*/ 232698 w 717866"/>
                <a:gd name="connsiteY21" fmla="*/ 304298 h 717866"/>
                <a:gd name="connsiteX22" fmla="*/ 154217 w 717866"/>
                <a:gd name="connsiteY22" fmla="*/ 385775 h 717866"/>
                <a:gd name="connsiteX23" fmla="*/ 404830 w 717866"/>
                <a:gd name="connsiteY23" fmla="*/ 385775 h 717866"/>
                <a:gd name="connsiteX24" fmla="*/ 404830 w 717866"/>
                <a:gd name="connsiteY24" fmla="*/ 136785 h 717866"/>
                <a:gd name="connsiteX25" fmla="*/ 322900 w 717866"/>
                <a:gd name="connsiteY25" fmla="*/ 218481 h 717866"/>
                <a:gd name="connsiteX26" fmla="*/ 184242 w 717866"/>
                <a:gd name="connsiteY26" fmla="*/ 88594 h 717866"/>
                <a:gd name="connsiteX27" fmla="*/ 228656 w 717866"/>
                <a:gd name="connsiteY27" fmla="*/ 43072 h 717866"/>
                <a:gd name="connsiteX28" fmla="*/ 489975 w 717866"/>
                <a:gd name="connsiteY28" fmla="*/ 43072 h 717866"/>
                <a:gd name="connsiteX29" fmla="*/ 674795 w 717866"/>
                <a:gd name="connsiteY29" fmla="*/ 227330 h 717866"/>
                <a:gd name="connsiteX30" fmla="*/ 674795 w 717866"/>
                <a:gd name="connsiteY30" fmla="*/ 457437 h 717866"/>
                <a:gd name="connsiteX31" fmla="*/ 587059 w 717866"/>
                <a:gd name="connsiteY31" fmla="*/ 374758 h 717866"/>
                <a:gd name="connsiteX32" fmla="*/ 651324 w 717866"/>
                <a:gd name="connsiteY32" fmla="*/ 316923 h 717866"/>
                <a:gd name="connsiteX33" fmla="*/ 473683 w 717866"/>
                <a:gd name="connsiteY33" fmla="*/ 316923 h 717866"/>
                <a:gd name="connsiteX34" fmla="*/ 473683 w 717866"/>
                <a:gd name="connsiteY34" fmla="*/ 484685 h 717866"/>
                <a:gd name="connsiteX35" fmla="*/ 531736 w 717866"/>
                <a:gd name="connsiteY35" fmla="*/ 427084 h 717866"/>
                <a:gd name="connsiteX36" fmla="*/ 631114 w 717866"/>
                <a:gd name="connsiteY36" fmla="*/ 534998 h 717866"/>
                <a:gd name="connsiteX37" fmla="*/ 490069 w 717866"/>
                <a:gd name="connsiteY37" fmla="*/ 674795 h 71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7866" h="717866">
                  <a:moveTo>
                    <a:pt x="507782" y="0"/>
                  </a:moveTo>
                  <a:lnTo>
                    <a:pt x="210491" y="0"/>
                  </a:lnTo>
                  <a:lnTo>
                    <a:pt x="0" y="215781"/>
                  </a:lnTo>
                  <a:lnTo>
                    <a:pt x="0" y="508624"/>
                  </a:lnTo>
                  <a:lnTo>
                    <a:pt x="210085" y="717867"/>
                  </a:lnTo>
                  <a:lnTo>
                    <a:pt x="507797" y="717867"/>
                  </a:lnTo>
                  <a:lnTo>
                    <a:pt x="717867" y="509685"/>
                  </a:lnTo>
                  <a:lnTo>
                    <a:pt x="717867" y="209445"/>
                  </a:lnTo>
                  <a:lnTo>
                    <a:pt x="507782" y="0"/>
                  </a:lnTo>
                  <a:close/>
                  <a:moveTo>
                    <a:pt x="490069" y="674795"/>
                  </a:moveTo>
                  <a:lnTo>
                    <a:pt x="487697" y="674795"/>
                  </a:lnTo>
                  <a:lnTo>
                    <a:pt x="311663" y="496171"/>
                  </a:lnTo>
                  <a:lnTo>
                    <a:pt x="348836" y="454628"/>
                  </a:lnTo>
                  <a:lnTo>
                    <a:pt x="221228" y="454628"/>
                  </a:lnTo>
                  <a:lnTo>
                    <a:pt x="221228" y="585436"/>
                  </a:lnTo>
                  <a:lnTo>
                    <a:pt x="263005" y="540460"/>
                  </a:lnTo>
                  <a:lnTo>
                    <a:pt x="401397" y="674795"/>
                  </a:lnTo>
                  <a:lnTo>
                    <a:pt x="227876" y="674795"/>
                  </a:lnTo>
                  <a:lnTo>
                    <a:pt x="43072" y="490740"/>
                  </a:lnTo>
                  <a:lnTo>
                    <a:pt x="43072" y="233307"/>
                  </a:lnTo>
                  <a:lnTo>
                    <a:pt x="94914" y="180153"/>
                  </a:lnTo>
                  <a:lnTo>
                    <a:pt x="232698" y="304298"/>
                  </a:lnTo>
                  <a:lnTo>
                    <a:pt x="154217" y="385775"/>
                  </a:lnTo>
                  <a:lnTo>
                    <a:pt x="404830" y="385775"/>
                  </a:lnTo>
                  <a:lnTo>
                    <a:pt x="404830" y="136785"/>
                  </a:lnTo>
                  <a:lnTo>
                    <a:pt x="322900" y="218481"/>
                  </a:lnTo>
                  <a:lnTo>
                    <a:pt x="184242" y="88594"/>
                  </a:lnTo>
                  <a:lnTo>
                    <a:pt x="228656" y="43072"/>
                  </a:lnTo>
                  <a:lnTo>
                    <a:pt x="489975" y="43072"/>
                  </a:lnTo>
                  <a:lnTo>
                    <a:pt x="674795" y="227330"/>
                  </a:lnTo>
                  <a:lnTo>
                    <a:pt x="674795" y="457437"/>
                  </a:lnTo>
                  <a:lnTo>
                    <a:pt x="587059" y="374758"/>
                  </a:lnTo>
                  <a:lnTo>
                    <a:pt x="651324" y="316923"/>
                  </a:lnTo>
                  <a:lnTo>
                    <a:pt x="473683" y="316923"/>
                  </a:lnTo>
                  <a:lnTo>
                    <a:pt x="473683" y="484685"/>
                  </a:lnTo>
                  <a:lnTo>
                    <a:pt x="531736" y="427084"/>
                  </a:lnTo>
                  <a:lnTo>
                    <a:pt x="631114" y="534998"/>
                  </a:lnTo>
                  <a:lnTo>
                    <a:pt x="490069" y="674795"/>
                  </a:lnTo>
                  <a:close/>
                </a:path>
              </a:pathLst>
            </a:custGeom>
            <a:solidFill>
              <a:srgbClr val="FFFFFF">
                <a:alpha val="80000"/>
              </a:srgbClr>
            </a:solidFill>
            <a:ln w="1543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860F2E6-8CAA-47F7-B12D-95E4F5609B62}"/>
                </a:ext>
              </a:extLst>
            </p:cNvPr>
            <p:cNvSpPr/>
            <p:nvPr/>
          </p:nvSpPr>
          <p:spPr>
            <a:xfrm>
              <a:off x="6380078" y="2946972"/>
              <a:ext cx="655444" cy="655444"/>
            </a:xfrm>
            <a:custGeom>
              <a:avLst/>
              <a:gdLst>
                <a:gd name="connsiteX0" fmla="*/ 669426 w 655443"/>
                <a:gd name="connsiteY0" fmla="*/ 117137 h 655443"/>
                <a:gd name="connsiteX1" fmla="*/ 551946 w 655443"/>
                <a:gd name="connsiteY1" fmla="*/ 0 h 655443"/>
                <a:gd name="connsiteX2" fmla="*/ 228812 w 655443"/>
                <a:gd name="connsiteY2" fmla="*/ 0 h 655443"/>
                <a:gd name="connsiteX3" fmla="*/ 0 w 655443"/>
                <a:gd name="connsiteY3" fmla="*/ 234540 h 655443"/>
                <a:gd name="connsiteX4" fmla="*/ 0 w 655443"/>
                <a:gd name="connsiteY4" fmla="*/ 552867 h 655443"/>
                <a:gd name="connsiteX5" fmla="*/ 117090 w 655443"/>
                <a:gd name="connsiteY5" fmla="*/ 669473 h 65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5443" h="655443">
                  <a:moveTo>
                    <a:pt x="669426" y="117137"/>
                  </a:moveTo>
                  <a:lnTo>
                    <a:pt x="551946" y="0"/>
                  </a:lnTo>
                  <a:lnTo>
                    <a:pt x="228812" y="0"/>
                  </a:lnTo>
                  <a:lnTo>
                    <a:pt x="0" y="234540"/>
                  </a:lnTo>
                  <a:lnTo>
                    <a:pt x="0" y="552867"/>
                  </a:lnTo>
                  <a:lnTo>
                    <a:pt x="117090" y="669473"/>
                  </a:lnTo>
                  <a:close/>
                </a:path>
              </a:pathLst>
            </a:custGeom>
            <a:solidFill>
              <a:srgbClr val="FFFFFF">
                <a:alpha val="20000"/>
              </a:srgbClr>
            </a:solidFill>
            <a:ln w="15431"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BD4D3B29-A993-4307-8854-30462F0FAB45}"/>
              </a:ext>
              <a:ext uri="{C183D7F6-B498-43B3-948B-1728B52AA6E4}">
                <adec:decorative xmlns:adec="http://schemas.microsoft.com/office/drawing/2017/decorative" val="1"/>
              </a:ext>
            </a:extLst>
          </p:cNvPr>
          <p:cNvGrpSpPr/>
          <p:nvPr/>
        </p:nvGrpSpPr>
        <p:grpSpPr>
          <a:xfrm>
            <a:off x="5759714" y="4742543"/>
            <a:ext cx="518833" cy="508456"/>
            <a:chOff x="5759714" y="4742543"/>
            <a:chExt cx="518833" cy="508456"/>
          </a:xfrm>
        </p:grpSpPr>
        <p:sp>
          <p:nvSpPr>
            <p:cNvPr id="63" name="Freeform: Shape 62">
              <a:extLst>
                <a:ext uri="{FF2B5EF4-FFF2-40B4-BE49-F238E27FC236}">
                  <a16:creationId xmlns:a16="http://schemas.microsoft.com/office/drawing/2014/main" id="{66640331-5A20-4E64-BD07-4FBE41F484C1}"/>
                </a:ext>
              </a:extLst>
            </p:cNvPr>
            <p:cNvSpPr/>
            <p:nvPr/>
          </p:nvSpPr>
          <p:spPr>
            <a:xfrm>
              <a:off x="5759714"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87DC37-375C-4506-9597-6AF3CB15549B}"/>
                </a:ext>
              </a:extLst>
            </p:cNvPr>
            <p:cNvSpPr/>
            <p:nvPr/>
          </p:nvSpPr>
          <p:spPr>
            <a:xfrm>
              <a:off x="5799624"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0BDABA17-1877-4A46-B2F6-1B2EBB6287A8}"/>
              </a:ext>
              <a:ext uri="{C183D7F6-B498-43B3-948B-1728B52AA6E4}">
                <adec:decorative xmlns:adec="http://schemas.microsoft.com/office/drawing/2017/decorative" val="1"/>
              </a:ext>
            </a:extLst>
          </p:cNvPr>
          <p:cNvGrpSpPr/>
          <p:nvPr/>
        </p:nvGrpSpPr>
        <p:grpSpPr>
          <a:xfrm>
            <a:off x="7287769" y="4742543"/>
            <a:ext cx="518833" cy="508456"/>
            <a:chOff x="7287769" y="4742543"/>
            <a:chExt cx="518833" cy="508456"/>
          </a:xfrm>
        </p:grpSpPr>
        <p:sp>
          <p:nvSpPr>
            <p:cNvPr id="66" name="Freeform: Shape 65">
              <a:extLst>
                <a:ext uri="{FF2B5EF4-FFF2-40B4-BE49-F238E27FC236}">
                  <a16:creationId xmlns:a16="http://schemas.microsoft.com/office/drawing/2014/main" id="{846BAF33-4454-4158-8653-4B83A05EC5FF}"/>
                </a:ext>
              </a:extLst>
            </p:cNvPr>
            <p:cNvSpPr/>
            <p:nvPr/>
          </p:nvSpPr>
          <p:spPr>
            <a:xfrm>
              <a:off x="7287769" y="4742543"/>
              <a:ext cx="518833" cy="508456"/>
            </a:xfrm>
            <a:custGeom>
              <a:avLst/>
              <a:gdLst>
                <a:gd name="connsiteX0" fmla="*/ 417068 w 518833"/>
                <a:gd name="connsiteY0" fmla="*/ 465279 h 508456"/>
                <a:gd name="connsiteX1" fmla="*/ 259685 w 518833"/>
                <a:gd name="connsiteY1" fmla="*/ 518729 h 508456"/>
                <a:gd name="connsiteX2" fmla="*/ 53501 w 518833"/>
                <a:gd name="connsiteY2" fmla="*/ 417007 h 508456"/>
                <a:gd name="connsiteX3" fmla="*/ 101835 w 518833"/>
                <a:gd name="connsiteY3" fmla="*/ 53419 h 508456"/>
                <a:gd name="connsiteX4" fmla="*/ 259197 w 518833"/>
                <a:gd name="connsiteY4" fmla="*/ 0 h 508456"/>
                <a:gd name="connsiteX5" fmla="*/ 465381 w 518833"/>
                <a:gd name="connsiteY5" fmla="*/ 101785 h 508456"/>
                <a:gd name="connsiteX6" fmla="*/ 417068 w 518833"/>
                <a:gd name="connsiteY6" fmla="*/ 465279 h 5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833" h="508456">
                  <a:moveTo>
                    <a:pt x="417068" y="465279"/>
                  </a:moveTo>
                  <a:cubicBezTo>
                    <a:pt x="371926" y="499945"/>
                    <a:pt x="316601" y="518734"/>
                    <a:pt x="259685" y="518729"/>
                  </a:cubicBezTo>
                  <a:cubicBezTo>
                    <a:pt x="181652" y="518729"/>
                    <a:pt x="104492" y="483698"/>
                    <a:pt x="53501" y="417007"/>
                  </a:cubicBezTo>
                  <a:cubicBezTo>
                    <a:pt x="-33622" y="303258"/>
                    <a:pt x="-12121" y="140583"/>
                    <a:pt x="101835" y="53419"/>
                  </a:cubicBezTo>
                  <a:cubicBezTo>
                    <a:pt x="148831" y="17256"/>
                    <a:pt x="204274" y="0"/>
                    <a:pt x="259197" y="0"/>
                  </a:cubicBezTo>
                  <a:cubicBezTo>
                    <a:pt x="337230" y="0"/>
                    <a:pt x="414411" y="35032"/>
                    <a:pt x="465381" y="101785"/>
                  </a:cubicBezTo>
                  <a:cubicBezTo>
                    <a:pt x="552525" y="215502"/>
                    <a:pt x="530806" y="378209"/>
                    <a:pt x="417068" y="465279"/>
                  </a:cubicBezTo>
                </a:path>
              </a:pathLst>
            </a:custGeom>
            <a:solidFill>
              <a:srgbClr val="59B4D9"/>
            </a:solidFill>
            <a:ln w="10287"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4B4FEB-824D-44F7-926D-A3BC9CA84367}"/>
                </a:ext>
              </a:extLst>
            </p:cNvPr>
            <p:cNvSpPr/>
            <p:nvPr/>
          </p:nvSpPr>
          <p:spPr>
            <a:xfrm>
              <a:off x="7327679" y="4754507"/>
              <a:ext cx="466950" cy="446196"/>
            </a:xfrm>
            <a:custGeom>
              <a:avLst/>
              <a:gdLst>
                <a:gd name="connsiteX0" fmla="*/ 329498 w 466949"/>
                <a:gd name="connsiteY0" fmla="*/ 292881 h 446196"/>
                <a:gd name="connsiteX1" fmla="*/ 407748 w 466949"/>
                <a:gd name="connsiteY1" fmla="*/ 303299 h 446196"/>
                <a:gd name="connsiteX2" fmla="*/ 411173 w 466949"/>
                <a:gd name="connsiteY2" fmla="*/ 300093 h 446196"/>
                <a:gd name="connsiteX3" fmla="*/ 463315 w 466949"/>
                <a:gd name="connsiteY3" fmla="*/ 335986 h 446196"/>
                <a:gd name="connsiteX4" fmla="*/ 470268 w 466949"/>
                <a:gd name="connsiteY4" fmla="*/ 313759 h 446196"/>
                <a:gd name="connsiteX5" fmla="*/ 425752 w 466949"/>
                <a:gd name="connsiteY5" fmla="*/ 278935 h 446196"/>
                <a:gd name="connsiteX6" fmla="*/ 418177 w 466949"/>
                <a:gd name="connsiteY6" fmla="*/ 225277 h 446196"/>
                <a:gd name="connsiteX7" fmla="*/ 346204 w 466949"/>
                <a:gd name="connsiteY7" fmla="*/ 210989 h 446196"/>
                <a:gd name="connsiteX8" fmla="*/ 260151 w 466949"/>
                <a:gd name="connsiteY8" fmla="*/ 129708 h 446196"/>
                <a:gd name="connsiteX9" fmla="*/ 422815 w 466949"/>
                <a:gd name="connsiteY9" fmla="*/ 86054 h 446196"/>
                <a:gd name="connsiteX10" fmla="*/ 385397 w 466949"/>
                <a:gd name="connsiteY10" fmla="*/ 47691 h 446196"/>
                <a:gd name="connsiteX11" fmla="*/ 211806 w 466949"/>
                <a:gd name="connsiteY11" fmla="*/ 80056 h 446196"/>
                <a:gd name="connsiteX12" fmla="*/ 211785 w 466949"/>
                <a:gd name="connsiteY12" fmla="*/ 80025 h 446196"/>
                <a:gd name="connsiteX13" fmla="*/ 211775 w 466949"/>
                <a:gd name="connsiteY13" fmla="*/ 80025 h 446196"/>
                <a:gd name="connsiteX14" fmla="*/ 139314 w 466949"/>
                <a:gd name="connsiteY14" fmla="*/ 0 h 446196"/>
                <a:gd name="connsiteX15" fmla="*/ 104947 w 466949"/>
                <a:gd name="connsiteY15" fmla="*/ 13977 h 446196"/>
                <a:gd name="connsiteX16" fmla="*/ 175031 w 466949"/>
                <a:gd name="connsiteY16" fmla="*/ 102853 h 446196"/>
                <a:gd name="connsiteX17" fmla="*/ 175207 w 466949"/>
                <a:gd name="connsiteY17" fmla="*/ 103030 h 446196"/>
                <a:gd name="connsiteX18" fmla="*/ 103152 w 466949"/>
                <a:gd name="connsiteY18" fmla="*/ 165445 h 446196"/>
                <a:gd name="connsiteX19" fmla="*/ 94415 w 466949"/>
                <a:gd name="connsiteY19" fmla="*/ 175106 h 446196"/>
                <a:gd name="connsiteX20" fmla="*/ 51694 w 466949"/>
                <a:gd name="connsiteY20" fmla="*/ 178032 h 446196"/>
                <a:gd name="connsiteX21" fmla="*/ 33805 w 466949"/>
                <a:gd name="connsiteY21" fmla="*/ 65632 h 446196"/>
                <a:gd name="connsiteX22" fmla="*/ 5871 w 466949"/>
                <a:gd name="connsiteY22" fmla="*/ 99533 h 446196"/>
                <a:gd name="connsiteX23" fmla="*/ 16092 w 466949"/>
                <a:gd name="connsiteY23" fmla="*/ 204285 h 446196"/>
                <a:gd name="connsiteX24" fmla="*/ 16040 w 466949"/>
                <a:gd name="connsiteY24" fmla="*/ 299263 h 446196"/>
                <a:gd name="connsiteX25" fmla="*/ 21840 w 466949"/>
                <a:gd name="connsiteY25" fmla="*/ 305956 h 446196"/>
                <a:gd name="connsiteX26" fmla="*/ 6690 w 466949"/>
                <a:gd name="connsiteY26" fmla="*/ 396866 h 446196"/>
                <a:gd name="connsiteX27" fmla="*/ 11588 w 466949"/>
                <a:gd name="connsiteY27" fmla="*/ 406163 h 446196"/>
                <a:gd name="connsiteX28" fmla="*/ 54755 w 466949"/>
                <a:gd name="connsiteY28" fmla="*/ 447753 h 446196"/>
                <a:gd name="connsiteX29" fmla="*/ 72541 w 466949"/>
                <a:gd name="connsiteY29" fmla="*/ 329750 h 446196"/>
                <a:gd name="connsiteX30" fmla="*/ 108683 w 466949"/>
                <a:gd name="connsiteY30" fmla="*/ 323876 h 446196"/>
                <a:gd name="connsiteX31" fmla="*/ 129695 w 466949"/>
                <a:gd name="connsiteY31" fmla="*/ 341631 h 446196"/>
                <a:gd name="connsiteX32" fmla="*/ 205289 w 466949"/>
                <a:gd name="connsiteY32" fmla="*/ 389810 h 446196"/>
                <a:gd name="connsiteX33" fmla="*/ 215334 w 466949"/>
                <a:gd name="connsiteY33" fmla="*/ 426315 h 446196"/>
                <a:gd name="connsiteX34" fmla="*/ 287794 w 466949"/>
                <a:gd name="connsiteY34" fmla="*/ 435851 h 446196"/>
                <a:gd name="connsiteX35" fmla="*/ 299291 w 466949"/>
                <a:gd name="connsiteY35" fmla="*/ 423233 h 446196"/>
                <a:gd name="connsiteX36" fmla="*/ 401045 w 466949"/>
                <a:gd name="connsiteY36" fmla="*/ 433807 h 446196"/>
                <a:gd name="connsiteX37" fmla="*/ 434281 w 466949"/>
                <a:gd name="connsiteY37" fmla="*/ 392860 h 446196"/>
                <a:gd name="connsiteX38" fmla="*/ 306648 w 466949"/>
                <a:gd name="connsiteY38" fmla="*/ 384144 h 446196"/>
                <a:gd name="connsiteX39" fmla="*/ 297330 w 466949"/>
                <a:gd name="connsiteY39" fmla="*/ 363598 h 446196"/>
                <a:gd name="connsiteX40" fmla="*/ 228658 w 466949"/>
                <a:gd name="connsiteY40" fmla="*/ 351841 h 446196"/>
                <a:gd name="connsiteX41" fmla="*/ 158532 w 466949"/>
                <a:gd name="connsiteY41" fmla="*/ 305250 h 446196"/>
                <a:gd name="connsiteX42" fmla="*/ 144430 w 466949"/>
                <a:gd name="connsiteY42" fmla="*/ 293649 h 446196"/>
                <a:gd name="connsiteX43" fmla="*/ 147730 w 466949"/>
                <a:gd name="connsiteY43" fmla="*/ 215305 h 446196"/>
                <a:gd name="connsiteX44" fmla="*/ 156768 w 466949"/>
                <a:gd name="connsiteY44" fmla="*/ 206413 h 446196"/>
                <a:gd name="connsiteX45" fmla="*/ 224413 w 466949"/>
                <a:gd name="connsiteY45" fmla="*/ 151686 h 446196"/>
                <a:gd name="connsiteX46" fmla="*/ 221965 w 466949"/>
                <a:gd name="connsiteY46" fmla="*/ 149268 h 446196"/>
                <a:gd name="connsiteX47" fmla="*/ 224445 w 466949"/>
                <a:gd name="connsiteY47" fmla="*/ 151624 h 446196"/>
                <a:gd name="connsiteX48" fmla="*/ 224424 w 466949"/>
                <a:gd name="connsiteY48" fmla="*/ 151634 h 446196"/>
                <a:gd name="connsiteX49" fmla="*/ 323666 w 466949"/>
                <a:gd name="connsiteY49" fmla="*/ 235322 h 446196"/>
                <a:gd name="connsiteX50" fmla="*/ 329498 w 466949"/>
                <a:gd name="connsiteY50" fmla="*/ 292881 h 4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6949" h="446196">
                  <a:moveTo>
                    <a:pt x="329498" y="292881"/>
                  </a:moveTo>
                  <a:cubicBezTo>
                    <a:pt x="348246" y="317336"/>
                    <a:pt x="383254" y="321997"/>
                    <a:pt x="407748" y="303299"/>
                  </a:cubicBezTo>
                  <a:cubicBezTo>
                    <a:pt x="409025" y="302324"/>
                    <a:pt x="410010" y="301141"/>
                    <a:pt x="411173" y="300093"/>
                  </a:cubicBezTo>
                  <a:cubicBezTo>
                    <a:pt x="436170" y="317702"/>
                    <a:pt x="453530" y="329324"/>
                    <a:pt x="463315" y="335986"/>
                  </a:cubicBezTo>
                  <a:cubicBezTo>
                    <a:pt x="466210" y="328484"/>
                    <a:pt x="468213" y="321282"/>
                    <a:pt x="470268" y="313759"/>
                  </a:cubicBezTo>
                  <a:cubicBezTo>
                    <a:pt x="455189" y="302461"/>
                    <a:pt x="440348" y="290851"/>
                    <a:pt x="425752" y="278935"/>
                  </a:cubicBezTo>
                  <a:cubicBezTo>
                    <a:pt x="432382" y="261502"/>
                    <a:pt x="430286" y="241164"/>
                    <a:pt x="418177" y="225277"/>
                  </a:cubicBezTo>
                  <a:cubicBezTo>
                    <a:pt x="401176" y="203120"/>
                    <a:pt x="370380" y="197006"/>
                    <a:pt x="346204" y="210989"/>
                  </a:cubicBezTo>
                  <a:cubicBezTo>
                    <a:pt x="316835" y="184629"/>
                    <a:pt x="288142" y="157527"/>
                    <a:pt x="260151" y="129708"/>
                  </a:cubicBezTo>
                  <a:cubicBezTo>
                    <a:pt x="355253" y="78562"/>
                    <a:pt x="422815" y="86054"/>
                    <a:pt x="422815" y="86054"/>
                  </a:cubicBezTo>
                  <a:cubicBezTo>
                    <a:pt x="411536" y="71672"/>
                    <a:pt x="398897" y="59074"/>
                    <a:pt x="385397" y="47691"/>
                  </a:cubicBezTo>
                  <a:cubicBezTo>
                    <a:pt x="345291" y="41496"/>
                    <a:pt x="282990" y="42192"/>
                    <a:pt x="211806" y="80056"/>
                  </a:cubicBezTo>
                  <a:lnTo>
                    <a:pt x="211785" y="80025"/>
                  </a:lnTo>
                  <a:lnTo>
                    <a:pt x="211775" y="80025"/>
                  </a:lnTo>
                  <a:cubicBezTo>
                    <a:pt x="186933" y="53982"/>
                    <a:pt x="162771" y="27298"/>
                    <a:pt x="139314" y="0"/>
                  </a:cubicBezTo>
                  <a:cubicBezTo>
                    <a:pt x="127517" y="3771"/>
                    <a:pt x="116027" y="8443"/>
                    <a:pt x="104947" y="13977"/>
                  </a:cubicBezTo>
                  <a:cubicBezTo>
                    <a:pt x="123096" y="43675"/>
                    <a:pt x="147512" y="73633"/>
                    <a:pt x="175031" y="102853"/>
                  </a:cubicBezTo>
                  <a:lnTo>
                    <a:pt x="175207" y="103030"/>
                  </a:lnTo>
                  <a:cubicBezTo>
                    <a:pt x="149179" y="121394"/>
                    <a:pt x="125041" y="142302"/>
                    <a:pt x="103152" y="165445"/>
                  </a:cubicBezTo>
                  <a:cubicBezTo>
                    <a:pt x="100143" y="168652"/>
                    <a:pt x="97247" y="171879"/>
                    <a:pt x="94415" y="175106"/>
                  </a:cubicBezTo>
                  <a:cubicBezTo>
                    <a:pt x="80179" y="172093"/>
                    <a:pt x="65386" y="173107"/>
                    <a:pt x="51694" y="178032"/>
                  </a:cubicBezTo>
                  <a:cubicBezTo>
                    <a:pt x="28201" y="127342"/>
                    <a:pt x="30090" y="86624"/>
                    <a:pt x="33805" y="65632"/>
                  </a:cubicBezTo>
                  <a:cubicBezTo>
                    <a:pt x="23604" y="76320"/>
                    <a:pt x="14079" y="87558"/>
                    <a:pt x="5871" y="99533"/>
                  </a:cubicBezTo>
                  <a:cubicBezTo>
                    <a:pt x="-262" y="124593"/>
                    <a:pt x="-2005" y="160734"/>
                    <a:pt x="16092" y="204285"/>
                  </a:cubicBezTo>
                  <a:cubicBezTo>
                    <a:pt x="-5345" y="232310"/>
                    <a:pt x="-5366" y="271216"/>
                    <a:pt x="16040" y="299263"/>
                  </a:cubicBezTo>
                  <a:cubicBezTo>
                    <a:pt x="17866" y="301639"/>
                    <a:pt x="19817" y="303849"/>
                    <a:pt x="21840" y="305956"/>
                  </a:cubicBezTo>
                  <a:cubicBezTo>
                    <a:pt x="13242" y="335560"/>
                    <a:pt x="8157" y="366073"/>
                    <a:pt x="6690" y="396866"/>
                  </a:cubicBezTo>
                  <a:cubicBezTo>
                    <a:pt x="9150" y="400207"/>
                    <a:pt x="9150" y="402905"/>
                    <a:pt x="11588" y="406163"/>
                  </a:cubicBezTo>
                  <a:cubicBezTo>
                    <a:pt x="24030" y="422123"/>
                    <a:pt x="39657" y="435571"/>
                    <a:pt x="54755" y="447753"/>
                  </a:cubicBezTo>
                  <a:cubicBezTo>
                    <a:pt x="52887" y="419217"/>
                    <a:pt x="54900" y="377129"/>
                    <a:pt x="72541" y="329750"/>
                  </a:cubicBezTo>
                  <a:cubicBezTo>
                    <a:pt x="84884" y="330692"/>
                    <a:pt x="97273" y="328678"/>
                    <a:pt x="108683" y="323876"/>
                  </a:cubicBezTo>
                  <a:cubicBezTo>
                    <a:pt x="115324" y="329718"/>
                    <a:pt x="122276" y="335623"/>
                    <a:pt x="129695" y="341631"/>
                  </a:cubicBezTo>
                  <a:cubicBezTo>
                    <a:pt x="153156" y="360266"/>
                    <a:pt x="178491" y="376412"/>
                    <a:pt x="205289" y="389810"/>
                  </a:cubicBezTo>
                  <a:cubicBezTo>
                    <a:pt x="203893" y="402812"/>
                    <a:pt x="207482" y="415858"/>
                    <a:pt x="215334" y="426315"/>
                  </a:cubicBezTo>
                  <a:cubicBezTo>
                    <a:pt x="232765" y="448863"/>
                    <a:pt x="265123" y="453122"/>
                    <a:pt x="287794" y="435851"/>
                  </a:cubicBezTo>
                  <a:cubicBezTo>
                    <a:pt x="292308" y="432321"/>
                    <a:pt x="296195" y="428055"/>
                    <a:pt x="299291" y="423233"/>
                  </a:cubicBezTo>
                  <a:cubicBezTo>
                    <a:pt x="339646" y="432219"/>
                    <a:pt x="374906" y="433807"/>
                    <a:pt x="401045" y="433807"/>
                  </a:cubicBezTo>
                  <a:cubicBezTo>
                    <a:pt x="405050" y="433807"/>
                    <a:pt x="423635" y="408529"/>
                    <a:pt x="434281" y="392860"/>
                  </a:cubicBezTo>
                  <a:cubicBezTo>
                    <a:pt x="418364" y="396191"/>
                    <a:pt x="371160" y="402677"/>
                    <a:pt x="306648" y="384144"/>
                  </a:cubicBezTo>
                  <a:cubicBezTo>
                    <a:pt x="305102" y="376689"/>
                    <a:pt x="301920" y="369672"/>
                    <a:pt x="297330" y="363598"/>
                  </a:cubicBezTo>
                  <a:cubicBezTo>
                    <a:pt x="280946" y="342119"/>
                    <a:pt x="250988" y="337470"/>
                    <a:pt x="228658" y="351841"/>
                  </a:cubicBezTo>
                  <a:cubicBezTo>
                    <a:pt x="203979" y="338368"/>
                    <a:pt x="180516" y="322780"/>
                    <a:pt x="158532" y="305250"/>
                  </a:cubicBezTo>
                  <a:cubicBezTo>
                    <a:pt x="153759" y="301473"/>
                    <a:pt x="149057" y="297605"/>
                    <a:pt x="144430" y="293649"/>
                  </a:cubicBezTo>
                  <a:cubicBezTo>
                    <a:pt x="159401" y="269985"/>
                    <a:pt x="160658" y="240145"/>
                    <a:pt x="147730" y="215305"/>
                  </a:cubicBezTo>
                  <a:cubicBezTo>
                    <a:pt x="150698" y="212338"/>
                    <a:pt x="153614" y="209360"/>
                    <a:pt x="156768" y="206413"/>
                  </a:cubicBezTo>
                  <a:cubicBezTo>
                    <a:pt x="180748" y="184009"/>
                    <a:pt x="203307" y="166078"/>
                    <a:pt x="224413" y="151686"/>
                  </a:cubicBezTo>
                  <a:cubicBezTo>
                    <a:pt x="223563" y="150897"/>
                    <a:pt x="222795" y="150067"/>
                    <a:pt x="221965" y="149268"/>
                  </a:cubicBezTo>
                  <a:cubicBezTo>
                    <a:pt x="222805" y="150047"/>
                    <a:pt x="223594" y="150846"/>
                    <a:pt x="224445" y="151624"/>
                  </a:cubicBezTo>
                  <a:lnTo>
                    <a:pt x="224424" y="151634"/>
                  </a:lnTo>
                  <a:cubicBezTo>
                    <a:pt x="256809" y="181581"/>
                    <a:pt x="291146" y="209961"/>
                    <a:pt x="323666" y="235322"/>
                  </a:cubicBezTo>
                  <a:cubicBezTo>
                    <a:pt x="315064" y="253564"/>
                    <a:pt x="316413" y="275781"/>
                    <a:pt x="329498" y="292881"/>
                  </a:cubicBezTo>
                  <a:close/>
                </a:path>
              </a:pathLst>
            </a:custGeom>
            <a:solidFill>
              <a:srgbClr val="FFFFFF"/>
            </a:solidFill>
            <a:ln w="10287" cap="flat">
              <a:noFill/>
              <a:prstDash val="solid"/>
              <a:miter/>
            </a:ln>
          </p:spPr>
          <p:txBody>
            <a:bodyPr rtlCol="0" anchor="ctr"/>
            <a:lstStyle/>
            <a:p>
              <a:endParaRPr lang="en-US"/>
            </a:p>
          </p:txBody>
        </p:sp>
      </p:grpSp>
    </p:spTree>
    <p:extLst>
      <p:ext uri="{BB962C8B-B14F-4D97-AF65-F5344CB8AC3E}">
        <p14:creationId xmlns:p14="http://schemas.microsoft.com/office/powerpoint/2010/main" val="2939794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Weighted traffic-routing method</a:t>
            </a:r>
          </a:p>
        </p:txBody>
      </p:sp>
      <p:sp>
        <p:nvSpPr>
          <p:cNvPr id="4" name="Rectangle: Rounded Corners 3" descr="The diagram depicts the Azure Traffic Manager weighted traffic-routing method where traffic is sent randomly to an endpoint based on relative weights.">
            <a:extLst>
              <a:ext uri="{FF2B5EF4-FFF2-40B4-BE49-F238E27FC236}">
                <a16:creationId xmlns:a16="http://schemas.microsoft.com/office/drawing/2014/main" id="{9F9CD6D5-A788-478E-B040-2332E61717B1}"/>
              </a:ext>
            </a:extLst>
          </p:cNvPr>
          <p:cNvSpPr/>
          <p:nvPr/>
        </p:nvSpPr>
        <p:spPr bwMode="auto">
          <a:xfrm>
            <a:off x="3252574"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99CA957D-5040-4492-AD61-245549E31B80}"/>
              </a:ext>
              <a:ext uri="{C183D7F6-B498-43B3-948B-1728B52AA6E4}">
                <adec:decorative xmlns:adec="http://schemas.microsoft.com/office/drawing/2017/decorative" val="1"/>
              </a:ext>
            </a:extLst>
          </p:cNvPr>
          <p:cNvSpPr txBox="1"/>
          <p:nvPr/>
        </p:nvSpPr>
        <p:spPr>
          <a:xfrm>
            <a:off x="6401554"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E97DF6E6-2F8C-4F0A-82CC-F5347A93899D}"/>
              </a:ext>
              <a:ext uri="{C183D7F6-B498-43B3-948B-1728B52AA6E4}">
                <adec:decorative xmlns:adec="http://schemas.microsoft.com/office/drawing/2017/decorative" val="1"/>
              </a:ext>
            </a:extLst>
          </p:cNvPr>
          <p:cNvSpPr txBox="1"/>
          <p:nvPr/>
        </p:nvSpPr>
        <p:spPr>
          <a:xfrm>
            <a:off x="4445220" y="2508954"/>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06034447-B171-43A8-9D33-62F5DD9A42BD}"/>
              </a:ext>
              <a:ext uri="{C183D7F6-B498-43B3-948B-1728B52AA6E4}">
                <adec:decorative xmlns:adec="http://schemas.microsoft.com/office/drawing/2017/decorative" val="1"/>
              </a:ext>
            </a:extLst>
          </p:cNvPr>
          <p:cNvSpPr txBox="1"/>
          <p:nvPr/>
        </p:nvSpPr>
        <p:spPr>
          <a:xfrm>
            <a:off x="3686392"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A7D45004-D2DC-45D6-8A0D-92F3BED0829A}"/>
              </a:ext>
              <a:ext uri="{C183D7F6-B498-43B3-948B-1728B52AA6E4}">
                <adec:decorative xmlns:adec="http://schemas.microsoft.com/office/drawing/2017/decorative" val="1"/>
              </a:ext>
            </a:extLst>
          </p:cNvPr>
          <p:cNvSpPr txBox="1"/>
          <p:nvPr/>
        </p:nvSpPr>
        <p:spPr>
          <a:xfrm>
            <a:off x="8033184" y="3234761"/>
            <a:ext cx="2618794"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Choose available endpoint at</a:t>
            </a:r>
          </a:p>
          <a:p>
            <a:pPr algn="l"/>
            <a:r>
              <a:rPr lang="en-IN" sz="1600" dirty="0">
                <a:gradFill>
                  <a:gsLst>
                    <a:gs pos="2917">
                      <a:schemeClr val="tx1"/>
                    </a:gs>
                    <a:gs pos="30000">
                      <a:schemeClr val="tx1"/>
                    </a:gs>
                  </a:gsLst>
                  <a:lin ang="5400000" scaled="0"/>
                </a:gradFill>
              </a:rPr>
              <a:t>random, based on weights</a:t>
            </a:r>
          </a:p>
        </p:txBody>
      </p:sp>
      <p:sp>
        <p:nvSpPr>
          <p:cNvPr id="9" name="TextBox 8">
            <a:extLst>
              <a:ext uri="{FF2B5EF4-FFF2-40B4-BE49-F238E27FC236}">
                <a16:creationId xmlns:a16="http://schemas.microsoft.com/office/drawing/2014/main" id="{2352AE8E-0686-4205-A824-D75E1CEB3A5A}"/>
              </a:ext>
              <a:ext uri="{C183D7F6-B498-43B3-948B-1728B52AA6E4}">
                <adec:decorative xmlns:adec="http://schemas.microsoft.com/office/drawing/2017/decorative" val="1"/>
              </a:ext>
            </a:extLst>
          </p:cNvPr>
          <p:cNvSpPr txBox="1"/>
          <p:nvPr/>
        </p:nvSpPr>
        <p:spPr>
          <a:xfrm>
            <a:off x="4362500"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7F16065-7F74-4665-92C1-F50F33742387}"/>
              </a:ext>
              <a:ext uri="{C183D7F6-B498-43B3-948B-1728B52AA6E4}">
                <adec:decorative xmlns:adec="http://schemas.microsoft.com/office/drawing/2017/decorative" val="1"/>
              </a:ext>
            </a:extLst>
          </p:cNvPr>
          <p:cNvSpPr txBox="1"/>
          <p:nvPr/>
        </p:nvSpPr>
        <p:spPr>
          <a:xfrm>
            <a:off x="7083981" y="5333099"/>
            <a:ext cx="926407"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Region B</a:t>
            </a:r>
          </a:p>
          <a:p>
            <a:pPr algn="ctr"/>
            <a:r>
              <a:rPr lang="en-IN" sz="1600" dirty="0">
                <a:gradFill>
                  <a:gsLst>
                    <a:gs pos="2917">
                      <a:schemeClr val="tx1"/>
                    </a:gs>
                    <a:gs pos="30000">
                      <a:schemeClr val="tx1"/>
                    </a:gs>
                  </a:gsLst>
                  <a:lin ang="5400000" scaled="0"/>
                </a:gradFill>
              </a:rPr>
              <a:t>Weight 50</a:t>
            </a:r>
          </a:p>
        </p:txBody>
      </p:sp>
      <p:sp>
        <p:nvSpPr>
          <p:cNvPr id="11" name="TextBox 10">
            <a:extLst>
              <a:ext uri="{FF2B5EF4-FFF2-40B4-BE49-F238E27FC236}">
                <a16:creationId xmlns:a16="http://schemas.microsoft.com/office/drawing/2014/main" id="{07AE7092-5E40-427A-9172-76DE7C9646BB}"/>
              </a:ext>
              <a:ext uri="{C183D7F6-B498-43B3-948B-1728B52AA6E4}">
                <adec:decorative xmlns:adec="http://schemas.microsoft.com/office/drawing/2017/decorative" val="1"/>
              </a:ext>
            </a:extLst>
          </p:cNvPr>
          <p:cNvSpPr txBox="1"/>
          <p:nvPr/>
        </p:nvSpPr>
        <p:spPr>
          <a:xfrm>
            <a:off x="5611229" y="5333099"/>
            <a:ext cx="81580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Test A</a:t>
            </a:r>
          </a:p>
          <a:p>
            <a:pPr algn="ctr"/>
            <a:r>
              <a:rPr lang="en-IN" sz="1600" dirty="0">
                <a:gradFill>
                  <a:gsLst>
                    <a:gs pos="2917">
                      <a:schemeClr val="tx1"/>
                    </a:gs>
                    <a:gs pos="30000">
                      <a:schemeClr val="tx1"/>
                    </a:gs>
                  </a:gsLst>
                  <a:lin ang="5400000" scaled="0"/>
                </a:gradFill>
              </a:rPr>
              <a:t>Weight 5</a:t>
            </a:r>
          </a:p>
        </p:txBody>
      </p:sp>
      <p:sp>
        <p:nvSpPr>
          <p:cNvPr id="12" name="TextBox 11">
            <a:extLst>
              <a:ext uri="{FF2B5EF4-FFF2-40B4-BE49-F238E27FC236}">
                <a16:creationId xmlns:a16="http://schemas.microsoft.com/office/drawing/2014/main" id="{0710D076-C6A6-407A-9E16-70C879AAE30D}"/>
              </a:ext>
              <a:ext uri="{C183D7F6-B498-43B3-948B-1728B52AA6E4}">
                <adec:decorative xmlns:adec="http://schemas.microsoft.com/office/drawing/2017/decorative" val="1"/>
              </a:ext>
            </a:extLst>
          </p:cNvPr>
          <p:cNvSpPr txBox="1"/>
          <p:nvPr/>
        </p:nvSpPr>
        <p:spPr>
          <a:xfrm>
            <a:off x="3903543" y="5333099"/>
            <a:ext cx="92640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Region A</a:t>
            </a:r>
          </a:p>
          <a:p>
            <a:pPr algn="ctr"/>
            <a:r>
              <a:rPr lang="en-IN" sz="1600" dirty="0">
                <a:gradFill>
                  <a:gsLst>
                    <a:gs pos="2917">
                      <a:schemeClr val="tx1"/>
                    </a:gs>
                    <a:gs pos="30000">
                      <a:schemeClr val="tx1"/>
                    </a:gs>
                  </a:gsLst>
                  <a:lin ang="5400000" scaled="0"/>
                </a:gradFill>
              </a:rPr>
              <a:t>Weight 50</a:t>
            </a:r>
          </a:p>
        </p:txBody>
      </p:sp>
      <p:sp>
        <p:nvSpPr>
          <p:cNvPr id="14" name="TextBox 13">
            <a:extLst>
              <a:ext uri="{FF2B5EF4-FFF2-40B4-BE49-F238E27FC236}">
                <a16:creationId xmlns:a16="http://schemas.microsoft.com/office/drawing/2014/main" id="{4E25B7F7-F899-4859-AB19-EB2D53E4F8B3}"/>
              </a:ext>
              <a:ext uri="{C183D7F6-B498-43B3-948B-1728B52AA6E4}">
                <adec:decorative xmlns:adec="http://schemas.microsoft.com/office/drawing/2017/decorative" val="1"/>
              </a:ext>
            </a:extLst>
          </p:cNvPr>
          <p:cNvSpPr txBox="1"/>
          <p:nvPr/>
        </p:nvSpPr>
        <p:spPr>
          <a:xfrm>
            <a:off x="1468040"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graphicFrame>
        <p:nvGraphicFramePr>
          <p:cNvPr id="15" name="Table 14">
            <a:extLst>
              <a:ext uri="{FF2B5EF4-FFF2-40B4-BE49-F238E27FC236}">
                <a16:creationId xmlns:a16="http://schemas.microsoft.com/office/drawing/2014/main" id="{F4EC8AC9-C461-4D79-A7F1-191887F03FC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013569324"/>
              </p:ext>
            </p:extLst>
          </p:nvPr>
        </p:nvGraphicFramePr>
        <p:xfrm>
          <a:off x="8033184" y="3727329"/>
          <a:ext cx="3576204" cy="1539089"/>
        </p:xfrm>
        <a:graphic>
          <a:graphicData uri="http://schemas.openxmlformats.org/drawingml/2006/table">
            <a:tbl>
              <a:tblPr firstRow="1" bandRow="1">
                <a:tableStyleId>{5C22544A-7EE6-4342-B048-85BDC9FD1C3A}</a:tableStyleId>
              </a:tblPr>
              <a:tblGrid>
                <a:gridCol w="1206154">
                  <a:extLst>
                    <a:ext uri="{9D8B030D-6E8A-4147-A177-3AD203B41FA5}">
                      <a16:colId xmlns:a16="http://schemas.microsoft.com/office/drawing/2014/main" val="247958754"/>
                    </a:ext>
                  </a:extLst>
                </a:gridCol>
                <a:gridCol w="1103154">
                  <a:extLst>
                    <a:ext uri="{9D8B030D-6E8A-4147-A177-3AD203B41FA5}">
                      <a16:colId xmlns:a16="http://schemas.microsoft.com/office/drawing/2014/main" val="1997347414"/>
                    </a:ext>
                  </a:extLst>
                </a:gridCol>
                <a:gridCol w="1266896">
                  <a:extLst>
                    <a:ext uri="{9D8B030D-6E8A-4147-A177-3AD203B41FA5}">
                      <a16:colId xmlns:a16="http://schemas.microsoft.com/office/drawing/2014/main" val="2028547095"/>
                    </a:ext>
                  </a:extLst>
                </a:gridCol>
              </a:tblGrid>
              <a:tr h="382378">
                <a:tc>
                  <a:txBody>
                    <a:bodyPr/>
                    <a:lstStyle/>
                    <a:p>
                      <a:r>
                        <a:rPr lang="en-IN" sz="1600" b="0" dirty="0">
                          <a:latin typeface="+mj-lt"/>
                        </a:rPr>
                        <a:t>Endpoint</a:t>
                      </a:r>
                    </a:p>
                  </a:txBody>
                  <a:tcPr>
                    <a:solidFill>
                      <a:srgbClr val="005B70"/>
                    </a:solidFill>
                  </a:tcPr>
                </a:tc>
                <a:tc>
                  <a:txBody>
                    <a:bodyPr/>
                    <a:lstStyle/>
                    <a:p>
                      <a:r>
                        <a:rPr lang="en-IN" sz="1600" b="0" dirty="0">
                          <a:latin typeface="+mj-lt"/>
                        </a:rPr>
                        <a:t>Weight</a:t>
                      </a:r>
                    </a:p>
                  </a:txBody>
                  <a:tcPr>
                    <a:solidFill>
                      <a:srgbClr val="005B70"/>
                    </a:solidFill>
                  </a:tcPr>
                </a:tc>
                <a:tc>
                  <a:txBody>
                    <a:bodyPr/>
                    <a:lstStyle/>
                    <a:p>
                      <a:r>
                        <a:rPr lang="en-IN" sz="1600" b="0" dirty="0">
                          <a:latin typeface="+mj-lt"/>
                        </a:rPr>
                        <a:t>Status</a:t>
                      </a:r>
                    </a:p>
                  </a:txBody>
                  <a:tcPr>
                    <a:solidFill>
                      <a:srgbClr val="005B70"/>
                    </a:solidFill>
                  </a:tcPr>
                </a:tc>
                <a:extLst>
                  <a:ext uri="{0D108BD9-81ED-4DB2-BD59-A6C34878D82A}">
                    <a16:rowId xmlns:a16="http://schemas.microsoft.com/office/drawing/2014/main" val="665870960"/>
                  </a:ext>
                </a:extLst>
              </a:tr>
              <a:tr h="388179">
                <a:tc>
                  <a:txBody>
                    <a:bodyPr/>
                    <a:lstStyle/>
                    <a:p>
                      <a:r>
                        <a:rPr lang="en-IN" sz="1400" dirty="0">
                          <a:latin typeface="+mj-lt"/>
                        </a:rPr>
                        <a:t>Primary</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rgbClr val="FF0000"/>
                          </a:solidFill>
                          <a:latin typeface="+mj-lt"/>
                        </a:rPr>
                        <a:t>Degraded</a:t>
                      </a:r>
                    </a:p>
                  </a:txBody>
                  <a:tcPr>
                    <a:solidFill>
                      <a:srgbClr val="E6E6E6"/>
                    </a:solidFill>
                  </a:tcPr>
                </a:tc>
                <a:extLst>
                  <a:ext uri="{0D108BD9-81ED-4DB2-BD59-A6C34878D82A}">
                    <a16:rowId xmlns:a16="http://schemas.microsoft.com/office/drawing/2014/main" val="2993353033"/>
                  </a:ext>
                </a:extLst>
              </a:tr>
              <a:tr h="386154">
                <a:tc>
                  <a:txBody>
                    <a:bodyPr/>
                    <a:lstStyle/>
                    <a:p>
                      <a:r>
                        <a:rPr lang="en-IN" sz="1400" dirty="0">
                          <a:latin typeface="+mj-lt"/>
                        </a:rPr>
                        <a:t>Failover A</a:t>
                      </a:r>
                    </a:p>
                  </a:txBody>
                  <a:tcPr>
                    <a:solidFill>
                      <a:srgbClr val="E6E6E6"/>
                    </a:solidFill>
                  </a:tcPr>
                </a:tc>
                <a:tc>
                  <a:txBody>
                    <a:bodyPr/>
                    <a:lstStyle/>
                    <a:p>
                      <a:r>
                        <a:rPr lang="en-IN" sz="1400" dirty="0">
                          <a:latin typeface="+mj-lt"/>
                        </a:rPr>
                        <a:t>5</a:t>
                      </a:r>
                    </a:p>
                  </a:txBody>
                  <a:tcPr>
                    <a:solidFill>
                      <a:srgbClr val="E6E6E6"/>
                    </a:solidFill>
                  </a:tcPr>
                </a:tc>
                <a:tc>
                  <a:txBody>
                    <a:bodyPr/>
                    <a:lstStyle/>
                    <a:p>
                      <a:r>
                        <a:rPr lang="en-IN" sz="1400" dirty="0">
                          <a:solidFill>
                            <a:srgbClr val="107C0F"/>
                          </a:solidFill>
                          <a:latin typeface="+mj-lt"/>
                        </a:rPr>
                        <a:t>Online</a:t>
                      </a:r>
                    </a:p>
                  </a:txBody>
                  <a:tcPr>
                    <a:solidFill>
                      <a:srgbClr val="E6E6E6"/>
                    </a:solidFill>
                  </a:tcPr>
                </a:tc>
                <a:extLst>
                  <a:ext uri="{0D108BD9-81ED-4DB2-BD59-A6C34878D82A}">
                    <a16:rowId xmlns:a16="http://schemas.microsoft.com/office/drawing/2014/main" val="3257889925"/>
                  </a:ext>
                </a:extLst>
              </a:tr>
              <a:tr h="382378">
                <a:tc>
                  <a:txBody>
                    <a:bodyPr/>
                    <a:lstStyle/>
                    <a:p>
                      <a:r>
                        <a:rPr lang="en-IN" sz="1400" dirty="0">
                          <a:latin typeface="+mj-lt"/>
                        </a:rPr>
                        <a:t>Failover B</a:t>
                      </a:r>
                    </a:p>
                  </a:txBody>
                  <a:tcPr>
                    <a:solidFill>
                      <a:srgbClr val="E6E6E6"/>
                    </a:solidFill>
                  </a:tcPr>
                </a:tc>
                <a:tc>
                  <a:txBody>
                    <a:bodyPr/>
                    <a:lstStyle/>
                    <a:p>
                      <a:r>
                        <a:rPr lang="en-IN" sz="1400" dirty="0">
                          <a:latin typeface="+mj-lt"/>
                        </a:rPr>
                        <a:t>50</a:t>
                      </a:r>
                    </a:p>
                  </a:txBody>
                  <a:tcPr>
                    <a:solidFill>
                      <a:srgbClr val="E6E6E6"/>
                    </a:solidFill>
                  </a:tcPr>
                </a:tc>
                <a:tc>
                  <a:txBody>
                    <a:bodyPr/>
                    <a:lstStyle/>
                    <a:p>
                      <a:r>
                        <a:rPr lang="en-IN" sz="1400" dirty="0">
                          <a:solidFill>
                            <a:srgbClr val="107C0F"/>
                          </a:solidFill>
                          <a:latin typeface="+mj-lt"/>
                        </a:rPr>
                        <a:t>Online</a:t>
                      </a:r>
                    </a:p>
                  </a:txBody>
                  <a:tcPr>
                    <a:solidFill>
                      <a:srgbClr val="E6E6E6"/>
                    </a:solidFill>
                  </a:tcPr>
                </a:tc>
                <a:extLst>
                  <a:ext uri="{0D108BD9-81ED-4DB2-BD59-A6C34878D82A}">
                    <a16:rowId xmlns:a16="http://schemas.microsoft.com/office/drawing/2014/main" val="3511778309"/>
                  </a:ext>
                </a:extLst>
              </a:tr>
            </a:tbl>
          </a:graphicData>
        </a:graphic>
      </p:graphicFrame>
      <p:pic>
        <p:nvPicPr>
          <p:cNvPr id="16" name="Picture 15">
            <a:extLst>
              <a:ext uri="{FF2B5EF4-FFF2-40B4-BE49-F238E27FC236}">
                <a16:creationId xmlns:a16="http://schemas.microsoft.com/office/drawing/2014/main" id="{AD757299-04ED-4554-9DE0-235E383F5E4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107330" y="4742543"/>
            <a:ext cx="518833" cy="518833"/>
          </a:xfrm>
          <a:prstGeom prst="rect">
            <a:avLst/>
          </a:prstGeom>
        </p:spPr>
      </p:pic>
      <p:pic>
        <p:nvPicPr>
          <p:cNvPr id="17" name="Picture 16">
            <a:extLst>
              <a:ext uri="{FF2B5EF4-FFF2-40B4-BE49-F238E27FC236}">
                <a16:creationId xmlns:a16="http://schemas.microsoft.com/office/drawing/2014/main" id="{48047B7A-F3CA-4BEC-A163-65E24E7CFD9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380078" y="2946972"/>
            <a:ext cx="780290" cy="780290"/>
          </a:xfrm>
          <a:prstGeom prst="rect">
            <a:avLst/>
          </a:prstGeom>
        </p:spPr>
      </p:pic>
      <p:pic>
        <p:nvPicPr>
          <p:cNvPr id="18" name="Picture 17">
            <a:extLst>
              <a:ext uri="{FF2B5EF4-FFF2-40B4-BE49-F238E27FC236}">
                <a16:creationId xmlns:a16="http://schemas.microsoft.com/office/drawing/2014/main" id="{194BDC90-734B-4C1D-B233-C6E3FDF6A61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8708527" y="5298261"/>
            <a:ext cx="780290" cy="780290"/>
          </a:xfrm>
          <a:prstGeom prst="rect">
            <a:avLst/>
          </a:prstGeom>
        </p:spPr>
      </p:pic>
      <p:pic>
        <p:nvPicPr>
          <p:cNvPr id="19" name="Picture 18">
            <a:extLst>
              <a:ext uri="{FF2B5EF4-FFF2-40B4-BE49-F238E27FC236}">
                <a16:creationId xmlns:a16="http://schemas.microsoft.com/office/drawing/2014/main" id="{032F1E94-D82D-4C47-B6FB-5DE8C8F9F4D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5445886" y="1432465"/>
            <a:ext cx="780290" cy="780290"/>
          </a:xfrm>
          <a:prstGeom prst="rect">
            <a:avLst/>
          </a:prstGeom>
        </p:spPr>
      </p:pic>
      <p:pic>
        <p:nvPicPr>
          <p:cNvPr id="21" name="Picture 20">
            <a:extLst>
              <a:ext uri="{FF2B5EF4-FFF2-40B4-BE49-F238E27FC236}">
                <a16:creationId xmlns:a16="http://schemas.microsoft.com/office/drawing/2014/main" id="{D2B7158A-A93F-4BEE-8C18-EAF24E390A5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287768" y="4742543"/>
            <a:ext cx="518833" cy="518833"/>
          </a:xfrm>
          <a:prstGeom prst="rect">
            <a:avLst/>
          </a:prstGeom>
        </p:spPr>
      </p:pic>
      <p:cxnSp>
        <p:nvCxnSpPr>
          <p:cNvPr id="22" name="Straight Connector 21">
            <a:extLst>
              <a:ext uri="{FF2B5EF4-FFF2-40B4-BE49-F238E27FC236}">
                <a16:creationId xmlns:a16="http://schemas.microsoft.com/office/drawing/2014/main" id="{842418D5-7A7D-405A-BDA2-C78276F165D7}"/>
              </a:ext>
              <a:ext uri="{C183D7F6-B498-43B3-948B-1728B52AA6E4}">
                <adec:decorative xmlns:adec="http://schemas.microsoft.com/office/drawing/2017/decorative" val="1"/>
              </a:ext>
            </a:extLst>
          </p:cNvPr>
          <p:cNvCxnSpPr/>
          <p:nvPr/>
        </p:nvCxnSpPr>
        <p:spPr>
          <a:xfrm>
            <a:off x="4366746" y="441461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BD7934-0F25-42AD-B800-63CA9BBF463A}"/>
              </a:ext>
              <a:ext uri="{C183D7F6-B498-43B3-948B-1728B52AA6E4}">
                <adec:decorative xmlns:adec="http://schemas.microsoft.com/office/drawing/2017/decorative" val="1"/>
              </a:ext>
            </a:extLst>
          </p:cNvPr>
          <p:cNvCxnSpPr>
            <a:cxnSpLocks/>
          </p:cNvCxnSpPr>
          <p:nvPr/>
        </p:nvCxnSpPr>
        <p:spPr>
          <a:xfrm>
            <a:off x="436250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82883A-1A12-49B0-B2A3-CCF19D5AEA2A}"/>
              </a:ext>
              <a:ext uri="{C183D7F6-B498-43B3-948B-1728B52AA6E4}">
                <adec:decorative xmlns:adec="http://schemas.microsoft.com/office/drawing/2017/decorative" val="1"/>
              </a:ext>
            </a:extLst>
          </p:cNvPr>
          <p:cNvCxnSpPr>
            <a:cxnSpLocks/>
          </p:cNvCxnSpPr>
          <p:nvPr/>
        </p:nvCxnSpPr>
        <p:spPr>
          <a:xfrm>
            <a:off x="6019129"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2893-86F4-4C87-84E8-E346E69B2CB9}"/>
              </a:ext>
              <a:ext uri="{C183D7F6-B498-43B3-948B-1728B52AA6E4}">
                <adec:decorative xmlns:adec="http://schemas.microsoft.com/office/drawing/2017/decorative" val="1"/>
              </a:ext>
            </a:extLst>
          </p:cNvPr>
          <p:cNvCxnSpPr>
            <a:cxnSpLocks/>
          </p:cNvCxnSpPr>
          <p:nvPr/>
        </p:nvCxnSpPr>
        <p:spPr>
          <a:xfrm>
            <a:off x="7540162"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D384AC-3B94-4E71-AD25-042451069A9D}"/>
              </a:ext>
              <a:ext uri="{C183D7F6-B498-43B3-948B-1728B52AA6E4}">
                <adec:decorative xmlns:adec="http://schemas.microsoft.com/office/drawing/2017/decorative" val="1"/>
              </a:ext>
            </a:extLst>
          </p:cNvPr>
          <p:cNvCxnSpPr>
            <a:cxnSpLocks/>
          </p:cNvCxnSpPr>
          <p:nvPr/>
        </p:nvCxnSpPr>
        <p:spPr>
          <a:xfrm>
            <a:off x="6770223"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37317EC-B825-4D70-9AFF-37427B628648}"/>
              </a:ext>
              <a:ext uri="{C183D7F6-B498-43B3-948B-1728B52AA6E4}">
                <adec:decorative xmlns:adec="http://schemas.microsoft.com/office/drawing/2017/decorative" val="1"/>
              </a:ext>
            </a:extLst>
          </p:cNvPr>
          <p:cNvSpPr txBox="1"/>
          <p:nvPr/>
        </p:nvSpPr>
        <p:spPr>
          <a:xfrm>
            <a:off x="6062592"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8" name="Connector: Elbow 27">
            <a:extLst>
              <a:ext uri="{FF2B5EF4-FFF2-40B4-BE49-F238E27FC236}">
                <a16:creationId xmlns:a16="http://schemas.microsoft.com/office/drawing/2014/main" id="{3EA274B3-2509-4047-899A-18C9A1CF742D}"/>
              </a:ext>
              <a:ext uri="{C183D7F6-B498-43B3-948B-1728B52AA6E4}">
                <adec:decorative xmlns:adec="http://schemas.microsoft.com/office/drawing/2017/decorative" val="1"/>
              </a:ext>
            </a:extLst>
          </p:cNvPr>
          <p:cNvCxnSpPr>
            <a:cxnSpLocks/>
          </p:cNvCxnSpPr>
          <p:nvPr/>
        </p:nvCxnSpPr>
        <p:spPr>
          <a:xfrm rot="16200000" flipH="1">
            <a:off x="5934808"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91D6D1B-F990-4E62-9E4F-F7638CBE3E80}"/>
              </a:ext>
              <a:ext uri="{C183D7F6-B498-43B3-948B-1728B52AA6E4}">
                <adec:decorative xmlns:adec="http://schemas.microsoft.com/office/drawing/2017/decorative" val="1"/>
              </a:ext>
            </a:extLst>
          </p:cNvPr>
          <p:cNvCxnSpPr>
            <a:cxnSpLocks/>
            <a:stCxn id="17" idx="1"/>
          </p:cNvCxnSpPr>
          <p:nvPr/>
        </p:nvCxnSpPr>
        <p:spPr>
          <a:xfrm rot="10800000">
            <a:off x="5821744"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96A2FCD-13C5-4D32-9C83-541D503F4AA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347513" y="1328254"/>
            <a:ext cx="657834" cy="657834"/>
          </a:xfrm>
          <a:prstGeom prst="rect">
            <a:avLst/>
          </a:prstGeom>
        </p:spPr>
      </p:pic>
      <p:cxnSp>
        <p:nvCxnSpPr>
          <p:cNvPr id="31" name="Straight Arrow Connector 30">
            <a:extLst>
              <a:ext uri="{FF2B5EF4-FFF2-40B4-BE49-F238E27FC236}">
                <a16:creationId xmlns:a16="http://schemas.microsoft.com/office/drawing/2014/main" id="{9E7422DD-3D09-405E-A95D-BA6FFF6A8CA1}"/>
              </a:ext>
              <a:ext uri="{C183D7F6-B498-43B3-948B-1728B52AA6E4}">
                <adec:decorative xmlns:adec="http://schemas.microsoft.com/office/drawing/2017/decorative" val="1"/>
              </a:ext>
            </a:extLst>
          </p:cNvPr>
          <p:cNvCxnSpPr>
            <a:cxnSpLocks/>
          </p:cNvCxnSpPr>
          <p:nvPr/>
        </p:nvCxnSpPr>
        <p:spPr>
          <a:xfrm>
            <a:off x="3181351" y="17461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86D292-79D1-4A39-83E1-C07C48FDC6C1}"/>
              </a:ext>
              <a:ext uri="{C183D7F6-B498-43B3-948B-1728B52AA6E4}">
                <adec:decorative xmlns:adec="http://schemas.microsoft.com/office/drawing/2017/decorative" val="1"/>
              </a:ext>
            </a:extLst>
          </p:cNvPr>
          <p:cNvCxnSpPr>
            <a:cxnSpLocks/>
          </p:cNvCxnSpPr>
          <p:nvPr/>
        </p:nvCxnSpPr>
        <p:spPr>
          <a:xfrm flipH="1">
            <a:off x="3152776" y="18932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DF171EB-594E-4A84-BE30-DB1892273FA2}"/>
              </a:ext>
              <a:ext uri="{C183D7F6-B498-43B3-948B-1728B52AA6E4}">
                <adec:decorative xmlns:adec="http://schemas.microsoft.com/office/drawing/2017/decorative" val="1"/>
              </a:ext>
            </a:extLst>
          </p:cNvPr>
          <p:cNvGrpSpPr/>
          <p:nvPr/>
        </p:nvGrpSpPr>
        <p:grpSpPr>
          <a:xfrm>
            <a:off x="3867695" y="1305057"/>
            <a:ext cx="310785" cy="310785"/>
            <a:chOff x="4207058" y="1076588"/>
            <a:chExt cx="310785" cy="310785"/>
          </a:xfrm>
        </p:grpSpPr>
        <p:sp>
          <p:nvSpPr>
            <p:cNvPr id="34" name="Teardrop 33">
              <a:extLst>
                <a:ext uri="{FF2B5EF4-FFF2-40B4-BE49-F238E27FC236}">
                  <a16:creationId xmlns:a16="http://schemas.microsoft.com/office/drawing/2014/main" id="{98B2D127-1EDB-4FE3-8AAD-816EE321E4ED}"/>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7032BE13-7B8D-4BD2-B6D6-31F8A5EDD3C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6" name="Group 35">
            <a:extLst>
              <a:ext uri="{FF2B5EF4-FFF2-40B4-BE49-F238E27FC236}">
                <a16:creationId xmlns:a16="http://schemas.microsoft.com/office/drawing/2014/main" id="{3CF2C5EF-62D3-43AC-A0AE-01EB321A4AA9}"/>
              </a:ext>
              <a:ext uri="{C183D7F6-B498-43B3-948B-1728B52AA6E4}">
                <adec:decorative xmlns:adec="http://schemas.microsoft.com/office/drawing/2017/decorative" val="1"/>
              </a:ext>
            </a:extLst>
          </p:cNvPr>
          <p:cNvGrpSpPr/>
          <p:nvPr/>
        </p:nvGrpSpPr>
        <p:grpSpPr>
          <a:xfrm>
            <a:off x="6918281" y="2580130"/>
            <a:ext cx="310785" cy="310785"/>
            <a:chOff x="4207058" y="1076588"/>
            <a:chExt cx="310785" cy="310785"/>
          </a:xfrm>
        </p:grpSpPr>
        <p:sp>
          <p:nvSpPr>
            <p:cNvPr id="37" name="Teardrop 36">
              <a:extLst>
                <a:ext uri="{FF2B5EF4-FFF2-40B4-BE49-F238E27FC236}">
                  <a16:creationId xmlns:a16="http://schemas.microsoft.com/office/drawing/2014/main" id="{3ED322C8-8817-4ABE-8988-BAE438779DDE}"/>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E1A915DA-ADDA-4465-8F1D-F616142AC57A}"/>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9" name="Group 38">
            <a:extLst>
              <a:ext uri="{FF2B5EF4-FFF2-40B4-BE49-F238E27FC236}">
                <a16:creationId xmlns:a16="http://schemas.microsoft.com/office/drawing/2014/main" id="{4764544D-07C4-43FF-99CD-F4151152ACFD}"/>
              </a:ext>
              <a:ext uri="{C183D7F6-B498-43B3-948B-1728B52AA6E4}">
                <adec:decorative xmlns:adec="http://schemas.microsoft.com/office/drawing/2017/decorative" val="1"/>
              </a:ext>
            </a:extLst>
          </p:cNvPr>
          <p:cNvGrpSpPr/>
          <p:nvPr/>
        </p:nvGrpSpPr>
        <p:grpSpPr>
          <a:xfrm>
            <a:off x="5384967" y="2789458"/>
            <a:ext cx="310785" cy="310785"/>
            <a:chOff x="5810285" y="2298399"/>
            <a:chExt cx="310785" cy="310785"/>
          </a:xfrm>
        </p:grpSpPr>
        <p:sp>
          <p:nvSpPr>
            <p:cNvPr id="40" name="Teardrop 39">
              <a:extLst>
                <a:ext uri="{FF2B5EF4-FFF2-40B4-BE49-F238E27FC236}">
                  <a16:creationId xmlns:a16="http://schemas.microsoft.com/office/drawing/2014/main" id="{F9FAEC8B-3F92-4EF0-8F53-45B9C48CCF6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DAC7C07A-C714-4333-97E1-1DA4EA7B15E5}"/>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3" name="Picture 42">
            <a:extLst>
              <a:ext uri="{FF2B5EF4-FFF2-40B4-BE49-F238E27FC236}">
                <a16:creationId xmlns:a16="http://schemas.microsoft.com/office/drawing/2014/main" id="{BDB842C1-8BEA-42AA-9BDB-023C1DA6103F}"/>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1562" y="1415571"/>
            <a:ext cx="873848" cy="553998"/>
          </a:xfrm>
          <a:prstGeom prst="rect">
            <a:avLst/>
          </a:prstGeom>
        </p:spPr>
      </p:pic>
      <p:grpSp>
        <p:nvGrpSpPr>
          <p:cNvPr id="45" name="Group 44">
            <a:extLst>
              <a:ext uri="{FF2B5EF4-FFF2-40B4-BE49-F238E27FC236}">
                <a16:creationId xmlns:a16="http://schemas.microsoft.com/office/drawing/2014/main" id="{6B5AEE04-FC9B-4651-BA00-D7B557A81886}"/>
              </a:ext>
              <a:ext uri="{C183D7F6-B498-43B3-948B-1728B52AA6E4}">
                <adec:decorative xmlns:adec="http://schemas.microsoft.com/office/drawing/2017/decorative" val="1"/>
              </a:ext>
            </a:extLst>
          </p:cNvPr>
          <p:cNvGrpSpPr/>
          <p:nvPr/>
        </p:nvGrpSpPr>
        <p:grpSpPr>
          <a:xfrm>
            <a:off x="2445147" y="2887061"/>
            <a:ext cx="310785" cy="310785"/>
            <a:chOff x="5810285" y="2298399"/>
            <a:chExt cx="310785" cy="310785"/>
          </a:xfrm>
        </p:grpSpPr>
        <p:sp>
          <p:nvSpPr>
            <p:cNvPr id="46" name="Teardrop 45">
              <a:extLst>
                <a:ext uri="{FF2B5EF4-FFF2-40B4-BE49-F238E27FC236}">
                  <a16:creationId xmlns:a16="http://schemas.microsoft.com/office/drawing/2014/main" id="{F1C6814C-3798-4AC9-8E4B-3E3818C07D74}"/>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9B67810F-AD69-4F33-B880-6A89AF9F2C6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95" name="Arc 94">
            <a:extLst>
              <a:ext uri="{FF2B5EF4-FFF2-40B4-BE49-F238E27FC236}">
                <a16:creationId xmlns:a16="http://schemas.microsoft.com/office/drawing/2014/main" id="{246823A4-4AB8-4C27-A160-39C75DEE92F7}"/>
              </a:ext>
              <a:ext uri="{C183D7F6-B498-43B3-948B-1728B52AA6E4}">
                <adec:decorative xmlns:adec="http://schemas.microsoft.com/office/drawing/2017/decorative" val="1"/>
              </a:ext>
            </a:extLst>
          </p:cNvPr>
          <p:cNvSpPr/>
          <p:nvPr/>
        </p:nvSpPr>
        <p:spPr>
          <a:xfrm rot="18084291" flipH="1">
            <a:off x="3451783" y="-822098"/>
            <a:ext cx="5067100" cy="6594242"/>
          </a:xfrm>
          <a:prstGeom prst="arc">
            <a:avLst>
              <a:gd name="adj1" fmla="val 17527100"/>
              <a:gd name="adj2" fmla="val 3339482"/>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4" name="TextBox 43">
            <a:extLst>
              <a:ext uri="{FF2B5EF4-FFF2-40B4-BE49-F238E27FC236}">
                <a16:creationId xmlns:a16="http://schemas.microsoft.com/office/drawing/2014/main" id="{27B41564-C09F-418F-B515-D538D4E8AB94}"/>
              </a:ext>
              <a:ext uri="{C183D7F6-B498-43B3-948B-1728B52AA6E4}">
                <adec:decorative xmlns:adec="http://schemas.microsoft.com/office/drawing/2017/decorative" val="1"/>
              </a:ext>
            </a:extLst>
          </p:cNvPr>
          <p:cNvSpPr txBox="1"/>
          <p:nvPr/>
        </p:nvSpPr>
        <p:spPr>
          <a:xfrm>
            <a:off x="1851032"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sp>
        <p:nvSpPr>
          <p:cNvPr id="42" name="TextBox 41">
            <a:extLst>
              <a:ext uri="{FF2B5EF4-FFF2-40B4-BE49-F238E27FC236}">
                <a16:creationId xmlns:a16="http://schemas.microsoft.com/office/drawing/2014/main" id="{C540F388-40E5-4553-B990-1B568A15D0A1}"/>
              </a:ext>
              <a:ext uri="{C183D7F6-B498-43B3-948B-1728B52AA6E4}">
                <adec:decorative xmlns:adec="http://schemas.microsoft.com/office/drawing/2017/decorative" val="1"/>
              </a:ext>
            </a:extLst>
          </p:cNvPr>
          <p:cNvSpPr txBox="1"/>
          <p:nvPr/>
        </p:nvSpPr>
        <p:spPr>
          <a:xfrm>
            <a:off x="2308362"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96" name="Oval 95">
            <a:extLst>
              <a:ext uri="{FF2B5EF4-FFF2-40B4-BE49-F238E27FC236}">
                <a16:creationId xmlns:a16="http://schemas.microsoft.com/office/drawing/2014/main" id="{7111BD04-C046-421D-9C6C-A76A1FC8ADCD}"/>
              </a:ext>
              <a:ext uri="{C183D7F6-B498-43B3-948B-1728B52AA6E4}">
                <adec:decorative xmlns:adec="http://schemas.microsoft.com/office/drawing/2017/decorative" val="1"/>
              </a:ext>
            </a:extLst>
          </p:cNvPr>
          <p:cNvSpPr/>
          <p:nvPr/>
        </p:nvSpPr>
        <p:spPr bwMode="auto">
          <a:xfrm>
            <a:off x="5675502"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a:extLst>
              <a:ext uri="{FF2B5EF4-FFF2-40B4-BE49-F238E27FC236}">
                <a16:creationId xmlns:a16="http://schemas.microsoft.com/office/drawing/2014/main" id="{F01CFE2F-60DC-4DFB-B5F4-32058C4B533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660019" y="4748742"/>
            <a:ext cx="518833" cy="518833"/>
          </a:xfrm>
          <a:prstGeom prst="rect">
            <a:avLst/>
          </a:prstGeom>
        </p:spPr>
      </p:pic>
      <p:sp>
        <p:nvSpPr>
          <p:cNvPr id="51" name="TextBox 50">
            <a:extLst>
              <a:ext uri="{FF2B5EF4-FFF2-40B4-BE49-F238E27FC236}">
                <a16:creationId xmlns:a16="http://schemas.microsoft.com/office/drawing/2014/main" id="{7D5512B5-282D-4232-9D29-00D6F9F7F310}"/>
              </a:ext>
              <a:ext uri="{C183D7F6-B498-43B3-948B-1728B52AA6E4}">
                <adec:decorative xmlns:adec="http://schemas.microsoft.com/office/drawing/2017/decorative" val="1"/>
              </a:ext>
            </a:extLst>
          </p:cNvPr>
          <p:cNvSpPr txBox="1"/>
          <p:nvPr/>
        </p:nvSpPr>
        <p:spPr>
          <a:xfrm>
            <a:off x="8365447"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27983090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Performance traffic-routing method</a:t>
            </a:r>
          </a:p>
        </p:txBody>
      </p:sp>
      <p:sp>
        <p:nvSpPr>
          <p:cNvPr id="4" name="Rectangle: Rounded Corners 3" descr="The diagram depicts the Azure Traffic Manager performance traffic-routing method where traffic is sent to the endpoint with the lowest latency based on a lookup table.">
            <a:extLst>
              <a:ext uri="{FF2B5EF4-FFF2-40B4-BE49-F238E27FC236}">
                <a16:creationId xmlns:a16="http://schemas.microsoft.com/office/drawing/2014/main" id="{EF9D80F0-F28B-4912-8866-C17760C63E92}"/>
              </a:ext>
            </a:extLst>
          </p:cNvPr>
          <p:cNvSpPr/>
          <p:nvPr/>
        </p:nvSpPr>
        <p:spPr bwMode="auto">
          <a:xfrm>
            <a:off x="2526860" y="2461775"/>
            <a:ext cx="6164235" cy="3419824"/>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E71C392-0FA2-424C-B1E3-45A651244BF9}"/>
              </a:ext>
              <a:ext uri="{C183D7F6-B498-43B3-948B-1728B52AA6E4}">
                <adec:decorative xmlns:adec="http://schemas.microsoft.com/office/drawing/2017/decorative" val="1"/>
              </a:ext>
            </a:extLst>
          </p:cNvPr>
          <p:cNvSpPr txBox="1"/>
          <p:nvPr/>
        </p:nvSpPr>
        <p:spPr>
          <a:xfrm>
            <a:off x="5151965" y="1579150"/>
            <a:ext cx="1109471"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Recursive</a:t>
            </a:r>
          </a:p>
          <a:p>
            <a:pPr algn="l"/>
            <a:r>
              <a:rPr lang="en-IN" sz="16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4EA35F50-34E8-40B8-B464-F35A4A08334C}"/>
              </a:ext>
              <a:ext uri="{C183D7F6-B498-43B3-948B-1728B52AA6E4}">
                <adec:decorative xmlns:adec="http://schemas.microsoft.com/office/drawing/2017/decorative" val="1"/>
              </a:ext>
            </a:extLst>
          </p:cNvPr>
          <p:cNvSpPr txBox="1"/>
          <p:nvPr/>
        </p:nvSpPr>
        <p:spPr>
          <a:xfrm>
            <a:off x="3181157" y="2516195"/>
            <a:ext cx="12765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0ECA37FD-A88E-454E-80AB-929CDB77667B}"/>
              </a:ext>
              <a:ext uri="{C183D7F6-B498-43B3-948B-1728B52AA6E4}">
                <adec:decorative xmlns:adec="http://schemas.microsoft.com/office/drawing/2017/decorative" val="1"/>
              </a:ext>
            </a:extLst>
          </p:cNvPr>
          <p:cNvSpPr txBox="1"/>
          <p:nvPr/>
        </p:nvSpPr>
        <p:spPr>
          <a:xfrm>
            <a:off x="2960678" y="1947279"/>
            <a:ext cx="98603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A85B5956-C063-4D13-8861-0319D6DDFD76}"/>
              </a:ext>
              <a:ext uri="{C183D7F6-B498-43B3-948B-1728B52AA6E4}">
                <adec:decorative xmlns:adec="http://schemas.microsoft.com/office/drawing/2017/decorative" val="1"/>
              </a:ext>
            </a:extLst>
          </p:cNvPr>
          <p:cNvSpPr txBox="1"/>
          <p:nvPr/>
        </p:nvSpPr>
        <p:spPr>
          <a:xfrm>
            <a:off x="6677633" y="2563368"/>
            <a:ext cx="4029436" cy="492443"/>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Look up closest available endpoint in latency</a:t>
            </a:r>
          </a:p>
          <a:p>
            <a:pPr algn="l"/>
            <a:r>
              <a:rPr lang="en-IN" sz="1600" dirty="0">
                <a:gradFill>
                  <a:gsLst>
                    <a:gs pos="2917">
                      <a:schemeClr val="tx1"/>
                    </a:gs>
                    <a:gs pos="30000">
                      <a:schemeClr val="tx1"/>
                    </a:gs>
                  </a:gsLst>
                  <a:lin ang="5400000" scaled="0"/>
                </a:gradFill>
              </a:rPr>
              <a:t>table by using DNS query source IP address</a:t>
            </a:r>
          </a:p>
        </p:txBody>
      </p:sp>
      <p:sp>
        <p:nvSpPr>
          <p:cNvPr id="9" name="TextBox 8">
            <a:extLst>
              <a:ext uri="{FF2B5EF4-FFF2-40B4-BE49-F238E27FC236}">
                <a16:creationId xmlns:a16="http://schemas.microsoft.com/office/drawing/2014/main" id="{B40C24C3-C66F-4B4C-8AC8-2AB5B586BDF3}"/>
              </a:ext>
              <a:ext uri="{C183D7F6-B498-43B3-948B-1728B52AA6E4}">
                <adec:decorative xmlns:adec="http://schemas.microsoft.com/office/drawing/2017/decorative" val="1"/>
              </a:ext>
            </a:extLst>
          </p:cNvPr>
          <p:cNvSpPr txBox="1"/>
          <p:nvPr/>
        </p:nvSpPr>
        <p:spPr>
          <a:xfrm>
            <a:off x="3636786" y="4111982"/>
            <a:ext cx="1248740"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BFA0F468-5A6A-4D61-AA31-DC1EDD5CE216}"/>
              </a:ext>
              <a:ext uri="{C183D7F6-B498-43B3-948B-1728B52AA6E4}">
                <adec:decorative xmlns:adec="http://schemas.microsoft.com/office/drawing/2017/decorative" val="1"/>
              </a:ext>
            </a:extLst>
          </p:cNvPr>
          <p:cNvSpPr txBox="1"/>
          <p:nvPr/>
        </p:nvSpPr>
        <p:spPr>
          <a:xfrm>
            <a:off x="5684675" y="5333099"/>
            <a:ext cx="981038"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3</a:t>
            </a:r>
          </a:p>
          <a:p>
            <a:pPr algn="ctr"/>
            <a:r>
              <a:rPr lang="en-IN" sz="1600" dirty="0">
                <a:gradFill>
                  <a:gsLst>
                    <a:gs pos="2917">
                      <a:schemeClr val="tx1"/>
                    </a:gs>
                    <a:gs pos="30000">
                      <a:schemeClr val="tx1"/>
                    </a:gs>
                  </a:gsLst>
                  <a:lin ang="5400000" scaled="0"/>
                </a:gradFill>
              </a:rPr>
              <a:t>East Asia</a:t>
            </a:r>
          </a:p>
        </p:txBody>
      </p:sp>
      <p:sp>
        <p:nvSpPr>
          <p:cNvPr id="11" name="TextBox 10">
            <a:extLst>
              <a:ext uri="{FF2B5EF4-FFF2-40B4-BE49-F238E27FC236}">
                <a16:creationId xmlns:a16="http://schemas.microsoft.com/office/drawing/2014/main" id="{B91C4E5C-8F3A-4678-9A12-7399FC83B08A}"/>
              </a:ext>
              <a:ext uri="{C183D7F6-B498-43B3-948B-1728B52AA6E4}">
                <adec:decorative xmlns:adec="http://schemas.microsoft.com/office/drawing/2017/decorative" val="1"/>
              </a:ext>
            </a:extLst>
          </p:cNvPr>
          <p:cNvSpPr txBox="1"/>
          <p:nvPr/>
        </p:nvSpPr>
        <p:spPr>
          <a:xfrm>
            <a:off x="4241937" y="5333099"/>
            <a:ext cx="1229504"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2</a:t>
            </a:r>
          </a:p>
          <a:p>
            <a:pPr algn="ctr"/>
            <a:r>
              <a:rPr lang="en-IN" sz="1600" dirty="0">
                <a:gradFill>
                  <a:gsLst>
                    <a:gs pos="2917">
                      <a:schemeClr val="tx1"/>
                    </a:gs>
                    <a:gs pos="30000">
                      <a:schemeClr val="tx1"/>
                    </a:gs>
                  </a:gsLst>
                  <a:lin ang="5400000" scaled="0"/>
                </a:gradFill>
              </a:rPr>
              <a:t>North Europe</a:t>
            </a:r>
          </a:p>
        </p:txBody>
      </p:sp>
      <p:sp>
        <p:nvSpPr>
          <p:cNvPr id="12" name="TextBox 11">
            <a:extLst>
              <a:ext uri="{FF2B5EF4-FFF2-40B4-BE49-F238E27FC236}">
                <a16:creationId xmlns:a16="http://schemas.microsoft.com/office/drawing/2014/main" id="{392EE4BD-886C-4AD1-BFD1-5F7C0BA06736}"/>
              </a:ext>
              <a:ext uri="{C183D7F6-B498-43B3-948B-1728B52AA6E4}">
                <adec:decorative xmlns:adec="http://schemas.microsoft.com/office/drawing/2017/decorative" val="1"/>
              </a:ext>
            </a:extLst>
          </p:cNvPr>
          <p:cNvSpPr txBox="1"/>
          <p:nvPr/>
        </p:nvSpPr>
        <p:spPr>
          <a:xfrm>
            <a:off x="2702565" y="5333099"/>
            <a:ext cx="1003481"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Endpoint 1</a:t>
            </a:r>
          </a:p>
          <a:p>
            <a:pPr algn="ctr"/>
            <a:r>
              <a:rPr lang="en-IN" sz="1600" dirty="0">
                <a:gradFill>
                  <a:gsLst>
                    <a:gs pos="2917">
                      <a:schemeClr val="tx1"/>
                    </a:gs>
                    <a:gs pos="30000">
                      <a:schemeClr val="tx1"/>
                    </a:gs>
                  </a:gsLst>
                  <a:lin ang="5400000" scaled="0"/>
                </a:gradFill>
              </a:rPr>
              <a:t>West US</a:t>
            </a:r>
          </a:p>
        </p:txBody>
      </p:sp>
      <p:sp>
        <p:nvSpPr>
          <p:cNvPr id="14" name="TextBox 13">
            <a:extLst>
              <a:ext uri="{FF2B5EF4-FFF2-40B4-BE49-F238E27FC236}">
                <a16:creationId xmlns:a16="http://schemas.microsoft.com/office/drawing/2014/main" id="{C2AD15DF-64AA-437E-B043-7AE524FF056B}"/>
              </a:ext>
              <a:ext uri="{C183D7F6-B498-43B3-948B-1728B52AA6E4}">
                <adec:decorative xmlns:adec="http://schemas.microsoft.com/office/drawing/2017/decorative" val="1"/>
              </a:ext>
            </a:extLst>
          </p:cNvPr>
          <p:cNvSpPr txBox="1"/>
          <p:nvPr/>
        </p:nvSpPr>
        <p:spPr>
          <a:xfrm>
            <a:off x="742326" y="2061935"/>
            <a:ext cx="41678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User</a:t>
            </a:r>
          </a:p>
        </p:txBody>
      </p:sp>
      <p:pic>
        <p:nvPicPr>
          <p:cNvPr id="16" name="Picture 15">
            <a:extLst>
              <a:ext uri="{FF2B5EF4-FFF2-40B4-BE49-F238E27FC236}">
                <a16:creationId xmlns:a16="http://schemas.microsoft.com/office/drawing/2014/main" id="{E59A24A4-88EB-401A-91E3-AFFA1D94266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44888" y="4742543"/>
            <a:ext cx="518833" cy="518833"/>
          </a:xfrm>
          <a:prstGeom prst="rect">
            <a:avLst/>
          </a:prstGeom>
        </p:spPr>
      </p:pic>
      <p:pic>
        <p:nvPicPr>
          <p:cNvPr id="17" name="Picture 16">
            <a:extLst>
              <a:ext uri="{FF2B5EF4-FFF2-40B4-BE49-F238E27FC236}">
                <a16:creationId xmlns:a16="http://schemas.microsoft.com/office/drawing/2014/main" id="{6DAC4F5D-FCE0-47FB-8E45-DB5410551B3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30489" y="2946972"/>
            <a:ext cx="780290" cy="780290"/>
          </a:xfrm>
          <a:prstGeom prst="rect">
            <a:avLst/>
          </a:prstGeom>
        </p:spPr>
      </p:pic>
      <p:pic>
        <p:nvPicPr>
          <p:cNvPr id="18" name="Picture 17">
            <a:extLst>
              <a:ext uri="{FF2B5EF4-FFF2-40B4-BE49-F238E27FC236}">
                <a16:creationId xmlns:a16="http://schemas.microsoft.com/office/drawing/2014/main" id="{C32D075A-7C92-4CE3-A3CB-425720E2DD1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7982813" y="5298261"/>
            <a:ext cx="780290" cy="780290"/>
          </a:xfrm>
          <a:prstGeom prst="rect">
            <a:avLst/>
          </a:prstGeom>
        </p:spPr>
      </p:pic>
      <p:pic>
        <p:nvPicPr>
          <p:cNvPr id="19" name="Picture 18">
            <a:extLst>
              <a:ext uri="{FF2B5EF4-FFF2-40B4-BE49-F238E27FC236}">
                <a16:creationId xmlns:a16="http://schemas.microsoft.com/office/drawing/2014/main" id="{0DA5AC78-6951-41E8-AD7C-82C5CB702E7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196297" y="1432465"/>
            <a:ext cx="780290" cy="780290"/>
          </a:xfrm>
          <a:prstGeom prst="rect">
            <a:avLst/>
          </a:prstGeom>
        </p:spPr>
      </p:pic>
      <p:pic>
        <p:nvPicPr>
          <p:cNvPr id="20" name="Picture 19">
            <a:extLst>
              <a:ext uri="{FF2B5EF4-FFF2-40B4-BE49-F238E27FC236}">
                <a16:creationId xmlns:a16="http://schemas.microsoft.com/office/drawing/2014/main" id="{FBDD83F3-E362-4358-8EF5-D428F3D98CA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15776" y="4742543"/>
            <a:ext cx="518833" cy="518833"/>
          </a:xfrm>
          <a:prstGeom prst="rect">
            <a:avLst/>
          </a:prstGeom>
        </p:spPr>
      </p:pic>
      <p:cxnSp>
        <p:nvCxnSpPr>
          <p:cNvPr id="21" name="Straight Connector 20">
            <a:extLst>
              <a:ext uri="{FF2B5EF4-FFF2-40B4-BE49-F238E27FC236}">
                <a16:creationId xmlns:a16="http://schemas.microsoft.com/office/drawing/2014/main" id="{88BE4AF7-E8D6-4A27-A22E-120FA49FC99F}"/>
              </a:ext>
              <a:ext uri="{C183D7F6-B498-43B3-948B-1728B52AA6E4}">
                <adec:decorative xmlns:adec="http://schemas.microsoft.com/office/drawing/2017/decorative" val="1"/>
              </a:ext>
            </a:extLst>
          </p:cNvPr>
          <p:cNvCxnSpPr>
            <a:cxnSpLocks/>
          </p:cNvCxnSpPr>
          <p:nvPr/>
        </p:nvCxnSpPr>
        <p:spPr>
          <a:xfrm>
            <a:off x="3204304" y="4414612"/>
            <a:ext cx="296386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3C7380-125D-423D-941F-CB28A4FDA2D0}"/>
              </a:ext>
              <a:ext uri="{C183D7F6-B498-43B3-948B-1728B52AA6E4}">
                <adec:decorative xmlns:adec="http://schemas.microsoft.com/office/drawing/2017/decorative" val="1"/>
              </a:ext>
            </a:extLst>
          </p:cNvPr>
          <p:cNvCxnSpPr>
            <a:cxnSpLocks/>
          </p:cNvCxnSpPr>
          <p:nvPr/>
        </p:nvCxnSpPr>
        <p:spPr>
          <a:xfrm>
            <a:off x="3200058"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D9D900-5DBC-4232-B9DB-2F52FCEDDF28}"/>
              </a:ext>
              <a:ext uri="{C183D7F6-B498-43B3-948B-1728B52AA6E4}">
                <adec:decorative xmlns:adec="http://schemas.microsoft.com/office/drawing/2017/decorative" val="1"/>
              </a:ext>
            </a:extLst>
          </p:cNvPr>
          <p:cNvCxnSpPr>
            <a:cxnSpLocks/>
          </p:cNvCxnSpPr>
          <p:nvPr/>
        </p:nvCxnSpPr>
        <p:spPr>
          <a:xfrm>
            <a:off x="4856687" y="440668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428211-C463-4635-B643-B4D9BE1030D8}"/>
              </a:ext>
              <a:ext uri="{C183D7F6-B498-43B3-948B-1728B52AA6E4}">
                <adec:decorative xmlns:adec="http://schemas.microsoft.com/office/drawing/2017/decorative" val="1"/>
              </a:ext>
            </a:extLst>
          </p:cNvPr>
          <p:cNvCxnSpPr>
            <a:cxnSpLocks/>
          </p:cNvCxnSpPr>
          <p:nvPr/>
        </p:nvCxnSpPr>
        <p:spPr>
          <a:xfrm>
            <a:off x="6168170" y="439556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507490-259D-405A-903D-C9EDF447ADCF}"/>
              </a:ext>
              <a:ext uri="{C183D7F6-B498-43B3-948B-1728B52AA6E4}">
                <adec:decorative xmlns:adec="http://schemas.microsoft.com/office/drawing/2017/decorative" val="1"/>
              </a:ext>
            </a:extLst>
          </p:cNvPr>
          <p:cNvCxnSpPr>
            <a:cxnSpLocks/>
          </p:cNvCxnSpPr>
          <p:nvPr/>
        </p:nvCxnSpPr>
        <p:spPr>
          <a:xfrm>
            <a:off x="5526349" y="374268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298660-4380-48CB-A1C4-DE488E62A20E}"/>
              </a:ext>
              <a:ext uri="{C183D7F6-B498-43B3-948B-1728B52AA6E4}">
                <adec:decorative xmlns:adec="http://schemas.microsoft.com/office/drawing/2017/decorative" val="1"/>
              </a:ext>
            </a:extLst>
          </p:cNvPr>
          <p:cNvSpPr txBox="1"/>
          <p:nvPr/>
        </p:nvSpPr>
        <p:spPr>
          <a:xfrm>
            <a:off x="4813003" y="3820562"/>
            <a:ext cx="145802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Traffic Manager</a:t>
            </a:r>
          </a:p>
        </p:txBody>
      </p:sp>
      <p:cxnSp>
        <p:nvCxnSpPr>
          <p:cNvPr id="27" name="Connector: Elbow 26">
            <a:extLst>
              <a:ext uri="{FF2B5EF4-FFF2-40B4-BE49-F238E27FC236}">
                <a16:creationId xmlns:a16="http://schemas.microsoft.com/office/drawing/2014/main" id="{26D22E38-DD60-40E7-9A56-35CC86E20670}"/>
              </a:ext>
              <a:ext uri="{C183D7F6-B498-43B3-948B-1728B52AA6E4}">
                <adec:decorative xmlns:adec="http://schemas.microsoft.com/office/drawing/2017/decorative" val="1"/>
              </a:ext>
            </a:extLst>
          </p:cNvPr>
          <p:cNvCxnSpPr>
            <a:cxnSpLocks/>
          </p:cNvCxnSpPr>
          <p:nvPr/>
        </p:nvCxnSpPr>
        <p:spPr>
          <a:xfrm rot="16200000" flipH="1">
            <a:off x="4685219" y="2073136"/>
            <a:ext cx="937388" cy="733443"/>
          </a:xfrm>
          <a:prstGeom prst="bentConnector3">
            <a:avLst>
              <a:gd name="adj1" fmla="val 6287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CE46529-5ADF-40DA-91AE-F4C12F4B84C9}"/>
              </a:ext>
              <a:ext uri="{C183D7F6-B498-43B3-948B-1728B52AA6E4}">
                <adec:decorative xmlns:adec="http://schemas.microsoft.com/office/drawing/2017/decorative" val="1"/>
              </a:ext>
            </a:extLst>
          </p:cNvPr>
          <p:cNvCxnSpPr>
            <a:cxnSpLocks/>
            <a:stCxn id="17" idx="1"/>
          </p:cNvCxnSpPr>
          <p:nvPr/>
        </p:nvCxnSpPr>
        <p:spPr>
          <a:xfrm rot="10800000">
            <a:off x="4572155" y="1941493"/>
            <a:ext cx="558334" cy="1395625"/>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CD4D621-22DC-408D-9FB6-46DDA2D7410A}"/>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1799" y="1328254"/>
            <a:ext cx="657834" cy="657834"/>
          </a:xfrm>
          <a:prstGeom prst="rect">
            <a:avLst/>
          </a:prstGeom>
        </p:spPr>
      </p:pic>
      <p:cxnSp>
        <p:nvCxnSpPr>
          <p:cNvPr id="30" name="Straight Arrow Connector 29">
            <a:extLst>
              <a:ext uri="{FF2B5EF4-FFF2-40B4-BE49-F238E27FC236}">
                <a16:creationId xmlns:a16="http://schemas.microsoft.com/office/drawing/2014/main" id="{9CF72A2B-A757-4DD3-9A04-933DF9ED36C0}"/>
              </a:ext>
              <a:ext uri="{C183D7F6-B498-43B3-948B-1728B52AA6E4}">
                <adec:decorative xmlns:adec="http://schemas.microsoft.com/office/drawing/2017/decorative" val="1"/>
              </a:ext>
            </a:extLst>
          </p:cNvPr>
          <p:cNvCxnSpPr>
            <a:cxnSpLocks/>
          </p:cNvCxnSpPr>
          <p:nvPr/>
        </p:nvCxnSpPr>
        <p:spPr>
          <a:xfrm flipV="1">
            <a:off x="2455637" y="1744980"/>
            <a:ext cx="1666783" cy="113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CFE87-BA34-4D7B-B5B3-032C5FFD5164}"/>
              </a:ext>
              <a:ext uri="{C183D7F6-B498-43B3-948B-1728B52AA6E4}">
                <adec:decorative xmlns:adec="http://schemas.microsoft.com/office/drawing/2017/decorative" val="1"/>
              </a:ext>
            </a:extLst>
          </p:cNvPr>
          <p:cNvCxnSpPr>
            <a:cxnSpLocks/>
          </p:cNvCxnSpPr>
          <p:nvPr/>
        </p:nvCxnSpPr>
        <p:spPr>
          <a:xfrm flipH="1" flipV="1">
            <a:off x="2427063" y="1893235"/>
            <a:ext cx="1649637" cy="414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256367EC-9140-4114-B7DF-82A67B7CF358}"/>
              </a:ext>
              <a:ext uri="{C183D7F6-B498-43B3-948B-1728B52AA6E4}">
                <adec:decorative xmlns:adec="http://schemas.microsoft.com/office/drawing/2017/decorative" val="1"/>
              </a:ext>
            </a:extLst>
          </p:cNvPr>
          <p:cNvGrpSpPr/>
          <p:nvPr/>
        </p:nvGrpSpPr>
        <p:grpSpPr>
          <a:xfrm>
            <a:off x="3141981" y="1305057"/>
            <a:ext cx="310785" cy="310785"/>
            <a:chOff x="4207058" y="1076588"/>
            <a:chExt cx="310785" cy="310785"/>
          </a:xfrm>
        </p:grpSpPr>
        <p:sp>
          <p:nvSpPr>
            <p:cNvPr id="33" name="Teardrop 32">
              <a:extLst>
                <a:ext uri="{FF2B5EF4-FFF2-40B4-BE49-F238E27FC236}">
                  <a16:creationId xmlns:a16="http://schemas.microsoft.com/office/drawing/2014/main" id="{5B268867-A2E4-4D07-AFA2-CDA8632A867C}"/>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87FAB085-0F3A-46D3-9BB5-CB9768DF1BDA}"/>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35" name="Group 34">
            <a:extLst>
              <a:ext uri="{FF2B5EF4-FFF2-40B4-BE49-F238E27FC236}">
                <a16:creationId xmlns:a16="http://schemas.microsoft.com/office/drawing/2014/main" id="{3E5CAC40-74DD-442C-9409-F779F6A74911}"/>
              </a:ext>
              <a:ext uri="{C183D7F6-B498-43B3-948B-1728B52AA6E4}">
                <adec:decorative xmlns:adec="http://schemas.microsoft.com/office/drawing/2017/decorative" val="1"/>
              </a:ext>
            </a:extLst>
          </p:cNvPr>
          <p:cNvGrpSpPr/>
          <p:nvPr/>
        </p:nvGrpSpPr>
        <p:grpSpPr>
          <a:xfrm>
            <a:off x="5668692" y="2580130"/>
            <a:ext cx="310785" cy="310785"/>
            <a:chOff x="4207058" y="1076588"/>
            <a:chExt cx="310785" cy="310785"/>
          </a:xfrm>
        </p:grpSpPr>
        <p:sp>
          <p:nvSpPr>
            <p:cNvPr id="36" name="Teardrop 35">
              <a:extLst>
                <a:ext uri="{FF2B5EF4-FFF2-40B4-BE49-F238E27FC236}">
                  <a16:creationId xmlns:a16="http://schemas.microsoft.com/office/drawing/2014/main" id="{A7DB1A67-FA9B-4632-B828-1E16F4652C80}"/>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A22D5A7C-5CF6-4F0C-9A2C-94F747BFFD2F}"/>
                </a:ext>
              </a:extLst>
            </p:cNvPr>
            <p:cNvSpPr txBox="1"/>
            <p:nvPr/>
          </p:nvSpPr>
          <p:spPr>
            <a:xfrm>
              <a:off x="4305532" y="1108870"/>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8" name="Group 37">
            <a:extLst>
              <a:ext uri="{FF2B5EF4-FFF2-40B4-BE49-F238E27FC236}">
                <a16:creationId xmlns:a16="http://schemas.microsoft.com/office/drawing/2014/main" id="{6DA28CE3-6688-45CE-A95B-19AD8A503981}"/>
              </a:ext>
              <a:ext uri="{C183D7F6-B498-43B3-948B-1728B52AA6E4}">
                <adec:decorative xmlns:adec="http://schemas.microsoft.com/office/drawing/2017/decorative" val="1"/>
              </a:ext>
            </a:extLst>
          </p:cNvPr>
          <p:cNvGrpSpPr/>
          <p:nvPr/>
        </p:nvGrpSpPr>
        <p:grpSpPr>
          <a:xfrm>
            <a:off x="4135378" y="2789458"/>
            <a:ext cx="310785" cy="310785"/>
            <a:chOff x="5810285" y="2298399"/>
            <a:chExt cx="310785" cy="310785"/>
          </a:xfrm>
        </p:grpSpPr>
        <p:sp>
          <p:nvSpPr>
            <p:cNvPr id="39" name="Teardrop 38">
              <a:extLst>
                <a:ext uri="{FF2B5EF4-FFF2-40B4-BE49-F238E27FC236}">
                  <a16:creationId xmlns:a16="http://schemas.microsoft.com/office/drawing/2014/main" id="{33887BE7-72E1-4A2D-AD6B-28E579D24A43}"/>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a:extLst>
                <a:ext uri="{FF2B5EF4-FFF2-40B4-BE49-F238E27FC236}">
                  <a16:creationId xmlns:a16="http://schemas.microsoft.com/office/drawing/2014/main" id="{17932D52-BBDD-44D4-BD66-CB2E57724A5A}"/>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1" name="Picture 40">
            <a:extLst>
              <a:ext uri="{FF2B5EF4-FFF2-40B4-BE49-F238E27FC236}">
                <a16:creationId xmlns:a16="http://schemas.microsoft.com/office/drawing/2014/main" id="{C5B4E48E-472B-4AFD-9148-590390471D16}"/>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15848" y="1415571"/>
            <a:ext cx="873848" cy="553998"/>
          </a:xfrm>
          <a:prstGeom prst="rect">
            <a:avLst/>
          </a:prstGeom>
        </p:spPr>
      </p:pic>
      <p:sp>
        <p:nvSpPr>
          <p:cNvPr id="48" name="Oval 47">
            <a:extLst>
              <a:ext uri="{FF2B5EF4-FFF2-40B4-BE49-F238E27FC236}">
                <a16:creationId xmlns:a16="http://schemas.microsoft.com/office/drawing/2014/main" id="{2A81E4A4-53A3-43C8-8147-63544DC4C784}"/>
              </a:ext>
              <a:ext uri="{C183D7F6-B498-43B3-948B-1728B52AA6E4}">
                <adec:decorative xmlns:adec="http://schemas.microsoft.com/office/drawing/2017/decorative" val="1"/>
              </a:ext>
            </a:extLst>
          </p:cNvPr>
          <p:cNvSpPr/>
          <p:nvPr/>
        </p:nvSpPr>
        <p:spPr bwMode="auto">
          <a:xfrm>
            <a:off x="4513060" y="4755194"/>
            <a:ext cx="487867" cy="5059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a:extLst>
              <a:ext uri="{FF2B5EF4-FFF2-40B4-BE49-F238E27FC236}">
                <a16:creationId xmlns:a16="http://schemas.microsoft.com/office/drawing/2014/main" id="{5754326C-19A5-451C-BF60-B156BC58671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497577" y="4748742"/>
            <a:ext cx="518833" cy="518833"/>
          </a:xfrm>
          <a:prstGeom prst="rect">
            <a:avLst/>
          </a:prstGeom>
        </p:spPr>
      </p:pic>
      <p:graphicFrame>
        <p:nvGraphicFramePr>
          <p:cNvPr id="52" name="Table 51">
            <a:extLst>
              <a:ext uri="{FF2B5EF4-FFF2-40B4-BE49-F238E27FC236}">
                <a16:creationId xmlns:a16="http://schemas.microsoft.com/office/drawing/2014/main" id="{4D1E3F66-9197-447E-AC1F-EB81B24DD09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522182441"/>
              </p:ext>
            </p:extLst>
          </p:nvPr>
        </p:nvGraphicFramePr>
        <p:xfrm>
          <a:off x="6677633" y="3130196"/>
          <a:ext cx="4954708" cy="1901364"/>
        </p:xfrm>
        <a:graphic>
          <a:graphicData uri="http://schemas.openxmlformats.org/drawingml/2006/table">
            <a:tbl>
              <a:tblPr firstRow="1" bandRow="1">
                <a:tableStyleId>{5C22544A-7EE6-4342-B048-85BDC9FD1C3A}</a:tableStyleId>
              </a:tblPr>
              <a:tblGrid>
                <a:gridCol w="1125668">
                  <a:extLst>
                    <a:ext uri="{9D8B030D-6E8A-4147-A177-3AD203B41FA5}">
                      <a16:colId xmlns:a16="http://schemas.microsoft.com/office/drawing/2014/main" val="567214871"/>
                    </a:ext>
                  </a:extLst>
                </a:gridCol>
                <a:gridCol w="1071330">
                  <a:extLst>
                    <a:ext uri="{9D8B030D-6E8A-4147-A177-3AD203B41FA5}">
                      <a16:colId xmlns:a16="http://schemas.microsoft.com/office/drawing/2014/main" val="994434805"/>
                    </a:ext>
                  </a:extLst>
                </a:gridCol>
                <a:gridCol w="1636311">
                  <a:extLst>
                    <a:ext uri="{9D8B030D-6E8A-4147-A177-3AD203B41FA5}">
                      <a16:colId xmlns:a16="http://schemas.microsoft.com/office/drawing/2014/main" val="541546935"/>
                    </a:ext>
                  </a:extLst>
                </a:gridCol>
                <a:gridCol w="1121399">
                  <a:extLst>
                    <a:ext uri="{9D8B030D-6E8A-4147-A177-3AD203B41FA5}">
                      <a16:colId xmlns:a16="http://schemas.microsoft.com/office/drawing/2014/main" val="3768858537"/>
                    </a:ext>
                  </a:extLst>
                </a:gridCol>
              </a:tblGrid>
              <a:tr h="446591">
                <a:tc>
                  <a:txBody>
                    <a:bodyPr/>
                    <a:lstStyle/>
                    <a:p>
                      <a:r>
                        <a:rPr lang="en-IN" sz="1600" b="0" dirty="0">
                          <a:latin typeface="+mj-lt"/>
                        </a:rPr>
                        <a:t>IP Range</a:t>
                      </a:r>
                    </a:p>
                  </a:txBody>
                  <a:tcPr>
                    <a:solidFill>
                      <a:srgbClr val="A80000"/>
                    </a:solidFill>
                  </a:tcPr>
                </a:tc>
                <a:tc>
                  <a:txBody>
                    <a:bodyPr/>
                    <a:lstStyle/>
                    <a:p>
                      <a:r>
                        <a:rPr lang="en-IN" sz="1600" b="0" dirty="0">
                          <a:latin typeface="+mj-lt"/>
                        </a:rPr>
                        <a:t>West US</a:t>
                      </a:r>
                    </a:p>
                  </a:txBody>
                  <a:tcPr>
                    <a:solidFill>
                      <a:srgbClr val="A80000"/>
                    </a:solidFill>
                  </a:tcPr>
                </a:tc>
                <a:tc>
                  <a:txBody>
                    <a:bodyPr/>
                    <a:lstStyle/>
                    <a:p>
                      <a:r>
                        <a:rPr lang="en-IN" sz="1600" b="0" i="0" dirty="0">
                          <a:latin typeface="+mj-lt"/>
                        </a:rPr>
                        <a:t>North Europe</a:t>
                      </a:r>
                    </a:p>
                  </a:txBody>
                  <a:tcPr>
                    <a:solidFill>
                      <a:srgbClr val="A80000"/>
                    </a:solidFill>
                  </a:tcPr>
                </a:tc>
                <a:tc>
                  <a:txBody>
                    <a:bodyPr/>
                    <a:lstStyle/>
                    <a:p>
                      <a:r>
                        <a:rPr lang="en-IN" sz="1600" b="0" dirty="0">
                          <a:latin typeface="+mj-lt"/>
                        </a:rPr>
                        <a:t>East Asia</a:t>
                      </a:r>
                    </a:p>
                  </a:txBody>
                  <a:tcPr>
                    <a:solidFill>
                      <a:srgbClr val="A80000"/>
                    </a:solidFill>
                  </a:tcPr>
                </a:tc>
                <a:extLst>
                  <a:ext uri="{0D108BD9-81ED-4DB2-BD59-A6C34878D82A}">
                    <a16:rowId xmlns:a16="http://schemas.microsoft.com/office/drawing/2014/main" val="3916308332"/>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126214275"/>
                  </a:ext>
                </a:extLst>
              </a:tr>
              <a:tr h="486341">
                <a:tc>
                  <a:txBody>
                    <a:bodyPr/>
                    <a:lstStyle/>
                    <a:p>
                      <a:r>
                        <a:rPr lang="en-IN" sz="1400" dirty="0">
                          <a:latin typeface="+mj-lt"/>
                        </a:rPr>
                        <a:t>89.17.0.0/16</a:t>
                      </a:r>
                    </a:p>
                  </a:txBody>
                  <a:tcPr/>
                </a:tc>
                <a:tc>
                  <a:txBody>
                    <a:bodyPr/>
                    <a:lstStyle/>
                    <a:p>
                      <a:r>
                        <a:rPr lang="en-IN" sz="1400" dirty="0">
                          <a:latin typeface="+mj-lt"/>
                        </a:rPr>
                        <a:t>15ms</a:t>
                      </a:r>
                    </a:p>
                  </a:txBody>
                  <a:tcPr/>
                </a:tc>
                <a:tc>
                  <a:txBody>
                    <a:bodyPr/>
                    <a:lstStyle/>
                    <a:p>
                      <a:r>
                        <a:rPr lang="en-IN" sz="1400" dirty="0">
                          <a:latin typeface="+mj-lt"/>
                        </a:rPr>
                        <a:t>75ms</a:t>
                      </a:r>
                    </a:p>
                  </a:txBody>
                  <a:tcPr/>
                </a:tc>
                <a:tc>
                  <a:txBody>
                    <a:bodyPr/>
                    <a:lstStyle/>
                    <a:p>
                      <a:r>
                        <a:rPr lang="en-IN" sz="1400" dirty="0">
                          <a:latin typeface="+mj-lt"/>
                        </a:rPr>
                        <a:t>150ms</a:t>
                      </a:r>
                    </a:p>
                  </a:txBody>
                  <a:tcPr/>
                </a:tc>
                <a:extLst>
                  <a:ext uri="{0D108BD9-81ED-4DB2-BD59-A6C34878D82A}">
                    <a16:rowId xmlns:a16="http://schemas.microsoft.com/office/drawing/2014/main" val="44105078"/>
                  </a:ext>
                </a:extLst>
              </a:tr>
              <a:tr h="484216">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tc>
                  <a:txBody>
                    <a:bodyPr/>
                    <a:lstStyle/>
                    <a:p>
                      <a:r>
                        <a:rPr lang="en-IN" sz="2000" dirty="0">
                          <a:latin typeface="+mj-lt"/>
                        </a:rPr>
                        <a:t>…</a:t>
                      </a:r>
                    </a:p>
                  </a:txBody>
                  <a:tcPr/>
                </a:tc>
                <a:extLst>
                  <a:ext uri="{0D108BD9-81ED-4DB2-BD59-A6C34878D82A}">
                    <a16:rowId xmlns:a16="http://schemas.microsoft.com/office/drawing/2014/main" val="3236969832"/>
                  </a:ext>
                </a:extLst>
              </a:tr>
            </a:tbl>
          </a:graphicData>
        </a:graphic>
      </p:graphicFrame>
      <p:sp>
        <p:nvSpPr>
          <p:cNvPr id="53" name="Arc 52">
            <a:extLst>
              <a:ext uri="{FF2B5EF4-FFF2-40B4-BE49-F238E27FC236}">
                <a16:creationId xmlns:a16="http://schemas.microsoft.com/office/drawing/2014/main" id="{4B7BCAC9-B423-4CF7-A690-A5BB026632BC}"/>
              </a:ext>
              <a:ext uri="{C183D7F6-B498-43B3-948B-1728B52AA6E4}">
                <adec:decorative xmlns:adec="http://schemas.microsoft.com/office/drawing/2017/decorative" val="1"/>
              </a:ext>
            </a:extLst>
          </p:cNvPr>
          <p:cNvSpPr/>
          <p:nvPr/>
        </p:nvSpPr>
        <p:spPr>
          <a:xfrm rot="17540565" flipH="1">
            <a:off x="2192507" y="-423040"/>
            <a:ext cx="4742622" cy="5637881"/>
          </a:xfrm>
          <a:prstGeom prst="arc">
            <a:avLst>
              <a:gd name="adj1" fmla="val 17018359"/>
              <a:gd name="adj2" fmla="val 1213123"/>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a:extLst>
              <a:ext uri="{FF2B5EF4-FFF2-40B4-BE49-F238E27FC236}">
                <a16:creationId xmlns:a16="http://schemas.microsoft.com/office/drawing/2014/main" id="{AAF04410-276C-4A38-B996-2AB41A943B5F}"/>
              </a:ext>
              <a:ext uri="{C183D7F6-B498-43B3-948B-1728B52AA6E4}">
                <adec:decorative xmlns:adec="http://schemas.microsoft.com/office/drawing/2017/decorative" val="1"/>
              </a:ext>
            </a:extLst>
          </p:cNvPr>
          <p:cNvSpPr txBox="1"/>
          <p:nvPr/>
        </p:nvSpPr>
        <p:spPr>
          <a:xfrm>
            <a:off x="1582648" y="2061935"/>
            <a:ext cx="74680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Browser</a:t>
            </a:r>
          </a:p>
        </p:txBody>
      </p:sp>
      <p:sp>
        <p:nvSpPr>
          <p:cNvPr id="46" name="TextBox 45">
            <a:extLst>
              <a:ext uri="{FF2B5EF4-FFF2-40B4-BE49-F238E27FC236}">
                <a16:creationId xmlns:a16="http://schemas.microsoft.com/office/drawing/2014/main" id="{BA4D9308-DFBD-4272-84CD-053EAA612CD1}"/>
              </a:ext>
              <a:ext uri="{C183D7F6-B498-43B3-948B-1728B52AA6E4}">
                <adec:decorative xmlns:adec="http://schemas.microsoft.com/office/drawing/2017/decorative" val="1"/>
              </a:ext>
            </a:extLst>
          </p:cNvPr>
          <p:cNvSpPr txBox="1"/>
          <p:nvPr/>
        </p:nvSpPr>
        <p:spPr>
          <a:xfrm>
            <a:off x="1125318" y="3293296"/>
            <a:ext cx="2568332" cy="738664"/>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Client connects directly</a:t>
            </a:r>
          </a:p>
          <a:p>
            <a:pPr algn="l"/>
            <a:r>
              <a:rPr lang="en-IN" sz="1600" dirty="0">
                <a:gradFill>
                  <a:gsLst>
                    <a:gs pos="2917">
                      <a:schemeClr val="tx1"/>
                    </a:gs>
                    <a:gs pos="30000">
                      <a:schemeClr val="tx1"/>
                    </a:gs>
                  </a:gsLst>
                  <a:lin ang="5400000" scaled="0"/>
                </a:gradFill>
              </a:rPr>
              <a:t>to selected endpoint,</a:t>
            </a:r>
          </a:p>
          <a:p>
            <a:pPr algn="l"/>
            <a:r>
              <a:rPr lang="en-IN" sz="1600" dirty="0">
                <a:gradFill>
                  <a:gsLst>
                    <a:gs pos="2917">
                      <a:schemeClr val="tx1"/>
                    </a:gs>
                    <a:gs pos="30000">
                      <a:schemeClr val="tx1"/>
                    </a:gs>
                  </a:gsLst>
                  <a:lin ang="5400000" scaled="0"/>
                </a:gradFill>
              </a:rPr>
              <a:t>not through Traffic Manager</a:t>
            </a:r>
          </a:p>
        </p:txBody>
      </p:sp>
      <p:grpSp>
        <p:nvGrpSpPr>
          <p:cNvPr id="42" name="Group 41">
            <a:extLst>
              <a:ext uri="{FF2B5EF4-FFF2-40B4-BE49-F238E27FC236}">
                <a16:creationId xmlns:a16="http://schemas.microsoft.com/office/drawing/2014/main" id="{A49C3337-A66F-4CEF-978E-49BF8E0F0987}"/>
              </a:ext>
              <a:ext uri="{C183D7F6-B498-43B3-948B-1728B52AA6E4}">
                <adec:decorative xmlns:adec="http://schemas.microsoft.com/office/drawing/2017/decorative" val="1"/>
              </a:ext>
            </a:extLst>
          </p:cNvPr>
          <p:cNvGrpSpPr/>
          <p:nvPr/>
        </p:nvGrpSpPr>
        <p:grpSpPr>
          <a:xfrm>
            <a:off x="1556125" y="2900817"/>
            <a:ext cx="310785" cy="310785"/>
            <a:chOff x="5810285" y="2298399"/>
            <a:chExt cx="310785" cy="310785"/>
          </a:xfrm>
        </p:grpSpPr>
        <p:sp>
          <p:nvSpPr>
            <p:cNvPr id="43" name="Teardrop 42">
              <a:extLst>
                <a:ext uri="{FF2B5EF4-FFF2-40B4-BE49-F238E27FC236}">
                  <a16:creationId xmlns:a16="http://schemas.microsoft.com/office/drawing/2014/main" id="{A651B21F-091F-4FCB-9E38-9E33211BFB1E}"/>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E14B5510-8E6C-479B-AD16-498811E9EDFC}"/>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sp>
        <p:nvSpPr>
          <p:cNvPr id="51" name="TextBox 50">
            <a:extLst>
              <a:ext uri="{FF2B5EF4-FFF2-40B4-BE49-F238E27FC236}">
                <a16:creationId xmlns:a16="http://schemas.microsoft.com/office/drawing/2014/main" id="{CA5AB32D-B582-4159-8839-17BA3DF7D8A7}"/>
              </a:ext>
              <a:ext uri="{C183D7F6-B498-43B3-948B-1728B52AA6E4}">
                <adec:decorative xmlns:adec="http://schemas.microsoft.com/office/drawing/2017/decorative" val="1"/>
              </a:ext>
            </a:extLst>
          </p:cNvPr>
          <p:cNvSpPr txBox="1"/>
          <p:nvPr/>
        </p:nvSpPr>
        <p:spPr>
          <a:xfrm>
            <a:off x="7655986" y="5995698"/>
            <a:ext cx="1497982" cy="246221"/>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23383161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B70-8DAC-4885-AF2D-8E29B35D7A38}"/>
              </a:ext>
            </a:extLst>
          </p:cNvPr>
          <p:cNvSpPr>
            <a:spLocks noGrp="1"/>
          </p:cNvSpPr>
          <p:nvPr>
            <p:ph type="title"/>
          </p:nvPr>
        </p:nvSpPr>
        <p:spPr/>
        <p:txBody>
          <a:bodyPr/>
          <a:lstStyle/>
          <a:p>
            <a:r>
              <a:rPr lang="en-US" dirty="0"/>
              <a:t>Geographic traffic-routing method</a:t>
            </a:r>
          </a:p>
        </p:txBody>
      </p:sp>
      <p:sp>
        <p:nvSpPr>
          <p:cNvPr id="4" name="Rectangle: Rounded Corners 3" descr="The diagram depicts the Azure Traffic Manager geographic traffic-routing method where traffic is sent to a fixed endpoint based on the originating geography.">
            <a:extLst>
              <a:ext uri="{FF2B5EF4-FFF2-40B4-BE49-F238E27FC236}">
                <a16:creationId xmlns:a16="http://schemas.microsoft.com/office/drawing/2014/main" id="{E51FB863-D2A9-4550-A661-CDD276F927E9}"/>
              </a:ext>
            </a:extLst>
          </p:cNvPr>
          <p:cNvSpPr/>
          <p:nvPr/>
        </p:nvSpPr>
        <p:spPr bwMode="auto">
          <a:xfrm>
            <a:off x="2526860" y="2013824"/>
            <a:ext cx="8915702" cy="4255213"/>
          </a:xfrm>
          <a:prstGeom prst="roundRect">
            <a:avLst>
              <a:gd name="adj" fmla="val 4934"/>
            </a:avLst>
          </a:prstGeom>
          <a:solidFill>
            <a:schemeClr val="bg1"/>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D0999C61-AD3E-4750-8710-C1CD7A6A5E0E}"/>
              </a:ext>
              <a:ext uri="{C183D7F6-B498-43B3-948B-1728B52AA6E4}">
                <adec:decorative xmlns:adec="http://schemas.microsoft.com/office/drawing/2017/decorative" val="1"/>
              </a:ext>
            </a:extLst>
          </p:cNvPr>
          <p:cNvSpPr txBox="1"/>
          <p:nvPr/>
        </p:nvSpPr>
        <p:spPr>
          <a:xfrm>
            <a:off x="5675840" y="1350550"/>
            <a:ext cx="975395" cy="430887"/>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Recursive</a:t>
            </a:r>
          </a:p>
          <a:p>
            <a:pPr algn="l"/>
            <a:r>
              <a:rPr lang="en-IN" sz="1400" dirty="0">
                <a:gradFill>
                  <a:gsLst>
                    <a:gs pos="2917">
                      <a:schemeClr val="tx1"/>
                    </a:gs>
                    <a:gs pos="30000">
                      <a:schemeClr val="tx1"/>
                    </a:gs>
                  </a:gsLst>
                  <a:lin ang="5400000" scaled="0"/>
                </a:gradFill>
              </a:rPr>
              <a:t>DNS Service</a:t>
            </a:r>
          </a:p>
        </p:txBody>
      </p:sp>
      <p:sp>
        <p:nvSpPr>
          <p:cNvPr id="6" name="TextBox 5">
            <a:extLst>
              <a:ext uri="{FF2B5EF4-FFF2-40B4-BE49-F238E27FC236}">
                <a16:creationId xmlns:a16="http://schemas.microsoft.com/office/drawing/2014/main" id="{DC8A7C54-7F27-4B55-8ABA-879B692CD01A}"/>
              </a:ext>
              <a:ext uri="{C183D7F6-B498-43B3-948B-1728B52AA6E4}">
                <adec:decorative xmlns:adec="http://schemas.microsoft.com/office/drawing/2017/decorative" val="1"/>
              </a:ext>
            </a:extLst>
          </p:cNvPr>
          <p:cNvSpPr txBox="1"/>
          <p:nvPr/>
        </p:nvSpPr>
        <p:spPr>
          <a:xfrm>
            <a:off x="3719506" y="2086044"/>
            <a:ext cx="1122936"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DNS response</a:t>
            </a:r>
          </a:p>
        </p:txBody>
      </p:sp>
      <p:sp>
        <p:nvSpPr>
          <p:cNvPr id="7" name="TextBox 6">
            <a:extLst>
              <a:ext uri="{FF2B5EF4-FFF2-40B4-BE49-F238E27FC236}">
                <a16:creationId xmlns:a16="http://schemas.microsoft.com/office/drawing/2014/main" id="{7E5C0284-A922-4077-825A-F22C0C3B9B22}"/>
              </a:ext>
              <a:ext uri="{C183D7F6-B498-43B3-948B-1728B52AA6E4}">
                <adec:decorative xmlns:adec="http://schemas.microsoft.com/office/drawing/2017/decorative" val="1"/>
              </a:ext>
            </a:extLst>
          </p:cNvPr>
          <p:cNvSpPr txBox="1"/>
          <p:nvPr/>
        </p:nvSpPr>
        <p:spPr>
          <a:xfrm>
            <a:off x="2960678" y="1718679"/>
            <a:ext cx="864789"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DNS query</a:t>
            </a:r>
          </a:p>
        </p:txBody>
      </p:sp>
      <p:sp>
        <p:nvSpPr>
          <p:cNvPr id="8" name="TextBox 7">
            <a:extLst>
              <a:ext uri="{FF2B5EF4-FFF2-40B4-BE49-F238E27FC236}">
                <a16:creationId xmlns:a16="http://schemas.microsoft.com/office/drawing/2014/main" id="{EE754421-B45C-47B5-AC34-86192900FD52}"/>
              </a:ext>
              <a:ext uri="{C183D7F6-B498-43B3-948B-1728B52AA6E4}">
                <adec:decorative xmlns:adec="http://schemas.microsoft.com/office/drawing/2017/decorative" val="1"/>
              </a:ext>
            </a:extLst>
          </p:cNvPr>
          <p:cNvSpPr txBox="1"/>
          <p:nvPr/>
        </p:nvSpPr>
        <p:spPr>
          <a:xfrm>
            <a:off x="6794089" y="2207161"/>
            <a:ext cx="3576428" cy="646331"/>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Choose the endpoint that is designated to</a:t>
            </a:r>
          </a:p>
          <a:p>
            <a:pPr algn="l"/>
            <a:r>
              <a:rPr lang="en-IN" sz="1400" dirty="0">
                <a:gradFill>
                  <a:gsLst>
                    <a:gs pos="2917">
                      <a:schemeClr val="tx1"/>
                    </a:gs>
                    <a:gs pos="30000">
                      <a:schemeClr val="tx1"/>
                    </a:gs>
                  </a:gsLst>
                  <a:lin ang="5400000" scaled="0"/>
                </a:gradFill>
              </a:rPr>
              <a:t>serve the user’s geographic region, based on</a:t>
            </a:r>
          </a:p>
          <a:p>
            <a:pPr algn="l"/>
            <a:r>
              <a:rPr lang="en-IN" sz="1400" dirty="0">
                <a:gradFill>
                  <a:gsLst>
                    <a:gs pos="2917">
                      <a:schemeClr val="tx1"/>
                    </a:gs>
                    <a:gs pos="30000">
                      <a:schemeClr val="tx1"/>
                    </a:gs>
                  </a:gsLst>
                  <a:lin ang="5400000" scaled="0"/>
                </a:gradFill>
              </a:rPr>
              <a:t>the DNS query’s source IP address</a:t>
            </a:r>
          </a:p>
        </p:txBody>
      </p:sp>
      <p:sp>
        <p:nvSpPr>
          <p:cNvPr id="9" name="TextBox 8">
            <a:extLst>
              <a:ext uri="{FF2B5EF4-FFF2-40B4-BE49-F238E27FC236}">
                <a16:creationId xmlns:a16="http://schemas.microsoft.com/office/drawing/2014/main" id="{4488CA3E-BE53-4534-A40B-ABE8B34F39A9}"/>
              </a:ext>
              <a:ext uri="{C183D7F6-B498-43B3-948B-1728B52AA6E4}">
                <adec:decorative xmlns:adec="http://schemas.microsoft.com/office/drawing/2017/decorative" val="1"/>
              </a:ext>
            </a:extLst>
          </p:cNvPr>
          <p:cNvSpPr txBox="1"/>
          <p:nvPr/>
        </p:nvSpPr>
        <p:spPr>
          <a:xfrm>
            <a:off x="3636786" y="3391892"/>
            <a:ext cx="112530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Health Checks</a:t>
            </a:r>
          </a:p>
        </p:txBody>
      </p:sp>
      <p:sp>
        <p:nvSpPr>
          <p:cNvPr id="10" name="TextBox 9">
            <a:extLst>
              <a:ext uri="{FF2B5EF4-FFF2-40B4-BE49-F238E27FC236}">
                <a16:creationId xmlns:a16="http://schemas.microsoft.com/office/drawing/2014/main" id="{407B8914-45B7-4A20-B38C-477072783DDF}"/>
              </a:ext>
              <a:ext uri="{C183D7F6-B498-43B3-948B-1728B52AA6E4}">
                <adec:decorative xmlns:adec="http://schemas.microsoft.com/office/drawing/2017/decorative" val="1"/>
              </a:ext>
            </a:extLst>
          </p:cNvPr>
          <p:cNvSpPr txBox="1"/>
          <p:nvPr/>
        </p:nvSpPr>
        <p:spPr>
          <a:xfrm>
            <a:off x="6391067"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2</a:t>
            </a:r>
          </a:p>
          <a:p>
            <a:pPr algn="ctr"/>
            <a:r>
              <a:rPr lang="en-IN" sz="1400" dirty="0">
                <a:gradFill>
                  <a:gsLst>
                    <a:gs pos="2917">
                      <a:schemeClr val="tx1"/>
                    </a:gs>
                    <a:gs pos="30000">
                      <a:schemeClr val="tx1"/>
                    </a:gs>
                  </a:gsLst>
                  <a:lin ang="5400000" scaled="0"/>
                </a:gradFill>
              </a:rPr>
              <a:t>[World]</a:t>
            </a:r>
          </a:p>
        </p:txBody>
      </p:sp>
      <p:sp>
        <p:nvSpPr>
          <p:cNvPr id="12" name="TextBox 11">
            <a:extLst>
              <a:ext uri="{FF2B5EF4-FFF2-40B4-BE49-F238E27FC236}">
                <a16:creationId xmlns:a16="http://schemas.microsoft.com/office/drawing/2014/main" id="{C315EFD8-4375-4517-9409-870E015A064B}"/>
              </a:ext>
              <a:ext uri="{C183D7F6-B498-43B3-948B-1728B52AA6E4}">
                <adec:decorative xmlns:adec="http://schemas.microsoft.com/office/drawing/2017/decorative" val="1"/>
              </a:ext>
            </a:extLst>
          </p:cNvPr>
          <p:cNvSpPr txBox="1"/>
          <p:nvPr/>
        </p:nvSpPr>
        <p:spPr>
          <a:xfrm>
            <a:off x="3210629" y="4512650"/>
            <a:ext cx="860813"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1</a:t>
            </a:r>
          </a:p>
          <a:p>
            <a:pPr algn="ctr"/>
            <a:r>
              <a:rPr lang="en-IN" sz="1400" dirty="0">
                <a:gradFill>
                  <a:gsLst>
                    <a:gs pos="2917">
                      <a:schemeClr val="tx1"/>
                    </a:gs>
                    <a:gs pos="30000">
                      <a:schemeClr val="tx1"/>
                    </a:gs>
                  </a:gsLst>
                  <a:lin ang="5400000" scaled="0"/>
                </a:gradFill>
              </a:rPr>
              <a:t>[Germany]</a:t>
            </a:r>
          </a:p>
        </p:txBody>
      </p:sp>
      <p:sp>
        <p:nvSpPr>
          <p:cNvPr id="13" name="TextBox 12">
            <a:extLst>
              <a:ext uri="{FF2B5EF4-FFF2-40B4-BE49-F238E27FC236}">
                <a16:creationId xmlns:a16="http://schemas.microsoft.com/office/drawing/2014/main" id="{2D0516C0-5C3B-4E2C-A3AF-0DC3981D7F67}"/>
              </a:ext>
              <a:ext uri="{C183D7F6-B498-43B3-948B-1728B52AA6E4}">
                <adec:decorative xmlns:adec="http://schemas.microsoft.com/office/drawing/2017/decorative" val="1"/>
              </a:ext>
            </a:extLst>
          </p:cNvPr>
          <p:cNvSpPr txBox="1"/>
          <p:nvPr/>
        </p:nvSpPr>
        <p:spPr>
          <a:xfrm>
            <a:off x="9887681" y="5908175"/>
            <a:ext cx="1148192" cy="215444"/>
          </a:xfrm>
          <a:prstGeom prst="rect">
            <a:avLst/>
          </a:prstGeom>
          <a:noFill/>
        </p:spPr>
        <p:txBody>
          <a:bodyPr wrap="square" lIns="0" tIns="0" rIns="0" bIns="0" rtlCol="0">
            <a:spAutoFit/>
          </a:bodyPr>
          <a:lstStyle/>
          <a:p>
            <a:pPr algn="ctr"/>
            <a:r>
              <a:rPr lang="en-IN" sz="1400" dirty="0">
                <a:gradFill>
                  <a:gsLst>
                    <a:gs pos="2917">
                      <a:schemeClr val="tx1"/>
                    </a:gs>
                    <a:gs pos="30000">
                      <a:schemeClr val="tx1"/>
                    </a:gs>
                  </a:gsLst>
                  <a:lin ang="5400000" scaled="0"/>
                </a:gradFill>
              </a:rPr>
              <a:t>Azure</a:t>
            </a:r>
          </a:p>
        </p:txBody>
      </p:sp>
      <p:sp>
        <p:nvSpPr>
          <p:cNvPr id="14" name="TextBox 13">
            <a:extLst>
              <a:ext uri="{FF2B5EF4-FFF2-40B4-BE49-F238E27FC236}">
                <a16:creationId xmlns:a16="http://schemas.microsoft.com/office/drawing/2014/main" id="{2C4FC537-9013-4B39-B988-5EE1162F1E56}"/>
              </a:ext>
              <a:ext uri="{C183D7F6-B498-43B3-948B-1728B52AA6E4}">
                <adec:decorative xmlns:adec="http://schemas.microsoft.com/office/drawing/2017/decorative" val="1"/>
              </a:ext>
            </a:extLst>
          </p:cNvPr>
          <p:cNvSpPr txBox="1"/>
          <p:nvPr/>
        </p:nvSpPr>
        <p:spPr>
          <a:xfrm>
            <a:off x="742326" y="1833335"/>
            <a:ext cx="357470"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User</a:t>
            </a:r>
          </a:p>
        </p:txBody>
      </p:sp>
      <p:pic>
        <p:nvPicPr>
          <p:cNvPr id="15" name="Picture 14">
            <a:extLst>
              <a:ext uri="{FF2B5EF4-FFF2-40B4-BE49-F238E27FC236}">
                <a16:creationId xmlns:a16="http://schemas.microsoft.com/office/drawing/2014/main" id="{9ECFB237-4B2C-4102-9F77-F6288206E8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23048" y="3993913"/>
            <a:ext cx="435968" cy="435968"/>
          </a:xfrm>
          <a:prstGeom prst="rect">
            <a:avLst/>
          </a:prstGeom>
        </p:spPr>
      </p:pic>
      <p:pic>
        <p:nvPicPr>
          <p:cNvPr id="17" name="Picture 16">
            <a:extLst>
              <a:ext uri="{FF2B5EF4-FFF2-40B4-BE49-F238E27FC236}">
                <a16:creationId xmlns:a16="http://schemas.microsoft.com/office/drawing/2014/main" id="{54FB6D4F-418A-4D27-AE9E-FA8194A45AF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829098" y="5653927"/>
            <a:ext cx="780290" cy="780290"/>
          </a:xfrm>
          <a:prstGeom prst="rect">
            <a:avLst/>
          </a:prstGeom>
        </p:spPr>
      </p:pic>
      <p:pic>
        <p:nvPicPr>
          <p:cNvPr id="19" name="Picture 18">
            <a:extLst>
              <a:ext uri="{FF2B5EF4-FFF2-40B4-BE49-F238E27FC236}">
                <a16:creationId xmlns:a16="http://schemas.microsoft.com/office/drawing/2014/main" id="{D737FFD3-B199-49EC-BA38-C31C50EE060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603486" y="3993913"/>
            <a:ext cx="435968" cy="435968"/>
          </a:xfrm>
          <a:prstGeom prst="rect">
            <a:avLst/>
          </a:prstGeom>
        </p:spPr>
      </p:pic>
      <p:cxnSp>
        <p:nvCxnSpPr>
          <p:cNvPr id="20" name="Straight Connector 19">
            <a:extLst>
              <a:ext uri="{FF2B5EF4-FFF2-40B4-BE49-F238E27FC236}">
                <a16:creationId xmlns:a16="http://schemas.microsoft.com/office/drawing/2014/main" id="{6174C3B7-2E10-4F87-B0FE-3E45A94B2DA4}"/>
              </a:ext>
              <a:ext uri="{C183D7F6-B498-43B3-948B-1728B52AA6E4}">
                <adec:decorative xmlns:adec="http://schemas.microsoft.com/office/drawing/2017/decorative" val="1"/>
              </a:ext>
            </a:extLst>
          </p:cNvPr>
          <p:cNvCxnSpPr/>
          <p:nvPr/>
        </p:nvCxnSpPr>
        <p:spPr>
          <a:xfrm>
            <a:off x="3641032" y="3694522"/>
            <a:ext cx="318043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737C9F-6611-4C51-BDE8-BDB6983601E4}"/>
              </a:ext>
              <a:ext uri="{C183D7F6-B498-43B3-948B-1728B52AA6E4}">
                <adec:decorative xmlns:adec="http://schemas.microsoft.com/office/drawing/2017/decorative" val="1"/>
              </a:ext>
            </a:extLst>
          </p:cNvPr>
          <p:cNvCxnSpPr>
            <a:cxnSpLocks/>
          </p:cNvCxnSpPr>
          <p:nvPr/>
        </p:nvCxnSpPr>
        <p:spPr>
          <a:xfrm>
            <a:off x="3636786"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988224-C267-4963-BEB9-CEFC89ABC9BC}"/>
              </a:ext>
              <a:ext uri="{C183D7F6-B498-43B3-948B-1728B52AA6E4}">
                <adec:decorative xmlns:adec="http://schemas.microsoft.com/office/drawing/2017/decorative" val="1"/>
              </a:ext>
            </a:extLst>
          </p:cNvPr>
          <p:cNvCxnSpPr>
            <a:cxnSpLocks/>
          </p:cNvCxnSpPr>
          <p:nvPr/>
        </p:nvCxnSpPr>
        <p:spPr>
          <a:xfrm>
            <a:off x="5293415" y="3686597"/>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42297D-1B84-4E8C-97FC-2CB021329B40}"/>
              </a:ext>
              <a:ext uri="{C183D7F6-B498-43B3-948B-1728B52AA6E4}">
                <adec:decorative xmlns:adec="http://schemas.microsoft.com/office/drawing/2017/decorative" val="1"/>
              </a:ext>
            </a:extLst>
          </p:cNvPr>
          <p:cNvCxnSpPr>
            <a:cxnSpLocks/>
          </p:cNvCxnSpPr>
          <p:nvPr/>
        </p:nvCxnSpPr>
        <p:spPr>
          <a:xfrm>
            <a:off x="6814448" y="3675472"/>
            <a:ext cx="0" cy="25901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1C8AAD-FD79-4425-B592-3D9FE2BD164A}"/>
              </a:ext>
              <a:ext uri="{C183D7F6-B498-43B3-948B-1728B52AA6E4}">
                <adec:decorative xmlns:adec="http://schemas.microsoft.com/office/drawing/2017/decorative" val="1"/>
              </a:ext>
            </a:extLst>
          </p:cNvPr>
          <p:cNvCxnSpPr>
            <a:cxnSpLocks/>
          </p:cNvCxnSpPr>
          <p:nvPr/>
        </p:nvCxnSpPr>
        <p:spPr>
          <a:xfrm>
            <a:off x="6044509" y="3022593"/>
            <a:ext cx="0" cy="65287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727DE2B-C86C-4709-A36F-49C76E51E436}"/>
              </a:ext>
              <a:ext uri="{C183D7F6-B498-43B3-948B-1728B52AA6E4}">
                <adec:decorative xmlns:adec="http://schemas.microsoft.com/office/drawing/2017/decorative" val="1"/>
              </a:ext>
            </a:extLst>
          </p:cNvPr>
          <p:cNvSpPr txBox="1"/>
          <p:nvPr/>
        </p:nvSpPr>
        <p:spPr>
          <a:xfrm>
            <a:off x="5461858" y="3261684"/>
            <a:ext cx="12299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Traffic Manager</a:t>
            </a:r>
          </a:p>
        </p:txBody>
      </p:sp>
      <p:cxnSp>
        <p:nvCxnSpPr>
          <p:cNvPr id="26" name="Connector: Elbow 25">
            <a:extLst>
              <a:ext uri="{FF2B5EF4-FFF2-40B4-BE49-F238E27FC236}">
                <a16:creationId xmlns:a16="http://schemas.microsoft.com/office/drawing/2014/main" id="{8AADD2D2-5E5F-4D26-807F-139EC58DC0A9}"/>
              </a:ext>
              <a:ext uri="{C183D7F6-B498-43B3-948B-1728B52AA6E4}">
                <adec:decorative xmlns:adec="http://schemas.microsoft.com/office/drawing/2017/decorative" val="1"/>
              </a:ext>
            </a:extLst>
          </p:cNvPr>
          <p:cNvCxnSpPr>
            <a:cxnSpLocks/>
          </p:cNvCxnSpPr>
          <p:nvPr/>
        </p:nvCxnSpPr>
        <p:spPr>
          <a:xfrm rot="16200000" flipH="1">
            <a:off x="5274877" y="1619817"/>
            <a:ext cx="758973" cy="715895"/>
          </a:xfrm>
          <a:prstGeom prst="bentConnector3">
            <a:avLst>
              <a:gd name="adj1" fmla="val 41968"/>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19A8325-07A2-4276-B37D-20AB8D5A4E22}"/>
              </a:ext>
              <a:ext uri="{C183D7F6-B498-43B3-948B-1728B52AA6E4}">
                <adec:decorative xmlns:adec="http://schemas.microsoft.com/office/drawing/2017/decorative" val="1"/>
              </a:ext>
            </a:extLst>
          </p:cNvPr>
          <p:cNvCxnSpPr>
            <a:cxnSpLocks/>
            <a:stCxn id="16" idx="1"/>
          </p:cNvCxnSpPr>
          <p:nvPr/>
        </p:nvCxnSpPr>
        <p:spPr>
          <a:xfrm rot="10800000">
            <a:off x="5089926" y="1698453"/>
            <a:ext cx="572142" cy="1076951"/>
          </a:xfrm>
          <a:prstGeom prst="bentConnector2">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FF3821D3-CABD-4D07-AB84-AD6D4AD7D12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21799" y="1099654"/>
            <a:ext cx="657834" cy="657834"/>
          </a:xfrm>
          <a:prstGeom prst="rect">
            <a:avLst/>
          </a:prstGeom>
        </p:spPr>
      </p:pic>
      <p:cxnSp>
        <p:nvCxnSpPr>
          <p:cNvPr id="29" name="Straight Arrow Connector 28">
            <a:extLst>
              <a:ext uri="{FF2B5EF4-FFF2-40B4-BE49-F238E27FC236}">
                <a16:creationId xmlns:a16="http://schemas.microsoft.com/office/drawing/2014/main" id="{CAFF906C-607B-4E9D-A1EF-72C45870ED83}"/>
              </a:ext>
              <a:ext uri="{C183D7F6-B498-43B3-948B-1728B52AA6E4}">
                <adec:decorative xmlns:adec="http://schemas.microsoft.com/office/drawing/2017/decorative" val="1"/>
              </a:ext>
            </a:extLst>
          </p:cNvPr>
          <p:cNvCxnSpPr>
            <a:cxnSpLocks/>
          </p:cNvCxnSpPr>
          <p:nvPr/>
        </p:nvCxnSpPr>
        <p:spPr>
          <a:xfrm>
            <a:off x="2455637" y="1517519"/>
            <a:ext cx="2168886"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239CEE-1495-4FF1-AFD9-DD4F7ED18693}"/>
              </a:ext>
              <a:ext uri="{C183D7F6-B498-43B3-948B-1728B52AA6E4}">
                <adec:decorative xmlns:adec="http://schemas.microsoft.com/office/drawing/2017/decorative" val="1"/>
              </a:ext>
            </a:extLst>
          </p:cNvPr>
          <p:cNvCxnSpPr>
            <a:cxnSpLocks/>
          </p:cNvCxnSpPr>
          <p:nvPr/>
        </p:nvCxnSpPr>
        <p:spPr>
          <a:xfrm flipH="1">
            <a:off x="2427062" y="1664635"/>
            <a:ext cx="21974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579A338-B86E-47F9-8FFC-95ED46552E7C}"/>
              </a:ext>
              <a:ext uri="{C183D7F6-B498-43B3-948B-1728B52AA6E4}">
                <adec:decorative xmlns:adec="http://schemas.microsoft.com/office/drawing/2017/decorative" val="1"/>
              </a:ext>
            </a:extLst>
          </p:cNvPr>
          <p:cNvGrpSpPr/>
          <p:nvPr/>
        </p:nvGrpSpPr>
        <p:grpSpPr>
          <a:xfrm>
            <a:off x="3141981" y="1076457"/>
            <a:ext cx="310785" cy="310785"/>
            <a:chOff x="4207058" y="1076588"/>
            <a:chExt cx="310785" cy="310785"/>
          </a:xfrm>
        </p:grpSpPr>
        <p:sp>
          <p:nvSpPr>
            <p:cNvPr id="32" name="Teardrop 31">
              <a:extLst>
                <a:ext uri="{FF2B5EF4-FFF2-40B4-BE49-F238E27FC236}">
                  <a16:creationId xmlns:a16="http://schemas.microsoft.com/office/drawing/2014/main" id="{6F3699AC-1817-42AC-BB80-C9970CCEA971}"/>
                </a:ext>
              </a:extLst>
            </p:cNvPr>
            <p:cNvSpPr/>
            <p:nvPr/>
          </p:nvSpPr>
          <p:spPr bwMode="auto">
            <a:xfrm rot="8100000">
              <a:off x="4207058" y="1076588"/>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A1FE4D7C-1815-44B6-8130-C79A61B39496}"/>
                </a:ext>
              </a:extLst>
            </p:cNvPr>
            <p:cNvSpPr txBox="1"/>
            <p:nvPr/>
          </p:nvSpPr>
          <p:spPr>
            <a:xfrm>
              <a:off x="4320772" y="1108870"/>
              <a:ext cx="8335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1</a:t>
              </a:r>
            </a:p>
          </p:txBody>
        </p:sp>
      </p:grpSp>
      <p:grpSp>
        <p:nvGrpSpPr>
          <p:cNvPr id="68" name="Group 67">
            <a:extLst>
              <a:ext uri="{FF2B5EF4-FFF2-40B4-BE49-F238E27FC236}">
                <a16:creationId xmlns:a16="http://schemas.microsoft.com/office/drawing/2014/main" id="{3A20A80A-3F13-4D5D-8D88-75F984DCE50E}"/>
              </a:ext>
              <a:ext uri="{C183D7F6-B498-43B3-948B-1728B52AA6E4}">
                <adec:decorative xmlns:adec="http://schemas.microsoft.com/office/drawing/2017/decorative" val="1"/>
              </a:ext>
            </a:extLst>
          </p:cNvPr>
          <p:cNvGrpSpPr/>
          <p:nvPr/>
        </p:nvGrpSpPr>
        <p:grpSpPr>
          <a:xfrm>
            <a:off x="6306548" y="2348937"/>
            <a:ext cx="310785" cy="310785"/>
            <a:chOff x="6416406" y="2734260"/>
            <a:chExt cx="310785" cy="310785"/>
          </a:xfrm>
        </p:grpSpPr>
        <p:sp>
          <p:nvSpPr>
            <p:cNvPr id="35" name="Teardrop 34">
              <a:extLst>
                <a:ext uri="{FF2B5EF4-FFF2-40B4-BE49-F238E27FC236}">
                  <a16:creationId xmlns:a16="http://schemas.microsoft.com/office/drawing/2014/main" id="{5B1ECB72-74BE-43FC-9F0E-39F3736AB670}"/>
                </a:ext>
              </a:extLst>
            </p:cNvPr>
            <p:cNvSpPr/>
            <p:nvPr/>
          </p:nvSpPr>
          <p:spPr bwMode="auto">
            <a:xfrm rot="13500000">
              <a:off x="6416406" y="2734260"/>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92EBA2DA-4005-4653-BE96-BE0D1D9CB6E9}"/>
                </a:ext>
              </a:extLst>
            </p:cNvPr>
            <p:cNvSpPr txBox="1"/>
            <p:nvPr/>
          </p:nvSpPr>
          <p:spPr>
            <a:xfrm>
              <a:off x="6514892" y="2766531"/>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2</a:t>
              </a:r>
            </a:p>
          </p:txBody>
        </p:sp>
      </p:grpSp>
      <p:grpSp>
        <p:nvGrpSpPr>
          <p:cNvPr id="37" name="Group 36">
            <a:extLst>
              <a:ext uri="{FF2B5EF4-FFF2-40B4-BE49-F238E27FC236}">
                <a16:creationId xmlns:a16="http://schemas.microsoft.com/office/drawing/2014/main" id="{61C6EE25-603A-4760-BA88-406AAFF71F6C}"/>
              </a:ext>
              <a:ext uri="{C183D7F6-B498-43B3-948B-1728B52AA6E4}">
                <adec:decorative xmlns:adec="http://schemas.microsoft.com/office/drawing/2017/decorative" val="1"/>
              </a:ext>
            </a:extLst>
          </p:cNvPr>
          <p:cNvGrpSpPr/>
          <p:nvPr/>
        </p:nvGrpSpPr>
        <p:grpSpPr>
          <a:xfrm>
            <a:off x="4659253" y="2366548"/>
            <a:ext cx="310785" cy="310785"/>
            <a:chOff x="5810285" y="2298399"/>
            <a:chExt cx="310785" cy="310785"/>
          </a:xfrm>
        </p:grpSpPr>
        <p:sp>
          <p:nvSpPr>
            <p:cNvPr id="38" name="Teardrop 37">
              <a:extLst>
                <a:ext uri="{FF2B5EF4-FFF2-40B4-BE49-F238E27FC236}">
                  <a16:creationId xmlns:a16="http://schemas.microsoft.com/office/drawing/2014/main" id="{C3D22C7D-1AE1-4826-9D5F-460E3CE77EB2}"/>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64E2B6F1-43FD-425D-8999-C0305BE71123}"/>
                </a:ext>
              </a:extLst>
            </p:cNvPr>
            <p:cNvSpPr txBox="1"/>
            <p:nvPr/>
          </p:nvSpPr>
          <p:spPr>
            <a:xfrm>
              <a:off x="5908771" y="2330693"/>
              <a:ext cx="11381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3</a:t>
              </a:r>
            </a:p>
          </p:txBody>
        </p:sp>
      </p:grpSp>
      <p:pic>
        <p:nvPicPr>
          <p:cNvPr id="40" name="Picture 39">
            <a:extLst>
              <a:ext uri="{FF2B5EF4-FFF2-40B4-BE49-F238E27FC236}">
                <a16:creationId xmlns:a16="http://schemas.microsoft.com/office/drawing/2014/main" id="{19602353-0A98-4255-B044-CF2A066FB01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5848" y="1186971"/>
            <a:ext cx="873848" cy="553998"/>
          </a:xfrm>
          <a:prstGeom prst="rect">
            <a:avLst/>
          </a:prstGeom>
        </p:spPr>
      </p:pic>
      <p:sp>
        <p:nvSpPr>
          <p:cNvPr id="42" name="Oval 41">
            <a:extLst>
              <a:ext uri="{FF2B5EF4-FFF2-40B4-BE49-F238E27FC236}">
                <a16:creationId xmlns:a16="http://schemas.microsoft.com/office/drawing/2014/main" id="{A660784D-2608-4504-A547-88A1EC28685D}"/>
              </a:ext>
              <a:ext uri="{C183D7F6-B498-43B3-948B-1728B52AA6E4}">
                <adec:decorative xmlns:adec="http://schemas.microsoft.com/office/drawing/2017/decorative" val="1"/>
              </a:ext>
            </a:extLst>
          </p:cNvPr>
          <p:cNvSpPr/>
          <p:nvPr/>
        </p:nvSpPr>
        <p:spPr bwMode="auto">
          <a:xfrm>
            <a:off x="4991220" y="4004503"/>
            <a:ext cx="409948" cy="42512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907A1725-5C50-4B6E-A022-87F60F89A696}"/>
              </a:ext>
              <a:ext uri="{C183D7F6-B498-43B3-948B-1728B52AA6E4}">
                <adec:decorative xmlns:adec="http://schemas.microsoft.com/office/drawing/2017/decorative" val="1"/>
              </a:ext>
            </a:extLst>
          </p:cNvPr>
          <p:cNvGrpSpPr/>
          <p:nvPr/>
        </p:nvGrpSpPr>
        <p:grpSpPr>
          <a:xfrm>
            <a:off x="650952" y="2460510"/>
            <a:ext cx="310785" cy="310785"/>
            <a:chOff x="5810285" y="2298399"/>
            <a:chExt cx="310785" cy="310785"/>
          </a:xfrm>
        </p:grpSpPr>
        <p:sp>
          <p:nvSpPr>
            <p:cNvPr id="48" name="Teardrop 47">
              <a:extLst>
                <a:ext uri="{FF2B5EF4-FFF2-40B4-BE49-F238E27FC236}">
                  <a16:creationId xmlns:a16="http://schemas.microsoft.com/office/drawing/2014/main" id="{39A53450-8254-4C9A-9FDC-7E060882C2A7}"/>
                </a:ext>
              </a:extLst>
            </p:cNvPr>
            <p:cNvSpPr/>
            <p:nvPr/>
          </p:nvSpPr>
          <p:spPr bwMode="auto">
            <a:xfrm rot="2700000">
              <a:off x="5810285" y="2298399"/>
              <a:ext cx="310785" cy="310785"/>
            </a:xfrm>
            <a:prstGeom prst="teardrop">
              <a:avLst>
                <a:gd name="adj" fmla="val 106494"/>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D14EBDC9-614C-4FE0-9C48-37779D43AA16}"/>
                </a:ext>
              </a:extLst>
            </p:cNvPr>
            <p:cNvSpPr txBox="1"/>
            <p:nvPr/>
          </p:nvSpPr>
          <p:spPr>
            <a:xfrm>
              <a:off x="5908771" y="2330693"/>
              <a:ext cx="1186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4</a:t>
              </a:r>
            </a:p>
          </p:txBody>
        </p:sp>
      </p:grpSp>
      <p:graphicFrame>
        <p:nvGraphicFramePr>
          <p:cNvPr id="50" name="Table 49">
            <a:extLst>
              <a:ext uri="{FF2B5EF4-FFF2-40B4-BE49-F238E27FC236}">
                <a16:creationId xmlns:a16="http://schemas.microsoft.com/office/drawing/2014/main" id="{4272E483-F7CC-4042-8A7D-9B9A5ED65C64}"/>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16364505"/>
              </p:ext>
            </p:extLst>
          </p:nvPr>
        </p:nvGraphicFramePr>
        <p:xfrm>
          <a:off x="7492980" y="3009167"/>
          <a:ext cx="3827964" cy="2010526"/>
        </p:xfrm>
        <a:graphic>
          <a:graphicData uri="http://schemas.openxmlformats.org/drawingml/2006/table">
            <a:tbl>
              <a:tblPr firstRow="1" bandRow="1">
                <a:tableStyleId>{5C22544A-7EE6-4342-B048-85BDC9FD1C3A}</a:tableStyleId>
              </a:tblPr>
              <a:tblGrid>
                <a:gridCol w="1719989">
                  <a:extLst>
                    <a:ext uri="{9D8B030D-6E8A-4147-A177-3AD203B41FA5}">
                      <a16:colId xmlns:a16="http://schemas.microsoft.com/office/drawing/2014/main" val="59956417"/>
                    </a:ext>
                  </a:extLst>
                </a:gridCol>
                <a:gridCol w="2107975">
                  <a:extLst>
                    <a:ext uri="{9D8B030D-6E8A-4147-A177-3AD203B41FA5}">
                      <a16:colId xmlns:a16="http://schemas.microsoft.com/office/drawing/2014/main" val="599212911"/>
                    </a:ext>
                  </a:extLst>
                </a:gridCol>
              </a:tblGrid>
              <a:tr h="519905">
                <a:tc>
                  <a:txBody>
                    <a:bodyPr/>
                    <a:lstStyle/>
                    <a:p>
                      <a:r>
                        <a:rPr lang="en-IN" sz="1600" b="0" dirty="0">
                          <a:latin typeface="+mj-lt"/>
                        </a:rPr>
                        <a:t>Endpoint</a:t>
                      </a:r>
                    </a:p>
                  </a:txBody>
                  <a:tcPr>
                    <a:solidFill>
                      <a:srgbClr val="DA3B01"/>
                    </a:solidFill>
                  </a:tcPr>
                </a:tc>
                <a:tc>
                  <a:txBody>
                    <a:bodyPr/>
                    <a:lstStyle/>
                    <a:p>
                      <a:r>
                        <a:rPr lang="en-IN" sz="1600" b="0" dirty="0">
                          <a:latin typeface="+mj-lt"/>
                        </a:rPr>
                        <a:t>Assigned Geo</a:t>
                      </a:r>
                    </a:p>
                  </a:txBody>
                  <a:tcPr>
                    <a:solidFill>
                      <a:srgbClr val="DA3B01"/>
                    </a:solidFill>
                  </a:tcPr>
                </a:tc>
                <a:extLst>
                  <a:ext uri="{0D108BD9-81ED-4DB2-BD59-A6C34878D82A}">
                    <a16:rowId xmlns:a16="http://schemas.microsoft.com/office/drawing/2014/main" val="1602840959"/>
                  </a:ext>
                </a:extLst>
              </a:tr>
              <a:tr h="463274">
                <a:tc>
                  <a:txBody>
                    <a:bodyPr/>
                    <a:lstStyle/>
                    <a:p>
                      <a:r>
                        <a:rPr lang="en-IN" sz="1400" dirty="0">
                          <a:latin typeface="+mj-lt"/>
                        </a:rPr>
                        <a:t>Endpoint 1</a:t>
                      </a:r>
                    </a:p>
                  </a:txBody>
                  <a:tcPr>
                    <a:solidFill>
                      <a:srgbClr val="E6E6E6"/>
                    </a:solidFill>
                  </a:tcPr>
                </a:tc>
                <a:tc>
                  <a:txBody>
                    <a:bodyPr/>
                    <a:lstStyle/>
                    <a:p>
                      <a:r>
                        <a:rPr lang="en-IN" sz="1400" dirty="0">
                          <a:latin typeface="+mj-lt"/>
                        </a:rPr>
                        <a:t>Germany</a:t>
                      </a:r>
                    </a:p>
                  </a:txBody>
                  <a:tcPr>
                    <a:solidFill>
                      <a:srgbClr val="E6E6E6"/>
                    </a:solidFill>
                  </a:tcPr>
                </a:tc>
                <a:extLst>
                  <a:ext uri="{0D108BD9-81ED-4DB2-BD59-A6C34878D82A}">
                    <a16:rowId xmlns:a16="http://schemas.microsoft.com/office/drawing/2014/main" val="922910780"/>
                  </a:ext>
                </a:extLst>
              </a:tr>
              <a:tr h="507442">
                <a:tc>
                  <a:txBody>
                    <a:bodyPr/>
                    <a:lstStyle/>
                    <a:p>
                      <a:r>
                        <a:rPr lang="en-IN" sz="1400" dirty="0">
                          <a:latin typeface="+mj-lt"/>
                        </a:rPr>
                        <a:t>Nested Profile </a:t>
                      </a:r>
                    </a:p>
                  </a:txBody>
                  <a:tcPr>
                    <a:solidFill>
                      <a:srgbClr val="E6E6E6"/>
                    </a:solidFill>
                  </a:tcPr>
                </a:tc>
                <a:tc>
                  <a:txBody>
                    <a:bodyPr/>
                    <a:lstStyle/>
                    <a:p>
                      <a:r>
                        <a:rPr lang="en-IN" sz="1400" dirty="0">
                          <a:latin typeface="+mj-lt"/>
                        </a:rPr>
                        <a:t>Mexico, Asia</a:t>
                      </a:r>
                    </a:p>
                  </a:txBody>
                  <a:tcPr>
                    <a:solidFill>
                      <a:srgbClr val="E6E6E6"/>
                    </a:solidFill>
                  </a:tcPr>
                </a:tc>
                <a:extLst>
                  <a:ext uri="{0D108BD9-81ED-4DB2-BD59-A6C34878D82A}">
                    <a16:rowId xmlns:a16="http://schemas.microsoft.com/office/drawing/2014/main" val="3122368413"/>
                  </a:ext>
                </a:extLst>
              </a:tr>
              <a:tr h="519905">
                <a:tc>
                  <a:txBody>
                    <a:bodyPr/>
                    <a:lstStyle/>
                    <a:p>
                      <a:r>
                        <a:rPr lang="en-IN" sz="1400" dirty="0">
                          <a:latin typeface="+mj-lt"/>
                        </a:rPr>
                        <a:t>Endpoint 2</a:t>
                      </a:r>
                    </a:p>
                  </a:txBody>
                  <a:tcPr>
                    <a:solidFill>
                      <a:srgbClr val="E6E6E6"/>
                    </a:solidFill>
                  </a:tcPr>
                </a:tc>
                <a:tc>
                  <a:txBody>
                    <a:bodyPr/>
                    <a:lstStyle/>
                    <a:p>
                      <a:r>
                        <a:rPr lang="en-IN" sz="1400" dirty="0">
                          <a:latin typeface="+mj-lt"/>
                        </a:rPr>
                        <a:t>World</a:t>
                      </a:r>
                    </a:p>
                  </a:txBody>
                  <a:tcPr>
                    <a:solidFill>
                      <a:srgbClr val="E6E6E6"/>
                    </a:solidFill>
                  </a:tcPr>
                </a:tc>
                <a:extLst>
                  <a:ext uri="{0D108BD9-81ED-4DB2-BD59-A6C34878D82A}">
                    <a16:rowId xmlns:a16="http://schemas.microsoft.com/office/drawing/2014/main" val="2736895492"/>
                  </a:ext>
                </a:extLst>
              </a:tr>
            </a:tbl>
          </a:graphicData>
        </a:graphic>
      </p:graphicFrame>
      <p:pic>
        <p:nvPicPr>
          <p:cNvPr id="51" name="Picture 50">
            <a:extLst>
              <a:ext uri="{FF2B5EF4-FFF2-40B4-BE49-F238E27FC236}">
                <a16:creationId xmlns:a16="http://schemas.microsoft.com/office/drawing/2014/main" id="{E9A6D22B-A6F3-4489-90FD-EA5E82E3F83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075835" y="3920231"/>
            <a:ext cx="442617" cy="442617"/>
          </a:xfrm>
          <a:prstGeom prst="rect">
            <a:avLst/>
          </a:prstGeom>
        </p:spPr>
      </p:pic>
      <p:pic>
        <p:nvPicPr>
          <p:cNvPr id="18" name="Picture 17">
            <a:extLst>
              <a:ext uri="{FF2B5EF4-FFF2-40B4-BE49-F238E27FC236}">
                <a16:creationId xmlns:a16="http://schemas.microsoft.com/office/drawing/2014/main" id="{A37BCF63-1E56-43AD-91E0-C34F2D0A1FCD}"/>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4771991" y="1197237"/>
            <a:ext cx="780290" cy="780290"/>
          </a:xfrm>
          <a:prstGeom prst="rect">
            <a:avLst/>
          </a:prstGeom>
        </p:spPr>
      </p:pic>
      <p:pic>
        <p:nvPicPr>
          <p:cNvPr id="16" name="Picture 15">
            <a:extLst>
              <a:ext uri="{FF2B5EF4-FFF2-40B4-BE49-F238E27FC236}">
                <a16:creationId xmlns:a16="http://schemas.microsoft.com/office/drawing/2014/main" id="{BF99C649-617B-4195-8225-C018722713D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662068" y="2448708"/>
            <a:ext cx="653389" cy="653389"/>
          </a:xfrm>
          <a:prstGeom prst="rect">
            <a:avLst/>
          </a:prstGeom>
        </p:spPr>
      </p:pic>
      <p:sp>
        <p:nvSpPr>
          <p:cNvPr id="56" name="TextBox 55">
            <a:extLst>
              <a:ext uri="{FF2B5EF4-FFF2-40B4-BE49-F238E27FC236}">
                <a16:creationId xmlns:a16="http://schemas.microsoft.com/office/drawing/2014/main" id="{26BF4A94-1A1E-42AA-BE63-7551C74A1380}"/>
              </a:ext>
              <a:ext uri="{C183D7F6-B498-43B3-948B-1728B52AA6E4}">
                <adec:decorative xmlns:adec="http://schemas.microsoft.com/office/drawing/2017/decorative" val="1"/>
              </a:ext>
            </a:extLst>
          </p:cNvPr>
          <p:cNvSpPr txBox="1"/>
          <p:nvPr/>
        </p:nvSpPr>
        <p:spPr>
          <a:xfrm>
            <a:off x="3966965" y="5704401"/>
            <a:ext cx="880048"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A</a:t>
            </a:r>
          </a:p>
          <a:p>
            <a:pPr algn="ctr"/>
            <a:r>
              <a:rPr lang="en-IN" sz="1400" dirty="0">
                <a:gradFill>
                  <a:gsLst>
                    <a:gs pos="2917">
                      <a:schemeClr val="tx1"/>
                    </a:gs>
                    <a:gs pos="30000">
                      <a:schemeClr val="tx1"/>
                    </a:gs>
                  </a:gsLst>
                  <a:lin ang="5400000" scaled="0"/>
                </a:gradFill>
              </a:rPr>
              <a:t>Priority 1</a:t>
            </a:r>
          </a:p>
        </p:txBody>
      </p:sp>
      <p:sp>
        <p:nvSpPr>
          <p:cNvPr id="57" name="TextBox 56">
            <a:extLst>
              <a:ext uri="{FF2B5EF4-FFF2-40B4-BE49-F238E27FC236}">
                <a16:creationId xmlns:a16="http://schemas.microsoft.com/office/drawing/2014/main" id="{56656B53-AF22-4737-B4BD-1DEA400554E9}"/>
              </a:ext>
              <a:ext uri="{C183D7F6-B498-43B3-948B-1728B52AA6E4}">
                <adec:decorative xmlns:adec="http://schemas.microsoft.com/office/drawing/2017/decorative" val="1"/>
              </a:ext>
            </a:extLst>
          </p:cNvPr>
          <p:cNvSpPr txBox="1"/>
          <p:nvPr/>
        </p:nvSpPr>
        <p:spPr>
          <a:xfrm>
            <a:off x="5965479" y="5726979"/>
            <a:ext cx="867225"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rPr>
              <a:t>Endpoint B</a:t>
            </a:r>
          </a:p>
          <a:p>
            <a:pPr algn="ctr"/>
            <a:r>
              <a:rPr lang="en-IN" sz="1400" dirty="0">
                <a:gradFill>
                  <a:gsLst>
                    <a:gs pos="2917">
                      <a:schemeClr val="tx1"/>
                    </a:gs>
                    <a:gs pos="30000">
                      <a:schemeClr val="tx1"/>
                    </a:gs>
                  </a:gsLst>
                  <a:lin ang="5400000" scaled="0"/>
                </a:gradFill>
              </a:rPr>
              <a:t>Priority 2</a:t>
            </a:r>
          </a:p>
        </p:txBody>
      </p:sp>
      <p:cxnSp>
        <p:nvCxnSpPr>
          <p:cNvPr id="58" name="Straight Connector 57">
            <a:extLst>
              <a:ext uri="{FF2B5EF4-FFF2-40B4-BE49-F238E27FC236}">
                <a16:creationId xmlns:a16="http://schemas.microsoft.com/office/drawing/2014/main" id="{FEBF7B49-ED71-4D1A-9AF4-AEAE1226B590}"/>
              </a:ext>
              <a:ext uri="{C183D7F6-B498-43B3-948B-1728B52AA6E4}">
                <adec:decorative xmlns:adec="http://schemas.microsoft.com/office/drawing/2017/decorative" val="1"/>
              </a:ext>
            </a:extLst>
          </p:cNvPr>
          <p:cNvCxnSpPr>
            <a:cxnSpLocks/>
          </p:cNvCxnSpPr>
          <p:nvPr/>
        </p:nvCxnSpPr>
        <p:spPr>
          <a:xfrm>
            <a:off x="4365727" y="5040108"/>
            <a:ext cx="20422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97C1B4-E9D7-49A7-AD4B-73D46C29EF3D}"/>
              </a:ext>
              <a:ext uri="{C183D7F6-B498-43B3-948B-1728B52AA6E4}">
                <adec:decorative xmlns:adec="http://schemas.microsoft.com/office/drawing/2017/decorative" val="1"/>
              </a:ext>
            </a:extLst>
          </p:cNvPr>
          <p:cNvCxnSpPr>
            <a:cxnSpLocks/>
          </p:cNvCxnSpPr>
          <p:nvPr/>
        </p:nvCxnSpPr>
        <p:spPr>
          <a:xfrm>
            <a:off x="4380201" y="5024459"/>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9EE29A-B364-4ABA-8A6C-8169D149843F}"/>
              </a:ext>
              <a:ext uri="{C183D7F6-B498-43B3-948B-1728B52AA6E4}">
                <adec:decorative xmlns:adec="http://schemas.microsoft.com/office/drawing/2017/decorative" val="1"/>
              </a:ext>
            </a:extLst>
          </p:cNvPr>
          <p:cNvCxnSpPr>
            <a:cxnSpLocks/>
          </p:cNvCxnSpPr>
          <p:nvPr/>
        </p:nvCxnSpPr>
        <p:spPr>
          <a:xfrm>
            <a:off x="6407945" y="5019696"/>
            <a:ext cx="0" cy="1800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D1FED1E7-A3EB-47E6-B226-1D633906775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188555" y="5217959"/>
            <a:ext cx="435968" cy="435968"/>
          </a:xfrm>
          <a:prstGeom prst="rect">
            <a:avLst/>
          </a:prstGeom>
        </p:spPr>
      </p:pic>
      <p:pic>
        <p:nvPicPr>
          <p:cNvPr id="63" name="Picture 62">
            <a:extLst>
              <a:ext uri="{FF2B5EF4-FFF2-40B4-BE49-F238E27FC236}">
                <a16:creationId xmlns:a16="http://schemas.microsoft.com/office/drawing/2014/main" id="{FA7B07CB-E686-405D-93DE-64743E57E19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189961" y="5217959"/>
            <a:ext cx="435968" cy="435968"/>
          </a:xfrm>
          <a:prstGeom prst="rect">
            <a:avLst/>
          </a:prstGeom>
        </p:spPr>
      </p:pic>
      <p:cxnSp>
        <p:nvCxnSpPr>
          <p:cNvPr id="64" name="Straight Connector 63">
            <a:extLst>
              <a:ext uri="{FF2B5EF4-FFF2-40B4-BE49-F238E27FC236}">
                <a16:creationId xmlns:a16="http://schemas.microsoft.com/office/drawing/2014/main" id="{78B1BD92-8E22-4DFE-92D5-4A1C0C47DA26}"/>
              </a:ext>
              <a:ext uri="{C183D7F6-B498-43B3-948B-1728B52AA6E4}">
                <adec:decorative xmlns:adec="http://schemas.microsoft.com/office/drawing/2017/decorative" val="1"/>
              </a:ext>
            </a:extLst>
          </p:cNvPr>
          <p:cNvCxnSpPr>
            <a:cxnSpLocks/>
            <a:stCxn id="51" idx="2"/>
          </p:cNvCxnSpPr>
          <p:nvPr/>
        </p:nvCxnSpPr>
        <p:spPr>
          <a:xfrm flipH="1">
            <a:off x="5293416" y="4362848"/>
            <a:ext cx="3728" cy="67726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FB745D-4862-4DBE-A40C-018C994914E7}"/>
              </a:ext>
              <a:ext uri="{C183D7F6-B498-43B3-948B-1728B52AA6E4}">
                <adec:decorative xmlns:adec="http://schemas.microsoft.com/office/drawing/2017/decorative" val="1"/>
              </a:ext>
            </a:extLst>
          </p:cNvPr>
          <p:cNvSpPr txBox="1"/>
          <p:nvPr/>
        </p:nvSpPr>
        <p:spPr>
          <a:xfrm>
            <a:off x="4696621" y="4512650"/>
            <a:ext cx="1193596" cy="430887"/>
          </a:xfrm>
          <a:prstGeom prst="rect">
            <a:avLst/>
          </a:prstGeom>
          <a:solidFill>
            <a:schemeClr val="bg1"/>
          </a:solidFill>
        </p:spPr>
        <p:txBody>
          <a:bodyPr wrap="none" lIns="0" tIns="0" rIns="0" bIns="0" rtlCol="0">
            <a:spAutoFit/>
          </a:bodyPr>
          <a:lstStyle/>
          <a:p>
            <a:pPr algn="ctr"/>
            <a:r>
              <a:rPr lang="en-IN" sz="1400" dirty="0">
                <a:gradFill>
                  <a:gsLst>
                    <a:gs pos="2917">
                      <a:schemeClr val="tx1"/>
                    </a:gs>
                    <a:gs pos="30000">
                      <a:schemeClr val="tx1"/>
                    </a:gs>
                  </a:gsLst>
                  <a:lin ang="5400000" scaled="0"/>
                </a:gradFill>
              </a:rPr>
              <a:t>Nested Profiles</a:t>
            </a:r>
          </a:p>
          <a:p>
            <a:pPr algn="ctr"/>
            <a:r>
              <a:rPr lang="en-IN" sz="1400" dirty="0">
                <a:gradFill>
                  <a:gsLst>
                    <a:gs pos="2917">
                      <a:schemeClr val="tx1"/>
                    </a:gs>
                    <a:gs pos="30000">
                      <a:schemeClr val="tx1"/>
                    </a:gs>
                  </a:gsLst>
                  <a:lin ang="5400000" scaled="0"/>
                </a:gradFill>
              </a:rPr>
              <a:t>[Mexico, Asia]</a:t>
            </a:r>
          </a:p>
        </p:txBody>
      </p:sp>
      <p:sp>
        <p:nvSpPr>
          <p:cNvPr id="69" name="Arc 68">
            <a:extLst>
              <a:ext uri="{FF2B5EF4-FFF2-40B4-BE49-F238E27FC236}">
                <a16:creationId xmlns:a16="http://schemas.microsoft.com/office/drawing/2014/main" id="{ADA16168-D569-476D-94C3-D35FFAE91765}"/>
              </a:ext>
              <a:ext uri="{C183D7F6-B498-43B3-948B-1728B52AA6E4}">
                <adec:decorative xmlns:adec="http://schemas.microsoft.com/office/drawing/2017/decorative" val="1"/>
              </a:ext>
            </a:extLst>
          </p:cNvPr>
          <p:cNvSpPr/>
          <p:nvPr/>
        </p:nvSpPr>
        <p:spPr>
          <a:xfrm rot="17540565" flipH="1">
            <a:off x="2400094" y="-647895"/>
            <a:ext cx="4742622" cy="5637881"/>
          </a:xfrm>
          <a:prstGeom prst="arc">
            <a:avLst>
              <a:gd name="adj1" fmla="val 17018359"/>
              <a:gd name="adj2" fmla="val 20857567"/>
            </a:avLst>
          </a:prstGeom>
          <a:ln w="3810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TextBox 45">
            <a:extLst>
              <a:ext uri="{FF2B5EF4-FFF2-40B4-BE49-F238E27FC236}">
                <a16:creationId xmlns:a16="http://schemas.microsoft.com/office/drawing/2014/main" id="{31772236-F876-46A8-8636-006D13FBE8DA}"/>
              </a:ext>
              <a:ext uri="{C183D7F6-B498-43B3-948B-1728B52AA6E4}">
                <adec:decorative xmlns:adec="http://schemas.microsoft.com/office/drawing/2017/decorative" val="1"/>
              </a:ext>
            </a:extLst>
          </p:cNvPr>
          <p:cNvSpPr txBox="1"/>
          <p:nvPr/>
        </p:nvSpPr>
        <p:spPr>
          <a:xfrm>
            <a:off x="1552035" y="2415803"/>
            <a:ext cx="2213731" cy="86177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Client connects </a:t>
            </a:r>
            <a:r>
              <a:rPr lang="en-IN" sz="1400" b="1" dirty="0">
                <a:gradFill>
                  <a:gsLst>
                    <a:gs pos="2917">
                      <a:schemeClr val="tx1"/>
                    </a:gs>
                    <a:gs pos="30000">
                      <a:schemeClr val="tx1"/>
                    </a:gs>
                  </a:gsLst>
                  <a:lin ang="5400000" scaled="0"/>
                </a:gradFill>
              </a:rPr>
              <a:t>directly</a:t>
            </a:r>
          </a:p>
          <a:p>
            <a:pPr algn="l"/>
            <a:r>
              <a:rPr lang="en-IN" sz="1400" dirty="0">
                <a:gradFill>
                  <a:gsLst>
                    <a:gs pos="2917">
                      <a:schemeClr val="tx1"/>
                    </a:gs>
                    <a:gs pos="30000">
                      <a:schemeClr val="tx1"/>
                    </a:gs>
                  </a:gsLst>
                  <a:lin ang="5400000" scaled="0"/>
                </a:gradFill>
              </a:rPr>
              <a:t>to selected endpoint,</a:t>
            </a:r>
          </a:p>
          <a:p>
            <a:pPr algn="l"/>
            <a:r>
              <a:rPr lang="en-IN" sz="1400" b="1" dirty="0">
                <a:gradFill>
                  <a:gsLst>
                    <a:gs pos="2917">
                      <a:schemeClr val="tx1"/>
                    </a:gs>
                    <a:gs pos="30000">
                      <a:schemeClr val="tx1"/>
                    </a:gs>
                  </a:gsLst>
                  <a:lin ang="5400000" scaled="0"/>
                </a:gradFill>
              </a:rPr>
              <a:t>not</a:t>
            </a:r>
            <a:r>
              <a:rPr lang="en-IN" sz="1400" dirty="0">
                <a:gradFill>
                  <a:gsLst>
                    <a:gs pos="2917">
                      <a:schemeClr val="tx1"/>
                    </a:gs>
                    <a:gs pos="30000">
                      <a:schemeClr val="tx1"/>
                    </a:gs>
                  </a:gsLst>
                  <a:lin ang="5400000" scaled="0"/>
                </a:gradFill>
              </a:rPr>
              <a:t> through Traffic Manager</a:t>
            </a:r>
          </a:p>
        </p:txBody>
      </p:sp>
      <p:sp>
        <p:nvSpPr>
          <p:cNvPr id="45" name="TextBox 44">
            <a:extLst>
              <a:ext uri="{FF2B5EF4-FFF2-40B4-BE49-F238E27FC236}">
                <a16:creationId xmlns:a16="http://schemas.microsoft.com/office/drawing/2014/main" id="{5B23D059-4331-4E7B-AEBB-96E139602F6D}"/>
              </a:ext>
              <a:ext uri="{C183D7F6-B498-43B3-948B-1728B52AA6E4}">
                <adec:decorative xmlns:adec="http://schemas.microsoft.com/office/drawing/2017/decorative" val="1"/>
              </a:ext>
            </a:extLst>
          </p:cNvPr>
          <p:cNvSpPr txBox="1"/>
          <p:nvPr/>
        </p:nvSpPr>
        <p:spPr>
          <a:xfrm>
            <a:off x="1582648" y="1833335"/>
            <a:ext cx="63241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Browser</a:t>
            </a:r>
          </a:p>
        </p:txBody>
      </p:sp>
    </p:spTree>
    <p:extLst>
      <p:ext uri="{BB962C8B-B14F-4D97-AF65-F5344CB8AC3E}">
        <p14:creationId xmlns:p14="http://schemas.microsoft.com/office/powerpoint/2010/main" val="2944136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extLst>
      <p:ext uri="{BB962C8B-B14F-4D97-AF65-F5344CB8AC3E}">
        <p14:creationId xmlns:p14="http://schemas.microsoft.com/office/powerpoint/2010/main" val="5944185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 </a:t>
            </a:r>
          </a:p>
          <a:p>
            <a:pPr lvl="1"/>
            <a:r>
              <a:rPr lang="en-US" dirty="0"/>
              <a:t>Max 100 instances</a:t>
            </a:r>
          </a:p>
        </p:txBody>
      </p:sp>
    </p:spTree>
    <p:extLst>
      <p:ext uri="{BB962C8B-B14F-4D97-AF65-F5344CB8AC3E}">
        <p14:creationId xmlns:p14="http://schemas.microsoft.com/office/powerpoint/2010/main" val="37808964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Creating a web app with Azure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err="1">
                <a:solidFill>
                  <a:srgbClr val="0000FF"/>
                </a:solidFill>
              </a:rPr>
              <a:t>webappname</a:t>
            </a:r>
            <a:r>
              <a:rPr lang="en-US" sz="1800" dirty="0">
                <a:solidFill>
                  <a:srgbClr val="0000FF"/>
                </a:solidFill>
              </a:rPr>
              <a:t>=</a:t>
            </a:r>
            <a:r>
              <a:rPr lang="en-US" sz="1800" dirty="0" err="1">
                <a:solidFill>
                  <a:srgbClr val="A31515"/>
                </a:solidFill>
              </a:rPr>
              <a:t>mywebapp$RANDOM</a:t>
            </a:r>
            <a:endParaRPr lang="en-US" sz="1800" dirty="0">
              <a:solidFill>
                <a:srgbClr val="A31515"/>
              </a:solidFill>
            </a:endParaRP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--location </a:t>
            </a:r>
            <a:r>
              <a:rPr lang="en-US" sz="1800" dirty="0" err="1">
                <a:solidFill>
                  <a:srgbClr val="A31515"/>
                </a:solidFill>
              </a:rPr>
              <a:t>westeurope</a:t>
            </a:r>
            <a:r>
              <a:rPr lang="en-US" sz="1800" dirty="0">
                <a:solidFill>
                  <a:srgbClr val="A31515"/>
                </a:solidFill>
              </a:rPr>
              <a:t> </a:t>
            </a:r>
            <a:r>
              <a:rPr lang="en-US" sz="1800" dirty="0">
                <a:solidFill>
                  <a:srgbClr val="001080"/>
                </a:solidFill>
              </a:rPr>
              <a:t>--name </a:t>
            </a:r>
            <a:r>
              <a:rPr lang="en-US" sz="1800" dirty="0" err="1">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appservice</a:t>
            </a:r>
            <a:r>
              <a:rPr lang="en-US" sz="1800" dirty="0">
                <a:solidFill>
                  <a:srgbClr val="0000FF"/>
                </a:solidFill>
              </a:rPr>
              <a:t> plan create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a:t>
            </a:r>
            <a:r>
              <a:rPr lang="en-US" sz="1800" dirty="0" err="1">
                <a:solidFill>
                  <a:srgbClr val="001080"/>
                </a:solidFill>
              </a:rPr>
              <a:t>sku</a:t>
            </a:r>
            <a:r>
              <a:rPr lang="en-US" sz="1800" dirty="0">
                <a:solidFill>
                  <a:srgbClr val="001080"/>
                </a:solidFill>
              </a:rPr>
              <a:t>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create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a:t>
            </a:r>
            <a:r>
              <a:rPr lang="en-US" sz="1800" dirty="0" err="1">
                <a:solidFill>
                  <a:srgbClr val="A31515"/>
                </a:solidFill>
              </a:rPr>
              <a:t>webappname</a:t>
            </a:r>
            <a:endParaRPr lang="en-US" sz="1800" dirty="0">
              <a:solidFill>
                <a:srgbClr val="000000"/>
              </a:solidFill>
            </a:endParaRPr>
          </a:p>
        </p:txBody>
      </p:sp>
      <p:sp>
        <p:nvSpPr>
          <p:cNvPr id="5" name="TextBox 4">
            <a:extLst>
              <a:ext uri="{FF2B5EF4-FFF2-40B4-BE49-F238E27FC236}">
                <a16:creationId xmlns:a16="http://schemas.microsoft.com/office/drawing/2014/main" id="{23634F24-44E3-42D3-8E29-9ED039B043E0}"/>
              </a:ext>
            </a:extLst>
          </p:cNvPr>
          <p:cNvSpPr txBox="1"/>
          <p:nvPr/>
        </p:nvSpPr>
        <p:spPr>
          <a:xfrm>
            <a:off x="3048000" y="3249849"/>
            <a:ext cx="6096000" cy="363946"/>
          </a:xfrm>
          <a:prstGeom prst="rect">
            <a:avLst/>
          </a:prstGeom>
          <a:noFill/>
        </p:spPr>
        <p:txBody>
          <a:bodyPr wrap="square">
            <a:spAutoFit/>
          </a:bodyPr>
          <a:lstStyle/>
          <a:p>
            <a:r>
              <a:rPr lang="en-US" dirty="0"/>
              <a:t>https://mywebapp252247380.azurewebsites.net/</a:t>
            </a:r>
          </a:p>
        </p:txBody>
      </p:sp>
    </p:spTree>
    <p:extLst>
      <p:ext uri="{BB962C8B-B14F-4D97-AF65-F5344CB8AC3E}">
        <p14:creationId xmlns:p14="http://schemas.microsoft.com/office/powerpoint/2010/main" val="42924296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a:t>
            </a:r>
            <a:r>
              <a:rPr lang="en-US" sz="1800" dirty="0" err="1">
                <a:solidFill>
                  <a:srgbClr val="008000"/>
                </a:solidFill>
              </a:rPr>
              <a:t>url</a:t>
            </a:r>
            <a:r>
              <a:rPr lang="en-US" sz="1800" dirty="0">
                <a:solidFill>
                  <a:srgbClr val="008000"/>
                </a:solidFill>
              </a:rPr>
              <a:t> as a shell variable</a:t>
            </a:r>
            <a:endParaRPr lang="en-US" sz="1800" dirty="0">
              <a:solidFill>
                <a:srgbClr val="000000"/>
              </a:solidFill>
            </a:endParaRPr>
          </a:p>
          <a:p>
            <a:r>
              <a:rPr lang="en-US" sz="1800" dirty="0" err="1">
                <a:solidFill>
                  <a:srgbClr val="0000FF"/>
                </a:solidFill>
              </a:rPr>
              <a:t>gitrepo</a:t>
            </a:r>
            <a:r>
              <a:rPr lang="en-US" sz="1800" dirty="0">
                <a:solidFill>
                  <a:srgbClr val="0000FF"/>
                </a:solidFill>
              </a:rPr>
              <a:t>=</a:t>
            </a:r>
            <a:r>
              <a:rPr lang="en-US" sz="1800" dirty="0">
                <a:solidFill>
                  <a:srgbClr val="A31515"/>
                </a:solidFill>
              </a:rPr>
              <a:t>https://github.com/Azure-Samples/php-docs-hello-world</a:t>
            </a:r>
          </a:p>
          <a:p>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webapp</a:t>
            </a:r>
            <a:r>
              <a:rPr lang="en-US" sz="1800" dirty="0">
                <a:solidFill>
                  <a:srgbClr val="0000FF"/>
                </a:solidFill>
              </a:rPr>
              <a:t> deployment source config </a:t>
            </a:r>
            <a:r>
              <a:rPr lang="en-US" sz="1800" dirty="0">
                <a:solidFill>
                  <a:srgbClr val="001080"/>
                </a:solidFill>
              </a:rPr>
              <a:t>--name </a:t>
            </a:r>
            <a:r>
              <a:rPr lang="en-US" sz="1800" dirty="0">
                <a:solidFill>
                  <a:srgbClr val="A31515"/>
                </a:solidFill>
              </a:rPr>
              <a:t>$</a:t>
            </a:r>
            <a:r>
              <a:rPr lang="en-US" sz="1800" dirty="0" err="1">
                <a:solidFill>
                  <a:srgbClr val="A31515"/>
                </a:solidFill>
              </a:rPr>
              <a:t>webappname</a:t>
            </a:r>
            <a:r>
              <a:rPr lang="en-US" sz="1800" dirty="0">
                <a:solidFill>
                  <a:srgbClr val="A31515"/>
                </a:solidFill>
              </a:rPr>
              <a:t>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--repo-</a:t>
            </a:r>
            <a:r>
              <a:rPr lang="en-US" sz="1800" dirty="0" err="1">
                <a:solidFill>
                  <a:srgbClr val="001080"/>
                </a:solidFill>
              </a:rPr>
              <a:t>url</a:t>
            </a:r>
            <a:r>
              <a:rPr lang="en-US" sz="1800" dirty="0">
                <a:solidFill>
                  <a:srgbClr val="001080"/>
                </a:solidFill>
              </a:rPr>
              <a:t> </a:t>
            </a:r>
            <a:r>
              <a:rPr lang="en-US" sz="1800" dirty="0">
                <a:solidFill>
                  <a:srgbClr val="A31515"/>
                </a:solidFill>
              </a:rPr>
              <a:t>$</a:t>
            </a:r>
            <a:r>
              <a:rPr lang="en-US" sz="1800" dirty="0" err="1">
                <a:solidFill>
                  <a:srgbClr val="A31515"/>
                </a:solidFill>
              </a:rPr>
              <a:t>gitrepo</a:t>
            </a:r>
            <a:r>
              <a:rPr lang="en-US" sz="1800" dirty="0">
                <a:solidFill>
                  <a:srgbClr val="A31515"/>
                </a:solidFill>
              </a:rPr>
              <a:t>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extLst>
      <p:ext uri="{BB962C8B-B14F-4D97-AF65-F5344CB8AC3E}">
        <p14:creationId xmlns:p14="http://schemas.microsoft.com/office/powerpoint/2010/main" val="35806510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List of programming languages supported by Azure App Service.">
            <a:extLst>
              <a:ext uri="{FF2B5EF4-FFF2-40B4-BE49-F238E27FC236}">
                <a16:creationId xmlns:a16="http://schemas.microsoft.com/office/drawing/2014/main" id="{DC83EF08-BC76-4051-A7D7-E6254DC5977F}"/>
              </a:ext>
            </a:extLst>
          </p:cNvPr>
          <p:cNvGraphicFramePr/>
          <p:nvPr>
            <p:extLst>
              <p:ext uri="{D42A27DB-BD31-4B8C-83A1-F6EECF244321}">
                <p14:modId xmlns:p14="http://schemas.microsoft.com/office/powerpoint/2010/main" val="580717108"/>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8263" y="1395907"/>
            <a:ext cx="11018520" cy="4912114"/>
          </a:xfrm>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spTree>
    <p:extLst>
      <p:ext uri="{BB962C8B-B14F-4D97-AF65-F5344CB8AC3E}">
        <p14:creationId xmlns:p14="http://schemas.microsoft.com/office/powerpoint/2010/main" val="9501384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3879168331"/>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246308650"/>
                  </a:ext>
                </a:extLst>
              </a:tr>
              <a:tr h="1019204">
                <a:tc>
                  <a:txBody>
                    <a:bodyPr/>
                    <a:lstStyle/>
                    <a:p>
                      <a:r>
                        <a:rPr lang="en-US" sz="2000" dirty="0">
                          <a:effectLst/>
                          <a:latin typeface="Consolas" panose="020B0609020204030204" pitchFamily="49" charset="0"/>
                        </a:rPr>
                        <a:t>New-</a:t>
                      </a:r>
                      <a:r>
                        <a:rPr lang="en-US" sz="2000" dirty="0" err="1">
                          <a:effectLst/>
                          <a:latin typeface="Consolas" panose="020B0609020204030204" pitchFamily="49" charset="0"/>
                        </a:rPr>
                        <a:t>AzureRmResourceGroup</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696806"/>
                  </a:ext>
                </a:extLst>
              </a:tr>
              <a:tr h="1019204">
                <a:tc>
                  <a:txBody>
                    <a:bodyPr/>
                    <a:lstStyle/>
                    <a:p>
                      <a:r>
                        <a:rPr lang="en-US" sz="2000" dirty="0">
                          <a:effectLst/>
                          <a:latin typeface="Consolas" panose="020B0609020204030204" pitchFamily="49" charset="0"/>
                        </a:rPr>
                        <a:t>New-</a:t>
                      </a:r>
                      <a:r>
                        <a:rPr lang="en-US" sz="2000" dirty="0" err="1">
                          <a:effectLst/>
                          <a:latin typeface="Consolas" panose="020B0609020204030204" pitchFamily="49" charset="0"/>
                        </a:rPr>
                        <a:t>AzureRmAppServicePlan</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722251"/>
                  </a:ext>
                </a:extLst>
              </a:tr>
              <a:tr h="1019204">
                <a:tc>
                  <a:txBody>
                    <a:bodyPr/>
                    <a:lstStyle/>
                    <a:p>
                      <a:r>
                        <a:rPr lang="en-US" sz="2000">
                          <a:effectLst/>
                          <a:latin typeface="Consolas" panose="020B0609020204030204" pitchFamily="49" charset="0"/>
                        </a:rPr>
                        <a:t>New-AzureRmWebApp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486633"/>
                  </a:ext>
                </a:extLst>
              </a:tr>
              <a:tr h="1019204">
                <a:tc>
                  <a:txBody>
                    <a:bodyPr/>
                    <a:lstStyle/>
                    <a:p>
                      <a:r>
                        <a:rPr lang="en-US" sz="2000" dirty="0">
                          <a:effectLst/>
                          <a:latin typeface="Consolas" panose="020B0609020204030204" pitchFamily="49" charset="0"/>
                        </a:rPr>
                        <a:t>Set-</a:t>
                      </a:r>
                      <a:r>
                        <a:rPr lang="en-US" sz="2000" dirty="0" err="1">
                          <a:effectLst/>
                          <a:latin typeface="Consolas" panose="020B0609020204030204" pitchFamily="49" charset="0"/>
                        </a:rPr>
                        <a:t>AzureRmResource</a:t>
                      </a:r>
                      <a:endParaRPr lang="en-US" sz="2000" dirty="0">
                        <a:effectLst/>
                        <a:latin typeface="Consolas" panose="020B0609020204030204" pitchFamily="49" charset="0"/>
                      </a:endParaRP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309561"/>
                  </a:ext>
                </a:extLst>
              </a:tr>
            </a:tbl>
          </a:graphicData>
        </a:graphic>
      </p:graphicFrame>
    </p:spTree>
    <p:extLst>
      <p:ext uri="{BB962C8B-B14F-4D97-AF65-F5344CB8AC3E}">
        <p14:creationId xmlns:p14="http://schemas.microsoft.com/office/powerpoint/2010/main" val="33143333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a:t>
            </a:r>
            <a:r>
              <a:rPr lang="en-US" sz="1800" dirty="0" err="1">
                <a:solidFill>
                  <a:srgbClr val="001080"/>
                </a:solidFill>
              </a:rPr>
              <a:t>gitrepo</a:t>
            </a:r>
            <a:r>
              <a:rPr lang="en-US" sz="1800" dirty="0">
                <a:solidFill>
                  <a:srgbClr val="000000"/>
                </a:solidFill>
              </a:rPr>
              <a:t>=</a:t>
            </a:r>
            <a:r>
              <a:rPr lang="en-US" sz="1800" dirty="0">
                <a:solidFill>
                  <a:srgbClr val="A31515"/>
                </a:solidFill>
              </a:rPr>
              <a:t>"https://github.com/Azure-Samples/app-service-web-dotnet-get-</a:t>
            </a:r>
            <a:r>
              <a:rPr lang="en-US" sz="1800" dirty="0" err="1">
                <a:solidFill>
                  <a:srgbClr val="A31515"/>
                </a:solidFill>
              </a:rPr>
              <a:t>started.git</a:t>
            </a:r>
            <a:r>
              <a:rPr lang="en-US" sz="1800" dirty="0">
                <a:solidFill>
                  <a:srgbClr val="A31515"/>
                </a:solidFill>
              </a:rPr>
              <a:t>"</a:t>
            </a:r>
            <a:endParaRPr lang="en-US" sz="1800" dirty="0">
              <a:solidFill>
                <a:srgbClr val="000000"/>
              </a:solidFill>
            </a:endParaRPr>
          </a:p>
          <a:p>
            <a:r>
              <a:rPr lang="en-US" sz="1800" dirty="0">
                <a:solidFill>
                  <a:srgbClr val="001080"/>
                </a:solidFill>
              </a:rPr>
              <a:t>$</a:t>
            </a:r>
            <a:r>
              <a:rPr lang="en-US" sz="1800" dirty="0" err="1">
                <a:solidFill>
                  <a:srgbClr val="001080"/>
                </a:solidFill>
              </a:rPr>
              <a:t>webappname</a:t>
            </a:r>
            <a:r>
              <a:rPr lang="en-US" sz="1800" dirty="0">
                <a:solidFill>
                  <a:srgbClr val="000000"/>
                </a:solidFill>
              </a:rPr>
              <a:t>=</a:t>
            </a:r>
            <a:r>
              <a:rPr lang="en-US" sz="1800" dirty="0">
                <a:solidFill>
                  <a:srgbClr val="A31515"/>
                </a:solidFill>
              </a:rPr>
              <a:t>"</a:t>
            </a:r>
            <a:r>
              <a:rPr lang="en-US" sz="1800" dirty="0" err="1">
                <a:solidFill>
                  <a:srgbClr val="A31515"/>
                </a:solidFill>
              </a:rPr>
              <a:t>mywebapp</a:t>
            </a:r>
            <a:r>
              <a:rPr lang="en-US" sz="1800" dirty="0">
                <a:solidFill>
                  <a:srgbClr val="A31515"/>
                </a:solidFill>
              </a:rPr>
              <a:t>$(</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t>
            </a:r>
            <a:r>
              <a:rPr lang="en-US" sz="1800" dirty="0" err="1">
                <a:solidFill>
                  <a:srgbClr val="795E26"/>
                </a:solidFill>
              </a:rPr>
              <a:t>AzureRmResourceGroup</a:t>
            </a:r>
            <a:r>
              <a:rPr lang="en-US" sz="1800" dirty="0">
                <a:solidFill>
                  <a:srgbClr val="000000"/>
                </a:solidFill>
              </a:rPr>
              <a:t> -Name </a:t>
            </a:r>
            <a:r>
              <a:rPr lang="en-US" sz="1800" dirty="0" err="1">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t>
            </a:r>
            <a:r>
              <a:rPr lang="en-US" sz="1800" dirty="0" err="1">
                <a:solidFill>
                  <a:srgbClr val="795E26"/>
                </a:solidFill>
              </a:rPr>
              <a:t>AzureRmAppServicePlan</a:t>
            </a:r>
            <a:r>
              <a:rPr lang="en-US" sz="1800" dirty="0">
                <a:solidFill>
                  <a:srgbClr val="000000"/>
                </a:solidFill>
              </a:rPr>
              <a:t> -Name </a:t>
            </a:r>
            <a:r>
              <a:rPr lang="en-US" sz="1800" dirty="0">
                <a:solidFill>
                  <a:srgbClr val="001080"/>
                </a:solidFill>
              </a:rPr>
              <a:t>$</a:t>
            </a:r>
            <a:r>
              <a:rPr lang="en-US" sz="1800" dirty="0" err="1">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r>
              <a:rPr lang="en-US" sz="1800" dirty="0">
                <a:solidFill>
                  <a:srgbClr val="000000"/>
                </a:solidFill>
              </a:rPr>
              <a:t> -Tier </a:t>
            </a:r>
            <a:r>
              <a:rPr lang="en-US" sz="1800" dirty="0">
                <a:solidFill>
                  <a:srgbClr val="001080"/>
                </a:solidFill>
              </a:rPr>
              <a:t>Free</a:t>
            </a:r>
          </a:p>
        </p:txBody>
      </p:sp>
    </p:spTree>
    <p:extLst>
      <p:ext uri="{BB962C8B-B14F-4D97-AF65-F5344CB8AC3E}">
        <p14:creationId xmlns:p14="http://schemas.microsoft.com/office/powerpoint/2010/main" val="9286546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t>
            </a:r>
            <a:r>
              <a:rPr lang="en-US" sz="1800" dirty="0" err="1">
                <a:solidFill>
                  <a:srgbClr val="795E26"/>
                </a:solidFill>
              </a:rPr>
              <a:t>AzureRmWebApp</a:t>
            </a:r>
            <a:r>
              <a:rPr lang="en-US" sz="1800" dirty="0">
                <a:solidFill>
                  <a:srgbClr val="000000"/>
                </a:solidFill>
              </a:rPr>
              <a:t> -Name </a:t>
            </a:r>
            <a:r>
              <a:rPr lang="en-US" sz="1800" dirty="0">
                <a:solidFill>
                  <a:srgbClr val="001080"/>
                </a:solidFill>
              </a:rPr>
              <a:t>$</a:t>
            </a:r>
            <a:r>
              <a:rPr lang="en-US" sz="1800" dirty="0" err="1">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t>
            </a:r>
            <a:r>
              <a:rPr lang="en-US" sz="1800" dirty="0" err="1">
                <a:solidFill>
                  <a:srgbClr val="000000"/>
                </a:solidFill>
              </a:rPr>
              <a:t>AppServicePlan</a:t>
            </a:r>
            <a:r>
              <a:rPr lang="en-US" sz="1800" dirty="0">
                <a:solidFill>
                  <a:srgbClr val="000000"/>
                </a:solidFill>
              </a:rPr>
              <a:t> </a:t>
            </a:r>
            <a:r>
              <a:rPr lang="en-US" sz="1800" dirty="0">
                <a:solidFill>
                  <a:srgbClr val="001080"/>
                </a:solidFill>
              </a:rPr>
              <a:t>$</a:t>
            </a:r>
            <a:r>
              <a:rPr lang="en-US" sz="1800" dirty="0" err="1">
                <a:solidFill>
                  <a:srgbClr val="001080"/>
                </a:solidFill>
              </a:rPr>
              <a:t>webappname</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endParaRPr lang="en-US" sz="1800" dirty="0">
              <a:solidFill>
                <a:srgbClr val="001080"/>
              </a:solidFill>
            </a:endParaRPr>
          </a:p>
          <a:p>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a:t>
            </a:r>
            <a:r>
              <a:rPr lang="en-US" sz="1800" dirty="0" err="1">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err="1">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a:t>
            </a:r>
            <a:r>
              <a:rPr lang="en-US" sz="1800" dirty="0" err="1">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err="1">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t>
            </a:r>
            <a:r>
              <a:rPr lang="en-US" sz="1800" dirty="0" err="1">
                <a:solidFill>
                  <a:srgbClr val="795E26"/>
                </a:solidFill>
              </a:rPr>
              <a:t>AzureRmResource</a:t>
            </a:r>
            <a:r>
              <a:rPr lang="en-US" sz="1800" dirty="0">
                <a:solidFill>
                  <a:srgbClr val="000000"/>
                </a:solidFill>
              </a:rPr>
              <a:t> -</a:t>
            </a:r>
            <a:r>
              <a:rPr lang="en-US" sz="1800" dirty="0" err="1">
                <a:solidFill>
                  <a:srgbClr val="000000"/>
                </a:solidFill>
              </a:rPr>
              <a:t>PropertyObject</a:t>
            </a:r>
            <a:r>
              <a:rPr lang="en-US" sz="1800" dirty="0">
                <a:solidFill>
                  <a:srgbClr val="000000"/>
                </a:solidFill>
              </a:rPr>
              <a:t> </a:t>
            </a:r>
            <a:r>
              <a:rPr lang="en-US" sz="1800" dirty="0">
                <a:solidFill>
                  <a:srgbClr val="001080"/>
                </a:solidFill>
              </a:rPr>
              <a:t>$</a:t>
            </a:r>
            <a:r>
              <a:rPr lang="en-US" sz="1800" dirty="0" err="1">
                <a:solidFill>
                  <a:srgbClr val="001080"/>
                </a:solidFill>
              </a:rPr>
              <a:t>PropertiesObject</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1080"/>
                </a:solidFill>
              </a:rPr>
              <a:t>myResourceGroup</a:t>
            </a:r>
            <a:r>
              <a:rPr lang="en-US" sz="1800" dirty="0">
                <a:solidFill>
                  <a:srgbClr val="000000"/>
                </a:solidFill>
              </a:rPr>
              <a:t> -</a:t>
            </a:r>
            <a:r>
              <a:rPr lang="en-US" sz="1800" dirty="0" err="1">
                <a:solidFill>
                  <a:srgbClr val="000000"/>
                </a:solidFill>
              </a:rPr>
              <a:t>ResourceType</a:t>
            </a:r>
            <a:r>
              <a:rPr lang="en-US" sz="1800" dirty="0">
                <a:solidFill>
                  <a:srgbClr val="000000"/>
                </a:solidFill>
              </a:rPr>
              <a:t> </a:t>
            </a:r>
            <a:r>
              <a:rPr lang="en-US" sz="1800" dirty="0" err="1">
                <a:solidFill>
                  <a:srgbClr val="001080"/>
                </a:solidFill>
              </a:rPr>
              <a:t>Microsoft.Web</a:t>
            </a:r>
            <a:r>
              <a:rPr lang="en-US" sz="1800" dirty="0">
                <a:solidFill>
                  <a:srgbClr val="001080"/>
                </a:solidFill>
              </a:rPr>
              <a:t>/sites/</a:t>
            </a:r>
            <a:r>
              <a:rPr lang="en-US" sz="1800" dirty="0" err="1">
                <a:solidFill>
                  <a:srgbClr val="001080"/>
                </a:solidFill>
              </a:rPr>
              <a:t>sourcecontrols</a:t>
            </a:r>
            <a:r>
              <a:rPr lang="en-US" sz="1800" dirty="0">
                <a:solidFill>
                  <a:srgbClr val="001080"/>
                </a:solidFill>
              </a:rPr>
              <a:t> </a:t>
            </a:r>
            <a:r>
              <a:rPr lang="en-US" sz="1800" dirty="0">
                <a:solidFill>
                  <a:srgbClr val="000000"/>
                </a:solidFill>
              </a:rPr>
              <a:t>-</a:t>
            </a:r>
            <a:r>
              <a:rPr lang="en-US" sz="1800" dirty="0" err="1">
                <a:solidFill>
                  <a:srgbClr val="000000"/>
                </a:solidFill>
              </a:rPr>
              <a:t>ResourceName</a:t>
            </a:r>
            <a:r>
              <a:rPr lang="en-US" sz="1800" dirty="0">
                <a:solidFill>
                  <a:srgbClr val="000000"/>
                </a:solidFill>
              </a:rPr>
              <a:t> </a:t>
            </a:r>
            <a:r>
              <a:rPr lang="en-US" sz="1800" dirty="0">
                <a:solidFill>
                  <a:srgbClr val="001080"/>
                </a:solidFill>
              </a:rPr>
              <a:t>$</a:t>
            </a:r>
            <a:r>
              <a:rPr lang="en-US" sz="1800" dirty="0" err="1">
                <a:solidFill>
                  <a:srgbClr val="001080"/>
                </a:solidFill>
              </a:rPr>
              <a:t>webappname</a:t>
            </a:r>
            <a:r>
              <a:rPr lang="en-US" sz="1800" dirty="0">
                <a:solidFill>
                  <a:srgbClr val="001080"/>
                </a:solidFill>
              </a:rPr>
              <a:t>/web </a:t>
            </a:r>
            <a:r>
              <a:rPr lang="en-US" sz="1800" dirty="0">
                <a:solidFill>
                  <a:srgbClr val="000000"/>
                </a:solidFill>
              </a:rPr>
              <a:t>-</a:t>
            </a:r>
            <a:r>
              <a:rPr lang="en-US" sz="1800" dirty="0" err="1">
                <a:solidFill>
                  <a:srgbClr val="000000"/>
                </a:solidFill>
              </a:rPr>
              <a:t>ApiVersion</a:t>
            </a:r>
            <a:r>
              <a:rPr lang="en-US" sz="1800" dirty="0">
                <a:solidFill>
                  <a:srgbClr val="000000"/>
                </a:solidFill>
              </a:rPr>
              <a:t>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extLst>
      <p:ext uri="{BB962C8B-B14F-4D97-AF65-F5344CB8AC3E}">
        <p14:creationId xmlns:p14="http://schemas.microsoft.com/office/powerpoint/2010/main" val="20886979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a:t>
            </a:r>
            <a:r>
              <a:rPr lang="en-US" sz="2400" dirty="0" err="1">
                <a:latin typeface="+mn-lt"/>
              </a:rPr>
              <a:t>nano</a:t>
            </a:r>
            <a:r>
              <a:rPr lang="en-US" sz="2400" dirty="0">
                <a:latin typeface="+mn-lt"/>
              </a:rPr>
              <a:t> and microservice architecture</a:t>
            </a:r>
          </a:p>
        </p:txBody>
      </p:sp>
    </p:spTree>
    <p:extLst>
      <p:ext uri="{BB962C8B-B14F-4D97-AF65-F5344CB8AC3E}">
        <p14:creationId xmlns:p14="http://schemas.microsoft.com/office/powerpoint/2010/main" val="42609002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a16="http://schemas.microsoft.com/office/drawing/2014/main" id="{317A29B0-A325-4E1D-B131-15C872FD8C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9357" y="1656219"/>
              <a:ext cx="1828800" cy="1828800"/>
            </a:xfrm>
            <a:prstGeom prst="rect">
              <a:avLst/>
            </a:prstGeom>
          </p:spPr>
        </p:pic>
        <p:sp>
          <p:nvSpPr>
            <p:cNvPr id="15" name="TextBox 14">
              <a:extLst>
                <a:ext uri="{FF2B5EF4-FFF2-40B4-BE49-F238E27FC236}">
                  <a16:creationId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a16="http://schemas.microsoft.com/office/drawing/2014/main" id="{4EC3DE53-196B-4614-9D4B-323C9C11BF2C}"/>
                </a:ext>
              </a:extLst>
            </p:cNvPr>
            <p:cNvPicPr>
              <a:picLocks noChangeAspect="1"/>
            </p:cNvPicPr>
            <p:nvPr/>
          </p:nvPicPr>
          <p:blipFill>
            <a:blip r:embed="rId10"/>
            <a:stretch>
              <a:fillRect/>
            </a:stretch>
          </p:blipFill>
          <p:spPr>
            <a:xfrm>
              <a:off x="7934965" y="4636224"/>
              <a:ext cx="780290" cy="780290"/>
            </a:xfrm>
            <a:prstGeom prst="rect">
              <a:avLst/>
            </a:prstGeom>
          </p:spPr>
        </p:pic>
        <p:pic>
          <p:nvPicPr>
            <p:cNvPr id="23" name="Picture 22">
              <a:extLst>
                <a:ext uri="{FF2B5EF4-FFF2-40B4-BE49-F238E27FC236}">
                  <a16:creationId xmlns:a16="http://schemas.microsoft.com/office/drawing/2014/main" id="{E81F9C0A-F485-4DAB-9A9C-C0F40CE8FA96}"/>
                </a:ext>
              </a:extLst>
            </p:cNvPr>
            <p:cNvPicPr>
              <a:picLocks noChangeAspect="1"/>
            </p:cNvPicPr>
            <p:nvPr/>
          </p:nvPicPr>
          <p:blipFill>
            <a:blip r:embed="rId10"/>
            <a:stretch>
              <a:fillRect/>
            </a:stretch>
          </p:blipFill>
          <p:spPr>
            <a:xfrm>
              <a:off x="2999890" y="4716967"/>
              <a:ext cx="780290" cy="780290"/>
            </a:xfrm>
            <a:prstGeom prst="rect">
              <a:avLst/>
            </a:prstGeom>
          </p:spPr>
        </p:pic>
        <p:pic>
          <p:nvPicPr>
            <p:cNvPr id="24" name="Picture 23">
              <a:extLst>
                <a:ext uri="{FF2B5EF4-FFF2-40B4-BE49-F238E27FC236}">
                  <a16:creationId xmlns:a16="http://schemas.microsoft.com/office/drawing/2014/main" id="{8E358AE0-F165-4B76-8D24-8DD47AF72BF4}"/>
                </a:ext>
              </a:extLst>
            </p:cNvPr>
            <p:cNvPicPr>
              <a:picLocks noChangeAspect="1"/>
            </p:cNvPicPr>
            <p:nvPr/>
          </p:nvPicPr>
          <p:blipFill>
            <a:blip r:embed="rId10"/>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D6DC7F-D05C-4FA9-BF19-06FC97AFF557}"/>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691183" y="3158765"/>
              <a:ext cx="1035846" cy="1035846"/>
            </a:xfrm>
            <a:prstGeom prst="rect">
              <a:avLst/>
            </a:prstGeom>
          </p:spPr>
        </p:pic>
        <p:sp>
          <p:nvSpPr>
            <p:cNvPr id="18" name="Rectangle 17">
              <a:extLst>
                <a:ext uri="{FF2B5EF4-FFF2-40B4-BE49-F238E27FC236}">
                  <a16:creationId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extLst>
      <p:ext uri="{BB962C8B-B14F-4D97-AF65-F5344CB8AC3E}">
        <p14:creationId xmlns:p14="http://schemas.microsoft.com/office/powerpoint/2010/main" val="8585944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extLst>
      <p:ext uri="{BB962C8B-B14F-4D97-AF65-F5344CB8AC3E}">
        <p14:creationId xmlns:p14="http://schemas.microsoft.com/office/powerpoint/2010/main" val="41571954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extLst>
      <p:ext uri="{BB962C8B-B14F-4D97-AF65-F5344CB8AC3E}">
        <p14:creationId xmlns:p14="http://schemas.microsoft.com/office/powerpoint/2010/main" val="7293428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733" dirty="0"/>
              <a:t>Part 02: </a:t>
            </a:r>
            <a:r>
              <a:rPr lang="en-US" sz="4000" dirty="0"/>
              <a:t>Azure SQL</a:t>
            </a:r>
            <a:endParaRPr lang="en-US" sz="3733"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10361085" y="6434667"/>
            <a:ext cx="1830916" cy="423333"/>
          </a:xfrm>
          <a:prstGeom prst="rect">
            <a:avLst/>
          </a:prstGeom>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800" b="0" i="0" u="none" strike="noStrike" kern="1200" cap="none" spc="0" normalizeH="0" baseline="0" noProof="0">
                <a:ln>
                  <a:noFill/>
                </a:ln>
                <a:solidFill>
                  <a:srgbClr val="222222"/>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dirty="0">
              <a:ln>
                <a:noFill/>
              </a:ln>
              <a:solidFill>
                <a:srgbClr val="222222"/>
              </a:solidFill>
              <a:effectLst/>
              <a:uLnTx/>
              <a:uFillTx/>
              <a:latin typeface="Calibri"/>
              <a:ea typeface="+mn-ea"/>
              <a:cs typeface="+mn-cs"/>
            </a:endParaRPr>
          </a:p>
        </p:txBody>
      </p:sp>
    </p:spTree>
    <p:extLst>
      <p:ext uri="{BB962C8B-B14F-4D97-AF65-F5344CB8AC3E}">
        <p14:creationId xmlns:p14="http://schemas.microsoft.com/office/powerpoint/2010/main" val="2504990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a:xfrm>
            <a:off x="588263" y="457200"/>
            <a:ext cx="11018520" cy="553998"/>
          </a:xfrm>
        </p:spPr>
        <p:txBody>
          <a:bodyPr/>
          <a:lstStyle/>
          <a:p>
            <a:r>
              <a:rPr lang="en-US" dirty="0"/>
              <a:t>Azure SQL Database</a:t>
            </a:r>
          </a:p>
        </p:txBody>
      </p:sp>
      <p:sp>
        <p:nvSpPr>
          <p:cNvPr id="3" name="Text Placeholder 2">
            <a:extLst>
              <a:ext uri="{FF2B5EF4-FFF2-40B4-BE49-F238E27FC236}">
                <a16:creationId xmlns:a16="http://schemas.microsoft.com/office/drawing/2014/main" id="{EBFF9F2F-A8F2-4869-BB6B-F2EAB17B9B4E}"/>
              </a:ext>
            </a:extLst>
          </p:cNvPr>
          <p:cNvSpPr>
            <a:spLocks noGrp="1"/>
          </p:cNvSpPr>
          <p:nvPr>
            <p:ph type="body" sz="quarter" idx="10"/>
          </p:nvPr>
        </p:nvSpPr>
        <p:spPr>
          <a:xfrm>
            <a:off x="584200" y="1435497"/>
            <a:ext cx="11018520" cy="2573012"/>
          </a:xfrm>
        </p:spPr>
        <p:txBody>
          <a:bodyPr/>
          <a:lstStyle/>
          <a:p>
            <a:r>
              <a:rPr lang="en-US" dirty="0">
                <a:latin typeface="+mn-lt"/>
              </a:rPr>
              <a:t>Relational database managed service</a:t>
            </a:r>
          </a:p>
          <a:p>
            <a:pPr lvl="1"/>
            <a:r>
              <a:rPr lang="en-US" dirty="0"/>
              <a:t>Microsoft handles patching and updates</a:t>
            </a:r>
          </a:p>
          <a:p>
            <a:r>
              <a:rPr lang="en-US" dirty="0">
                <a:latin typeface="+mn-lt"/>
              </a:rPr>
              <a:t>Shares code and features with SQL Server</a:t>
            </a:r>
          </a:p>
          <a:p>
            <a:r>
              <a:rPr lang="en-US" dirty="0">
                <a:latin typeface="+mn-lt"/>
              </a:rPr>
              <a:t>Two purchasing models</a:t>
            </a:r>
          </a:p>
          <a:p>
            <a:pPr lvl="1"/>
            <a:r>
              <a:rPr lang="en-US" dirty="0" err="1"/>
              <a:t>vCore</a:t>
            </a:r>
            <a:r>
              <a:rPr lang="en-US" dirty="0"/>
              <a:t>-based compute purchasing</a:t>
            </a:r>
          </a:p>
          <a:p>
            <a:pPr lvl="1"/>
            <a:r>
              <a:rPr lang="en-US" dirty="0"/>
              <a:t>DTU-based throughput purchasing</a:t>
            </a:r>
          </a:p>
        </p:txBody>
      </p:sp>
      <p:grpSp>
        <p:nvGrpSpPr>
          <p:cNvPr id="15" name="Group 14" descr="Microsoft Azure SQL Database icon">
            <a:extLst>
              <a:ext uri="{FF2B5EF4-FFF2-40B4-BE49-F238E27FC236}">
                <a16:creationId xmlns:a16="http://schemas.microsoft.com/office/drawing/2014/main" id="{53F01CD0-C890-4605-9152-DD1E43990FD5}"/>
              </a:ext>
            </a:extLst>
          </p:cNvPr>
          <p:cNvGrpSpPr/>
          <p:nvPr/>
        </p:nvGrpSpPr>
        <p:grpSpPr>
          <a:xfrm>
            <a:off x="7863708" y="1362878"/>
            <a:ext cx="1767984" cy="1842129"/>
            <a:chOff x="8335617" y="1435100"/>
            <a:chExt cx="1767984" cy="1842129"/>
          </a:xfrm>
        </p:grpSpPr>
        <p:pic>
          <p:nvPicPr>
            <p:cNvPr id="5" name="Picture 4" descr="SQL icon">
              <a:extLst>
                <a:ext uri="{FF2B5EF4-FFF2-40B4-BE49-F238E27FC236}">
                  <a16:creationId xmlns:a16="http://schemas.microsoft.com/office/drawing/2014/main" id="{8584BFFC-0C50-44D7-A879-5A01E1B0F25C}"/>
                </a:ext>
              </a:extLst>
            </p:cNvPr>
            <p:cNvPicPr>
              <a:picLocks noChangeAspect="1"/>
            </p:cNvPicPr>
            <p:nvPr/>
          </p:nvPicPr>
          <p:blipFill>
            <a:blip r:embed="rId3"/>
            <a:stretch>
              <a:fillRect/>
            </a:stretch>
          </p:blipFill>
          <p:spPr>
            <a:xfrm>
              <a:off x="8442805" y="1435100"/>
              <a:ext cx="1512000" cy="1512000"/>
            </a:xfrm>
            <a:prstGeom prst="rect">
              <a:avLst/>
            </a:prstGeom>
          </p:spPr>
        </p:pic>
        <p:sp>
          <p:nvSpPr>
            <p:cNvPr id="11" name="TextBox 10">
              <a:extLst>
                <a:ext uri="{FF2B5EF4-FFF2-40B4-BE49-F238E27FC236}">
                  <a16:creationId xmlns:a16="http://schemas.microsoft.com/office/drawing/2014/main" id="{C1BB8CF5-9D9A-4CD9-AD26-42FC84823F25}"/>
                </a:ext>
              </a:extLst>
            </p:cNvPr>
            <p:cNvSpPr txBox="1"/>
            <p:nvPr/>
          </p:nvSpPr>
          <p:spPr>
            <a:xfrm>
              <a:off x="8335617" y="2938675"/>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grpSp>
      <p:grpSp>
        <p:nvGrpSpPr>
          <p:cNvPr id="16" name="Group 15" descr="Microsoft SQL Server icon">
            <a:extLst>
              <a:ext uri="{FF2B5EF4-FFF2-40B4-BE49-F238E27FC236}">
                <a16:creationId xmlns:a16="http://schemas.microsoft.com/office/drawing/2014/main" id="{C5B9FD11-5F3C-4B1E-A103-0FE50FBB7840}"/>
              </a:ext>
            </a:extLst>
          </p:cNvPr>
          <p:cNvGrpSpPr/>
          <p:nvPr/>
        </p:nvGrpSpPr>
        <p:grpSpPr>
          <a:xfrm>
            <a:off x="9802976" y="4119823"/>
            <a:ext cx="1711058" cy="2055257"/>
            <a:chOff x="9379437" y="3889239"/>
            <a:chExt cx="1711058" cy="2055257"/>
          </a:xfrm>
        </p:grpSpPr>
        <p:pic>
          <p:nvPicPr>
            <p:cNvPr id="7" name="Graphic 6" descr="SQL Server icon">
              <a:extLst>
                <a:ext uri="{FF2B5EF4-FFF2-40B4-BE49-F238E27FC236}">
                  <a16:creationId xmlns:a16="http://schemas.microsoft.com/office/drawing/2014/main" id="{B6E1D112-EFCC-4A1D-BAA3-E772DF1EB0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70495" y="3889239"/>
              <a:ext cx="1620000" cy="1620000"/>
            </a:xfrm>
            <a:prstGeom prst="rect">
              <a:avLst/>
            </a:prstGeom>
          </p:spPr>
        </p:pic>
        <p:sp>
          <p:nvSpPr>
            <p:cNvPr id="12" name="TextBox 11">
              <a:extLst>
                <a:ext uri="{FF2B5EF4-FFF2-40B4-BE49-F238E27FC236}">
                  <a16:creationId xmlns:a16="http://schemas.microsoft.com/office/drawing/2014/main" id="{056F0FC6-C2E0-412D-B465-1396AF3196CB}"/>
                </a:ext>
              </a:extLst>
            </p:cNvPr>
            <p:cNvSpPr txBox="1"/>
            <p:nvPr/>
          </p:nvSpPr>
          <p:spPr>
            <a:xfrm>
              <a:off x="9379437" y="5575164"/>
              <a:ext cx="1524713" cy="369332"/>
            </a:xfrm>
            <a:prstGeom prst="rect">
              <a:avLst/>
            </a:prstGeom>
            <a:noFill/>
          </p:spPr>
          <p:txBody>
            <a:bodyPr wrap="none" lIns="0" tIns="0" rIns="0" bIns="0" rtlCol="0">
              <a:spAutoFit/>
            </a:bodyPr>
            <a:lstStyle/>
            <a:p>
              <a:pPr algn="l"/>
              <a:r>
                <a:rPr lang="en-GB" sz="2400" dirty="0">
                  <a:gradFill>
                    <a:gsLst>
                      <a:gs pos="2917">
                        <a:schemeClr val="tx1"/>
                      </a:gs>
                      <a:gs pos="30000">
                        <a:schemeClr val="tx1"/>
                      </a:gs>
                    </a:gsLst>
                    <a:lin ang="5400000" scaled="0"/>
                  </a:gradFill>
                  <a:latin typeface="+mj-lt"/>
                </a:rPr>
                <a:t>SQL Server</a:t>
              </a:r>
            </a:p>
          </p:txBody>
        </p:sp>
      </p:grpSp>
      <p:pic>
        <p:nvPicPr>
          <p:cNvPr id="17" name="Picture 16" descr="SQL code icon">
            <a:extLst>
              <a:ext uri="{FF2B5EF4-FFF2-40B4-BE49-F238E27FC236}">
                <a16:creationId xmlns:a16="http://schemas.microsoft.com/office/drawing/2014/main" id="{1D3DE59A-1039-439C-8C3F-A4D786A003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0318" y="3629306"/>
            <a:ext cx="1174764" cy="864000"/>
          </a:xfrm>
          <a:prstGeom prst="rect">
            <a:avLst/>
          </a:prstGeom>
        </p:spPr>
      </p:pic>
    </p:spTree>
    <p:extLst>
      <p:ext uri="{BB962C8B-B14F-4D97-AF65-F5344CB8AC3E}">
        <p14:creationId xmlns:p14="http://schemas.microsoft.com/office/powerpoint/2010/main" val="16154474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FE7A-E644-4584-93FE-3A870BCD9B4F}"/>
              </a:ext>
            </a:extLst>
          </p:cNvPr>
          <p:cNvSpPr>
            <a:spLocks noGrp="1"/>
          </p:cNvSpPr>
          <p:nvPr>
            <p:ph type="title"/>
          </p:nvPr>
        </p:nvSpPr>
        <p:spPr/>
        <p:txBody>
          <a:bodyPr/>
          <a:lstStyle/>
          <a:p>
            <a:r>
              <a:rPr lang="en-US" dirty="0"/>
              <a:t>SQL Database Server and SQL Database</a:t>
            </a:r>
          </a:p>
        </p:txBody>
      </p:sp>
      <p:grpSp>
        <p:nvGrpSpPr>
          <p:cNvPr id="3" name="Group 2" descr="The diagram depicts an SQL Database server as a container for two database instances with its ability to expose a tabular, data protocol endpoint. "/>
          <p:cNvGrpSpPr/>
          <p:nvPr/>
        </p:nvGrpSpPr>
        <p:grpSpPr>
          <a:xfrm>
            <a:off x="1468908" y="1759125"/>
            <a:ext cx="8966253" cy="4090825"/>
            <a:chOff x="1468908" y="1759125"/>
            <a:chExt cx="8966253" cy="4090825"/>
          </a:xfrm>
        </p:grpSpPr>
        <p:sp>
          <p:nvSpPr>
            <p:cNvPr id="17" name="TextBox 16">
              <a:extLst>
                <a:ext uri="{FF2B5EF4-FFF2-40B4-BE49-F238E27FC236}">
                  <a16:creationId xmlns:a16="http://schemas.microsoft.com/office/drawing/2014/main" id="{D49C5D81-4A7C-4D7F-8A25-B993E69008E0}"/>
                </a:ext>
              </a:extLst>
            </p:cNvPr>
            <p:cNvSpPr txBox="1"/>
            <p:nvPr/>
          </p:nvSpPr>
          <p:spPr>
            <a:xfrm>
              <a:off x="1732433" y="1759125"/>
              <a:ext cx="4178300" cy="369332"/>
            </a:xfrm>
            <a:prstGeom prst="rect">
              <a:avLst/>
            </a:prstGeom>
            <a:noFill/>
          </p:spPr>
          <p:txBody>
            <a:bodyPr wrap="square" lIns="0" tIns="0" rIns="0" bIns="0" rtlCol="0">
              <a:spAutoFit/>
            </a:bodyPr>
            <a:lstStyle/>
            <a:p>
              <a:pPr algn="ctr"/>
              <a:r>
                <a:rPr lang="en-IN" sz="2400" dirty="0">
                  <a:latin typeface="+mj-lt"/>
                </a:rPr>
                <a:t>SQL Database server</a:t>
              </a:r>
              <a:endParaRPr lang="en-US" sz="2400" dirty="0" err="1">
                <a:latin typeface="+mj-lt"/>
              </a:endParaRPr>
            </a:p>
          </p:txBody>
        </p:sp>
        <p:sp>
          <p:nvSpPr>
            <p:cNvPr id="9" name="Rectangle: Rounded Corners 8">
              <a:extLst>
                <a:ext uri="{FF2B5EF4-FFF2-40B4-BE49-F238E27FC236}">
                  <a16:creationId xmlns:a16="http://schemas.microsoft.com/office/drawing/2014/main" id="{CF2B40D0-7DAE-497D-A9AE-C82FD9253835}"/>
                </a:ext>
              </a:extLst>
            </p:cNvPr>
            <p:cNvSpPr/>
            <p:nvPr/>
          </p:nvSpPr>
          <p:spPr bwMode="auto">
            <a:xfrm>
              <a:off x="1468908" y="2147382"/>
              <a:ext cx="4705350" cy="2857500"/>
            </a:xfrm>
            <a:prstGeom prst="roundRect">
              <a:avLst>
                <a:gd name="adj" fmla="val 923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gradFill>
                    <a:gsLst>
                      <a:gs pos="2917">
                        <a:schemeClr val="tx1"/>
                      </a:gs>
                      <a:gs pos="30000">
                        <a:schemeClr val="tx1"/>
                      </a:gs>
                    </a:gsLst>
                    <a:lin ang="5400000" scaled="0"/>
                  </a:gradFill>
                  <a:latin typeface="+mj-lt"/>
                </a:rPr>
                <a:t>Databases</a:t>
              </a:r>
              <a:endParaRPr lang="en-US" sz="2400" dirty="0" err="1">
                <a:gradFill>
                  <a:gsLst>
                    <a:gs pos="2917">
                      <a:schemeClr val="tx1"/>
                    </a:gs>
                    <a:gs pos="30000">
                      <a:schemeClr val="tx1"/>
                    </a:gs>
                  </a:gsLst>
                  <a:lin ang="5400000" scaled="0"/>
                </a:gradFill>
                <a:latin typeface="+mj-lt"/>
              </a:endParaRPr>
            </a:p>
          </p:txBody>
        </p:sp>
        <p:pic>
          <p:nvPicPr>
            <p:cNvPr id="19" name="Picture 18">
              <a:extLst>
                <a:ext uri="{FF2B5EF4-FFF2-40B4-BE49-F238E27FC236}">
                  <a16:creationId xmlns:a16="http://schemas.microsoft.com/office/drawing/2014/main" id="{2E2627B3-33AF-48B2-B0FB-F53638CB09A7}"/>
                </a:ext>
              </a:extLst>
            </p:cNvPr>
            <p:cNvPicPr>
              <a:picLocks noChangeAspect="1"/>
            </p:cNvPicPr>
            <p:nvPr/>
          </p:nvPicPr>
          <p:blipFill>
            <a:blip r:embed="rId3"/>
            <a:stretch>
              <a:fillRect/>
            </a:stretch>
          </p:blipFill>
          <p:spPr>
            <a:xfrm>
              <a:off x="2035836" y="3080832"/>
              <a:ext cx="1647445" cy="1647445"/>
            </a:xfrm>
            <a:prstGeom prst="rect">
              <a:avLst/>
            </a:prstGeom>
          </p:spPr>
        </p:pic>
        <p:pic>
          <p:nvPicPr>
            <p:cNvPr id="20" name="Picture 19">
              <a:extLst>
                <a:ext uri="{FF2B5EF4-FFF2-40B4-BE49-F238E27FC236}">
                  <a16:creationId xmlns:a16="http://schemas.microsoft.com/office/drawing/2014/main" id="{7875ADC2-F1E6-4618-91D0-0A3F2B1B0374}"/>
                </a:ext>
              </a:extLst>
            </p:cNvPr>
            <p:cNvPicPr>
              <a:picLocks noChangeAspect="1"/>
            </p:cNvPicPr>
            <p:nvPr/>
          </p:nvPicPr>
          <p:blipFill>
            <a:blip r:embed="rId3"/>
            <a:stretch>
              <a:fillRect/>
            </a:stretch>
          </p:blipFill>
          <p:spPr>
            <a:xfrm>
              <a:off x="3959886" y="3080832"/>
              <a:ext cx="1647445" cy="1647445"/>
            </a:xfrm>
            <a:prstGeom prst="rect">
              <a:avLst/>
            </a:prstGeom>
          </p:spPr>
        </p:pic>
        <p:sp>
          <p:nvSpPr>
            <p:cNvPr id="30" name="Left Brace 29">
              <a:extLst>
                <a:ext uri="{FF2B5EF4-FFF2-40B4-BE49-F238E27FC236}">
                  <a16:creationId xmlns:a16="http://schemas.microsoft.com/office/drawing/2014/main" id="{B12173B5-D631-493F-9A2C-C04280FC0DB0}"/>
                </a:ext>
              </a:extLst>
            </p:cNvPr>
            <p:cNvSpPr/>
            <p:nvPr/>
          </p:nvSpPr>
          <p:spPr>
            <a:xfrm rot="5400000">
              <a:off x="3620035" y="2306480"/>
              <a:ext cx="216000" cy="1188000"/>
            </a:xfrm>
            <a:prstGeom prst="leftBrac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ABC60E87-FF46-4623-8341-9D4F9F2005D8}"/>
                </a:ext>
              </a:extLst>
            </p:cNvPr>
            <p:cNvCxnSpPr/>
            <p:nvPr/>
          </p:nvCxnSpPr>
          <p:spPr>
            <a:xfrm>
              <a:off x="6145681" y="3514728"/>
              <a:ext cx="1872000"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9E7644-00D4-4D3E-8332-03CD89162112}"/>
                </a:ext>
              </a:extLst>
            </p:cNvPr>
            <p:cNvSpPr txBox="1"/>
            <p:nvPr/>
          </p:nvSpPr>
          <p:spPr>
            <a:xfrm>
              <a:off x="7098944" y="2396034"/>
              <a:ext cx="2350389" cy="738664"/>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Tabular data stream protocol</a:t>
              </a:r>
              <a:endParaRPr lang="en-US" sz="2400" dirty="0" err="1">
                <a:gradFill>
                  <a:gsLst>
                    <a:gs pos="2917">
                      <a:schemeClr val="tx1"/>
                    </a:gs>
                    <a:gs pos="30000">
                      <a:schemeClr val="tx1"/>
                    </a:gs>
                  </a:gsLst>
                  <a:lin ang="5400000" scaled="0"/>
                </a:gradFill>
                <a:latin typeface="+mj-lt"/>
              </a:endParaRPr>
            </a:p>
          </p:txBody>
        </p:sp>
        <p:sp>
          <p:nvSpPr>
            <p:cNvPr id="14" name="Oval 13">
              <a:extLst>
                <a:ext uri="{FF2B5EF4-FFF2-40B4-BE49-F238E27FC236}">
                  <a16:creationId xmlns:a16="http://schemas.microsoft.com/office/drawing/2014/main" id="{8EAD324D-98D7-4C38-A4AF-9E46D537FC00}"/>
                </a:ext>
              </a:extLst>
            </p:cNvPr>
            <p:cNvSpPr/>
            <p:nvPr/>
          </p:nvSpPr>
          <p:spPr bwMode="auto">
            <a:xfrm>
              <a:off x="8004139" y="3233232"/>
              <a:ext cx="540000" cy="540000"/>
            </a:xfrm>
            <a:prstGeom prst="ellipse">
              <a:avLst/>
            </a:prstGeom>
            <a:solidFill>
              <a:schemeClr val="bg1"/>
            </a:solid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E343431-353A-4BF7-BF94-76DB605790B8}"/>
                </a:ext>
              </a:extLst>
            </p:cNvPr>
            <p:cNvCxnSpPr>
              <a:cxnSpLocks/>
            </p:cNvCxnSpPr>
            <p:nvPr/>
          </p:nvCxnSpPr>
          <p:spPr>
            <a:xfrm flipH="1">
              <a:off x="6603835" y="3695043"/>
              <a:ext cx="1452405" cy="1584000"/>
            </a:xfrm>
            <a:prstGeom prst="line">
              <a:avLst/>
            </a:prstGeom>
            <a:ln w="76200">
              <a:solidFill>
                <a:srgbClr val="D73B0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ECE3571-E01A-4B38-9A20-6EA9BD9E66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258" y="5201950"/>
              <a:ext cx="1022121" cy="648000"/>
            </a:xfrm>
            <a:prstGeom prst="rect">
              <a:avLst/>
            </a:prstGeom>
            <a:solidFill>
              <a:schemeClr val="bg1"/>
            </a:solidFill>
          </p:spPr>
        </p:pic>
        <p:cxnSp>
          <p:nvCxnSpPr>
            <p:cNvPr id="38" name="Straight Connector 37">
              <a:extLst>
                <a:ext uri="{FF2B5EF4-FFF2-40B4-BE49-F238E27FC236}">
                  <a16:creationId xmlns:a16="http://schemas.microsoft.com/office/drawing/2014/main" id="{E01A0D25-070D-47FD-8F8D-3A2542A2B918}"/>
                </a:ext>
              </a:extLst>
            </p:cNvPr>
            <p:cNvCxnSpPr>
              <a:cxnSpLocks/>
            </p:cNvCxnSpPr>
            <p:nvPr/>
          </p:nvCxnSpPr>
          <p:spPr>
            <a:xfrm>
              <a:off x="8470741" y="3675987"/>
              <a:ext cx="1452405" cy="1584000"/>
            </a:xfrm>
            <a:prstGeom prst="line">
              <a:avLst/>
            </a:prstGeom>
            <a:ln w="76200">
              <a:solidFill>
                <a:srgbClr val="D73B0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BE0AA1E-7F9C-4252-8127-82D1DD15EB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3040" y="5201950"/>
              <a:ext cx="1022121" cy="648000"/>
            </a:xfrm>
            <a:prstGeom prst="rect">
              <a:avLst/>
            </a:prstGeom>
            <a:solidFill>
              <a:schemeClr val="bg1"/>
            </a:solidFill>
          </p:spPr>
        </p:pic>
      </p:grpSp>
    </p:spTree>
    <p:extLst>
      <p:ext uri="{BB962C8B-B14F-4D97-AF65-F5344CB8AC3E}">
        <p14:creationId xmlns:p14="http://schemas.microsoft.com/office/powerpoint/2010/main" val="3330221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extLst>
      <p:ext uri="{BB962C8B-B14F-4D97-AF65-F5344CB8AC3E}">
        <p14:creationId xmlns:p14="http://schemas.microsoft.com/office/powerpoint/2010/main" val="402697934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p:txBody>
          <a:bodyPr/>
          <a:lstStyle/>
          <a:p>
            <a:r>
              <a:rPr lang="en-US" dirty="0"/>
              <a:t>Azure SQL Database deployment options</a:t>
            </a:r>
          </a:p>
        </p:txBody>
      </p:sp>
      <p:grpSp>
        <p:nvGrpSpPr>
          <p:cNvPr id="5" name="Group 4" descr="The diagram depicts the hierarchical relationship between the SQL Database service and its variant services—that is, a managed instance, a single database, and an elastic pool.">
            <a:extLst>
              <a:ext uri="{FF2B5EF4-FFF2-40B4-BE49-F238E27FC236}">
                <a16:creationId xmlns:a16="http://schemas.microsoft.com/office/drawing/2014/main" id="{E986BF5F-4AA6-4029-9CCB-3447883D01DD}"/>
              </a:ext>
            </a:extLst>
          </p:cNvPr>
          <p:cNvGrpSpPr/>
          <p:nvPr/>
        </p:nvGrpSpPr>
        <p:grpSpPr>
          <a:xfrm>
            <a:off x="1493491" y="1784703"/>
            <a:ext cx="9225309" cy="2910400"/>
            <a:chOff x="1493491" y="1784703"/>
            <a:chExt cx="9225309" cy="2910400"/>
          </a:xfrm>
        </p:grpSpPr>
        <p:sp>
          <p:nvSpPr>
            <p:cNvPr id="21" name="Rectangle 20">
              <a:extLst>
                <a:ext uri="{FF2B5EF4-FFF2-40B4-BE49-F238E27FC236}">
                  <a16:creationId xmlns:a16="http://schemas.microsoft.com/office/drawing/2014/main" id="{55AACBBE-7B79-4F16-BAFE-852970BDF807}"/>
                </a:ext>
              </a:extLst>
            </p:cNvPr>
            <p:cNvSpPr/>
            <p:nvPr/>
          </p:nvSpPr>
          <p:spPr bwMode="auto">
            <a:xfrm>
              <a:off x="4572000" y="1786633"/>
              <a:ext cx="3047036" cy="1229177"/>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2" algn="ctr"/>
              <a:r>
                <a:rPr lang="en-US" sz="2000" dirty="0">
                  <a:gradFill>
                    <a:gsLst>
                      <a:gs pos="2917">
                        <a:schemeClr val="tx1"/>
                      </a:gs>
                      <a:gs pos="30000">
                        <a:schemeClr val="tx1"/>
                      </a:gs>
                    </a:gsLst>
                    <a:lin ang="5400000" scaled="0"/>
                  </a:gradFill>
                  <a:latin typeface="+mj-lt"/>
                </a:rPr>
                <a:t>SQL Database</a:t>
              </a:r>
            </a:p>
            <a:p>
              <a:pPr lvl="2" algn="ctr"/>
              <a:r>
                <a:rPr lang="en-US" sz="1800" dirty="0">
                  <a:gradFill>
                    <a:gsLst>
                      <a:gs pos="2917">
                        <a:schemeClr val="tx1"/>
                      </a:gs>
                      <a:gs pos="30000">
                        <a:schemeClr val="tx1"/>
                      </a:gs>
                    </a:gsLst>
                    <a:lin ang="5400000" scaled="0"/>
                  </a:gradFill>
                </a:rPr>
                <a:t>(Platform as a Service or PaaS)</a:t>
              </a:r>
              <a:endParaRPr lang="en-US" sz="2000" dirty="0">
                <a:gradFill>
                  <a:gsLst>
                    <a:gs pos="2917">
                      <a:schemeClr val="tx1"/>
                    </a:gs>
                    <a:gs pos="30000">
                      <a:schemeClr val="tx1"/>
                    </a:gs>
                  </a:gsLst>
                  <a:lin ang="5400000" scaled="0"/>
                </a:gradFill>
              </a:endParaRPr>
            </a:p>
          </p:txBody>
        </p:sp>
        <p:cxnSp>
          <p:nvCxnSpPr>
            <p:cNvPr id="63" name="Connector: Elbow 62">
              <a:extLst>
                <a:ext uri="{FF2B5EF4-FFF2-40B4-BE49-F238E27FC236}">
                  <a16:creationId xmlns:a16="http://schemas.microsoft.com/office/drawing/2014/main" id="{1B4294AA-4A2A-4D53-B9B6-31774EF36CED}"/>
                </a:ext>
              </a:extLst>
            </p:cNvPr>
            <p:cNvCxnSpPr>
              <a:cxnSpLocks/>
              <a:stCxn id="21" idx="2"/>
              <a:endCxn id="26" idx="0"/>
            </p:cNvCxnSpPr>
            <p:nvPr/>
          </p:nvCxnSpPr>
          <p:spPr>
            <a:xfrm rot="5400000">
              <a:off x="4113270" y="1807066"/>
              <a:ext cx="773505" cy="3190992"/>
            </a:xfrm>
            <a:prstGeom prst="bentConnector3">
              <a:avLst/>
            </a:prstGeom>
            <a:ln w="76200">
              <a:solidFill>
                <a:srgbClr val="5C2E91"/>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8F0C34-CA2A-486A-81D9-46449C02E8F1}"/>
                </a:ext>
              </a:extLst>
            </p:cNvPr>
            <p:cNvSpPr/>
            <p:nvPr/>
          </p:nvSpPr>
          <p:spPr bwMode="auto">
            <a:xfrm>
              <a:off x="2400300" y="3825522"/>
              <a:ext cx="1905000" cy="812800"/>
            </a:xfrm>
            <a:prstGeom prst="rect">
              <a:avLst/>
            </a:prstGeom>
            <a:solidFill>
              <a:srgbClr val="9A50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2B9C37AE-56C1-4FC9-93EA-5A6655DA9EF1}"/>
                </a:ext>
              </a:extLst>
            </p:cNvPr>
            <p:cNvSpPr txBox="1"/>
            <p:nvPr/>
          </p:nvSpPr>
          <p:spPr>
            <a:xfrm>
              <a:off x="2706624" y="3830094"/>
              <a:ext cx="1583436" cy="841248"/>
            </a:xfrm>
            <a:prstGeom prst="rect">
              <a:avLst/>
            </a:prstGeom>
            <a:noFill/>
          </p:spPr>
          <p:txBody>
            <a:bodyPr wrap="square" lIns="91440" tIns="0" rIns="0" bIns="0" rtlCol="0" anchor="ctr">
              <a:noAutofit/>
            </a:bodyPr>
            <a:lstStyle/>
            <a:p>
              <a:pPr algn="l"/>
              <a:r>
                <a:rPr lang="en-US" sz="2200" b="1" dirty="0">
                  <a:gradFill>
                    <a:gsLst>
                      <a:gs pos="2917">
                        <a:schemeClr val="tx1"/>
                      </a:gs>
                      <a:gs pos="30000">
                        <a:schemeClr val="tx1"/>
                      </a:gs>
                    </a:gsLst>
                    <a:lin ang="5400000" scaled="0"/>
                  </a:gradFill>
                </a:rPr>
                <a:t>Managed Instance</a:t>
              </a:r>
            </a:p>
          </p:txBody>
        </p:sp>
        <p:sp>
          <p:nvSpPr>
            <p:cNvPr id="16" name="Rectangle 15">
              <a:extLst>
                <a:ext uri="{FF2B5EF4-FFF2-40B4-BE49-F238E27FC236}">
                  <a16:creationId xmlns:a16="http://schemas.microsoft.com/office/drawing/2014/main" id="{DAF2181F-78FE-477C-AED3-7C2A9B62B275}"/>
                </a:ext>
              </a:extLst>
            </p:cNvPr>
            <p:cNvSpPr/>
            <p:nvPr/>
          </p:nvSpPr>
          <p:spPr bwMode="auto">
            <a:xfrm>
              <a:off x="2667000" y="3825522"/>
              <a:ext cx="1639887" cy="838994"/>
            </a:xfrm>
            <a:custGeom>
              <a:avLst/>
              <a:gdLst>
                <a:gd name="connsiteX0" fmla="*/ 0 w 1625600"/>
                <a:gd name="connsiteY0" fmla="*/ 0 h 812800"/>
                <a:gd name="connsiteX1" fmla="*/ 1625600 w 1625600"/>
                <a:gd name="connsiteY1" fmla="*/ 0 h 812800"/>
                <a:gd name="connsiteX2" fmla="*/ 1625600 w 1625600"/>
                <a:gd name="connsiteY2" fmla="*/ 812800 h 812800"/>
                <a:gd name="connsiteX3" fmla="*/ 0 w 1625600"/>
                <a:gd name="connsiteY3" fmla="*/ 812800 h 812800"/>
                <a:gd name="connsiteX4" fmla="*/ 0 w 1625600"/>
                <a:gd name="connsiteY4" fmla="*/ 0 h 812800"/>
                <a:gd name="connsiteX0" fmla="*/ 508000 w 1625600"/>
                <a:gd name="connsiteY0" fmla="*/ 0 h 812800"/>
                <a:gd name="connsiteX1" fmla="*/ 1625600 w 1625600"/>
                <a:gd name="connsiteY1" fmla="*/ 0 h 812800"/>
                <a:gd name="connsiteX2" fmla="*/ 1625600 w 1625600"/>
                <a:gd name="connsiteY2" fmla="*/ 812800 h 812800"/>
                <a:gd name="connsiteX3" fmla="*/ 0 w 1625600"/>
                <a:gd name="connsiteY3" fmla="*/ 812800 h 812800"/>
                <a:gd name="connsiteX4" fmla="*/ 508000 w 1625600"/>
                <a:gd name="connsiteY4" fmla="*/ 0 h 812800"/>
                <a:gd name="connsiteX0" fmla="*/ 342900 w 1625600"/>
                <a:gd name="connsiteY0" fmla="*/ 0 h 838200"/>
                <a:gd name="connsiteX1" fmla="*/ 1625600 w 1625600"/>
                <a:gd name="connsiteY1" fmla="*/ 25400 h 838200"/>
                <a:gd name="connsiteX2" fmla="*/ 1625600 w 1625600"/>
                <a:gd name="connsiteY2" fmla="*/ 838200 h 838200"/>
                <a:gd name="connsiteX3" fmla="*/ 0 w 1625600"/>
                <a:gd name="connsiteY3" fmla="*/ 838200 h 838200"/>
                <a:gd name="connsiteX4" fmla="*/ 342900 w 1625600"/>
                <a:gd name="connsiteY4" fmla="*/ 0 h 838200"/>
                <a:gd name="connsiteX0" fmla="*/ 342900 w 1637506"/>
                <a:gd name="connsiteY0" fmla="*/ 794 h 838994"/>
                <a:gd name="connsiteX1" fmla="*/ 1637506 w 1637506"/>
                <a:gd name="connsiteY1" fmla="*/ 0 h 838994"/>
                <a:gd name="connsiteX2" fmla="*/ 1625600 w 1637506"/>
                <a:gd name="connsiteY2" fmla="*/ 838994 h 838994"/>
                <a:gd name="connsiteX3" fmla="*/ 0 w 1637506"/>
                <a:gd name="connsiteY3" fmla="*/ 838994 h 838994"/>
                <a:gd name="connsiteX4" fmla="*/ 342900 w 1637506"/>
                <a:gd name="connsiteY4" fmla="*/ 794 h 838994"/>
                <a:gd name="connsiteX0" fmla="*/ 342900 w 1639887"/>
                <a:gd name="connsiteY0" fmla="*/ 794 h 838994"/>
                <a:gd name="connsiteX1" fmla="*/ 1637506 w 1639887"/>
                <a:gd name="connsiteY1" fmla="*/ 0 h 838994"/>
                <a:gd name="connsiteX2" fmla="*/ 1639887 w 1639887"/>
                <a:gd name="connsiteY2" fmla="*/ 836612 h 838994"/>
                <a:gd name="connsiteX3" fmla="*/ 0 w 1639887"/>
                <a:gd name="connsiteY3" fmla="*/ 838994 h 838994"/>
                <a:gd name="connsiteX4" fmla="*/ 342900 w 1639887"/>
                <a:gd name="connsiteY4" fmla="*/ 794 h 838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887" h="838994">
                  <a:moveTo>
                    <a:pt x="342900" y="794"/>
                  </a:moveTo>
                  <a:lnTo>
                    <a:pt x="1637506" y="0"/>
                  </a:lnTo>
                  <a:cubicBezTo>
                    <a:pt x="1638300" y="278871"/>
                    <a:pt x="1639093" y="557741"/>
                    <a:pt x="1639887" y="836612"/>
                  </a:cubicBezTo>
                  <a:lnTo>
                    <a:pt x="0" y="838994"/>
                  </a:lnTo>
                  <a:lnTo>
                    <a:pt x="342900" y="794"/>
                  </a:lnTo>
                  <a:close/>
                </a:path>
              </a:pathLst>
            </a:custGeom>
            <a:solidFill>
              <a:srgbClr val="A379A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53E6A97B-98DD-466F-B8CE-30D45414060A}"/>
                </a:ext>
              </a:extLst>
            </p:cNvPr>
            <p:cNvSpPr txBox="1"/>
            <p:nvPr/>
          </p:nvSpPr>
          <p:spPr>
            <a:xfrm>
              <a:off x="2343956" y="3830094"/>
              <a:ext cx="1984204" cy="841248"/>
            </a:xfrm>
            <a:prstGeom prst="rect">
              <a:avLst/>
            </a:prstGeom>
            <a:noFill/>
          </p:spPr>
          <p:txBody>
            <a:bodyPr wrap="square" lIns="91440" tIns="0" rIns="0" bIns="0" rtlCol="0" anchor="ctr">
              <a:noAutofit/>
            </a:bodyPr>
            <a:lstStyle/>
            <a:p>
              <a:pPr algn="l"/>
              <a:r>
                <a:rPr lang="en-US" sz="2200" b="1" dirty="0">
                  <a:gradFill>
                    <a:gsLst>
                      <a:gs pos="2917">
                        <a:schemeClr val="tx1"/>
                      </a:gs>
                      <a:gs pos="30000">
                        <a:schemeClr val="tx1"/>
                      </a:gs>
                    </a:gsLst>
                    <a:lin ang="5400000" scaled="0"/>
                  </a:gradFill>
                </a:rPr>
                <a:t>Managed Instance</a:t>
              </a:r>
            </a:p>
          </p:txBody>
        </p:sp>
        <p:sp>
          <p:nvSpPr>
            <p:cNvPr id="14" name="Rectangle 13">
              <a:extLst>
                <a:ext uri="{FF2B5EF4-FFF2-40B4-BE49-F238E27FC236}">
                  <a16:creationId xmlns:a16="http://schemas.microsoft.com/office/drawing/2014/main" id="{EDA3AB32-4B4F-4ABC-B2D9-F17CC4C596D8}"/>
                </a:ext>
              </a:extLst>
            </p:cNvPr>
            <p:cNvSpPr/>
            <p:nvPr/>
          </p:nvSpPr>
          <p:spPr bwMode="auto">
            <a:xfrm>
              <a:off x="5638800" y="3825522"/>
              <a:ext cx="1905000" cy="812800"/>
            </a:xfrm>
            <a:prstGeom prst="rect">
              <a:avLst/>
            </a:prstGeom>
            <a:solidFill>
              <a:srgbClr val="FFB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F9BA6B9-9A70-4D8F-A4A6-E0B5F54CB439}"/>
                </a:ext>
              </a:extLst>
            </p:cNvPr>
            <p:cNvSpPr/>
            <p:nvPr/>
          </p:nvSpPr>
          <p:spPr bwMode="auto">
            <a:xfrm>
              <a:off x="5918200" y="3825522"/>
              <a:ext cx="1612900" cy="825500"/>
            </a:xfrm>
            <a:custGeom>
              <a:avLst/>
              <a:gdLst>
                <a:gd name="connsiteX0" fmla="*/ 0 w 1612900"/>
                <a:gd name="connsiteY0" fmla="*/ 0 h 812800"/>
                <a:gd name="connsiteX1" fmla="*/ 1612900 w 1612900"/>
                <a:gd name="connsiteY1" fmla="*/ 0 h 812800"/>
                <a:gd name="connsiteX2" fmla="*/ 1612900 w 1612900"/>
                <a:gd name="connsiteY2" fmla="*/ 812800 h 812800"/>
                <a:gd name="connsiteX3" fmla="*/ 0 w 1612900"/>
                <a:gd name="connsiteY3" fmla="*/ 812800 h 812800"/>
                <a:gd name="connsiteX4" fmla="*/ 0 w 1612900"/>
                <a:gd name="connsiteY4" fmla="*/ 0 h 812800"/>
                <a:gd name="connsiteX0" fmla="*/ 241300 w 1612900"/>
                <a:gd name="connsiteY0" fmla="*/ 0 h 838200"/>
                <a:gd name="connsiteX1" fmla="*/ 1612900 w 1612900"/>
                <a:gd name="connsiteY1" fmla="*/ 25400 h 838200"/>
                <a:gd name="connsiteX2" fmla="*/ 1612900 w 1612900"/>
                <a:gd name="connsiteY2" fmla="*/ 838200 h 838200"/>
                <a:gd name="connsiteX3" fmla="*/ 0 w 1612900"/>
                <a:gd name="connsiteY3" fmla="*/ 838200 h 838200"/>
                <a:gd name="connsiteX4" fmla="*/ 241300 w 1612900"/>
                <a:gd name="connsiteY4" fmla="*/ 0 h 838200"/>
                <a:gd name="connsiteX0" fmla="*/ 381000 w 1612900"/>
                <a:gd name="connsiteY0" fmla="*/ 0 h 863600"/>
                <a:gd name="connsiteX1" fmla="*/ 1612900 w 1612900"/>
                <a:gd name="connsiteY1" fmla="*/ 50800 h 863600"/>
                <a:gd name="connsiteX2" fmla="*/ 1612900 w 1612900"/>
                <a:gd name="connsiteY2" fmla="*/ 863600 h 863600"/>
                <a:gd name="connsiteX3" fmla="*/ 0 w 1612900"/>
                <a:gd name="connsiteY3" fmla="*/ 863600 h 863600"/>
                <a:gd name="connsiteX4" fmla="*/ 381000 w 1612900"/>
                <a:gd name="connsiteY4" fmla="*/ 0 h 863600"/>
                <a:gd name="connsiteX0" fmla="*/ 482600 w 1612900"/>
                <a:gd name="connsiteY0" fmla="*/ 0 h 825500"/>
                <a:gd name="connsiteX1" fmla="*/ 1612900 w 1612900"/>
                <a:gd name="connsiteY1" fmla="*/ 12700 h 825500"/>
                <a:gd name="connsiteX2" fmla="*/ 1612900 w 1612900"/>
                <a:gd name="connsiteY2" fmla="*/ 825500 h 825500"/>
                <a:gd name="connsiteX3" fmla="*/ 0 w 1612900"/>
                <a:gd name="connsiteY3" fmla="*/ 825500 h 825500"/>
                <a:gd name="connsiteX4" fmla="*/ 482600 w 1612900"/>
                <a:gd name="connsiteY4" fmla="*/ 0 h 825500"/>
                <a:gd name="connsiteX0" fmla="*/ 330200 w 1612900"/>
                <a:gd name="connsiteY0" fmla="*/ 0 h 825500"/>
                <a:gd name="connsiteX1" fmla="*/ 1612900 w 1612900"/>
                <a:gd name="connsiteY1" fmla="*/ 12700 h 825500"/>
                <a:gd name="connsiteX2" fmla="*/ 1612900 w 1612900"/>
                <a:gd name="connsiteY2" fmla="*/ 825500 h 825500"/>
                <a:gd name="connsiteX3" fmla="*/ 0 w 1612900"/>
                <a:gd name="connsiteY3" fmla="*/ 825500 h 825500"/>
                <a:gd name="connsiteX4" fmla="*/ 330200 w 161290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900" h="825500">
                  <a:moveTo>
                    <a:pt x="330200" y="0"/>
                  </a:moveTo>
                  <a:lnTo>
                    <a:pt x="1612900" y="12700"/>
                  </a:lnTo>
                  <a:lnTo>
                    <a:pt x="1612900" y="825500"/>
                  </a:lnTo>
                  <a:lnTo>
                    <a:pt x="0" y="825500"/>
                  </a:lnTo>
                  <a:lnTo>
                    <a:pt x="330200" y="0"/>
                  </a:lnTo>
                  <a:close/>
                </a:path>
              </a:pathLst>
            </a:custGeom>
            <a:solidFill>
              <a:srgbClr val="FDD0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4298F38E-0BFE-4BC8-BCC5-45C16EB88DBE}"/>
                </a:ext>
              </a:extLst>
            </p:cNvPr>
            <p:cNvSpPr txBox="1"/>
            <p:nvPr/>
          </p:nvSpPr>
          <p:spPr>
            <a:xfrm>
              <a:off x="5803899" y="3823012"/>
              <a:ext cx="1665111" cy="839299"/>
            </a:xfrm>
            <a:prstGeom prst="rect">
              <a:avLst/>
            </a:prstGeom>
            <a:noFill/>
          </p:spPr>
          <p:txBody>
            <a:bodyPr wrap="square" lIns="91440" tIns="0" rIns="0" bIns="0" rtlCol="0" anchor="ctr" anchorCtr="0">
              <a:noAutofit/>
            </a:bodyPr>
            <a:lstStyle/>
            <a:p>
              <a:pPr algn="l"/>
              <a:r>
                <a:rPr lang="en-US" sz="2200" b="1" dirty="0">
                  <a:gradFill>
                    <a:gsLst>
                      <a:gs pos="2917">
                        <a:schemeClr val="tx1"/>
                      </a:gs>
                      <a:gs pos="30000">
                        <a:schemeClr val="tx1"/>
                      </a:gs>
                    </a:gsLst>
                    <a:lin ang="5400000" scaled="0"/>
                  </a:gradFill>
                </a:rPr>
                <a:t>Single</a:t>
              </a:r>
            </a:p>
          </p:txBody>
        </p:sp>
        <p:sp>
          <p:nvSpPr>
            <p:cNvPr id="6" name="TextBox 5">
              <a:extLst>
                <a:ext uri="{FF2B5EF4-FFF2-40B4-BE49-F238E27FC236}">
                  <a16:creationId xmlns:a16="http://schemas.microsoft.com/office/drawing/2014/main" id="{E72A4993-23FF-47D3-8CAA-9448141C547E}"/>
                </a:ext>
              </a:extLst>
            </p:cNvPr>
            <p:cNvSpPr txBox="1"/>
            <p:nvPr/>
          </p:nvSpPr>
          <p:spPr>
            <a:xfrm>
              <a:off x="5667061" y="3823012"/>
              <a:ext cx="1840050" cy="839299"/>
            </a:xfrm>
            <a:prstGeom prst="rect">
              <a:avLst/>
            </a:prstGeom>
            <a:noFill/>
          </p:spPr>
          <p:txBody>
            <a:bodyPr wrap="square" lIns="91440" tIns="0" rIns="0" bIns="0" rtlCol="0" anchor="ctr" anchorCtr="0">
              <a:noAutofit/>
            </a:bodyPr>
            <a:lstStyle/>
            <a:p>
              <a:pPr algn="l"/>
              <a:r>
                <a:rPr lang="en-US" sz="2200" b="1" dirty="0">
                  <a:gradFill>
                    <a:gsLst>
                      <a:gs pos="2917">
                        <a:schemeClr val="tx1"/>
                      </a:gs>
                      <a:gs pos="30000">
                        <a:schemeClr val="tx1"/>
                      </a:gs>
                    </a:gsLst>
                    <a:lin ang="5400000" scaled="0"/>
                  </a:gradFill>
                </a:rPr>
                <a:t>Single</a:t>
              </a:r>
            </a:p>
          </p:txBody>
        </p:sp>
        <p:sp>
          <p:nvSpPr>
            <p:cNvPr id="15" name="Rectangle 14">
              <a:extLst>
                <a:ext uri="{FF2B5EF4-FFF2-40B4-BE49-F238E27FC236}">
                  <a16:creationId xmlns:a16="http://schemas.microsoft.com/office/drawing/2014/main" id="{26996AB1-E9A6-42B1-A295-924AE0AD183E}"/>
                </a:ext>
              </a:extLst>
            </p:cNvPr>
            <p:cNvSpPr/>
            <p:nvPr/>
          </p:nvSpPr>
          <p:spPr bwMode="auto">
            <a:xfrm>
              <a:off x="9004300" y="3825522"/>
              <a:ext cx="1714500" cy="812800"/>
            </a:xfrm>
            <a:prstGeom prst="rect">
              <a:avLst/>
            </a:prstGeom>
            <a:solidFill>
              <a:srgbClr val="B9D7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50BE0D5-43A5-47EB-8DB2-CD44A43324A3}"/>
                </a:ext>
              </a:extLst>
            </p:cNvPr>
            <p:cNvSpPr txBox="1"/>
            <p:nvPr/>
          </p:nvSpPr>
          <p:spPr>
            <a:xfrm>
              <a:off x="9022890" y="3815644"/>
              <a:ext cx="1678977" cy="856800"/>
            </a:xfrm>
            <a:prstGeom prst="rect">
              <a:avLst/>
            </a:prstGeom>
            <a:noFill/>
            <a:ln>
              <a:noFill/>
            </a:ln>
          </p:spPr>
          <p:txBody>
            <a:bodyPr wrap="square" lIns="91440" tIns="91440" rIns="0" bIns="91440" rtlCol="0" anchor="ctr" anchorCtr="0">
              <a:noAutofit/>
            </a:bodyPr>
            <a:lstStyle/>
            <a:p>
              <a:pPr algn="l"/>
              <a:r>
                <a:rPr lang="en-US" sz="2200" b="1" dirty="0">
                  <a:gradFill>
                    <a:gsLst>
                      <a:gs pos="2917">
                        <a:schemeClr val="tx1"/>
                      </a:gs>
                      <a:gs pos="30000">
                        <a:schemeClr val="tx1"/>
                      </a:gs>
                    </a:gsLst>
                    <a:lin ang="5400000" scaled="0"/>
                  </a:gradFill>
                </a:rPr>
                <a:t>Elastic Pool</a:t>
              </a:r>
            </a:p>
          </p:txBody>
        </p:sp>
        <p:sp>
          <p:nvSpPr>
            <p:cNvPr id="18" name="Rectangle 17">
              <a:extLst>
                <a:ext uri="{FF2B5EF4-FFF2-40B4-BE49-F238E27FC236}">
                  <a16:creationId xmlns:a16="http://schemas.microsoft.com/office/drawing/2014/main" id="{D33750B1-21BC-49D2-BD0E-905B3947B7E5}"/>
                </a:ext>
              </a:extLst>
            </p:cNvPr>
            <p:cNvSpPr/>
            <p:nvPr/>
          </p:nvSpPr>
          <p:spPr bwMode="auto">
            <a:xfrm>
              <a:off x="9010650" y="3825522"/>
              <a:ext cx="1701800" cy="812800"/>
            </a:xfrm>
            <a:custGeom>
              <a:avLst/>
              <a:gdLst>
                <a:gd name="connsiteX0" fmla="*/ 0 w 1701800"/>
                <a:gd name="connsiteY0" fmla="*/ 0 h 812800"/>
                <a:gd name="connsiteX1" fmla="*/ 1701800 w 1701800"/>
                <a:gd name="connsiteY1" fmla="*/ 0 h 812800"/>
                <a:gd name="connsiteX2" fmla="*/ 1701800 w 1701800"/>
                <a:gd name="connsiteY2" fmla="*/ 812800 h 812800"/>
                <a:gd name="connsiteX3" fmla="*/ 0 w 1701800"/>
                <a:gd name="connsiteY3" fmla="*/ 812800 h 812800"/>
                <a:gd name="connsiteX4" fmla="*/ 0 w 1701800"/>
                <a:gd name="connsiteY4" fmla="*/ 0 h 812800"/>
                <a:gd name="connsiteX0" fmla="*/ 393700 w 1701800"/>
                <a:gd name="connsiteY0" fmla="*/ 12700 h 812800"/>
                <a:gd name="connsiteX1" fmla="*/ 1701800 w 1701800"/>
                <a:gd name="connsiteY1" fmla="*/ 0 h 812800"/>
                <a:gd name="connsiteX2" fmla="*/ 1701800 w 1701800"/>
                <a:gd name="connsiteY2" fmla="*/ 812800 h 812800"/>
                <a:gd name="connsiteX3" fmla="*/ 0 w 1701800"/>
                <a:gd name="connsiteY3" fmla="*/ 812800 h 812800"/>
                <a:gd name="connsiteX4" fmla="*/ 393700 w 1701800"/>
                <a:gd name="connsiteY4" fmla="*/ 12700 h 812800"/>
                <a:gd name="connsiteX0" fmla="*/ 546100 w 1701800"/>
                <a:gd name="connsiteY0" fmla="*/ 0 h 825500"/>
                <a:gd name="connsiteX1" fmla="*/ 1701800 w 1701800"/>
                <a:gd name="connsiteY1" fmla="*/ 12700 h 825500"/>
                <a:gd name="connsiteX2" fmla="*/ 1701800 w 1701800"/>
                <a:gd name="connsiteY2" fmla="*/ 825500 h 825500"/>
                <a:gd name="connsiteX3" fmla="*/ 0 w 1701800"/>
                <a:gd name="connsiteY3" fmla="*/ 825500 h 825500"/>
                <a:gd name="connsiteX4" fmla="*/ 546100 w 1701800"/>
                <a:gd name="connsiteY4" fmla="*/ 0 h 825500"/>
                <a:gd name="connsiteX0" fmla="*/ 342900 w 1701800"/>
                <a:gd name="connsiteY0" fmla="*/ 12700 h 812800"/>
                <a:gd name="connsiteX1" fmla="*/ 1701800 w 1701800"/>
                <a:gd name="connsiteY1" fmla="*/ 0 h 812800"/>
                <a:gd name="connsiteX2" fmla="*/ 1701800 w 1701800"/>
                <a:gd name="connsiteY2" fmla="*/ 812800 h 812800"/>
                <a:gd name="connsiteX3" fmla="*/ 0 w 1701800"/>
                <a:gd name="connsiteY3" fmla="*/ 812800 h 812800"/>
                <a:gd name="connsiteX4" fmla="*/ 342900 w 1701800"/>
                <a:gd name="connsiteY4" fmla="*/ 12700 h 812800"/>
                <a:gd name="connsiteX0" fmla="*/ 349250 w 1701800"/>
                <a:gd name="connsiteY0" fmla="*/ 3175 h 812800"/>
                <a:gd name="connsiteX1" fmla="*/ 1701800 w 1701800"/>
                <a:gd name="connsiteY1" fmla="*/ 0 h 812800"/>
                <a:gd name="connsiteX2" fmla="*/ 1701800 w 1701800"/>
                <a:gd name="connsiteY2" fmla="*/ 812800 h 812800"/>
                <a:gd name="connsiteX3" fmla="*/ 0 w 1701800"/>
                <a:gd name="connsiteY3" fmla="*/ 812800 h 812800"/>
                <a:gd name="connsiteX4" fmla="*/ 349250 w 1701800"/>
                <a:gd name="connsiteY4" fmla="*/ 3175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1800" h="812800">
                  <a:moveTo>
                    <a:pt x="349250" y="3175"/>
                  </a:moveTo>
                  <a:lnTo>
                    <a:pt x="1701800" y="0"/>
                  </a:lnTo>
                  <a:lnTo>
                    <a:pt x="1701800" y="812800"/>
                  </a:lnTo>
                  <a:lnTo>
                    <a:pt x="0" y="812800"/>
                  </a:lnTo>
                  <a:lnTo>
                    <a:pt x="349250" y="3175"/>
                  </a:lnTo>
                  <a:close/>
                </a:path>
              </a:pathLst>
            </a:custGeom>
            <a:solidFill>
              <a:srgbClr val="D5E8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4F75570A-9EB7-451C-B641-43007CFED0AD}"/>
                </a:ext>
              </a:extLst>
            </p:cNvPr>
            <p:cNvSpPr txBox="1"/>
            <p:nvPr/>
          </p:nvSpPr>
          <p:spPr>
            <a:xfrm>
              <a:off x="8984790" y="3815644"/>
              <a:ext cx="1678977" cy="856800"/>
            </a:xfrm>
            <a:prstGeom prst="rect">
              <a:avLst/>
            </a:prstGeom>
            <a:noFill/>
            <a:ln>
              <a:noFill/>
            </a:ln>
          </p:spPr>
          <p:txBody>
            <a:bodyPr wrap="square" lIns="91440" tIns="91440" rIns="0" bIns="91440" rtlCol="0" anchor="ctr" anchorCtr="0">
              <a:noAutofit/>
            </a:bodyPr>
            <a:lstStyle/>
            <a:p>
              <a:pPr algn="l"/>
              <a:r>
                <a:rPr lang="en-US" sz="2200" b="1" dirty="0">
                  <a:gradFill>
                    <a:gsLst>
                      <a:gs pos="2917">
                        <a:schemeClr val="tx1"/>
                      </a:gs>
                      <a:gs pos="30000">
                        <a:schemeClr val="tx1"/>
                      </a:gs>
                    </a:gsLst>
                    <a:lin ang="5400000" scaled="0"/>
                  </a:gradFill>
                </a:rPr>
                <a:t>Elastic Pool</a:t>
              </a:r>
            </a:p>
          </p:txBody>
        </p:sp>
        <p:sp>
          <p:nvSpPr>
            <p:cNvPr id="26" name="Rectangle 25">
              <a:extLst>
                <a:ext uri="{FF2B5EF4-FFF2-40B4-BE49-F238E27FC236}">
                  <a16:creationId xmlns:a16="http://schemas.microsoft.com/office/drawing/2014/main" id="{E008CDE7-57DF-4562-B8E7-35E996393E08}"/>
                </a:ext>
              </a:extLst>
            </p:cNvPr>
            <p:cNvSpPr/>
            <p:nvPr/>
          </p:nvSpPr>
          <p:spPr bwMode="auto">
            <a:xfrm>
              <a:off x="1493491" y="3789315"/>
              <a:ext cx="2822069" cy="900000"/>
            </a:xfrm>
            <a:prstGeom prst="rect">
              <a:avLst/>
            </a:prstGeom>
            <a:solidFill>
              <a:srgbClr val="5C2E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descr="Illustrates the relationship between the Azure SQL DB service and all of its variant services (&quot;Managed Instance&quot;, &quot;Single&quot;, and &quot;Elastic Pool&quot;).">
              <a:extLst>
                <a:ext uri="{FF2B5EF4-FFF2-40B4-BE49-F238E27FC236}">
                  <a16:creationId xmlns:a16="http://schemas.microsoft.com/office/drawing/2014/main" id="{CCF8D6C6-2B15-47E7-B890-F0E9A12767E1}"/>
                </a:ext>
              </a:extLst>
            </p:cNvPr>
            <p:cNvSpPr/>
            <p:nvPr/>
          </p:nvSpPr>
          <p:spPr bwMode="auto">
            <a:xfrm>
              <a:off x="2346317"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Managed instance</a:t>
              </a:r>
            </a:p>
          </p:txBody>
        </p:sp>
        <p:sp>
          <p:nvSpPr>
            <p:cNvPr id="32" name="Rectangle 31">
              <a:extLst>
                <a:ext uri="{FF2B5EF4-FFF2-40B4-BE49-F238E27FC236}">
                  <a16:creationId xmlns:a16="http://schemas.microsoft.com/office/drawing/2014/main" id="{EFFDE6EA-5E06-4D3B-BEA4-3506BA418782}"/>
                </a:ext>
              </a:extLst>
            </p:cNvPr>
            <p:cNvSpPr/>
            <p:nvPr/>
          </p:nvSpPr>
          <p:spPr bwMode="auto">
            <a:xfrm>
              <a:off x="4690033" y="3789315"/>
              <a:ext cx="2822069" cy="90000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26">
              <a:extLst>
                <a:ext uri="{FF2B5EF4-FFF2-40B4-BE49-F238E27FC236}">
                  <a16:creationId xmlns:a16="http://schemas.microsoft.com/office/drawing/2014/main" id="{7FB83290-5F91-4D37-B928-BE22389F9296}"/>
                </a:ext>
              </a:extLst>
            </p:cNvPr>
            <p:cNvSpPr/>
            <p:nvPr/>
          </p:nvSpPr>
          <p:spPr bwMode="auto">
            <a:xfrm>
              <a:off x="5565437"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FFF1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Single</a:t>
              </a:r>
            </a:p>
          </p:txBody>
        </p:sp>
        <p:sp>
          <p:nvSpPr>
            <p:cNvPr id="35" name="Rectangle 34">
              <a:extLst>
                <a:ext uri="{FF2B5EF4-FFF2-40B4-BE49-F238E27FC236}">
                  <a16:creationId xmlns:a16="http://schemas.microsoft.com/office/drawing/2014/main" id="{E674E619-202A-4B28-B70F-7A43999801D3}"/>
                </a:ext>
              </a:extLst>
            </p:cNvPr>
            <p:cNvSpPr/>
            <p:nvPr/>
          </p:nvSpPr>
          <p:spPr bwMode="auto">
            <a:xfrm>
              <a:off x="7886575" y="3795103"/>
              <a:ext cx="2822069" cy="900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26">
              <a:extLst>
                <a:ext uri="{FF2B5EF4-FFF2-40B4-BE49-F238E27FC236}">
                  <a16:creationId xmlns:a16="http://schemas.microsoft.com/office/drawing/2014/main" id="{F2A54130-BCAC-4D87-9E38-1FC7AD3DDFE0}"/>
                </a:ext>
              </a:extLst>
            </p:cNvPr>
            <p:cNvSpPr/>
            <p:nvPr/>
          </p:nvSpPr>
          <p:spPr bwMode="auto">
            <a:xfrm>
              <a:off x="8739401" y="3789315"/>
              <a:ext cx="1971040" cy="900000"/>
            </a:xfrm>
            <a:custGeom>
              <a:avLst/>
              <a:gdLst>
                <a:gd name="connsiteX0" fmla="*/ 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0 w 2117810"/>
                <a:gd name="connsiteY4" fmla="*/ 0 h 900000"/>
                <a:gd name="connsiteX0" fmla="*/ 370390 w 2117810"/>
                <a:gd name="connsiteY0" fmla="*/ 0 h 900000"/>
                <a:gd name="connsiteX1" fmla="*/ 2117810 w 2117810"/>
                <a:gd name="connsiteY1" fmla="*/ 0 h 900000"/>
                <a:gd name="connsiteX2" fmla="*/ 2117810 w 2117810"/>
                <a:gd name="connsiteY2" fmla="*/ 900000 h 900000"/>
                <a:gd name="connsiteX3" fmla="*/ 0 w 2117810"/>
                <a:gd name="connsiteY3" fmla="*/ 900000 h 900000"/>
                <a:gd name="connsiteX4" fmla="*/ 370390 w 2117810"/>
                <a:gd name="connsiteY4" fmla="*/ 0 h 9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810" h="900000">
                  <a:moveTo>
                    <a:pt x="370390" y="0"/>
                  </a:moveTo>
                  <a:lnTo>
                    <a:pt x="2117810" y="0"/>
                  </a:lnTo>
                  <a:lnTo>
                    <a:pt x="2117810" y="900000"/>
                  </a:lnTo>
                  <a:lnTo>
                    <a:pt x="0" y="900000"/>
                  </a:lnTo>
                  <a:lnTo>
                    <a:pt x="370390" y="0"/>
                  </a:lnTo>
                  <a:close/>
                </a:path>
              </a:pathLst>
            </a:cu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1"/>
              <a:r>
                <a:rPr lang="en-US" sz="2000" dirty="0">
                  <a:gradFill>
                    <a:gsLst>
                      <a:gs pos="2917">
                        <a:schemeClr val="tx1"/>
                      </a:gs>
                      <a:gs pos="30000">
                        <a:schemeClr val="tx1"/>
                      </a:gs>
                    </a:gsLst>
                    <a:lin ang="5400000" scaled="0"/>
                  </a:gradFill>
                  <a:latin typeface="+mj-lt"/>
                </a:rPr>
                <a:t>Elastic pool</a:t>
              </a:r>
            </a:p>
          </p:txBody>
        </p:sp>
        <p:pic>
          <p:nvPicPr>
            <p:cNvPr id="38" name="Picture 37">
              <a:extLst>
                <a:ext uri="{FF2B5EF4-FFF2-40B4-BE49-F238E27FC236}">
                  <a16:creationId xmlns:a16="http://schemas.microsoft.com/office/drawing/2014/main" id="{0475B449-B5A5-414A-9D83-C65F36D90743}"/>
                </a:ext>
              </a:extLst>
            </p:cNvPr>
            <p:cNvPicPr>
              <a:picLocks noChangeAspect="1"/>
            </p:cNvPicPr>
            <p:nvPr/>
          </p:nvPicPr>
          <p:blipFill>
            <a:blip r:embed="rId3"/>
            <a:stretch>
              <a:fillRect/>
            </a:stretch>
          </p:blipFill>
          <p:spPr>
            <a:xfrm>
              <a:off x="8031467" y="3893917"/>
              <a:ext cx="695846" cy="692726"/>
            </a:xfrm>
            <a:prstGeom prst="rect">
              <a:avLst/>
            </a:prstGeom>
          </p:spPr>
        </p:pic>
        <p:pic>
          <p:nvPicPr>
            <p:cNvPr id="40" name="Picture 39" descr="A close up of a logo&#10;&#10;Description automatically generated">
              <a:extLst>
                <a:ext uri="{FF2B5EF4-FFF2-40B4-BE49-F238E27FC236}">
                  <a16:creationId xmlns:a16="http://schemas.microsoft.com/office/drawing/2014/main" id="{C7B281E0-9E81-4F91-9D2F-C1ED3781FA1C}"/>
                </a:ext>
              </a:extLst>
            </p:cNvPr>
            <p:cNvPicPr>
              <a:picLocks noChangeAspect="1"/>
            </p:cNvPicPr>
            <p:nvPr/>
          </p:nvPicPr>
          <p:blipFill>
            <a:blip r:embed="rId4"/>
            <a:stretch>
              <a:fillRect/>
            </a:stretch>
          </p:blipFill>
          <p:spPr>
            <a:xfrm>
              <a:off x="4919241" y="3938940"/>
              <a:ext cx="460449" cy="602681"/>
            </a:xfrm>
            <a:prstGeom prst="rect">
              <a:avLst/>
            </a:prstGeom>
          </p:spPr>
        </p:pic>
        <p:pic>
          <p:nvPicPr>
            <p:cNvPr id="42" name="Picture 41">
              <a:extLst>
                <a:ext uri="{FF2B5EF4-FFF2-40B4-BE49-F238E27FC236}">
                  <a16:creationId xmlns:a16="http://schemas.microsoft.com/office/drawing/2014/main" id="{ACE1287A-BE60-49A9-801B-37EC242526B0}"/>
                </a:ext>
              </a:extLst>
            </p:cNvPr>
            <p:cNvPicPr>
              <a:picLocks noChangeAspect="1"/>
            </p:cNvPicPr>
            <p:nvPr/>
          </p:nvPicPr>
          <p:blipFill>
            <a:blip r:embed="rId5"/>
            <a:srcRect/>
            <a:stretch/>
          </p:blipFill>
          <p:spPr>
            <a:xfrm>
              <a:off x="1721385" y="3973551"/>
              <a:ext cx="508056" cy="533459"/>
            </a:xfrm>
            <a:prstGeom prst="rect">
              <a:avLst/>
            </a:prstGeom>
          </p:spPr>
        </p:pic>
        <p:sp>
          <p:nvSpPr>
            <p:cNvPr id="4" name="Rectangle 3">
              <a:extLst>
                <a:ext uri="{FF2B5EF4-FFF2-40B4-BE49-F238E27FC236}">
                  <a16:creationId xmlns:a16="http://schemas.microsoft.com/office/drawing/2014/main" id="{AA4BA0F9-9279-4874-ADA5-683DA79A9581}"/>
                </a:ext>
              </a:extLst>
            </p:cNvPr>
            <p:cNvSpPr/>
            <p:nvPr/>
          </p:nvSpPr>
          <p:spPr bwMode="auto">
            <a:xfrm>
              <a:off x="4584897" y="1784703"/>
              <a:ext cx="914400" cy="1229177"/>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a:extLst>
                <a:ext uri="{FF2B5EF4-FFF2-40B4-BE49-F238E27FC236}">
                  <a16:creationId xmlns:a16="http://schemas.microsoft.com/office/drawing/2014/main" id="{A06E3FCB-0261-40E7-8D2A-85E3AEDD4338}"/>
                </a:ext>
              </a:extLst>
            </p:cNvPr>
            <p:cNvPicPr>
              <a:picLocks noChangeAspect="1"/>
            </p:cNvPicPr>
            <p:nvPr/>
          </p:nvPicPr>
          <p:blipFill>
            <a:blip r:embed="rId6"/>
            <a:stretch>
              <a:fillRect/>
            </a:stretch>
          </p:blipFill>
          <p:spPr>
            <a:xfrm>
              <a:off x="4813012" y="2156093"/>
              <a:ext cx="372574" cy="491121"/>
            </a:xfrm>
            <a:prstGeom prst="rect">
              <a:avLst/>
            </a:prstGeom>
          </p:spPr>
        </p:pic>
        <p:cxnSp>
          <p:nvCxnSpPr>
            <p:cNvPr id="65" name="Connector: Elbow 64">
              <a:extLst>
                <a:ext uri="{FF2B5EF4-FFF2-40B4-BE49-F238E27FC236}">
                  <a16:creationId xmlns:a16="http://schemas.microsoft.com/office/drawing/2014/main" id="{73AFE618-999F-44DC-9067-89B27A3FE5B9}"/>
                </a:ext>
              </a:extLst>
            </p:cNvPr>
            <p:cNvCxnSpPr>
              <a:cxnSpLocks/>
              <a:stCxn id="21" idx="2"/>
              <a:endCxn id="32" idx="0"/>
            </p:cNvCxnSpPr>
            <p:nvPr/>
          </p:nvCxnSpPr>
          <p:spPr>
            <a:xfrm rot="16200000" flipH="1">
              <a:off x="5711541" y="3399787"/>
              <a:ext cx="773505" cy="5550"/>
            </a:xfrm>
            <a:prstGeom prst="bentConnector3">
              <a:avLst/>
            </a:prstGeom>
            <a:ln w="76200">
              <a:solidFill>
                <a:srgbClr val="FFB901"/>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770CBAC5-6B36-4BDB-863D-0A72B8A3C13F}"/>
                </a:ext>
              </a:extLst>
            </p:cNvPr>
            <p:cNvCxnSpPr>
              <a:cxnSpLocks/>
              <a:stCxn id="21" idx="2"/>
              <a:endCxn id="35" idx="0"/>
            </p:cNvCxnSpPr>
            <p:nvPr/>
          </p:nvCxnSpPr>
          <p:spPr>
            <a:xfrm rot="16200000" flipH="1">
              <a:off x="7306918" y="1804410"/>
              <a:ext cx="779293" cy="3202092"/>
            </a:xfrm>
            <a:prstGeom prst="bentConnector3">
              <a:avLst/>
            </a:prstGeom>
            <a:ln w="76200">
              <a:solidFill>
                <a:srgbClr val="107C0F"/>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511909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Choosing the right SQL option in Azure</a:t>
            </a:r>
          </a:p>
        </p:txBody>
      </p:sp>
      <p:graphicFrame>
        <p:nvGraphicFramePr>
          <p:cNvPr id="4" name="Table 3" descr="Table illustrating advantages for each SQL Server option in Azure. Columns are: SQL Server on VM, Azure SQL Database (Managed Instance), Azure SQL Database (Logical server).">
            <a:extLst>
              <a:ext uri="{FF2B5EF4-FFF2-40B4-BE49-F238E27FC236}">
                <a16:creationId xmlns:a16="http://schemas.microsoft.com/office/drawing/2014/main" id="{332AD451-F7E6-420C-A039-A56FB7C1F250}"/>
              </a:ext>
            </a:extLst>
          </p:cNvPr>
          <p:cNvGraphicFramePr>
            <a:graphicFrameLocks noGrp="1"/>
          </p:cNvGraphicFramePr>
          <p:nvPr/>
        </p:nvGraphicFramePr>
        <p:xfrm>
          <a:off x="609600" y="1420781"/>
          <a:ext cx="10972800" cy="4846320"/>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160343">
                <a:tc>
                  <a:txBody>
                    <a:bodyPr/>
                    <a:lstStyle/>
                    <a:p>
                      <a:pPr algn="ctr"/>
                      <a:r>
                        <a:rPr lang="en-US" sz="1800" dirty="0">
                          <a:effectLst/>
                        </a:rPr>
                        <a:t>SQL Server on a </a:t>
                      </a:r>
                      <a:br>
                        <a:rPr lang="en-US" sz="1800" dirty="0">
                          <a:effectLst/>
                        </a:rPr>
                      </a:br>
                      <a:r>
                        <a:rPr lang="en-US" sz="1800" dirty="0">
                          <a:effectLst/>
                        </a:rPr>
                        <a:t>virtual machine (VM)</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92380651"/>
                  </a:ext>
                </a:extLst>
              </a:tr>
              <a:tr h="1452557">
                <a:tc>
                  <a:txBody>
                    <a:bodyPr/>
                    <a:lstStyle/>
                    <a:p>
                      <a:pPr marL="271463" indent="-180975">
                        <a:buFont typeface="Arial" panose="020B0604020202020204" pitchFamily="34" charset="0"/>
                        <a:buChar char="•"/>
                      </a:pPr>
                      <a:r>
                        <a:rPr lang="en-US" sz="1800" dirty="0">
                          <a:effectLst/>
                        </a:rPr>
                        <a:t>You have full control over the SQL Server engine</a:t>
                      </a:r>
                    </a:p>
                    <a:p>
                      <a:pPr marL="271463" indent="-180975">
                        <a:buFont typeface="Arial" panose="020B0604020202020204" pitchFamily="34" charset="0"/>
                        <a:buChar char="•"/>
                      </a:pPr>
                      <a:r>
                        <a:rPr lang="en-US" sz="1800" dirty="0">
                          <a:effectLst/>
                        </a:rPr>
                        <a:t>Up to 99.95% availability</a:t>
                      </a:r>
                    </a:p>
                    <a:p>
                      <a:pPr marL="271463" indent="-180975">
                        <a:buFont typeface="Arial" panose="020B0604020202020204" pitchFamily="34" charset="0"/>
                        <a:buChar char="•"/>
                      </a:pPr>
                      <a:r>
                        <a:rPr lang="en-US" sz="1800" dirty="0">
                          <a:effectLst/>
                        </a:rPr>
                        <a:t>Full parity with the matching version of on-premises SQL Server</a:t>
                      </a:r>
                    </a:p>
                    <a:p>
                      <a:pPr marL="271463" indent="-180975">
                        <a:buFont typeface="Arial" panose="020B0604020202020204" pitchFamily="34" charset="0"/>
                        <a:buChar char="•"/>
                      </a:pPr>
                      <a:r>
                        <a:rPr lang="en-US" sz="1800" dirty="0">
                          <a:effectLst/>
                        </a:rPr>
                        <a:t>Fixed, well-known database engine version</a:t>
                      </a:r>
                    </a:p>
                    <a:p>
                      <a:pPr marL="271463" indent="-180975">
                        <a:buFont typeface="Arial" panose="020B0604020202020204" pitchFamily="34" charset="0"/>
                        <a:buChar char="•"/>
                      </a:pPr>
                      <a:r>
                        <a:rPr lang="en-US" sz="1800" dirty="0">
                          <a:effectLst/>
                        </a:rPr>
                        <a:t>Easy migration from SQL Server on-premises</a:t>
                      </a:r>
                    </a:p>
                    <a:p>
                      <a:pPr marL="271463" indent="-180975">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71463" indent="-180975">
                        <a:buFont typeface="Arial" panose="020B0604020202020204" pitchFamily="34" charset="0"/>
                        <a:buChar char="•"/>
                      </a:pPr>
                      <a:r>
                        <a:rPr lang="en-US" sz="1800" dirty="0">
                          <a:effectLst/>
                        </a:rPr>
                        <a:t>You have the ability to deploy application or services on the host where SQL Server is placed</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195263">
                        <a:buFont typeface="Arial" panose="020B0604020202020204" pitchFamily="34" charset="0"/>
                        <a:buChar char="•"/>
                      </a:pPr>
                      <a:r>
                        <a:rPr lang="en-US" sz="1800" dirty="0">
                          <a:effectLst/>
                        </a:rPr>
                        <a:t>High compatibility with SQL Server on-premises</a:t>
                      </a:r>
                    </a:p>
                    <a:p>
                      <a:pPr marL="285750" indent="-195263">
                        <a:buFont typeface="Arial" panose="020B0604020202020204" pitchFamily="34" charset="0"/>
                        <a:buChar char="•"/>
                      </a:pPr>
                      <a:r>
                        <a:rPr lang="en-US" sz="1800" dirty="0">
                          <a:effectLst/>
                        </a:rPr>
                        <a:t>99.99% availability guaranteed</a:t>
                      </a:r>
                    </a:p>
                    <a:p>
                      <a:pPr marL="285750" indent="-195263">
                        <a:buFont typeface="Arial" panose="020B0604020202020204" pitchFamily="34" charset="0"/>
                        <a:buChar char="•"/>
                      </a:pPr>
                      <a:r>
                        <a:rPr lang="en-US" sz="1800" dirty="0">
                          <a:effectLst/>
                        </a:rPr>
                        <a:t>Built-in backups, patching, recovery</a:t>
                      </a:r>
                    </a:p>
                    <a:p>
                      <a:pPr marL="285750" indent="-195263">
                        <a:buFont typeface="Arial" panose="020B0604020202020204" pitchFamily="34" charset="0"/>
                        <a:buChar char="•"/>
                      </a:pPr>
                      <a:r>
                        <a:rPr lang="en-US" sz="1800" dirty="0">
                          <a:effectLst/>
                        </a:rPr>
                        <a:t>Latest stable Database Engine version</a:t>
                      </a:r>
                    </a:p>
                    <a:p>
                      <a:pPr marL="285750" indent="-195263">
                        <a:buFont typeface="Arial" panose="020B0604020202020204" pitchFamily="34" charset="0"/>
                        <a:buChar char="•"/>
                      </a:pPr>
                      <a:r>
                        <a:rPr lang="en-US" sz="1800" dirty="0">
                          <a:effectLst/>
                        </a:rPr>
                        <a:t>Easy migration from SQL Server</a:t>
                      </a:r>
                    </a:p>
                    <a:p>
                      <a:pPr marL="285750" indent="-195263">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85750" indent="-195263">
                        <a:buFont typeface="Arial" panose="020B0604020202020204" pitchFamily="34" charset="0"/>
                        <a:buChar char="•"/>
                      </a:pPr>
                      <a:r>
                        <a:rPr lang="en-US" sz="1800" dirty="0">
                          <a:effectLst/>
                        </a:rPr>
                        <a:t>Built-in advanced intelligence and security</a:t>
                      </a:r>
                    </a:p>
                    <a:p>
                      <a:pPr marL="285750" indent="-195263">
                        <a:buFont typeface="Arial" panose="020B0604020202020204" pitchFamily="34" charset="0"/>
                        <a:buChar char="•"/>
                      </a:pPr>
                      <a:r>
                        <a:rPr lang="en-US" sz="1800" dirty="0">
                          <a:effectLst/>
                        </a:rPr>
                        <a:t>Online change of resources (CPU/storage)</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195263">
                        <a:buFont typeface="Arial" panose="020B0604020202020204" pitchFamily="34" charset="0"/>
                        <a:buChar char="•"/>
                      </a:pPr>
                      <a:r>
                        <a:rPr lang="en-US" sz="1800" dirty="0">
                          <a:effectLst/>
                        </a:rPr>
                        <a:t>The most commonly used SQL Server features are available</a:t>
                      </a:r>
                    </a:p>
                    <a:p>
                      <a:pPr marL="285750" indent="-195263">
                        <a:buFont typeface="Arial" panose="020B0604020202020204" pitchFamily="34" charset="0"/>
                        <a:buChar char="•"/>
                      </a:pPr>
                      <a:r>
                        <a:rPr lang="en-US" sz="1800" dirty="0">
                          <a:effectLst/>
                        </a:rPr>
                        <a:t>99.99% availability guaranteed</a:t>
                      </a:r>
                    </a:p>
                    <a:p>
                      <a:pPr marL="285750" indent="-195263">
                        <a:buFont typeface="Arial" panose="020B0604020202020204" pitchFamily="34" charset="0"/>
                        <a:buChar char="•"/>
                      </a:pPr>
                      <a:r>
                        <a:rPr lang="en-US" sz="1800" dirty="0">
                          <a:effectLst/>
                        </a:rPr>
                        <a:t>Built-in backups, patching, recovery</a:t>
                      </a:r>
                    </a:p>
                    <a:p>
                      <a:pPr marL="285750" indent="-195263">
                        <a:buFont typeface="Arial" panose="020B0604020202020204" pitchFamily="34" charset="0"/>
                        <a:buChar char="•"/>
                      </a:pPr>
                      <a:r>
                        <a:rPr lang="en-US" sz="1800" dirty="0">
                          <a:effectLst/>
                        </a:rPr>
                        <a:t>Latest stable Database Engine version</a:t>
                      </a:r>
                    </a:p>
                    <a:p>
                      <a:pPr marL="285750" indent="-195263">
                        <a:buFont typeface="Arial" panose="020B0604020202020204" pitchFamily="34" charset="0"/>
                        <a:buChar char="•"/>
                      </a:pPr>
                      <a:r>
                        <a:rPr lang="en-US" sz="1800" dirty="0">
                          <a:effectLst/>
                        </a:rPr>
                        <a:t>Ability to assign necessary resources (CPU/storage) to individual databases</a:t>
                      </a:r>
                    </a:p>
                    <a:p>
                      <a:pPr marL="285750" indent="-195263">
                        <a:buFont typeface="Arial" panose="020B0604020202020204" pitchFamily="34" charset="0"/>
                        <a:buChar char="•"/>
                      </a:pPr>
                      <a:r>
                        <a:rPr lang="en-US" sz="1800" dirty="0">
                          <a:effectLst/>
                        </a:rPr>
                        <a:t>Built-in advanced intelligence and security</a:t>
                      </a:r>
                    </a:p>
                    <a:p>
                      <a:pPr marL="285750" indent="-195263">
                        <a:buFont typeface="Arial" panose="020B0604020202020204" pitchFamily="34" charset="0"/>
                        <a:buChar char="•"/>
                      </a:pPr>
                      <a:r>
                        <a:rPr lang="en-US" sz="1800" dirty="0">
                          <a:effectLst/>
                        </a:rPr>
                        <a:t>Online change of resources (CPU/storage)</a:t>
                      </a:r>
                    </a:p>
                  </a:txBody>
                  <a:tcPr marL="45720" marR="45720">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422801268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SQL option weaknesses</a:t>
            </a:r>
          </a:p>
        </p:txBody>
      </p:sp>
      <p:graphicFrame>
        <p:nvGraphicFramePr>
          <p:cNvPr id="3" name="Table 2" descr="Table illustrating weaknesses for each SQL Server option in Azure. Columns are: SQL Server on VM, Azure SQL Database (Managed Instance), Azure SQL Database (Logical server).">
            <a:extLst>
              <a:ext uri="{FF2B5EF4-FFF2-40B4-BE49-F238E27FC236}">
                <a16:creationId xmlns:a16="http://schemas.microsoft.com/office/drawing/2014/main" id="{80F88E02-38FD-45FF-81CD-FB4CC22F55BD}"/>
              </a:ext>
            </a:extLst>
          </p:cNvPr>
          <p:cNvGraphicFramePr>
            <a:graphicFrameLocks noGrp="1"/>
          </p:cNvGraphicFramePr>
          <p:nvPr/>
        </p:nvGraphicFramePr>
        <p:xfrm>
          <a:off x="609600" y="1420780"/>
          <a:ext cx="10972800" cy="4675219"/>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654531">
                <a:tc>
                  <a:txBody>
                    <a:bodyPr/>
                    <a:lstStyle/>
                    <a:p>
                      <a:pPr algn="ctr"/>
                      <a:r>
                        <a:rPr lang="en-US" sz="1800" dirty="0">
                          <a:effectLst/>
                        </a:rPr>
                        <a:t>SQL Server on VM</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2380651"/>
                  </a:ext>
                </a:extLst>
              </a:tr>
              <a:tr h="4020688">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You need to manage your backups and patches</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You need to implement your own high-availability solution</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There is downtime while changing the resources (CPU/storage)</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There is still a minimal number of SQL Server features that are not available</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No guaranteed exact maintenance time (but nearly transparent)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Compatibility with the SQL Server version can be achieved only by using database compatibility levels</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Migration from SQL Server might be difficult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Some SQL Server features are not available</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No guaranteed exact maintenance time (but nearly transparent)</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Compatibility with the SQL Server version can be achieved only by using database compatibility levels</a:t>
                      </a:r>
                    </a:p>
                    <a:p>
                      <a:pPr marL="271463" indent="-180975" algn="l" defTabSz="932742" rtl="0" eaLnBrk="1" latinLnBrk="0" hangingPunct="1">
                        <a:buFont typeface="Arial" panose="020B0604020202020204" pitchFamily="34" charset="0"/>
                        <a:buChar char="•"/>
                      </a:pPr>
                      <a:r>
                        <a:rPr lang="en-US" sz="1800" kern="1200" dirty="0">
                          <a:solidFill>
                            <a:schemeClr val="dk1"/>
                          </a:solidFill>
                          <a:effectLst/>
                          <a:latin typeface="+mn-lt"/>
                          <a:ea typeface="+mn-ea"/>
                          <a:cs typeface="+mn-cs"/>
                        </a:rPr>
                        <a:t>Private IP address cannot be assigned (you can limit the access using firewall rules)</a:t>
                      </a:r>
                    </a:p>
                  </a:txBody>
                  <a:tcPr marL="45720" marR="45720">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30430526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0D382-DE00-4759-8E62-AB110BA5D010}"/>
              </a:ext>
            </a:extLst>
          </p:cNvPr>
          <p:cNvSpPr>
            <a:spLocks noGrp="1"/>
          </p:cNvSpPr>
          <p:nvPr>
            <p:ph type="title"/>
          </p:nvPr>
        </p:nvSpPr>
        <p:spPr/>
        <p:txBody>
          <a:bodyPr/>
          <a:lstStyle/>
          <a:p>
            <a:r>
              <a:rPr lang="en-US" dirty="0"/>
              <a:t>Copying a SQL database</a:t>
            </a:r>
          </a:p>
        </p:txBody>
      </p:sp>
      <p:grpSp>
        <p:nvGrpSpPr>
          <p:cNvPr id="2" name="Group 1" descr="This diagram depicts the creation of a consistent copy of a SQL database instance in Microsoft Azure.">
            <a:extLst>
              <a:ext uri="{FF2B5EF4-FFF2-40B4-BE49-F238E27FC236}">
                <a16:creationId xmlns:a16="http://schemas.microsoft.com/office/drawing/2014/main" id="{2D2770E1-41D9-4504-8AA9-0614EAD4896D}"/>
              </a:ext>
            </a:extLst>
          </p:cNvPr>
          <p:cNvGrpSpPr/>
          <p:nvPr/>
        </p:nvGrpSpPr>
        <p:grpSpPr>
          <a:xfrm>
            <a:off x="1147404" y="2100930"/>
            <a:ext cx="10082467" cy="3679743"/>
            <a:chOff x="1147404" y="2100930"/>
            <a:chExt cx="10082467" cy="3679743"/>
          </a:xfrm>
        </p:grpSpPr>
        <p:pic>
          <p:nvPicPr>
            <p:cNvPr id="6" name="Picture 5">
              <a:extLst>
                <a:ext uri="{FF2B5EF4-FFF2-40B4-BE49-F238E27FC236}">
                  <a16:creationId xmlns:a16="http://schemas.microsoft.com/office/drawing/2014/main" id="{FAC1A38E-E1F7-44CE-A63D-904710269D40}"/>
                </a:ext>
              </a:extLst>
            </p:cNvPr>
            <p:cNvPicPr>
              <a:picLocks noChangeAspect="1"/>
            </p:cNvPicPr>
            <p:nvPr/>
          </p:nvPicPr>
          <p:blipFill>
            <a:blip r:embed="rId3"/>
            <a:stretch>
              <a:fillRect/>
            </a:stretch>
          </p:blipFill>
          <p:spPr>
            <a:xfrm>
              <a:off x="1147404" y="3011424"/>
              <a:ext cx="2212531" cy="2212531"/>
            </a:xfrm>
            <a:prstGeom prst="rect">
              <a:avLst/>
            </a:prstGeom>
          </p:spPr>
        </p:pic>
        <p:sp>
          <p:nvSpPr>
            <p:cNvPr id="12" name="TextBox 11">
              <a:extLst>
                <a:ext uri="{FF2B5EF4-FFF2-40B4-BE49-F238E27FC236}">
                  <a16:creationId xmlns:a16="http://schemas.microsoft.com/office/drawing/2014/main" id="{AE3F2189-B70E-4254-ABBB-4C14F7524B8C}"/>
                </a:ext>
              </a:extLst>
            </p:cNvPr>
            <p:cNvSpPr txBox="1"/>
            <p:nvPr/>
          </p:nvSpPr>
          <p:spPr>
            <a:xfrm>
              <a:off x="1369677" y="5266711"/>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sp>
          <p:nvSpPr>
            <p:cNvPr id="9" name="Arc 8">
              <a:extLst>
                <a:ext uri="{FF2B5EF4-FFF2-40B4-BE49-F238E27FC236}">
                  <a16:creationId xmlns:a16="http://schemas.microsoft.com/office/drawing/2014/main" id="{E1520437-80C8-40F2-AF28-E7947184E633}"/>
                </a:ext>
              </a:extLst>
            </p:cNvPr>
            <p:cNvSpPr/>
            <p:nvPr/>
          </p:nvSpPr>
          <p:spPr>
            <a:xfrm>
              <a:off x="2706624" y="2304288"/>
              <a:ext cx="6571488" cy="1816608"/>
            </a:xfrm>
            <a:prstGeom prst="arc">
              <a:avLst>
                <a:gd name="adj1" fmla="val 11250636"/>
                <a:gd name="adj2" fmla="val 21338712"/>
              </a:avLst>
            </a:prstGeom>
            <a:ln w="76200">
              <a:solidFill>
                <a:srgbClr val="D73B0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374755B-2948-4798-9D98-422813149BD9}"/>
                </a:ext>
              </a:extLst>
            </p:cNvPr>
            <p:cNvSpPr txBox="1"/>
            <p:nvPr/>
          </p:nvSpPr>
          <p:spPr>
            <a:xfrm>
              <a:off x="5588000" y="2100930"/>
              <a:ext cx="1117600" cy="430887"/>
            </a:xfrm>
            <a:prstGeom prst="rect">
              <a:avLst/>
            </a:prstGeom>
            <a:solidFill>
              <a:schemeClr val="bg1"/>
            </a:solidFill>
          </p:spPr>
          <p:txBody>
            <a:bodyPr wrap="square" lIns="0" tIns="0" rIns="0" bIns="0" rtlCol="0" anchor="ctr">
              <a:spAutoFit/>
            </a:bodyPr>
            <a:lstStyle/>
            <a:p>
              <a:pPr algn="ctr"/>
              <a:r>
                <a:rPr lang="en-IN" sz="2800" b="1" dirty="0">
                  <a:gradFill>
                    <a:gsLst>
                      <a:gs pos="2917">
                        <a:schemeClr val="tx1"/>
                      </a:gs>
                      <a:gs pos="30000">
                        <a:schemeClr val="tx1"/>
                      </a:gs>
                    </a:gsLst>
                    <a:lin ang="5400000" scaled="0"/>
                  </a:gradFill>
                </a:rPr>
                <a:t>Copy</a:t>
              </a:r>
              <a:endParaRPr lang="en-US" sz="2800" b="1" dirty="0" err="1">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9309704A-60DA-45CA-8164-F98005107C32}"/>
                </a:ext>
              </a:extLst>
            </p:cNvPr>
            <p:cNvPicPr>
              <a:picLocks noChangeAspect="1"/>
            </p:cNvPicPr>
            <p:nvPr/>
          </p:nvPicPr>
          <p:blipFill>
            <a:blip r:embed="rId3"/>
            <a:stretch>
              <a:fillRect/>
            </a:stretch>
          </p:blipFill>
          <p:spPr>
            <a:xfrm>
              <a:off x="9017340" y="3188208"/>
              <a:ext cx="2212531" cy="2212531"/>
            </a:xfrm>
            <a:prstGeom prst="rect">
              <a:avLst/>
            </a:prstGeom>
          </p:spPr>
        </p:pic>
        <p:sp>
          <p:nvSpPr>
            <p:cNvPr id="13" name="TextBox 12">
              <a:extLst>
                <a:ext uri="{FF2B5EF4-FFF2-40B4-BE49-F238E27FC236}">
                  <a16:creationId xmlns:a16="http://schemas.microsoft.com/office/drawing/2014/main" id="{D6486575-C886-49F7-8A2D-9BB4CA064F08}"/>
                </a:ext>
              </a:extLst>
            </p:cNvPr>
            <p:cNvSpPr txBox="1"/>
            <p:nvPr/>
          </p:nvSpPr>
          <p:spPr>
            <a:xfrm>
              <a:off x="9239613" y="5442119"/>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grpSp>
    </p:spTree>
    <p:extLst>
      <p:ext uri="{BB962C8B-B14F-4D97-AF65-F5344CB8AC3E}">
        <p14:creationId xmlns:p14="http://schemas.microsoft.com/office/powerpoint/2010/main" val="30958690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p:txBody>
          <a:bodyPr/>
          <a:lstStyle/>
          <a:p>
            <a:r>
              <a:rPr lang="en-US" dirty="0"/>
              <a:t>Copy an Azure SQL database - Azure portal</a:t>
            </a:r>
          </a:p>
        </p:txBody>
      </p:sp>
      <p:grpSp>
        <p:nvGrpSpPr>
          <p:cNvPr id="3" name="Group 2" descr="This screenshot depicts the Copy blade for a SQL database on the Azure portal.">
            <a:extLst>
              <a:ext uri="{FF2B5EF4-FFF2-40B4-BE49-F238E27FC236}">
                <a16:creationId xmlns:a16="http://schemas.microsoft.com/office/drawing/2014/main" id="{5AED3C37-5F4F-4761-B5F6-44FC60DAC8AB}"/>
              </a:ext>
            </a:extLst>
          </p:cNvPr>
          <p:cNvGrpSpPr/>
          <p:nvPr/>
        </p:nvGrpSpPr>
        <p:grpSpPr>
          <a:xfrm>
            <a:off x="588263" y="1309258"/>
            <a:ext cx="11018520" cy="4959780"/>
            <a:chOff x="588263" y="1309258"/>
            <a:chExt cx="11141170" cy="5091542"/>
          </a:xfrm>
        </p:grpSpPr>
        <p:pic>
          <p:nvPicPr>
            <p:cNvPr id="5" name="Picture 4" descr="This screenshot depicts the Copy blade for a SQL database on the Azure portal.">
              <a:extLst>
                <a:ext uri="{FF2B5EF4-FFF2-40B4-BE49-F238E27FC236}">
                  <a16:creationId xmlns:a16="http://schemas.microsoft.com/office/drawing/2014/main" id="{341F207F-2143-461C-B66E-E1BA4A23E828}"/>
                </a:ext>
              </a:extLst>
            </p:cNvPr>
            <p:cNvPicPr>
              <a:picLocks noChangeAspect="1"/>
            </p:cNvPicPr>
            <p:nvPr/>
          </p:nvPicPr>
          <p:blipFill>
            <a:blip r:embed="rId3"/>
            <a:stretch>
              <a:fillRect/>
            </a:stretch>
          </p:blipFill>
          <p:spPr>
            <a:xfrm>
              <a:off x="588263" y="1309258"/>
              <a:ext cx="11141170" cy="5091542"/>
            </a:xfrm>
            <a:prstGeom prst="rect">
              <a:avLst/>
            </a:prstGeom>
          </p:spPr>
        </p:pic>
        <p:sp>
          <p:nvSpPr>
            <p:cNvPr id="7" name="Up Arrow 59">
              <a:extLst>
                <a:ext uri="{FF2B5EF4-FFF2-40B4-BE49-F238E27FC236}">
                  <a16:creationId xmlns:a16="http://schemas.microsoft.com/office/drawing/2014/main" id="{6BBD18E5-1A28-42F3-8C77-A004EAD44C7F}"/>
                </a:ext>
              </a:extLst>
            </p:cNvPr>
            <p:cNvSpPr/>
            <p:nvPr/>
          </p:nvSpPr>
          <p:spPr>
            <a:xfrm flipV="1">
              <a:off x="4522664" y="2266276"/>
              <a:ext cx="235307" cy="540000"/>
            </a:xfrm>
            <a:prstGeom prst="upArrow">
              <a:avLst>
                <a:gd name="adj1" fmla="val 50000"/>
                <a:gd name="adj2" fmla="val 96551"/>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Up Arrow 59">
              <a:extLst>
                <a:ext uri="{FF2B5EF4-FFF2-40B4-BE49-F238E27FC236}">
                  <a16:creationId xmlns:a16="http://schemas.microsoft.com/office/drawing/2014/main" id="{11A7E808-1624-4A63-A03B-8C3F8457C168}"/>
                </a:ext>
              </a:extLst>
            </p:cNvPr>
            <p:cNvSpPr/>
            <p:nvPr/>
          </p:nvSpPr>
          <p:spPr>
            <a:xfrm flipV="1">
              <a:off x="10289480" y="2609768"/>
              <a:ext cx="235307" cy="540000"/>
            </a:xfrm>
            <a:prstGeom prst="upArrow">
              <a:avLst>
                <a:gd name="adj1" fmla="val 50000"/>
                <a:gd name="adj2" fmla="val 87781"/>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Up Arrow 59">
              <a:extLst>
                <a:ext uri="{FF2B5EF4-FFF2-40B4-BE49-F238E27FC236}">
                  <a16:creationId xmlns:a16="http://schemas.microsoft.com/office/drawing/2014/main" id="{B368362E-658F-4BBE-B70C-5E930FB8F5FB}"/>
                </a:ext>
              </a:extLst>
            </p:cNvPr>
            <p:cNvSpPr/>
            <p:nvPr/>
          </p:nvSpPr>
          <p:spPr>
            <a:xfrm flipV="1">
              <a:off x="9436040" y="1923464"/>
              <a:ext cx="235307" cy="540000"/>
            </a:xfrm>
            <a:prstGeom prst="upArrow">
              <a:avLst>
                <a:gd name="adj1" fmla="val 50000"/>
                <a:gd name="adj2" fmla="val 95876"/>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3536096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p:txBody>
          <a:bodyPr/>
          <a:lstStyle/>
          <a:p>
            <a:r>
              <a:rPr lang="en-US" dirty="0"/>
              <a:t>Copy an Azure SQL database – Azure PowerShell</a:t>
            </a:r>
          </a:p>
        </p:txBody>
      </p:sp>
      <p:sp>
        <p:nvSpPr>
          <p:cNvPr id="4" name="Text Placeholder 3" descr="Sample code that depicts using the New-AzureRmSqlDatabaseCopy cmdlet.">
            <a:extLst>
              <a:ext uri="{FF2B5EF4-FFF2-40B4-BE49-F238E27FC236}">
                <a16:creationId xmlns:a16="http://schemas.microsoft.com/office/drawing/2014/main" id="{A420A939-6C55-4CA7-BE09-F7FD318B2EE9}"/>
              </a:ext>
            </a:extLst>
          </p:cNvPr>
          <p:cNvSpPr>
            <a:spLocks noGrp="1"/>
          </p:cNvSpPr>
          <p:nvPr>
            <p:ph type="body" sz="quarter" idx="10"/>
          </p:nvPr>
        </p:nvSpPr>
        <p:spPr>
          <a:xfrm>
            <a:off x="588263" y="1436688"/>
            <a:ext cx="11018520" cy="2523768"/>
          </a:xfrm>
        </p:spPr>
        <p:txBody>
          <a:bodyPr/>
          <a:lstStyle/>
          <a:p>
            <a:r>
              <a:rPr lang="en-US" sz="2000" dirty="0">
                <a:solidFill>
                  <a:srgbClr val="795E26"/>
                </a:solidFill>
              </a:rPr>
              <a:t>New-</a:t>
            </a:r>
            <a:r>
              <a:rPr lang="en-US" sz="2000" dirty="0" err="1">
                <a:solidFill>
                  <a:srgbClr val="795E26"/>
                </a:solidFill>
              </a:rPr>
              <a:t>AzSqlDatabaseCopy</a:t>
            </a:r>
            <a:r>
              <a:rPr lang="en-US" sz="2000" dirty="0">
                <a:solidFill>
                  <a:srgbClr val="000000"/>
                </a:solidFill>
              </a:rPr>
              <a:t> `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ServerName</a:t>
            </a:r>
            <a:r>
              <a:rPr lang="en-US" sz="2000" dirty="0">
                <a:solidFill>
                  <a:srgbClr val="000000"/>
                </a:solidFill>
              </a:rPr>
              <a:t> </a:t>
            </a:r>
            <a:r>
              <a:rPr lang="en-US" sz="2000" dirty="0">
                <a:solidFill>
                  <a:srgbClr val="001080"/>
                </a:solidFill>
              </a:rPr>
              <a:t>$</a:t>
            </a:r>
            <a:r>
              <a:rPr lang="en-US" sz="2000" dirty="0" err="1">
                <a:solidFill>
                  <a:srgbClr val="001080"/>
                </a:solidFill>
              </a:rPr>
              <a:t>sourceserver</a:t>
            </a:r>
            <a:r>
              <a:rPr lang="en-US" sz="2000" dirty="0">
                <a:solidFill>
                  <a:srgbClr val="000000"/>
                </a:solidFill>
              </a:rPr>
              <a:t> `</a:t>
            </a:r>
          </a:p>
          <a:p>
            <a:r>
              <a:rPr lang="en-US" sz="2000" dirty="0">
                <a:solidFill>
                  <a:srgbClr val="000000"/>
                </a:solidFill>
              </a:rPr>
              <a:t>    -</a:t>
            </a:r>
            <a:r>
              <a:rPr lang="en-US" sz="2000" dirty="0" err="1">
                <a:solidFill>
                  <a:srgbClr val="000000"/>
                </a:solidFill>
              </a:rPr>
              <a:t>DatabaseName</a:t>
            </a:r>
            <a:r>
              <a:rPr lang="en-US" sz="2000" dirty="0">
                <a:solidFill>
                  <a:srgbClr val="000000"/>
                </a:solidFill>
              </a:rPr>
              <a:t> </a:t>
            </a:r>
            <a:r>
              <a:rPr lang="en-US" sz="2000" dirty="0">
                <a:solidFill>
                  <a:srgbClr val="A31515"/>
                </a:solidFill>
              </a:rPr>
              <a:t>"</a:t>
            </a:r>
            <a:r>
              <a:rPr lang="en-US" sz="2000" dirty="0" err="1">
                <a:solidFill>
                  <a:srgbClr val="A31515"/>
                </a:solidFill>
              </a:rPr>
              <a:t>MySampleDatabase</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CopyResourceGroupName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CopyServerName</a:t>
            </a:r>
            <a:r>
              <a:rPr lang="en-US" sz="2000" dirty="0">
                <a:solidFill>
                  <a:srgbClr val="000000"/>
                </a:solidFill>
              </a:rPr>
              <a:t> </a:t>
            </a:r>
            <a:r>
              <a:rPr lang="en-US" sz="2000" dirty="0">
                <a:solidFill>
                  <a:srgbClr val="001080"/>
                </a:solidFill>
              </a:rPr>
              <a:t>$</a:t>
            </a:r>
            <a:r>
              <a:rPr lang="en-US" sz="2000" dirty="0" err="1">
                <a:solidFill>
                  <a:srgbClr val="001080"/>
                </a:solidFill>
              </a:rPr>
              <a:t>targetserver</a:t>
            </a:r>
            <a:r>
              <a:rPr lang="en-US" sz="2000" dirty="0">
                <a:solidFill>
                  <a:srgbClr val="000000"/>
                </a:solidFill>
              </a:rPr>
              <a:t> `</a:t>
            </a:r>
          </a:p>
          <a:p>
            <a:r>
              <a:rPr lang="en-US" sz="2000" dirty="0">
                <a:solidFill>
                  <a:srgbClr val="000000"/>
                </a:solidFill>
              </a:rPr>
              <a:t>    -</a:t>
            </a:r>
            <a:r>
              <a:rPr lang="en-US" sz="2000" dirty="0" err="1">
                <a:solidFill>
                  <a:srgbClr val="000000"/>
                </a:solidFill>
              </a:rPr>
              <a:t>CopyDatabaseName</a:t>
            </a:r>
            <a:r>
              <a:rPr lang="en-US" sz="2000" dirty="0">
                <a:solidFill>
                  <a:srgbClr val="000000"/>
                </a:solidFill>
              </a:rPr>
              <a:t> </a:t>
            </a:r>
            <a:r>
              <a:rPr lang="en-US" sz="2000" dirty="0">
                <a:solidFill>
                  <a:srgbClr val="A31515"/>
                </a:solidFill>
              </a:rPr>
              <a:t>"</a:t>
            </a:r>
            <a:r>
              <a:rPr lang="en-US" sz="2000" dirty="0" err="1">
                <a:solidFill>
                  <a:srgbClr val="A31515"/>
                </a:solidFill>
              </a:rPr>
              <a:t>CopyOfMySampleDatabase</a:t>
            </a:r>
            <a:r>
              <a:rPr lang="en-US" sz="2000" dirty="0">
                <a:solidFill>
                  <a:srgbClr val="A31515"/>
                </a:solidFill>
              </a:rPr>
              <a:t>"</a:t>
            </a:r>
            <a:endParaRPr lang="en-US" sz="2000" dirty="0">
              <a:solidFill>
                <a:srgbClr val="000000"/>
              </a:solidFill>
            </a:endParaRPr>
          </a:p>
        </p:txBody>
      </p:sp>
    </p:spTree>
    <p:extLst>
      <p:ext uri="{BB962C8B-B14F-4D97-AF65-F5344CB8AC3E}">
        <p14:creationId xmlns:p14="http://schemas.microsoft.com/office/powerpoint/2010/main" val="16469529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1142D-ECCD-4008-B00E-82F963A6305A}"/>
              </a:ext>
            </a:extLst>
          </p:cNvPr>
          <p:cNvSpPr>
            <a:spLocks noGrp="1"/>
          </p:cNvSpPr>
          <p:nvPr>
            <p:ph type="title"/>
          </p:nvPr>
        </p:nvSpPr>
        <p:spPr>
          <a:xfrm>
            <a:off x="588263" y="457200"/>
            <a:ext cx="11018520" cy="553998"/>
          </a:xfrm>
        </p:spPr>
        <p:txBody>
          <a:bodyPr/>
          <a:lstStyle/>
          <a:p>
            <a:r>
              <a:rPr lang="en-US" dirty="0"/>
              <a:t>Importing a .</a:t>
            </a:r>
            <a:r>
              <a:rPr lang="en-US" dirty="0" err="1"/>
              <a:t>bacpac</a:t>
            </a:r>
            <a:r>
              <a:rPr lang="en-US" dirty="0"/>
              <a:t> file</a:t>
            </a:r>
          </a:p>
        </p:txBody>
      </p:sp>
      <p:grpSp>
        <p:nvGrpSpPr>
          <p:cNvPr id="10" name="Group 9" descr="This diagram depicts a .bacpac file that is stored in Azure Storage, which being used to create a new SQL database instance.">
            <a:extLst>
              <a:ext uri="{FF2B5EF4-FFF2-40B4-BE49-F238E27FC236}">
                <a16:creationId xmlns:a16="http://schemas.microsoft.com/office/drawing/2014/main" id="{B1B1241C-CD42-4F1E-B3AA-5BD2B0E2AB0F}"/>
              </a:ext>
            </a:extLst>
          </p:cNvPr>
          <p:cNvGrpSpPr/>
          <p:nvPr/>
        </p:nvGrpSpPr>
        <p:grpSpPr>
          <a:xfrm>
            <a:off x="809991" y="1337871"/>
            <a:ext cx="9967128" cy="4714820"/>
            <a:chOff x="809991" y="1337871"/>
            <a:chExt cx="9967128" cy="4714820"/>
          </a:xfrm>
        </p:grpSpPr>
        <p:sp>
          <p:nvSpPr>
            <p:cNvPr id="6" name="Rectangle: Rounded Corners 5">
              <a:extLst>
                <a:ext uri="{FF2B5EF4-FFF2-40B4-BE49-F238E27FC236}">
                  <a16:creationId xmlns:a16="http://schemas.microsoft.com/office/drawing/2014/main" id="{32C7A651-D685-4F94-B175-DFE86999FBA7}"/>
                </a:ext>
              </a:extLst>
            </p:cNvPr>
            <p:cNvSpPr/>
            <p:nvPr/>
          </p:nvSpPr>
          <p:spPr bwMode="auto">
            <a:xfrm>
              <a:off x="809991" y="2997434"/>
              <a:ext cx="5500914" cy="3055257"/>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7660A7DF-1A35-4197-93F8-671F8D89675E}"/>
                </a:ext>
              </a:extLst>
            </p:cNvPr>
            <p:cNvSpPr txBox="1"/>
            <p:nvPr/>
          </p:nvSpPr>
          <p:spPr>
            <a:xfrm>
              <a:off x="1148698" y="5210996"/>
              <a:ext cx="2371115" cy="369332"/>
            </a:xfrm>
            <a:prstGeom prst="rect">
              <a:avLst/>
            </a:prstGeom>
            <a:noFill/>
          </p:spPr>
          <p:txBody>
            <a:bodyPr wrap="square" lIns="0" tIns="0" rIns="0" bIns="0" rtlCol="0" anchor="ctr">
              <a:spAutoFit/>
            </a:bodyPr>
            <a:lstStyle/>
            <a:p>
              <a:pPr algn="ctr"/>
              <a:r>
                <a:rPr lang="en-IN" sz="2400" b="1" dirty="0">
                  <a:gradFill>
                    <a:gsLst>
                      <a:gs pos="2917">
                        <a:schemeClr val="tx1"/>
                      </a:gs>
                      <a:gs pos="30000">
                        <a:schemeClr val="tx1"/>
                      </a:gs>
                    </a:gsLst>
                    <a:lin ang="5400000" scaled="0"/>
                  </a:gradFill>
                </a:rPr>
                <a:t>Azure Storage</a:t>
              </a:r>
              <a:endParaRPr lang="en-US" sz="2400" b="1" dirty="0" err="1">
                <a:gradFill>
                  <a:gsLst>
                    <a:gs pos="2917">
                      <a:schemeClr val="tx1"/>
                    </a:gs>
                    <a:gs pos="30000">
                      <a:schemeClr val="tx1"/>
                    </a:gs>
                  </a:gsLst>
                  <a:lin ang="5400000" scaled="0"/>
                </a:gradFill>
              </a:endParaRPr>
            </a:p>
          </p:txBody>
        </p:sp>
        <p:pic>
          <p:nvPicPr>
            <p:cNvPr id="12" name="Graphic 11">
              <a:extLst>
                <a:ext uri="{FF2B5EF4-FFF2-40B4-BE49-F238E27FC236}">
                  <a16:creationId xmlns:a16="http://schemas.microsoft.com/office/drawing/2014/main" id="{02E7F9FE-14E1-4240-99DA-6E4EA656C8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199" y="3287720"/>
              <a:ext cx="923925" cy="923925"/>
            </a:xfrm>
            <a:prstGeom prst="rect">
              <a:avLst/>
            </a:prstGeom>
          </p:spPr>
        </p:pic>
        <p:sp>
          <p:nvSpPr>
            <p:cNvPr id="13" name="TextBox 12">
              <a:extLst>
                <a:ext uri="{FF2B5EF4-FFF2-40B4-BE49-F238E27FC236}">
                  <a16:creationId xmlns:a16="http://schemas.microsoft.com/office/drawing/2014/main" id="{96E4AE6C-5A42-4F66-A7CF-EA3673C9C4C3}"/>
                </a:ext>
              </a:extLst>
            </p:cNvPr>
            <p:cNvSpPr txBox="1"/>
            <p:nvPr/>
          </p:nvSpPr>
          <p:spPr>
            <a:xfrm>
              <a:off x="4003133" y="4218026"/>
              <a:ext cx="1074057" cy="307777"/>
            </a:xfrm>
            <a:prstGeom prst="rect">
              <a:avLst/>
            </a:prstGeom>
            <a:noFill/>
          </p:spPr>
          <p:txBody>
            <a:bodyPr wrap="square" lIns="0" tIns="0" rIns="0" bIns="0" rtlCol="0">
              <a:spAutoFit/>
            </a:bodyPr>
            <a:lstStyle/>
            <a:p>
              <a:pPr algn="ctr"/>
              <a:r>
                <a:rPr lang="en-IN" sz="2000" b="1" dirty="0">
                  <a:gradFill>
                    <a:gsLst>
                      <a:gs pos="2917">
                        <a:schemeClr val="tx1"/>
                      </a:gs>
                      <a:gs pos="30000">
                        <a:schemeClr val="tx1"/>
                      </a:gs>
                    </a:gsLst>
                    <a:lin ang="5400000" scaled="0"/>
                  </a:gradFill>
                </a:rPr>
                <a:t>.</a:t>
              </a:r>
              <a:r>
                <a:rPr lang="en-IN" sz="2000" b="1" dirty="0" err="1">
                  <a:gradFill>
                    <a:gsLst>
                      <a:gs pos="2917">
                        <a:schemeClr val="tx1"/>
                      </a:gs>
                      <a:gs pos="30000">
                        <a:schemeClr val="tx1"/>
                      </a:gs>
                    </a:gsLst>
                    <a:lin ang="5400000" scaled="0"/>
                  </a:gradFill>
                </a:rPr>
                <a:t>bacpac</a:t>
              </a:r>
              <a:endParaRPr lang="en-US" sz="2000" b="1" dirty="0" err="1">
                <a:gradFill>
                  <a:gsLst>
                    <a:gs pos="2917">
                      <a:schemeClr val="tx1"/>
                    </a:gs>
                    <a:gs pos="30000">
                      <a:schemeClr val="tx1"/>
                    </a:gs>
                  </a:gsLst>
                  <a:lin ang="5400000" scaled="0"/>
                </a:gradFill>
              </a:endParaRPr>
            </a:p>
          </p:txBody>
        </p:sp>
        <p:sp>
          <p:nvSpPr>
            <p:cNvPr id="8" name="Arc 7">
              <a:extLst>
                <a:ext uri="{FF2B5EF4-FFF2-40B4-BE49-F238E27FC236}">
                  <a16:creationId xmlns:a16="http://schemas.microsoft.com/office/drawing/2014/main" id="{CAF24302-7A33-45CB-BD3C-49ED86E9E7F0}"/>
                </a:ext>
              </a:extLst>
            </p:cNvPr>
            <p:cNvSpPr/>
            <p:nvPr/>
          </p:nvSpPr>
          <p:spPr>
            <a:xfrm rot="19952317">
              <a:off x="4593331" y="2296513"/>
              <a:ext cx="4472504" cy="2281361"/>
            </a:xfrm>
            <a:prstGeom prst="arc">
              <a:avLst>
                <a:gd name="adj1" fmla="val 12579133"/>
                <a:gd name="adj2" fmla="val 21062047"/>
              </a:avLst>
            </a:prstGeom>
            <a:ln w="7620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E11D2298-D904-4F63-86DB-B82D2432B068}"/>
                </a:ext>
              </a:extLst>
            </p:cNvPr>
            <p:cNvPicPr>
              <a:picLocks noChangeAspect="1"/>
            </p:cNvPicPr>
            <p:nvPr/>
          </p:nvPicPr>
          <p:blipFill>
            <a:blip r:embed="rId5"/>
            <a:stretch>
              <a:fillRect/>
            </a:stretch>
          </p:blipFill>
          <p:spPr>
            <a:xfrm>
              <a:off x="8564588" y="1337871"/>
              <a:ext cx="2212531" cy="2212531"/>
            </a:xfrm>
            <a:prstGeom prst="rect">
              <a:avLst/>
            </a:prstGeom>
          </p:spPr>
        </p:pic>
        <p:sp>
          <p:nvSpPr>
            <p:cNvPr id="15" name="TextBox 14">
              <a:extLst>
                <a:ext uri="{FF2B5EF4-FFF2-40B4-BE49-F238E27FC236}">
                  <a16:creationId xmlns:a16="http://schemas.microsoft.com/office/drawing/2014/main" id="{4F67BE1F-4994-4B7C-8D50-9A166C74C76E}"/>
                </a:ext>
              </a:extLst>
            </p:cNvPr>
            <p:cNvSpPr txBox="1"/>
            <p:nvPr/>
          </p:nvSpPr>
          <p:spPr>
            <a:xfrm>
              <a:off x="8825604" y="3606324"/>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pic>
          <p:nvPicPr>
            <p:cNvPr id="5" name="Graphic 4">
              <a:extLst>
                <a:ext uri="{FF2B5EF4-FFF2-40B4-BE49-F238E27FC236}">
                  <a16:creationId xmlns:a16="http://schemas.microsoft.com/office/drawing/2014/main" id="{CFA75F4C-82E2-403E-9EBA-D508A5C80D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76461" y="3664702"/>
              <a:ext cx="1315589" cy="1315589"/>
            </a:xfrm>
            <a:prstGeom prst="rect">
              <a:avLst/>
            </a:prstGeom>
          </p:spPr>
        </p:pic>
      </p:grpSp>
    </p:spTree>
    <p:extLst>
      <p:ext uri="{BB962C8B-B14F-4D97-AF65-F5344CB8AC3E}">
        <p14:creationId xmlns:p14="http://schemas.microsoft.com/office/powerpoint/2010/main" val="86481840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F2C30C-F5FA-4321-842F-662B4243D602}"/>
              </a:ext>
            </a:extLst>
          </p:cNvPr>
          <p:cNvSpPr>
            <a:spLocks noGrp="1"/>
          </p:cNvSpPr>
          <p:nvPr>
            <p:ph type="title"/>
          </p:nvPr>
        </p:nvSpPr>
        <p:spPr/>
        <p:txBody>
          <a:bodyPr/>
          <a:lstStyle/>
          <a:p>
            <a:r>
              <a:rPr lang="en-US" dirty="0"/>
              <a:t>Importing a .</a:t>
            </a:r>
            <a:r>
              <a:rPr lang="en-US" dirty="0" err="1"/>
              <a:t>bacpac</a:t>
            </a:r>
            <a:r>
              <a:rPr lang="en-US" dirty="0"/>
              <a:t> file - PowerShell</a:t>
            </a:r>
          </a:p>
        </p:txBody>
      </p:sp>
      <p:sp>
        <p:nvSpPr>
          <p:cNvPr id="4" name="Text Placeholder 3" descr="The sample code depicts using the New-AzSqlDatabaseImport cmdlet to import a .bacpac file by using Azure PowerShell. ">
            <a:extLst>
              <a:ext uri="{FF2B5EF4-FFF2-40B4-BE49-F238E27FC236}">
                <a16:creationId xmlns:a16="http://schemas.microsoft.com/office/drawing/2014/main" id="{E44C2C62-52FA-489E-B9D8-07522E394937}"/>
              </a:ext>
            </a:extLst>
          </p:cNvPr>
          <p:cNvSpPr>
            <a:spLocks noGrp="1"/>
          </p:cNvSpPr>
          <p:nvPr>
            <p:ph type="body" sz="quarter" idx="10"/>
          </p:nvPr>
        </p:nvSpPr>
        <p:spPr/>
        <p:txBody>
          <a:bodyPr/>
          <a:lstStyle/>
          <a:p>
            <a:r>
              <a:rPr lang="en-US" sz="1900" dirty="0">
                <a:solidFill>
                  <a:srgbClr val="001080"/>
                </a:solidFill>
              </a:rPr>
              <a:t>$</a:t>
            </a:r>
            <a:r>
              <a:rPr lang="en-US" sz="1900" dirty="0" err="1">
                <a:solidFill>
                  <a:srgbClr val="001080"/>
                </a:solidFill>
              </a:rPr>
              <a:t>importRequest</a:t>
            </a:r>
            <a:r>
              <a:rPr lang="en-US" sz="1900" dirty="0">
                <a:solidFill>
                  <a:srgbClr val="000000"/>
                </a:solidFill>
              </a:rPr>
              <a:t> = </a:t>
            </a:r>
            <a:r>
              <a:rPr lang="en-US" sz="1900" dirty="0">
                <a:solidFill>
                  <a:srgbClr val="795E26"/>
                </a:solidFill>
              </a:rPr>
              <a:t>New-</a:t>
            </a:r>
            <a:r>
              <a:rPr lang="en-US" sz="1900" dirty="0" err="1">
                <a:solidFill>
                  <a:srgbClr val="795E26"/>
                </a:solidFill>
              </a:rPr>
              <a:t>AzSqlDatabaseImport</a:t>
            </a:r>
            <a:r>
              <a:rPr lang="en-US" sz="1900" dirty="0">
                <a:solidFill>
                  <a:srgbClr val="000000"/>
                </a:solidFill>
              </a:rPr>
              <a:t> </a:t>
            </a:r>
          </a:p>
          <a:p>
            <a:r>
              <a:rPr lang="en-US" sz="1900" dirty="0">
                <a:solidFill>
                  <a:srgbClr val="000000"/>
                </a:solidFill>
              </a:rPr>
              <a:t>    -</a:t>
            </a:r>
            <a:r>
              <a:rPr lang="en-US" sz="1900" dirty="0" err="1">
                <a:solidFill>
                  <a:srgbClr val="000000"/>
                </a:solidFill>
              </a:rPr>
              <a:t>ResourceGroupName</a:t>
            </a:r>
            <a:r>
              <a:rPr lang="en-US" sz="1900" dirty="0">
                <a:solidFill>
                  <a:srgbClr val="000000"/>
                </a:solidFill>
              </a:rPr>
              <a:t> </a:t>
            </a:r>
            <a:r>
              <a:rPr lang="en-US" sz="1900" dirty="0">
                <a:solidFill>
                  <a:srgbClr val="A31515"/>
                </a:solidFill>
              </a:rPr>
              <a:t>"&lt;</a:t>
            </a:r>
            <a:r>
              <a:rPr lang="en-US" sz="1900" dirty="0" err="1">
                <a:solidFill>
                  <a:srgbClr val="A31515"/>
                </a:solidFill>
              </a:rPr>
              <a:t>your_resource_group</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ServerName</a:t>
            </a:r>
            <a:r>
              <a:rPr lang="en-US" sz="1900" dirty="0">
                <a:solidFill>
                  <a:srgbClr val="000000"/>
                </a:solidFill>
              </a:rPr>
              <a:t> </a:t>
            </a:r>
            <a:r>
              <a:rPr lang="en-US" sz="1900" dirty="0">
                <a:solidFill>
                  <a:srgbClr val="A31515"/>
                </a:solidFill>
              </a:rPr>
              <a:t>"&lt;</a:t>
            </a:r>
            <a:r>
              <a:rPr lang="en-US" sz="1900" dirty="0" err="1">
                <a:solidFill>
                  <a:srgbClr val="A31515"/>
                </a:solidFill>
              </a:rPr>
              <a:t>your_server</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DatabaseName</a:t>
            </a:r>
            <a:r>
              <a:rPr lang="en-US" sz="1900" dirty="0">
                <a:solidFill>
                  <a:srgbClr val="000000"/>
                </a:solidFill>
              </a:rPr>
              <a:t> </a:t>
            </a:r>
            <a:r>
              <a:rPr lang="en-US" sz="1900" dirty="0">
                <a:solidFill>
                  <a:srgbClr val="A31515"/>
                </a:solidFill>
              </a:rPr>
              <a:t>"&lt;</a:t>
            </a:r>
            <a:r>
              <a:rPr lang="en-US" sz="1900" dirty="0" err="1">
                <a:solidFill>
                  <a:srgbClr val="A31515"/>
                </a:solidFill>
              </a:rPr>
              <a:t>your_database</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DatabaseMaxSizeBytes</a:t>
            </a:r>
            <a:r>
              <a:rPr lang="en-US" sz="1900" dirty="0">
                <a:solidFill>
                  <a:srgbClr val="000000"/>
                </a:solidFill>
              </a:rPr>
              <a:t> </a:t>
            </a:r>
            <a:r>
              <a:rPr lang="en-US" sz="1900" dirty="0">
                <a:solidFill>
                  <a:srgbClr val="A31515"/>
                </a:solidFill>
              </a:rPr>
              <a:t>"&lt;</a:t>
            </a:r>
            <a:r>
              <a:rPr lang="en-US" sz="1900" dirty="0" err="1">
                <a:solidFill>
                  <a:srgbClr val="A31515"/>
                </a:solidFill>
              </a:rPr>
              <a:t>database_size_in_bytes</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StorageKeyType</a:t>
            </a:r>
            <a:r>
              <a:rPr lang="en-US" sz="1900" dirty="0">
                <a:solidFill>
                  <a:srgbClr val="000000"/>
                </a:solidFill>
              </a:rPr>
              <a:t> </a:t>
            </a:r>
            <a:r>
              <a:rPr lang="en-US" sz="1900" dirty="0">
                <a:solidFill>
                  <a:srgbClr val="A31515"/>
                </a:solidFill>
              </a:rPr>
              <a:t>"</a:t>
            </a:r>
            <a:r>
              <a:rPr lang="en-US" sz="1900" dirty="0" err="1">
                <a:solidFill>
                  <a:srgbClr val="A31515"/>
                </a:solidFill>
              </a:rPr>
              <a:t>StorageAccessKey</a:t>
            </a:r>
            <a:r>
              <a:rPr lang="en-US" sz="1900" dirty="0">
                <a:solidFill>
                  <a:srgbClr val="A31515"/>
                </a:solidFill>
              </a:rPr>
              <a:t>"</a:t>
            </a:r>
            <a:r>
              <a:rPr lang="en-US" sz="1900" dirty="0">
                <a:solidFill>
                  <a:srgbClr val="000000"/>
                </a:solidFill>
              </a:rPr>
              <a:t> `</a:t>
            </a:r>
          </a:p>
          <a:p>
            <a:r>
              <a:rPr lang="en-US" sz="1900" dirty="0">
                <a:solidFill>
                  <a:srgbClr val="000000"/>
                </a:solidFill>
              </a:rPr>
              <a:t>    -</a:t>
            </a:r>
            <a:r>
              <a:rPr lang="en-US" sz="1900" dirty="0" err="1">
                <a:solidFill>
                  <a:srgbClr val="000000"/>
                </a:solidFill>
              </a:rPr>
              <a:t>StorageKey</a:t>
            </a:r>
            <a:r>
              <a:rPr lang="en-US" sz="1900" dirty="0">
                <a:solidFill>
                  <a:srgbClr val="000000"/>
                </a:solidFill>
              </a:rPr>
              <a:t> </a:t>
            </a:r>
            <a:r>
              <a:rPr lang="en-US" sz="1900" dirty="0">
                <a:solidFill>
                  <a:srgbClr val="A31515"/>
                </a:solidFill>
              </a:rPr>
              <a:t>"&lt;</a:t>
            </a:r>
            <a:r>
              <a:rPr lang="en-US" sz="1900" dirty="0" err="1">
                <a:solidFill>
                  <a:srgbClr val="A31515"/>
                </a:solidFill>
              </a:rPr>
              <a:t>storage_access_key</a:t>
            </a:r>
            <a:r>
              <a:rPr lang="en-US" sz="1900" dirty="0">
                <a:solidFill>
                  <a:srgbClr val="A31515"/>
                </a:solidFill>
              </a:rPr>
              <a:t>&gt;"</a:t>
            </a:r>
            <a:endParaRPr lang="en-US" sz="1900" dirty="0">
              <a:solidFill>
                <a:srgbClr val="000000"/>
              </a:solidFill>
            </a:endParaRPr>
          </a:p>
          <a:p>
            <a:r>
              <a:rPr lang="en-US" sz="1900" dirty="0">
                <a:solidFill>
                  <a:srgbClr val="000000"/>
                </a:solidFill>
              </a:rPr>
              <a:t>    -</a:t>
            </a:r>
            <a:r>
              <a:rPr lang="en-US" sz="1900" dirty="0" err="1">
                <a:solidFill>
                  <a:srgbClr val="000000"/>
                </a:solidFill>
              </a:rPr>
              <a:t>StorageUri</a:t>
            </a:r>
            <a:r>
              <a:rPr lang="en-US" sz="1900" dirty="0">
                <a:solidFill>
                  <a:srgbClr val="000000"/>
                </a:solidFill>
              </a:rPr>
              <a:t> </a:t>
            </a:r>
            <a:r>
              <a:rPr lang="en-US" sz="1900" dirty="0">
                <a:solidFill>
                  <a:srgbClr val="A31515"/>
                </a:solidFill>
              </a:rPr>
              <a:t>"https://[account].blob.core.windows.net/example/</a:t>
            </a:r>
            <a:r>
              <a:rPr lang="en-US" sz="1900" dirty="0" err="1">
                <a:solidFill>
                  <a:srgbClr val="A31515"/>
                </a:solidFill>
              </a:rPr>
              <a:t>demo.bacpac</a:t>
            </a:r>
            <a:r>
              <a:rPr lang="en-US" sz="1900" dirty="0">
                <a:solidFill>
                  <a:srgbClr val="A31515"/>
                </a:solidFill>
              </a:rPr>
              <a:t>"</a:t>
            </a:r>
            <a:r>
              <a:rPr lang="en-US" sz="1900" dirty="0">
                <a:solidFill>
                  <a:srgbClr val="000000"/>
                </a:solidFill>
              </a:rPr>
              <a:t> `</a:t>
            </a:r>
          </a:p>
          <a:p>
            <a:r>
              <a:rPr lang="en-US" sz="1900" dirty="0">
                <a:solidFill>
                  <a:srgbClr val="000000"/>
                </a:solidFill>
              </a:rPr>
              <a:t>    -Edition </a:t>
            </a:r>
            <a:r>
              <a:rPr lang="en-US" sz="1900" dirty="0">
                <a:solidFill>
                  <a:srgbClr val="A31515"/>
                </a:solidFill>
              </a:rPr>
              <a:t>"Standard"</a:t>
            </a:r>
            <a:r>
              <a:rPr lang="en-US" sz="1900" dirty="0">
                <a:solidFill>
                  <a:srgbClr val="000000"/>
                </a:solidFill>
              </a:rPr>
              <a:t> `</a:t>
            </a:r>
          </a:p>
          <a:p>
            <a:r>
              <a:rPr lang="en-US" sz="1900" dirty="0">
                <a:solidFill>
                  <a:srgbClr val="000000"/>
                </a:solidFill>
              </a:rPr>
              <a:t>    -</a:t>
            </a:r>
            <a:r>
              <a:rPr lang="en-US" sz="1900" dirty="0" err="1">
                <a:solidFill>
                  <a:srgbClr val="000000"/>
                </a:solidFill>
              </a:rPr>
              <a:t>ServiceObjectiveName</a:t>
            </a:r>
            <a:r>
              <a:rPr lang="en-US" sz="1900" dirty="0">
                <a:solidFill>
                  <a:srgbClr val="000000"/>
                </a:solidFill>
              </a:rPr>
              <a:t> </a:t>
            </a:r>
            <a:r>
              <a:rPr lang="en-US" sz="1900" dirty="0">
                <a:solidFill>
                  <a:srgbClr val="A31515"/>
                </a:solidFill>
              </a:rPr>
              <a:t>"P6"</a:t>
            </a:r>
            <a:r>
              <a:rPr lang="en-US" sz="1900" dirty="0">
                <a:solidFill>
                  <a:srgbClr val="000000"/>
                </a:solidFill>
              </a:rPr>
              <a:t> `</a:t>
            </a:r>
          </a:p>
          <a:p>
            <a:r>
              <a:rPr lang="en-US" sz="1900" dirty="0">
                <a:solidFill>
                  <a:srgbClr val="000000"/>
                </a:solidFill>
              </a:rPr>
              <a:t>    -</a:t>
            </a:r>
            <a:r>
              <a:rPr lang="en-US" sz="1900" dirty="0" err="1">
                <a:solidFill>
                  <a:srgbClr val="000000"/>
                </a:solidFill>
              </a:rPr>
              <a:t>AdministratorLogin</a:t>
            </a:r>
            <a:r>
              <a:rPr lang="en-US" sz="1900" dirty="0">
                <a:solidFill>
                  <a:srgbClr val="000000"/>
                </a:solidFill>
              </a:rPr>
              <a:t> </a:t>
            </a:r>
            <a:r>
              <a:rPr lang="en-US" sz="1900" dirty="0">
                <a:solidFill>
                  <a:srgbClr val="A31515"/>
                </a:solidFill>
              </a:rPr>
              <a:t>"&lt;</a:t>
            </a:r>
            <a:r>
              <a:rPr lang="en-US" sz="1900" dirty="0" err="1">
                <a:solidFill>
                  <a:srgbClr val="A31515"/>
                </a:solidFill>
              </a:rPr>
              <a:t>your_server_admin_account_user_id</a:t>
            </a:r>
            <a:r>
              <a:rPr lang="en-US" sz="1900" dirty="0">
                <a:solidFill>
                  <a:srgbClr val="A31515"/>
                </a:solidFill>
              </a:rPr>
              <a:t>&gt;"</a:t>
            </a:r>
            <a:r>
              <a:rPr lang="en-US" sz="1900" dirty="0">
                <a:solidFill>
                  <a:srgbClr val="000000"/>
                </a:solidFill>
              </a:rPr>
              <a:t> `</a:t>
            </a:r>
          </a:p>
          <a:p>
            <a:r>
              <a:rPr lang="en-US" sz="1900" dirty="0">
                <a:solidFill>
                  <a:srgbClr val="000000"/>
                </a:solidFill>
              </a:rPr>
              <a:t>    -</a:t>
            </a:r>
            <a:r>
              <a:rPr lang="en-US" sz="1900" dirty="0" err="1">
                <a:solidFill>
                  <a:srgbClr val="000000"/>
                </a:solidFill>
              </a:rPr>
              <a:t>AdministratorLoginPassword</a:t>
            </a:r>
            <a:r>
              <a:rPr lang="en-US" sz="1900" dirty="0">
                <a:solidFill>
                  <a:srgbClr val="000000"/>
                </a:solidFill>
              </a:rPr>
              <a:t> $(</a:t>
            </a:r>
            <a:r>
              <a:rPr lang="en-US" sz="1900" dirty="0" err="1">
                <a:solidFill>
                  <a:srgbClr val="795E26"/>
                </a:solidFill>
              </a:rPr>
              <a:t>ConvertTo-SecureString</a:t>
            </a:r>
            <a:r>
              <a:rPr lang="en-US" sz="1900" dirty="0">
                <a:solidFill>
                  <a:srgbClr val="000000"/>
                </a:solidFill>
              </a:rPr>
              <a:t> –String ` </a:t>
            </a:r>
          </a:p>
          <a:p>
            <a:r>
              <a:rPr lang="en-US" sz="1900" dirty="0">
                <a:solidFill>
                  <a:srgbClr val="000000"/>
                </a:solidFill>
              </a:rPr>
              <a:t>        </a:t>
            </a:r>
            <a:r>
              <a:rPr lang="en-US" sz="1900" dirty="0">
                <a:solidFill>
                  <a:srgbClr val="A31515"/>
                </a:solidFill>
              </a:rPr>
              <a:t>"&lt;</a:t>
            </a:r>
            <a:r>
              <a:rPr lang="en-US" sz="1900" dirty="0" err="1">
                <a:solidFill>
                  <a:srgbClr val="A31515"/>
                </a:solidFill>
              </a:rPr>
              <a:t>your_server_admin_account_password</a:t>
            </a:r>
            <a:r>
              <a:rPr lang="en-US" sz="1900" dirty="0">
                <a:solidFill>
                  <a:srgbClr val="A31515"/>
                </a:solidFill>
              </a:rPr>
              <a:t>&gt;"</a:t>
            </a:r>
            <a:r>
              <a:rPr lang="en-US" sz="1900" dirty="0">
                <a:solidFill>
                  <a:srgbClr val="000000"/>
                </a:solidFill>
              </a:rPr>
              <a:t> -</a:t>
            </a:r>
            <a:r>
              <a:rPr lang="en-US" sz="1900" dirty="0" err="1">
                <a:solidFill>
                  <a:srgbClr val="000000"/>
                </a:solidFill>
              </a:rPr>
              <a:t>AsPlainText</a:t>
            </a:r>
            <a:r>
              <a:rPr lang="en-US" sz="1900" dirty="0">
                <a:solidFill>
                  <a:srgbClr val="000000"/>
                </a:solidFill>
              </a:rPr>
              <a:t> -Force)</a:t>
            </a:r>
          </a:p>
        </p:txBody>
      </p:sp>
    </p:spTree>
    <p:extLst>
      <p:ext uri="{BB962C8B-B14F-4D97-AF65-F5344CB8AC3E}">
        <p14:creationId xmlns:p14="http://schemas.microsoft.com/office/powerpoint/2010/main" val="112783331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1142D-ECCD-4008-B00E-82F963A6305A}"/>
              </a:ext>
            </a:extLst>
          </p:cNvPr>
          <p:cNvSpPr>
            <a:spLocks noGrp="1"/>
          </p:cNvSpPr>
          <p:nvPr>
            <p:ph type="title"/>
          </p:nvPr>
        </p:nvSpPr>
        <p:spPr/>
        <p:txBody>
          <a:bodyPr/>
          <a:lstStyle/>
          <a:p>
            <a:r>
              <a:rPr lang="en-US" dirty="0"/>
              <a:t>Exporting a .</a:t>
            </a:r>
            <a:r>
              <a:rPr lang="en-US" dirty="0" err="1"/>
              <a:t>bacpac</a:t>
            </a:r>
            <a:r>
              <a:rPr lang="en-US" dirty="0"/>
              <a:t> file</a:t>
            </a:r>
          </a:p>
        </p:txBody>
      </p:sp>
      <p:grpSp>
        <p:nvGrpSpPr>
          <p:cNvPr id="2" name="Group 1" descr="This diagram depicts exporting a SQL database to the .bacpac file format as a long-running job, with the ability to occasionally query the status of the job.">
            <a:extLst>
              <a:ext uri="{FF2B5EF4-FFF2-40B4-BE49-F238E27FC236}">
                <a16:creationId xmlns:a16="http://schemas.microsoft.com/office/drawing/2014/main" id="{FE5931A5-324F-42D5-9F47-995611AD21A6}"/>
              </a:ext>
            </a:extLst>
          </p:cNvPr>
          <p:cNvGrpSpPr/>
          <p:nvPr/>
        </p:nvGrpSpPr>
        <p:grpSpPr>
          <a:xfrm>
            <a:off x="898488" y="1464044"/>
            <a:ext cx="9818107" cy="4656433"/>
            <a:chOff x="898488" y="1464044"/>
            <a:chExt cx="9818107" cy="4656433"/>
          </a:xfrm>
        </p:grpSpPr>
        <p:pic>
          <p:nvPicPr>
            <p:cNvPr id="8" name="Picture 7">
              <a:extLst>
                <a:ext uri="{FF2B5EF4-FFF2-40B4-BE49-F238E27FC236}">
                  <a16:creationId xmlns:a16="http://schemas.microsoft.com/office/drawing/2014/main" id="{798EBCB9-2F73-4DAA-A96E-68B091551408}"/>
                </a:ext>
              </a:extLst>
            </p:cNvPr>
            <p:cNvPicPr>
              <a:picLocks noChangeAspect="1"/>
            </p:cNvPicPr>
            <p:nvPr/>
          </p:nvPicPr>
          <p:blipFill>
            <a:blip r:embed="rId3"/>
            <a:stretch>
              <a:fillRect/>
            </a:stretch>
          </p:blipFill>
          <p:spPr>
            <a:xfrm>
              <a:off x="898488" y="1712685"/>
              <a:ext cx="1881259" cy="1881259"/>
            </a:xfrm>
            <a:prstGeom prst="rect">
              <a:avLst/>
            </a:prstGeom>
          </p:spPr>
        </p:pic>
        <p:sp>
          <p:nvSpPr>
            <p:cNvPr id="25" name="TextBox 24">
              <a:extLst>
                <a:ext uri="{FF2B5EF4-FFF2-40B4-BE49-F238E27FC236}">
                  <a16:creationId xmlns:a16="http://schemas.microsoft.com/office/drawing/2014/main" id="{3E711B13-0C18-4723-AA5F-5EB5A2D0457D}"/>
                </a:ext>
              </a:extLst>
            </p:cNvPr>
            <p:cNvSpPr txBox="1"/>
            <p:nvPr/>
          </p:nvSpPr>
          <p:spPr>
            <a:xfrm>
              <a:off x="955125" y="3573293"/>
              <a:ext cx="1767984" cy="338554"/>
            </a:xfrm>
            <a:prstGeom prst="rect">
              <a:avLst/>
            </a:prstGeom>
            <a:noFill/>
          </p:spPr>
          <p:txBody>
            <a:bodyPr wrap="none" lIns="0" tIns="0" rIns="0" bIns="0" rtlCol="0">
              <a:spAutoFit/>
            </a:bodyPr>
            <a:lstStyle/>
            <a:p>
              <a:pPr algn="l"/>
              <a:r>
                <a:rPr lang="en-GB" sz="2200" dirty="0">
                  <a:gradFill>
                    <a:gsLst>
                      <a:gs pos="2917">
                        <a:schemeClr val="tx1"/>
                      </a:gs>
                      <a:gs pos="30000">
                        <a:schemeClr val="tx1"/>
                      </a:gs>
                    </a:gsLst>
                    <a:lin ang="5400000" scaled="0"/>
                  </a:gradFill>
                  <a:latin typeface="+mj-lt"/>
                </a:rPr>
                <a:t>SQL database</a:t>
              </a:r>
            </a:p>
          </p:txBody>
        </p:sp>
        <p:pic>
          <p:nvPicPr>
            <p:cNvPr id="9" name="Picture 8">
              <a:extLst>
                <a:ext uri="{FF2B5EF4-FFF2-40B4-BE49-F238E27FC236}">
                  <a16:creationId xmlns:a16="http://schemas.microsoft.com/office/drawing/2014/main" id="{7E3E51AA-981B-47EB-B3A0-C83D880629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9170" y="1956758"/>
              <a:ext cx="2197425" cy="1393113"/>
            </a:xfrm>
            <a:prstGeom prst="rect">
              <a:avLst/>
            </a:prstGeom>
          </p:spPr>
        </p:pic>
        <p:sp>
          <p:nvSpPr>
            <p:cNvPr id="10" name="Arc 9">
              <a:extLst>
                <a:ext uri="{FF2B5EF4-FFF2-40B4-BE49-F238E27FC236}">
                  <a16:creationId xmlns:a16="http://schemas.microsoft.com/office/drawing/2014/main" id="{872AC27C-6DBB-4A5B-9B53-1F68B262F4DA}"/>
                </a:ext>
              </a:extLst>
            </p:cNvPr>
            <p:cNvSpPr/>
            <p:nvPr/>
          </p:nvSpPr>
          <p:spPr>
            <a:xfrm>
              <a:off x="3741289" y="1910363"/>
              <a:ext cx="5104493" cy="1816608"/>
            </a:xfrm>
            <a:prstGeom prst="arc">
              <a:avLst>
                <a:gd name="adj1" fmla="val 11217127"/>
                <a:gd name="adj2" fmla="val 20977321"/>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6B001DD-6D55-4CC0-B855-75B56F674383}"/>
                </a:ext>
              </a:extLst>
            </p:cNvPr>
            <p:cNvSpPr txBox="1"/>
            <p:nvPr/>
          </p:nvSpPr>
          <p:spPr>
            <a:xfrm>
              <a:off x="5482460" y="1803084"/>
              <a:ext cx="1233714" cy="369332"/>
            </a:xfrm>
            <a:prstGeom prst="rect">
              <a:avLst/>
            </a:prstGeom>
            <a:solidFill>
              <a:schemeClr val="bg1"/>
            </a:solidFill>
            <a:ln>
              <a:noFill/>
              <a:prstDash val="solid"/>
            </a:ln>
          </p:spPr>
          <p:txBody>
            <a:bodyPr wrap="square" lIns="0" tIns="0" rIns="0" bIns="0" rtlCol="0" anchor="ctr">
              <a:spAutoFit/>
            </a:bodyPr>
            <a:lstStyle/>
            <a:p>
              <a:pPr algn="ctr"/>
              <a:r>
                <a:rPr lang="en-IN" sz="2400" dirty="0">
                  <a:gradFill>
                    <a:gsLst>
                      <a:gs pos="2917">
                        <a:schemeClr val="tx1"/>
                      </a:gs>
                      <a:gs pos="30000">
                        <a:schemeClr val="tx1"/>
                      </a:gs>
                    </a:gsLst>
                    <a:lin ang="5400000" scaled="0"/>
                  </a:gradFill>
                  <a:latin typeface="+mj-lt"/>
                </a:rPr>
                <a:t>Check</a:t>
              </a:r>
              <a:endParaRPr lang="en-US" sz="2400" dirty="0" err="1">
                <a:gradFill>
                  <a:gsLst>
                    <a:gs pos="2917">
                      <a:schemeClr val="tx1"/>
                    </a:gs>
                    <a:gs pos="30000">
                      <a:schemeClr val="tx1"/>
                    </a:gs>
                  </a:gsLst>
                  <a:lin ang="5400000" scaled="0"/>
                </a:gradFill>
                <a:latin typeface="+mj-lt"/>
              </a:endParaRPr>
            </a:p>
          </p:txBody>
        </p:sp>
        <p:sp>
          <p:nvSpPr>
            <p:cNvPr id="15" name="Arc 14">
              <a:extLst>
                <a:ext uri="{FF2B5EF4-FFF2-40B4-BE49-F238E27FC236}">
                  <a16:creationId xmlns:a16="http://schemas.microsoft.com/office/drawing/2014/main" id="{855C986D-DDD7-4C5F-862A-9C0D6B3AE2A7}"/>
                </a:ext>
              </a:extLst>
            </p:cNvPr>
            <p:cNvSpPr/>
            <p:nvPr/>
          </p:nvSpPr>
          <p:spPr>
            <a:xfrm rot="10955124">
              <a:off x="2983536" y="1464044"/>
              <a:ext cx="5808726" cy="1816608"/>
            </a:xfrm>
            <a:prstGeom prst="arc">
              <a:avLst>
                <a:gd name="adj1" fmla="val 11250636"/>
                <a:gd name="adj2" fmla="val 20382626"/>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0BEFF957-BDBB-44F5-AAA0-DCF83B4BC402}"/>
                </a:ext>
              </a:extLst>
            </p:cNvPr>
            <p:cNvSpPr txBox="1"/>
            <p:nvPr/>
          </p:nvSpPr>
          <p:spPr>
            <a:xfrm>
              <a:off x="5563427" y="3041091"/>
              <a:ext cx="1175657" cy="369332"/>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sz="2400" b="0" dirty="0">
                  <a:latin typeface="+mj-lt"/>
                </a:rPr>
                <a:t>Status</a:t>
              </a:r>
              <a:endParaRPr lang="en-US" sz="2400" b="0" dirty="0" err="1">
                <a:latin typeface="+mj-lt"/>
              </a:endParaRPr>
            </a:p>
          </p:txBody>
        </p:sp>
        <p:pic>
          <p:nvPicPr>
            <p:cNvPr id="13" name="Picture 12">
              <a:extLst>
                <a:ext uri="{FF2B5EF4-FFF2-40B4-BE49-F238E27FC236}">
                  <a16:creationId xmlns:a16="http://schemas.microsoft.com/office/drawing/2014/main" id="{3EA0F483-FA72-4332-A411-2831E532F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701" y="2207297"/>
              <a:ext cx="900611" cy="892033"/>
            </a:xfrm>
            <a:prstGeom prst="rect">
              <a:avLst/>
            </a:prstGeom>
          </p:spPr>
        </p:pic>
        <p:sp>
          <p:nvSpPr>
            <p:cNvPr id="14" name="Arc 13">
              <a:extLst>
                <a:ext uri="{FF2B5EF4-FFF2-40B4-BE49-F238E27FC236}">
                  <a16:creationId xmlns:a16="http://schemas.microsoft.com/office/drawing/2014/main" id="{16FE32F8-5B50-4D41-B926-FC5B510D20FA}"/>
                </a:ext>
              </a:extLst>
            </p:cNvPr>
            <p:cNvSpPr/>
            <p:nvPr/>
          </p:nvSpPr>
          <p:spPr>
            <a:xfrm rot="12106251">
              <a:off x="1424265" y="3382600"/>
              <a:ext cx="4643718" cy="1816608"/>
            </a:xfrm>
            <a:prstGeom prst="arc">
              <a:avLst>
                <a:gd name="adj1" fmla="val 13084393"/>
                <a:gd name="adj2" fmla="val 20880205"/>
              </a:avLst>
            </a:prstGeom>
            <a:ln w="57150">
              <a:solidFill>
                <a:srgbClr val="D73B0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C9BD070D-040E-4CF6-8C39-281DCC120470}"/>
                </a:ext>
              </a:extLst>
            </p:cNvPr>
            <p:cNvSpPr/>
            <p:nvPr/>
          </p:nvSpPr>
          <p:spPr bwMode="auto">
            <a:xfrm>
              <a:off x="4472943" y="4179819"/>
              <a:ext cx="3256585" cy="1940658"/>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986A47D2-7A6B-4F28-9741-8DE024DA9266}"/>
                </a:ext>
              </a:extLst>
            </p:cNvPr>
            <p:cNvSpPr txBox="1"/>
            <p:nvPr/>
          </p:nvSpPr>
          <p:spPr>
            <a:xfrm>
              <a:off x="4681528" y="5573016"/>
              <a:ext cx="2133469" cy="369332"/>
            </a:xfrm>
            <a:prstGeom prst="rect">
              <a:avLst/>
            </a:prstGeom>
            <a:noFill/>
          </p:spPr>
          <p:txBody>
            <a:bodyPr wrap="square" lIns="0" tIns="0" rIns="0" bIns="0" rtlCol="0" anchor="ctr">
              <a:spAutoFit/>
            </a:bodyPr>
            <a:lstStyle/>
            <a:p>
              <a:pPr algn="ctr"/>
              <a:r>
                <a:rPr lang="en-IN" sz="2400" b="1" dirty="0">
                  <a:gradFill>
                    <a:gsLst>
                      <a:gs pos="2917">
                        <a:schemeClr val="tx1"/>
                      </a:gs>
                      <a:gs pos="30000">
                        <a:schemeClr val="tx1"/>
                      </a:gs>
                    </a:gsLst>
                    <a:lin ang="5400000" scaled="0"/>
                  </a:gradFill>
                </a:rPr>
                <a:t>Azure Storage</a:t>
              </a:r>
              <a:endParaRPr lang="en-US" sz="2400" b="1" dirty="0" err="1">
                <a:gradFill>
                  <a:gsLst>
                    <a:gs pos="2917">
                      <a:schemeClr val="tx1"/>
                    </a:gs>
                    <a:gs pos="30000">
                      <a:schemeClr val="tx1"/>
                    </a:gs>
                  </a:gsLst>
                  <a:lin ang="5400000" scaled="0"/>
                </a:gradFill>
              </a:endParaRPr>
            </a:p>
          </p:txBody>
        </p:sp>
        <p:pic>
          <p:nvPicPr>
            <p:cNvPr id="22" name="Graphic 21">
              <a:extLst>
                <a:ext uri="{FF2B5EF4-FFF2-40B4-BE49-F238E27FC236}">
                  <a16:creationId xmlns:a16="http://schemas.microsoft.com/office/drawing/2014/main" id="{CA296C16-75C6-4560-909E-DDB3DFA9E4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83009" y="4364205"/>
              <a:ext cx="624787" cy="586865"/>
            </a:xfrm>
            <a:prstGeom prst="rect">
              <a:avLst/>
            </a:prstGeom>
          </p:spPr>
        </p:pic>
        <p:sp>
          <p:nvSpPr>
            <p:cNvPr id="23" name="TextBox 22">
              <a:extLst>
                <a:ext uri="{FF2B5EF4-FFF2-40B4-BE49-F238E27FC236}">
                  <a16:creationId xmlns:a16="http://schemas.microsoft.com/office/drawing/2014/main" id="{1C7A9B62-CF23-4C94-9E7B-BC3F98FF37C0}"/>
                </a:ext>
              </a:extLst>
            </p:cNvPr>
            <p:cNvSpPr txBox="1"/>
            <p:nvPr/>
          </p:nvSpPr>
          <p:spPr>
            <a:xfrm>
              <a:off x="6572247" y="4951070"/>
              <a:ext cx="929192" cy="307777"/>
            </a:xfrm>
            <a:prstGeom prst="rect">
              <a:avLst/>
            </a:prstGeom>
            <a:noFill/>
          </p:spPr>
          <p:txBody>
            <a:bodyPr wrap="square" lIns="0" tIns="0" rIns="0" bIns="0" rtlCol="0">
              <a:spAutoFit/>
            </a:bodyPr>
            <a:lstStyle/>
            <a:p>
              <a:pPr algn="ctr"/>
              <a:r>
                <a:rPr lang="en-IN" sz="2000" b="1" dirty="0">
                  <a:gradFill>
                    <a:gsLst>
                      <a:gs pos="2917">
                        <a:schemeClr val="tx1"/>
                      </a:gs>
                      <a:gs pos="30000">
                        <a:schemeClr val="tx1"/>
                      </a:gs>
                    </a:gsLst>
                    <a:lin ang="5400000" scaled="0"/>
                  </a:gradFill>
                </a:rPr>
                <a:t>.</a:t>
              </a:r>
              <a:r>
                <a:rPr lang="en-IN" sz="2000" b="1" dirty="0" err="1">
                  <a:gradFill>
                    <a:gsLst>
                      <a:gs pos="2917">
                        <a:schemeClr val="tx1"/>
                      </a:gs>
                      <a:gs pos="30000">
                        <a:schemeClr val="tx1"/>
                      </a:gs>
                    </a:gsLst>
                    <a:lin ang="5400000" scaled="0"/>
                  </a:gradFill>
                </a:rPr>
                <a:t>bacpac</a:t>
              </a:r>
              <a:endParaRPr lang="en-US" sz="2000" b="1" dirty="0" err="1">
                <a:gradFill>
                  <a:gsLst>
                    <a:gs pos="2917">
                      <a:schemeClr val="tx1"/>
                    </a:gs>
                    <a:gs pos="30000">
                      <a:schemeClr val="tx1"/>
                    </a:gs>
                  </a:gsLst>
                  <a:lin ang="5400000" scaled="0"/>
                </a:gradFill>
              </a:endParaRPr>
            </a:p>
          </p:txBody>
        </p:sp>
        <p:pic>
          <p:nvPicPr>
            <p:cNvPr id="18" name="Graphic 17">
              <a:extLst>
                <a:ext uri="{FF2B5EF4-FFF2-40B4-BE49-F238E27FC236}">
                  <a16:creationId xmlns:a16="http://schemas.microsoft.com/office/drawing/2014/main" id="{1311BA17-A8D4-4AD2-BA4E-8F15D4085D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9827" y="4392020"/>
              <a:ext cx="1080000" cy="1080000"/>
            </a:xfrm>
            <a:prstGeom prst="rect">
              <a:avLst/>
            </a:prstGeom>
          </p:spPr>
        </p:pic>
      </p:grpSp>
    </p:spTree>
    <p:extLst>
      <p:ext uri="{BB962C8B-B14F-4D97-AF65-F5344CB8AC3E}">
        <p14:creationId xmlns:p14="http://schemas.microsoft.com/office/powerpoint/2010/main" val="145132112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F2C30C-F5FA-4321-842F-662B4243D602}"/>
              </a:ext>
            </a:extLst>
          </p:cNvPr>
          <p:cNvSpPr>
            <a:spLocks noGrp="1"/>
          </p:cNvSpPr>
          <p:nvPr>
            <p:ph type="title"/>
          </p:nvPr>
        </p:nvSpPr>
        <p:spPr/>
        <p:txBody>
          <a:bodyPr/>
          <a:lstStyle/>
          <a:p>
            <a:r>
              <a:rPr lang="en-US" dirty="0"/>
              <a:t>Create a .</a:t>
            </a:r>
            <a:r>
              <a:rPr lang="en-US" dirty="0" err="1"/>
              <a:t>bacpac</a:t>
            </a:r>
            <a:r>
              <a:rPr lang="en-US" dirty="0"/>
              <a:t> export job</a:t>
            </a:r>
            <a:r>
              <a:rPr lang="en-US" dirty="0">
                <a:sym typeface="Symbol" panose="05050102010706020507" pitchFamily="18" charset="2"/>
              </a:rPr>
              <a:t> - </a:t>
            </a:r>
            <a:r>
              <a:rPr lang="en-US" dirty="0"/>
              <a:t>PowerShell</a:t>
            </a:r>
          </a:p>
        </p:txBody>
      </p:sp>
      <p:sp>
        <p:nvSpPr>
          <p:cNvPr id="4" name="Text Placeholder 3" descr="The sample code depicts using the New-AzSqlDatabaseExport cmdlet to create a new job to export a database in PowerShell.">
            <a:extLst>
              <a:ext uri="{FF2B5EF4-FFF2-40B4-BE49-F238E27FC236}">
                <a16:creationId xmlns:a16="http://schemas.microsoft.com/office/drawing/2014/main" id="{E44C2C62-52FA-489E-B9D8-07522E394937}"/>
              </a:ext>
            </a:extLst>
          </p:cNvPr>
          <p:cNvSpPr>
            <a:spLocks noGrp="1"/>
          </p:cNvSpPr>
          <p:nvPr>
            <p:ph type="body" sz="quarter" idx="10"/>
          </p:nvPr>
        </p:nvSpPr>
        <p:spPr/>
        <p:txBody>
          <a:bodyPr/>
          <a:lstStyle/>
          <a:p>
            <a:r>
              <a:rPr lang="en-US" sz="2000" dirty="0">
                <a:solidFill>
                  <a:srgbClr val="001080"/>
                </a:solidFill>
              </a:rPr>
              <a:t>$</a:t>
            </a:r>
            <a:r>
              <a:rPr lang="en-US" sz="2000" dirty="0" err="1">
                <a:solidFill>
                  <a:srgbClr val="001080"/>
                </a:solidFill>
              </a:rPr>
              <a:t>exportRequest</a:t>
            </a:r>
            <a:r>
              <a:rPr lang="en-US" sz="2000" dirty="0">
                <a:solidFill>
                  <a:srgbClr val="000000"/>
                </a:solidFill>
              </a:rPr>
              <a:t> = </a:t>
            </a:r>
            <a:r>
              <a:rPr lang="en-US" sz="2000" dirty="0">
                <a:solidFill>
                  <a:srgbClr val="795E26"/>
                </a:solidFill>
              </a:rPr>
              <a:t>New-</a:t>
            </a:r>
            <a:r>
              <a:rPr lang="en-US" sz="2000" dirty="0" err="1">
                <a:solidFill>
                  <a:srgbClr val="795E26"/>
                </a:solidFill>
              </a:rPr>
              <a:t>AzSqlDatabaseExport</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001080"/>
                </a:solidFill>
              </a:rPr>
              <a:t>$</a:t>
            </a:r>
            <a:r>
              <a:rPr lang="en-US" sz="2000" dirty="0" err="1">
                <a:solidFill>
                  <a:srgbClr val="001080"/>
                </a:solidFill>
              </a:rPr>
              <a:t>ResourceGroupName</a:t>
            </a:r>
            <a:r>
              <a:rPr lang="en-US" sz="2000" dirty="0">
                <a:solidFill>
                  <a:srgbClr val="000000"/>
                </a:solidFill>
              </a:rPr>
              <a:t> `</a:t>
            </a:r>
          </a:p>
          <a:p>
            <a:r>
              <a:rPr lang="en-US" sz="2000" dirty="0">
                <a:solidFill>
                  <a:srgbClr val="000000"/>
                </a:solidFill>
              </a:rPr>
              <a:t>    -</a:t>
            </a:r>
            <a:r>
              <a:rPr lang="en-US" sz="2000" dirty="0" err="1">
                <a:solidFill>
                  <a:srgbClr val="000000"/>
                </a:solidFill>
              </a:rPr>
              <a:t>ServerName</a:t>
            </a:r>
            <a:r>
              <a:rPr lang="en-US" sz="2000" dirty="0">
                <a:solidFill>
                  <a:srgbClr val="000000"/>
                </a:solidFill>
              </a:rPr>
              <a:t> </a:t>
            </a:r>
            <a:r>
              <a:rPr lang="en-US" sz="2000" dirty="0">
                <a:solidFill>
                  <a:srgbClr val="001080"/>
                </a:solidFill>
              </a:rPr>
              <a:t>$</a:t>
            </a:r>
            <a:r>
              <a:rPr lang="en-US" sz="2000" dirty="0" err="1">
                <a:solidFill>
                  <a:srgbClr val="001080"/>
                </a:solidFill>
              </a:rPr>
              <a:t>ServerName</a:t>
            </a:r>
            <a:r>
              <a:rPr lang="en-US" sz="2000" dirty="0">
                <a:solidFill>
                  <a:srgbClr val="000000"/>
                </a:solidFill>
              </a:rPr>
              <a:t> `</a:t>
            </a:r>
          </a:p>
          <a:p>
            <a:r>
              <a:rPr lang="en-US" sz="2000" dirty="0">
                <a:solidFill>
                  <a:srgbClr val="000000"/>
                </a:solidFill>
              </a:rPr>
              <a:t>    -</a:t>
            </a:r>
            <a:r>
              <a:rPr lang="en-US" sz="2000" dirty="0" err="1">
                <a:solidFill>
                  <a:srgbClr val="000000"/>
                </a:solidFill>
              </a:rPr>
              <a:t>DatabaseName</a:t>
            </a:r>
            <a:r>
              <a:rPr lang="en-US" sz="2000" dirty="0">
                <a:solidFill>
                  <a:srgbClr val="000000"/>
                </a:solidFill>
              </a:rPr>
              <a:t> </a:t>
            </a:r>
            <a:r>
              <a:rPr lang="en-US" sz="2000" dirty="0">
                <a:solidFill>
                  <a:srgbClr val="001080"/>
                </a:solidFill>
              </a:rPr>
              <a:t>$</a:t>
            </a:r>
            <a:r>
              <a:rPr lang="en-US" sz="2000" dirty="0" err="1">
                <a:solidFill>
                  <a:srgbClr val="001080"/>
                </a:solidFill>
              </a:rPr>
              <a:t>DatabaseName</a:t>
            </a:r>
            <a:r>
              <a:rPr lang="en-US" sz="2000" dirty="0">
                <a:solidFill>
                  <a:srgbClr val="000000"/>
                </a:solidFill>
              </a:rPr>
              <a:t> `</a:t>
            </a:r>
          </a:p>
          <a:p>
            <a:r>
              <a:rPr lang="en-US" sz="2000" dirty="0">
                <a:solidFill>
                  <a:srgbClr val="000000"/>
                </a:solidFill>
              </a:rPr>
              <a:t>    -</a:t>
            </a:r>
            <a:r>
              <a:rPr lang="en-US" sz="2000" dirty="0" err="1">
                <a:solidFill>
                  <a:srgbClr val="000000"/>
                </a:solidFill>
              </a:rPr>
              <a:t>StorageKeytype</a:t>
            </a:r>
            <a:r>
              <a:rPr lang="en-US" sz="2000" dirty="0">
                <a:solidFill>
                  <a:srgbClr val="000000"/>
                </a:solidFill>
              </a:rPr>
              <a:t> </a:t>
            </a:r>
            <a:r>
              <a:rPr lang="en-US" sz="2000" dirty="0">
                <a:solidFill>
                  <a:srgbClr val="001080"/>
                </a:solidFill>
              </a:rPr>
              <a:t>$</a:t>
            </a:r>
            <a:r>
              <a:rPr lang="en-US" sz="2000" dirty="0" err="1">
                <a:solidFill>
                  <a:srgbClr val="001080"/>
                </a:solidFill>
              </a:rPr>
              <a:t>StorageKeytype</a:t>
            </a:r>
            <a:r>
              <a:rPr lang="en-US" sz="2000" dirty="0">
                <a:solidFill>
                  <a:srgbClr val="000000"/>
                </a:solidFill>
              </a:rPr>
              <a:t> `</a:t>
            </a:r>
          </a:p>
          <a:p>
            <a:r>
              <a:rPr lang="en-US" sz="2000" dirty="0">
                <a:solidFill>
                  <a:srgbClr val="000000"/>
                </a:solidFill>
              </a:rPr>
              <a:t>    -</a:t>
            </a:r>
            <a:r>
              <a:rPr lang="en-US" sz="2000" dirty="0" err="1">
                <a:solidFill>
                  <a:srgbClr val="000000"/>
                </a:solidFill>
              </a:rPr>
              <a:t>StorageKey</a:t>
            </a:r>
            <a:r>
              <a:rPr lang="en-US" sz="2000" dirty="0">
                <a:solidFill>
                  <a:srgbClr val="000000"/>
                </a:solidFill>
              </a:rPr>
              <a:t> </a:t>
            </a:r>
            <a:r>
              <a:rPr lang="en-US" sz="2000" dirty="0">
                <a:solidFill>
                  <a:srgbClr val="001080"/>
                </a:solidFill>
              </a:rPr>
              <a:t>$</a:t>
            </a:r>
            <a:r>
              <a:rPr lang="en-US" sz="2000" dirty="0" err="1">
                <a:solidFill>
                  <a:srgbClr val="001080"/>
                </a:solidFill>
              </a:rPr>
              <a:t>StorageKey</a:t>
            </a:r>
            <a:r>
              <a:rPr lang="en-US" sz="2000" dirty="0">
                <a:solidFill>
                  <a:srgbClr val="000000"/>
                </a:solidFill>
              </a:rPr>
              <a:t> `</a:t>
            </a:r>
          </a:p>
          <a:p>
            <a:r>
              <a:rPr lang="en-US" sz="2000" dirty="0">
                <a:solidFill>
                  <a:srgbClr val="000000"/>
                </a:solidFill>
              </a:rPr>
              <a:t>    -</a:t>
            </a:r>
            <a:r>
              <a:rPr lang="en-US" sz="2000" dirty="0" err="1">
                <a:solidFill>
                  <a:srgbClr val="000000"/>
                </a:solidFill>
              </a:rPr>
              <a:t>StorageUri</a:t>
            </a:r>
            <a:r>
              <a:rPr lang="en-US" sz="2000" dirty="0">
                <a:solidFill>
                  <a:srgbClr val="000000"/>
                </a:solidFill>
              </a:rPr>
              <a:t> </a:t>
            </a:r>
            <a:r>
              <a:rPr lang="en-US" sz="2000" dirty="0">
                <a:solidFill>
                  <a:srgbClr val="001080"/>
                </a:solidFill>
              </a:rPr>
              <a:t>$</a:t>
            </a:r>
            <a:r>
              <a:rPr lang="en-US" sz="2000" dirty="0" err="1">
                <a:solidFill>
                  <a:srgbClr val="001080"/>
                </a:solidFill>
              </a:rPr>
              <a:t>BacpacUri</a:t>
            </a:r>
            <a:r>
              <a:rPr lang="en-US" sz="2000" dirty="0">
                <a:solidFill>
                  <a:srgbClr val="000000"/>
                </a:solidFill>
              </a:rPr>
              <a:t> `</a:t>
            </a:r>
          </a:p>
          <a:p>
            <a:r>
              <a:rPr lang="en-US" sz="2000" dirty="0">
                <a:solidFill>
                  <a:srgbClr val="000000"/>
                </a:solidFill>
              </a:rPr>
              <a:t>    -</a:t>
            </a:r>
            <a:r>
              <a:rPr lang="en-US" sz="2000" dirty="0" err="1">
                <a:solidFill>
                  <a:srgbClr val="000000"/>
                </a:solidFill>
              </a:rPr>
              <a:t>AdministratorLogin</a:t>
            </a:r>
            <a:r>
              <a:rPr lang="en-US" sz="2000" dirty="0">
                <a:solidFill>
                  <a:srgbClr val="000000"/>
                </a:solidFill>
              </a:rPr>
              <a:t> </a:t>
            </a:r>
            <a:r>
              <a:rPr lang="en-US" sz="2000" dirty="0">
                <a:solidFill>
                  <a:srgbClr val="001080"/>
                </a:solidFill>
              </a:rPr>
              <a:t>$</a:t>
            </a:r>
            <a:r>
              <a:rPr lang="en-US" sz="2000" dirty="0" err="1">
                <a:solidFill>
                  <a:srgbClr val="001080"/>
                </a:solidFill>
              </a:rPr>
              <a:t>creds.UserName</a:t>
            </a:r>
            <a:r>
              <a:rPr lang="en-US" sz="2000" dirty="0">
                <a:solidFill>
                  <a:srgbClr val="000000"/>
                </a:solidFill>
              </a:rPr>
              <a:t> `</a:t>
            </a:r>
          </a:p>
          <a:p>
            <a:r>
              <a:rPr lang="en-US" sz="2000" dirty="0">
                <a:solidFill>
                  <a:srgbClr val="000000"/>
                </a:solidFill>
              </a:rPr>
              <a:t>    -</a:t>
            </a:r>
            <a:r>
              <a:rPr lang="en-US" sz="2000" dirty="0" err="1">
                <a:solidFill>
                  <a:srgbClr val="000000"/>
                </a:solidFill>
              </a:rPr>
              <a:t>AdministratorLoginPassword</a:t>
            </a:r>
            <a:r>
              <a:rPr lang="en-US" sz="2000" dirty="0">
                <a:solidFill>
                  <a:srgbClr val="000000"/>
                </a:solidFill>
              </a:rPr>
              <a:t> </a:t>
            </a:r>
            <a:r>
              <a:rPr lang="en-US" sz="2000" dirty="0">
                <a:solidFill>
                  <a:srgbClr val="001080"/>
                </a:solidFill>
              </a:rPr>
              <a:t>$</a:t>
            </a:r>
            <a:r>
              <a:rPr lang="en-US" sz="2000" dirty="0" err="1">
                <a:solidFill>
                  <a:srgbClr val="001080"/>
                </a:solidFill>
              </a:rPr>
              <a:t>creds.Password</a:t>
            </a:r>
            <a:endParaRPr lang="en-US" sz="2000" dirty="0">
              <a:solidFill>
                <a:srgbClr val="000000"/>
              </a:solidFill>
            </a:endParaRPr>
          </a:p>
        </p:txBody>
      </p:sp>
    </p:spTree>
    <p:extLst>
      <p:ext uri="{BB962C8B-B14F-4D97-AF65-F5344CB8AC3E}">
        <p14:creationId xmlns:p14="http://schemas.microsoft.com/office/powerpoint/2010/main" val="9689738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 </a:t>
            </a:r>
          </a:p>
          <a:p>
            <a:pPr lvl="1"/>
            <a:r>
              <a:rPr lang="en-US" dirty="0"/>
              <a:t>First-class support for ASP.NET , ASP.NET Core, Java, Ruby, Node.js, PHP, or Python</a:t>
            </a:r>
          </a:p>
          <a:p>
            <a:r>
              <a:rPr lang="en-US" dirty="0">
                <a:latin typeface="+mn-lt"/>
              </a:rPr>
              <a:t>DevOps optimization</a:t>
            </a:r>
          </a:p>
          <a:p>
            <a:pPr lvl="1"/>
            <a:r>
              <a:rPr lang="en-US" dirty="0"/>
              <a:t>Continuous integration and deployment with Visual Studio Team Services, GitHub, Bitbucket, Docker Hub, or Azure Container Registry</a:t>
            </a:r>
          </a:p>
          <a:p>
            <a:r>
              <a:rPr lang="en-US" dirty="0">
                <a:latin typeface="+mn-lt"/>
              </a:rPr>
              <a:t>Global scale with high availability</a:t>
            </a:r>
          </a:p>
          <a:p>
            <a:pPr lvl="1"/>
            <a:r>
              <a:rPr lang="en-US" dirty="0"/>
              <a:t>Scale up or out manually or automatically. Host anywhere in the Microsoft global datacenter infrastructure</a:t>
            </a:r>
          </a:p>
          <a:p>
            <a:r>
              <a:rPr lang="en-US" dirty="0">
                <a:latin typeface="+mn-lt"/>
              </a:rPr>
              <a:t>Connections to SaaS platforms and on-premises data</a:t>
            </a:r>
          </a:p>
          <a:p>
            <a:pPr lvl="1"/>
            <a:r>
              <a:rPr lang="en-US" dirty="0"/>
              <a:t>More than 50 connectors for enterprise systems (such as SAP), SaaS services (such as Salesforce), and internet services (such as Facebook)</a:t>
            </a:r>
          </a:p>
        </p:txBody>
      </p:sp>
    </p:spTree>
    <p:extLst>
      <p:ext uri="{BB962C8B-B14F-4D97-AF65-F5344CB8AC3E}">
        <p14:creationId xmlns:p14="http://schemas.microsoft.com/office/powerpoint/2010/main" val="177447990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733" dirty="0"/>
              <a:t>Part 03: </a:t>
            </a:r>
            <a:r>
              <a:rPr lang="en-US" sz="4000" dirty="0"/>
              <a:t>Azure Key Vault</a:t>
            </a:r>
            <a:endParaRPr lang="en-US" sz="3733"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10361085" y="6434667"/>
            <a:ext cx="1830916" cy="423333"/>
          </a:xfrm>
          <a:prstGeom prst="rect">
            <a:avLst/>
          </a:prstGeom>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800" b="0" i="0" u="none" strike="noStrike" kern="1200" cap="none" spc="0" normalizeH="0" baseline="0" noProof="0">
                <a:ln>
                  <a:noFill/>
                </a:ln>
                <a:solidFill>
                  <a:srgbClr val="222222"/>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50</a:t>
            </a:fld>
            <a:endParaRPr kumimoji="0" lang="en-US" sz="1800" b="0" i="0" u="none" strike="noStrike" kern="1200" cap="none" spc="0" normalizeH="0" baseline="0" noProof="0" dirty="0">
              <a:ln>
                <a:noFill/>
              </a:ln>
              <a:solidFill>
                <a:srgbClr val="222222"/>
              </a:solidFill>
              <a:effectLst/>
              <a:uLnTx/>
              <a:uFillTx/>
              <a:latin typeface="Calibri"/>
              <a:ea typeface="+mn-ea"/>
              <a:cs typeface="+mn-cs"/>
            </a:endParaRPr>
          </a:p>
        </p:txBody>
      </p:sp>
    </p:spTree>
    <p:extLst>
      <p:ext uri="{BB962C8B-B14F-4D97-AF65-F5344CB8AC3E}">
        <p14:creationId xmlns:p14="http://schemas.microsoft.com/office/powerpoint/2010/main" val="253662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E88D-3250-4149-9383-6E7C8C04A45D}"/>
              </a:ext>
            </a:extLst>
          </p:cNvPr>
          <p:cNvSpPr>
            <a:spLocks noGrp="1"/>
          </p:cNvSpPr>
          <p:nvPr>
            <p:ph type="title"/>
          </p:nvPr>
        </p:nvSpPr>
        <p:spPr/>
        <p:txBody>
          <a:bodyPr/>
          <a:lstStyle/>
          <a:p>
            <a:r>
              <a:rPr lang="en-US" dirty="0"/>
              <a:t>Encryption at rest</a:t>
            </a:r>
          </a:p>
        </p:txBody>
      </p:sp>
      <p:sp>
        <p:nvSpPr>
          <p:cNvPr id="3" name="Text Placeholder 2">
            <a:extLst>
              <a:ext uri="{FF2B5EF4-FFF2-40B4-BE49-F238E27FC236}">
                <a16:creationId xmlns:a16="http://schemas.microsoft.com/office/drawing/2014/main" id="{7ED4455F-FC2A-4610-BE44-4B05F1874B8C}"/>
              </a:ext>
            </a:extLst>
          </p:cNvPr>
          <p:cNvSpPr>
            <a:spLocks noGrp="1"/>
          </p:cNvSpPr>
          <p:nvPr>
            <p:ph type="body" sz="quarter" idx="10"/>
          </p:nvPr>
        </p:nvSpPr>
        <p:spPr>
          <a:xfrm>
            <a:off x="584200" y="1435497"/>
            <a:ext cx="11018520" cy="4148828"/>
          </a:xfrm>
        </p:spPr>
        <p:txBody>
          <a:bodyPr/>
          <a:lstStyle/>
          <a:p>
            <a:r>
              <a:rPr lang="en-US" dirty="0">
                <a:latin typeface="+mn-lt"/>
              </a:rPr>
              <a:t>Encryption (or encoding) of data when it is persisted</a:t>
            </a:r>
          </a:p>
          <a:p>
            <a:pPr lvl="1"/>
            <a:r>
              <a:rPr lang="en-US" dirty="0"/>
              <a:t>Very common security requirement to encrypt data with a secret encryption key anytime it is persisted to disk</a:t>
            </a:r>
          </a:p>
          <a:p>
            <a:pPr lvl="1"/>
            <a:r>
              <a:rPr lang="en-US" dirty="0"/>
              <a:t>Prevents attackers from accessing sensitive data when they have full access to a server’s machine, storage, or drives</a:t>
            </a:r>
          </a:p>
          <a:p>
            <a:r>
              <a:rPr lang="en-US" dirty="0">
                <a:latin typeface="+mn-lt"/>
              </a:rPr>
              <a:t>Encryption at rest design in Azure uses symmetric encryption:</a:t>
            </a:r>
          </a:p>
          <a:p>
            <a:pPr lvl="1"/>
            <a:r>
              <a:rPr lang="en-US" dirty="0"/>
              <a:t>A symmetric encryption key is used to encrypt data as it is written to storage</a:t>
            </a:r>
          </a:p>
          <a:p>
            <a:pPr lvl="1"/>
            <a:r>
              <a:rPr lang="en-US" dirty="0"/>
              <a:t>The same encryption key is used to decrypt that data as it is readied for use in memory</a:t>
            </a:r>
          </a:p>
          <a:p>
            <a:pPr lvl="1"/>
            <a:r>
              <a:rPr lang="en-US" dirty="0"/>
              <a:t>Data may be partitioned, and different keys may be used for each partition</a:t>
            </a:r>
          </a:p>
          <a:p>
            <a:pPr lvl="1"/>
            <a:r>
              <a:rPr lang="en-US" dirty="0"/>
              <a:t>Keys are stored in a security-enhanced location with access-control policies</a:t>
            </a:r>
          </a:p>
          <a:p>
            <a:pPr lvl="1"/>
            <a:r>
              <a:rPr lang="en-US" dirty="0"/>
              <a:t>Data encryption keys are often encrypted with asymmetric encryption to further limit access</a:t>
            </a:r>
          </a:p>
        </p:txBody>
      </p:sp>
    </p:spTree>
    <p:extLst>
      <p:ext uri="{BB962C8B-B14F-4D97-AF65-F5344CB8AC3E}">
        <p14:creationId xmlns:p14="http://schemas.microsoft.com/office/powerpoint/2010/main" val="114537300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FDEA1-F127-4CB6-9B2D-003A0337409F}"/>
              </a:ext>
            </a:extLst>
          </p:cNvPr>
          <p:cNvSpPr>
            <a:spLocks noGrp="1"/>
          </p:cNvSpPr>
          <p:nvPr>
            <p:ph type="title"/>
          </p:nvPr>
        </p:nvSpPr>
        <p:spPr/>
        <p:txBody>
          <a:bodyPr/>
          <a:lstStyle/>
          <a:p>
            <a:r>
              <a:rPr lang="en-US" dirty="0"/>
              <a:t>Encryption at rest in Azure</a:t>
            </a:r>
          </a:p>
        </p:txBody>
      </p:sp>
      <p:grpSp>
        <p:nvGrpSpPr>
          <p:cNvPr id="5" name="Group 4" descr="The diagram depicts encryption at rest in Azure.">
            <a:extLst>
              <a:ext uri="{FF2B5EF4-FFF2-40B4-BE49-F238E27FC236}">
                <a16:creationId xmlns:a16="http://schemas.microsoft.com/office/drawing/2014/main" id="{7CEAD495-8E26-4235-A064-DEB48271965B}"/>
              </a:ext>
            </a:extLst>
          </p:cNvPr>
          <p:cNvGrpSpPr/>
          <p:nvPr/>
        </p:nvGrpSpPr>
        <p:grpSpPr>
          <a:xfrm>
            <a:off x="2078979" y="1906113"/>
            <a:ext cx="7580337" cy="4072105"/>
            <a:chOff x="2078979" y="1906113"/>
            <a:chExt cx="7580337" cy="4072105"/>
          </a:xfrm>
        </p:grpSpPr>
        <p:sp>
          <p:nvSpPr>
            <p:cNvPr id="2" name="Oval 1">
              <a:extLst>
                <a:ext uri="{FF2B5EF4-FFF2-40B4-BE49-F238E27FC236}">
                  <a16:creationId xmlns:a16="http://schemas.microsoft.com/office/drawing/2014/main" id="{B102862D-3CB9-4276-96A0-B02A97229488}"/>
                </a:ext>
              </a:extLst>
            </p:cNvPr>
            <p:cNvSpPr/>
            <p:nvPr/>
          </p:nvSpPr>
          <p:spPr bwMode="auto">
            <a:xfrm>
              <a:off x="4667760" y="1906113"/>
              <a:ext cx="731520" cy="7315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57AE2C07-4B24-4AF8-9A6E-4408CD840CE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841543" y="1953449"/>
              <a:ext cx="763728" cy="763728"/>
            </a:xfrm>
            <a:prstGeom prst="rect">
              <a:avLst/>
            </a:prstGeom>
          </p:spPr>
        </p:pic>
        <p:sp>
          <p:nvSpPr>
            <p:cNvPr id="23" name="TextBox 22">
              <a:extLst>
                <a:ext uri="{FF2B5EF4-FFF2-40B4-BE49-F238E27FC236}">
                  <a16:creationId xmlns:a16="http://schemas.microsoft.com/office/drawing/2014/main" id="{F82A0CFC-C437-48D0-AB60-95CE9629C417}"/>
                </a:ext>
              </a:extLst>
            </p:cNvPr>
            <p:cNvSpPr txBox="1"/>
            <p:nvPr/>
          </p:nvSpPr>
          <p:spPr>
            <a:xfrm>
              <a:off x="7686029" y="2114499"/>
              <a:ext cx="1973287" cy="271635"/>
            </a:xfrm>
            <a:prstGeom prst="rect">
              <a:avLst/>
            </a:prstGeom>
            <a:noFill/>
          </p:spPr>
          <p:txBody>
            <a:bodyPr wrap="square" rtlCol="0">
              <a:spAutoFit/>
            </a:bodyPr>
            <a:lstStyle/>
            <a:p>
              <a:r>
                <a:rPr lang="en-US" sz="1400" dirty="0"/>
                <a:t>Azure Active Directory</a:t>
              </a:r>
            </a:p>
          </p:txBody>
        </p:sp>
        <p:pic>
          <p:nvPicPr>
            <p:cNvPr id="26" name="Picture 25">
              <a:extLst>
                <a:ext uri="{FF2B5EF4-FFF2-40B4-BE49-F238E27FC236}">
                  <a16:creationId xmlns:a16="http://schemas.microsoft.com/office/drawing/2014/main" id="{443E1367-8DD3-41A8-849B-1E382C16231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692879" y="1923975"/>
              <a:ext cx="695796" cy="695796"/>
            </a:xfrm>
            <a:prstGeom prst="rect">
              <a:avLst/>
            </a:prstGeom>
          </p:spPr>
        </p:pic>
        <p:pic>
          <p:nvPicPr>
            <p:cNvPr id="27" name="Picture 26">
              <a:extLst>
                <a:ext uri="{FF2B5EF4-FFF2-40B4-BE49-F238E27FC236}">
                  <a16:creationId xmlns:a16="http://schemas.microsoft.com/office/drawing/2014/main" id="{447A44C7-0AA5-4B45-AB9B-AA5207C6622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578055" y="5176599"/>
              <a:ext cx="910931" cy="801619"/>
            </a:xfrm>
            <a:prstGeom prst="rect">
              <a:avLst/>
            </a:prstGeom>
          </p:spPr>
        </p:pic>
        <p:sp>
          <p:nvSpPr>
            <p:cNvPr id="28" name="TextBox 27">
              <a:extLst>
                <a:ext uri="{FF2B5EF4-FFF2-40B4-BE49-F238E27FC236}">
                  <a16:creationId xmlns:a16="http://schemas.microsoft.com/office/drawing/2014/main" id="{529CAEAD-4B22-4FD4-8E0D-B049CE426B24}"/>
                </a:ext>
              </a:extLst>
            </p:cNvPr>
            <p:cNvSpPr txBox="1"/>
            <p:nvPr/>
          </p:nvSpPr>
          <p:spPr>
            <a:xfrm>
              <a:off x="2757562" y="2114499"/>
              <a:ext cx="1751277" cy="271635"/>
            </a:xfrm>
            <a:prstGeom prst="rect">
              <a:avLst/>
            </a:prstGeom>
            <a:noFill/>
          </p:spPr>
          <p:txBody>
            <a:bodyPr wrap="square" rtlCol="0">
              <a:spAutoFit/>
            </a:bodyPr>
            <a:lstStyle/>
            <a:p>
              <a:pPr algn="r"/>
              <a:r>
                <a:rPr lang="en-US" sz="1400" dirty="0"/>
                <a:t>Azure Key Vault</a:t>
              </a:r>
            </a:p>
          </p:txBody>
        </p:sp>
        <p:sp>
          <p:nvSpPr>
            <p:cNvPr id="29" name="TextBox 28">
              <a:extLst>
                <a:ext uri="{FF2B5EF4-FFF2-40B4-BE49-F238E27FC236}">
                  <a16:creationId xmlns:a16="http://schemas.microsoft.com/office/drawing/2014/main" id="{0D1BE0C2-B38C-46C7-8199-51EABDF588BF}"/>
                </a:ext>
              </a:extLst>
            </p:cNvPr>
            <p:cNvSpPr txBox="1"/>
            <p:nvPr/>
          </p:nvSpPr>
          <p:spPr>
            <a:xfrm>
              <a:off x="2078979" y="3240141"/>
              <a:ext cx="2429860" cy="307777"/>
            </a:xfrm>
            <a:prstGeom prst="rect">
              <a:avLst/>
            </a:prstGeom>
            <a:noFill/>
          </p:spPr>
          <p:txBody>
            <a:bodyPr wrap="square" rtlCol="0">
              <a:spAutoFit/>
            </a:bodyPr>
            <a:lstStyle/>
            <a:p>
              <a:pPr algn="r"/>
              <a:r>
                <a:rPr lang="en-US" sz="1400" dirty="0"/>
                <a:t>Key Encryption Keys (KEKs)</a:t>
              </a:r>
            </a:p>
          </p:txBody>
        </p:sp>
        <p:sp>
          <p:nvSpPr>
            <p:cNvPr id="30" name="TextBox 29">
              <a:extLst>
                <a:ext uri="{FF2B5EF4-FFF2-40B4-BE49-F238E27FC236}">
                  <a16:creationId xmlns:a16="http://schemas.microsoft.com/office/drawing/2014/main" id="{AC1DD3D7-CB3C-494B-9B7A-272C0688BF23}"/>
                </a:ext>
              </a:extLst>
            </p:cNvPr>
            <p:cNvSpPr txBox="1"/>
            <p:nvPr/>
          </p:nvSpPr>
          <p:spPr>
            <a:xfrm>
              <a:off x="2078979" y="4239003"/>
              <a:ext cx="2429860" cy="307777"/>
            </a:xfrm>
            <a:prstGeom prst="rect">
              <a:avLst/>
            </a:prstGeom>
            <a:noFill/>
          </p:spPr>
          <p:txBody>
            <a:bodyPr wrap="square" rtlCol="0">
              <a:spAutoFit/>
            </a:bodyPr>
            <a:lstStyle/>
            <a:p>
              <a:pPr algn="r"/>
              <a:r>
                <a:rPr lang="en-US" sz="1400" dirty="0"/>
                <a:t>Data Encryption Keys (DEKs)</a:t>
              </a:r>
            </a:p>
          </p:txBody>
        </p:sp>
        <p:sp>
          <p:nvSpPr>
            <p:cNvPr id="31" name="TextBox 30">
              <a:extLst>
                <a:ext uri="{FF2B5EF4-FFF2-40B4-BE49-F238E27FC236}">
                  <a16:creationId xmlns:a16="http://schemas.microsoft.com/office/drawing/2014/main" id="{5512C821-CEB2-4D3B-B72E-98D743E719A7}"/>
                </a:ext>
              </a:extLst>
            </p:cNvPr>
            <p:cNvSpPr txBox="1"/>
            <p:nvPr/>
          </p:nvSpPr>
          <p:spPr>
            <a:xfrm>
              <a:off x="2467542" y="5455173"/>
              <a:ext cx="2041297" cy="271635"/>
            </a:xfrm>
            <a:prstGeom prst="rect">
              <a:avLst/>
            </a:prstGeom>
            <a:noFill/>
          </p:spPr>
          <p:txBody>
            <a:bodyPr wrap="square" rtlCol="0">
              <a:spAutoFit/>
            </a:bodyPr>
            <a:lstStyle/>
            <a:p>
              <a:pPr algn="r"/>
              <a:r>
                <a:rPr lang="en-US" sz="1400" dirty="0"/>
                <a:t>Resource providers</a:t>
              </a:r>
            </a:p>
          </p:txBody>
        </p:sp>
        <p:grpSp>
          <p:nvGrpSpPr>
            <p:cNvPr id="32" name="Group 31">
              <a:extLst>
                <a:ext uri="{FF2B5EF4-FFF2-40B4-BE49-F238E27FC236}">
                  <a16:creationId xmlns:a16="http://schemas.microsoft.com/office/drawing/2014/main" id="{1CFBCD15-5E8A-4189-A642-6638EEE5E6DF}"/>
                </a:ext>
              </a:extLst>
            </p:cNvPr>
            <p:cNvGrpSpPr/>
            <p:nvPr/>
          </p:nvGrpSpPr>
          <p:grpSpPr>
            <a:xfrm>
              <a:off x="4955060" y="4786203"/>
              <a:ext cx="156921" cy="508361"/>
              <a:chOff x="4314826" y="4700429"/>
              <a:chExt cx="177800" cy="576001"/>
            </a:xfrm>
          </p:grpSpPr>
          <p:cxnSp>
            <p:nvCxnSpPr>
              <p:cNvPr id="37" name="Straight Arrow Connector 36">
                <a:extLst>
                  <a:ext uri="{FF2B5EF4-FFF2-40B4-BE49-F238E27FC236}">
                    <a16:creationId xmlns:a16="http://schemas.microsoft.com/office/drawing/2014/main" id="{12EF5CD8-55B7-4EED-9FA4-05763829B834}"/>
                  </a:ext>
                </a:extLst>
              </p:cNvPr>
              <p:cNvCxnSpPr/>
              <p:nvPr/>
            </p:nvCxnSpPr>
            <p:spPr>
              <a:xfrm flipV="1">
                <a:off x="4314826" y="4700430"/>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D375E4F-48FC-466C-AE69-C6C8AA8409D6}"/>
                  </a:ext>
                </a:extLst>
              </p:cNvPr>
              <p:cNvCxnSpPr>
                <a:cxnSpLocks/>
              </p:cNvCxnSpPr>
              <p:nvPr/>
            </p:nvCxnSpPr>
            <p:spPr>
              <a:xfrm>
                <a:off x="4492626" y="4700429"/>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33" name="Picture 32">
              <a:extLst>
                <a:ext uri="{FF2B5EF4-FFF2-40B4-BE49-F238E27FC236}">
                  <a16:creationId xmlns:a16="http://schemas.microsoft.com/office/drawing/2014/main" id="{2A31EDCD-2930-4343-B20C-69086C8DAA6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7946916" flipH="1">
              <a:off x="4821206" y="4341216"/>
              <a:ext cx="424629" cy="424629"/>
            </a:xfrm>
            <a:prstGeom prst="rect">
              <a:avLst/>
            </a:prstGeom>
          </p:spPr>
        </p:pic>
        <p:cxnSp>
          <p:nvCxnSpPr>
            <p:cNvPr id="34" name="Straight Arrow Connector 33">
              <a:extLst>
                <a:ext uri="{FF2B5EF4-FFF2-40B4-BE49-F238E27FC236}">
                  <a16:creationId xmlns:a16="http://schemas.microsoft.com/office/drawing/2014/main" id="{71728908-0142-4E23-8B26-F12753985BA7}"/>
                </a:ext>
              </a:extLst>
            </p:cNvPr>
            <p:cNvCxnSpPr/>
            <p:nvPr/>
          </p:nvCxnSpPr>
          <p:spPr>
            <a:xfrm flipV="1">
              <a:off x="5033521" y="3719658"/>
              <a:ext cx="0" cy="476588"/>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5" name="Picture 34">
              <a:extLst>
                <a:ext uri="{FF2B5EF4-FFF2-40B4-BE49-F238E27FC236}">
                  <a16:creationId xmlns:a16="http://schemas.microsoft.com/office/drawing/2014/main" id="{ADC5EE18-E6EA-44C0-9C00-A34E068A29E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7946916" flipH="1">
              <a:off x="4821206" y="3285879"/>
              <a:ext cx="424629" cy="424629"/>
            </a:xfrm>
            <a:prstGeom prst="rect">
              <a:avLst/>
            </a:prstGeom>
          </p:spPr>
        </p:pic>
        <p:cxnSp>
          <p:nvCxnSpPr>
            <p:cNvPr id="36" name="Straight Arrow Connector 35">
              <a:extLst>
                <a:ext uri="{FF2B5EF4-FFF2-40B4-BE49-F238E27FC236}">
                  <a16:creationId xmlns:a16="http://schemas.microsoft.com/office/drawing/2014/main" id="{C2A2CD75-E701-4992-9765-67EFBA4C7772}"/>
                </a:ext>
              </a:extLst>
            </p:cNvPr>
            <p:cNvCxnSpPr/>
            <p:nvPr/>
          </p:nvCxnSpPr>
          <p:spPr>
            <a:xfrm flipV="1">
              <a:off x="5033521" y="2681133"/>
              <a:ext cx="0" cy="476588"/>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Elbow Connector 140">
              <a:extLst>
                <a:ext uri="{FF2B5EF4-FFF2-40B4-BE49-F238E27FC236}">
                  <a16:creationId xmlns:a16="http://schemas.microsoft.com/office/drawing/2014/main" id="{640A7F31-1F2E-4188-B13F-46751A04D645}"/>
                </a:ext>
              </a:extLst>
            </p:cNvPr>
            <p:cNvCxnSpPr>
              <a:stCxn id="26" idx="0"/>
              <a:endCxn id="22" idx="0"/>
            </p:cNvCxnSpPr>
            <p:nvPr/>
          </p:nvCxnSpPr>
          <p:spPr>
            <a:xfrm rot="16200000" flipH="1">
              <a:off x="6117355" y="847397"/>
              <a:ext cx="29474" cy="2182630"/>
            </a:xfrm>
            <a:prstGeom prst="bentConnector3">
              <a:avLst>
                <a:gd name="adj1" fmla="val -775599"/>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5151809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4F5D-F5BE-4592-9A51-55B9420C99A0}"/>
              </a:ext>
            </a:extLst>
          </p:cNvPr>
          <p:cNvSpPr>
            <a:spLocks noGrp="1"/>
          </p:cNvSpPr>
          <p:nvPr>
            <p:ph type="title"/>
          </p:nvPr>
        </p:nvSpPr>
        <p:spPr/>
        <p:txBody>
          <a:bodyPr/>
          <a:lstStyle/>
          <a:p>
            <a:r>
              <a:rPr lang="en-US" dirty="0"/>
              <a:t>Encryption at rest for Azure services</a:t>
            </a:r>
          </a:p>
        </p:txBody>
      </p:sp>
      <p:sp>
        <p:nvSpPr>
          <p:cNvPr id="3" name="Text Placeholder 2">
            <a:extLst>
              <a:ext uri="{FF2B5EF4-FFF2-40B4-BE49-F238E27FC236}">
                <a16:creationId xmlns:a16="http://schemas.microsoft.com/office/drawing/2014/main" id="{E82F0716-1E36-4EF9-830A-939E9FA5BD41}"/>
              </a:ext>
            </a:extLst>
          </p:cNvPr>
          <p:cNvSpPr>
            <a:spLocks noGrp="1"/>
          </p:cNvSpPr>
          <p:nvPr>
            <p:ph type="body" sz="quarter" idx="10"/>
          </p:nvPr>
        </p:nvSpPr>
        <p:spPr>
          <a:xfrm>
            <a:off x="584200" y="1435497"/>
            <a:ext cx="11018520" cy="4789003"/>
          </a:xfrm>
        </p:spPr>
        <p:txBody>
          <a:bodyPr/>
          <a:lstStyle/>
          <a:p>
            <a:r>
              <a:rPr lang="en-US" dirty="0">
                <a:latin typeface="+mn-lt"/>
              </a:rPr>
              <a:t>Azure Storage</a:t>
            </a:r>
          </a:p>
          <a:p>
            <a:pPr lvl="1"/>
            <a:r>
              <a:rPr lang="en-US" dirty="0"/>
              <a:t>Data is automatically encrypted server-side for all Storage services (Blob, Queue, Table, Files)</a:t>
            </a:r>
          </a:p>
          <a:p>
            <a:pPr lvl="1"/>
            <a:r>
              <a:rPr lang="en-US" dirty="0"/>
              <a:t>By default, keys are managed by the service </a:t>
            </a:r>
          </a:p>
          <a:p>
            <a:pPr lvl="1"/>
            <a:r>
              <a:rPr lang="en-US" dirty="0"/>
              <a:t>Supports customer-managed keys stored in Azure Key Vault</a:t>
            </a:r>
          </a:p>
          <a:p>
            <a:pPr lvl="1"/>
            <a:endParaRPr lang="en-US" dirty="0"/>
          </a:p>
          <a:p>
            <a:r>
              <a:rPr lang="en-US" dirty="0">
                <a:latin typeface="+mn-lt"/>
              </a:rPr>
              <a:t>Azure SQL Database</a:t>
            </a:r>
          </a:p>
          <a:p>
            <a:pPr lvl="1"/>
            <a:r>
              <a:rPr lang="en-US" dirty="0"/>
              <a:t>Transparent Data Encryption (TDE) is enabled by default on all new databases</a:t>
            </a:r>
          </a:p>
          <a:p>
            <a:pPr lvl="1"/>
            <a:r>
              <a:rPr lang="en-US" dirty="0"/>
              <a:t>Supports customer-managed 2048-bit keys stored in Azure Key Vault</a:t>
            </a:r>
          </a:p>
          <a:p>
            <a:pPr marL="228600" lvl="1" indent="0">
              <a:buNone/>
            </a:pPr>
            <a:endParaRPr lang="en-US" dirty="0"/>
          </a:p>
          <a:p>
            <a:r>
              <a:rPr lang="en-US" dirty="0">
                <a:latin typeface="+mn-lt"/>
              </a:rPr>
              <a:t>Azure Cosmos DB </a:t>
            </a:r>
          </a:p>
          <a:p>
            <a:pPr lvl="1"/>
            <a:r>
              <a:rPr lang="en-US" dirty="0"/>
              <a:t>Backups and media attachments are stored in Blob storage</a:t>
            </a:r>
          </a:p>
          <a:p>
            <a:pPr lvl="1"/>
            <a:r>
              <a:rPr lang="en-US" dirty="0"/>
              <a:t>Databases are automatically encrypted on solid-state drives (SSDs)</a:t>
            </a:r>
          </a:p>
        </p:txBody>
      </p:sp>
      <p:pic>
        <p:nvPicPr>
          <p:cNvPr id="5" name="Picture 4" descr="Azure Storage icon">
            <a:extLst>
              <a:ext uri="{FF2B5EF4-FFF2-40B4-BE49-F238E27FC236}">
                <a16:creationId xmlns:a16="http://schemas.microsoft.com/office/drawing/2014/main" id="{947B04DC-3FE3-4715-97FB-851296939CB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055122" y="1229553"/>
            <a:ext cx="623928" cy="623928"/>
          </a:xfrm>
          <a:prstGeom prst="rect">
            <a:avLst/>
          </a:prstGeom>
        </p:spPr>
      </p:pic>
      <p:pic>
        <p:nvPicPr>
          <p:cNvPr id="7" name="Graphic 6" descr="Azure SQL Database icon">
            <a:extLst>
              <a:ext uri="{FF2B5EF4-FFF2-40B4-BE49-F238E27FC236}">
                <a16:creationId xmlns:a16="http://schemas.microsoft.com/office/drawing/2014/main" id="{F82F2DD4-AF3B-4E83-91CB-C8CD79B95D9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981853" y="3014135"/>
            <a:ext cx="770467" cy="770467"/>
          </a:xfrm>
          <a:prstGeom prst="rect">
            <a:avLst/>
          </a:prstGeom>
        </p:spPr>
      </p:pic>
      <p:pic>
        <p:nvPicPr>
          <p:cNvPr id="9" name="Graphic 8" descr="Azure Cosmos DB icon&#10;">
            <a:extLst>
              <a:ext uri="{FF2B5EF4-FFF2-40B4-BE49-F238E27FC236}">
                <a16:creationId xmlns:a16="http://schemas.microsoft.com/office/drawing/2014/main" id="{43CF10E4-DEDD-43A8-B3B3-075106B0E79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909581" y="4644631"/>
            <a:ext cx="915009" cy="838759"/>
          </a:xfrm>
          <a:prstGeom prst="rect">
            <a:avLst/>
          </a:prstGeom>
        </p:spPr>
      </p:pic>
    </p:spTree>
    <p:extLst>
      <p:ext uri="{BB962C8B-B14F-4D97-AF65-F5344CB8AC3E}">
        <p14:creationId xmlns:p14="http://schemas.microsoft.com/office/powerpoint/2010/main" val="336931390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D813-819D-4732-B91E-EC480D8634FF}"/>
              </a:ext>
            </a:extLst>
          </p:cNvPr>
          <p:cNvSpPr>
            <a:spLocks noGrp="1"/>
          </p:cNvSpPr>
          <p:nvPr>
            <p:ph type="title"/>
          </p:nvPr>
        </p:nvSpPr>
        <p:spPr/>
        <p:txBody>
          <a:bodyPr/>
          <a:lstStyle/>
          <a:p>
            <a:r>
              <a:rPr lang="en-US" dirty="0"/>
              <a:t>Transparent Data Encryption (TDE)</a:t>
            </a:r>
          </a:p>
        </p:txBody>
      </p:sp>
      <p:sp>
        <p:nvSpPr>
          <p:cNvPr id="4" name="Text Placeholder 3">
            <a:extLst>
              <a:ext uri="{FF2B5EF4-FFF2-40B4-BE49-F238E27FC236}">
                <a16:creationId xmlns:a16="http://schemas.microsoft.com/office/drawing/2014/main" id="{593351C8-FDF7-4EA1-9688-47AD4C8FB4F2}"/>
              </a:ext>
            </a:extLst>
          </p:cNvPr>
          <p:cNvSpPr>
            <a:spLocks noGrp="1"/>
          </p:cNvSpPr>
          <p:nvPr>
            <p:ph type="body" sz="quarter" idx="10"/>
          </p:nvPr>
        </p:nvSpPr>
        <p:spPr>
          <a:xfrm>
            <a:off x="584200" y="1435496"/>
            <a:ext cx="5943600" cy="4711303"/>
          </a:xfrm>
        </p:spPr>
        <p:txBody>
          <a:bodyPr/>
          <a:lstStyle/>
          <a:p>
            <a:r>
              <a:rPr lang="en-US" dirty="0">
                <a:latin typeface="+mn-lt"/>
              </a:rPr>
              <a:t>Encrypts database, backups, and logs at rest and in flight</a:t>
            </a:r>
          </a:p>
          <a:p>
            <a:r>
              <a:rPr lang="en-US" dirty="0">
                <a:latin typeface="+mn-lt"/>
              </a:rPr>
              <a:t>Requires little to no code changes</a:t>
            </a:r>
          </a:p>
          <a:p>
            <a:pPr lvl="1"/>
            <a:r>
              <a:rPr lang="en-US" dirty="0"/>
              <a:t>Only requires a modification to connection string in most scenarios</a:t>
            </a:r>
          </a:p>
          <a:p>
            <a:r>
              <a:rPr lang="en-US" dirty="0">
                <a:latin typeface="+mn-lt"/>
              </a:rPr>
              <a:t>Can be used with many third-party SQL tools already in the market</a:t>
            </a:r>
          </a:p>
          <a:p>
            <a:r>
              <a:rPr lang="en-US" dirty="0">
                <a:latin typeface="+mn-lt"/>
              </a:rPr>
              <a:t>Supported in Microsoft Azure SQL Database, Azure SQL Data Warehouse, and SQL Server</a:t>
            </a:r>
          </a:p>
        </p:txBody>
      </p:sp>
      <p:grpSp>
        <p:nvGrpSpPr>
          <p:cNvPr id="2066" name="Group 2065" descr="The diagram depicts how transparent data encryption protects SQL against the threat of malicious offline activity by encrypting data at rest by using a wrapped DEK.">
            <a:extLst>
              <a:ext uri="{FF2B5EF4-FFF2-40B4-BE49-F238E27FC236}">
                <a16:creationId xmlns:a16="http://schemas.microsoft.com/office/drawing/2014/main" id="{AC921DE2-0BD7-42F7-B897-ED245C1151D1}"/>
              </a:ext>
            </a:extLst>
          </p:cNvPr>
          <p:cNvGrpSpPr/>
          <p:nvPr/>
        </p:nvGrpSpPr>
        <p:grpSpPr>
          <a:xfrm>
            <a:off x="6445288" y="1167207"/>
            <a:ext cx="5103140" cy="5063789"/>
            <a:chOff x="6506248" y="1167207"/>
            <a:chExt cx="5103140" cy="5063789"/>
          </a:xfrm>
        </p:grpSpPr>
        <p:pic>
          <p:nvPicPr>
            <p:cNvPr id="18" name="Picture 17">
              <a:extLst>
                <a:ext uri="{FF2B5EF4-FFF2-40B4-BE49-F238E27FC236}">
                  <a16:creationId xmlns:a16="http://schemas.microsoft.com/office/drawing/2014/main" id="{61082AB6-743B-4072-919E-F0A29D3C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213" y="1294717"/>
              <a:ext cx="1526175" cy="1024420"/>
            </a:xfrm>
            <a:prstGeom prst="rect">
              <a:avLst/>
            </a:prstGeom>
          </p:spPr>
        </p:pic>
        <p:cxnSp>
          <p:nvCxnSpPr>
            <p:cNvPr id="2058" name="Straight Connector 2057">
              <a:extLst>
                <a:ext uri="{FF2B5EF4-FFF2-40B4-BE49-F238E27FC236}">
                  <a16:creationId xmlns:a16="http://schemas.microsoft.com/office/drawing/2014/main" id="{F5478567-B188-43A4-8F68-4ECA5765F032}"/>
                </a:ext>
              </a:extLst>
            </p:cNvPr>
            <p:cNvCxnSpPr>
              <a:cxnSpLocks/>
              <a:endCxn id="18" idx="1"/>
            </p:cNvCxnSpPr>
            <p:nvPr/>
          </p:nvCxnSpPr>
          <p:spPr>
            <a:xfrm>
              <a:off x="8815413" y="1806927"/>
              <a:ext cx="126780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62" name="Rectangle 2061">
              <a:extLst>
                <a:ext uri="{FF2B5EF4-FFF2-40B4-BE49-F238E27FC236}">
                  <a16:creationId xmlns:a16="http://schemas.microsoft.com/office/drawing/2014/main" id="{5CB59A14-4B68-4303-9946-445CE27D32A4}"/>
                </a:ext>
              </a:extLst>
            </p:cNvPr>
            <p:cNvSpPr/>
            <p:nvPr/>
          </p:nvSpPr>
          <p:spPr bwMode="auto">
            <a:xfrm>
              <a:off x="9215957" y="1680344"/>
              <a:ext cx="479552" cy="3511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CFA43998-7B69-4FDD-95D2-DD8FD26185BD}"/>
                </a:ext>
              </a:extLst>
            </p:cNvPr>
            <p:cNvSpPr txBox="1"/>
            <p:nvPr/>
          </p:nvSpPr>
          <p:spPr>
            <a:xfrm>
              <a:off x="8893688" y="1475885"/>
              <a:ext cx="1088439" cy="738664"/>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rPr>
                <a:t>User writing</a:t>
              </a:r>
            </a:p>
            <a:p>
              <a:pPr algn="ctr"/>
              <a:r>
                <a:rPr lang="en-IN" sz="1600" dirty="0">
                  <a:gradFill>
                    <a:gsLst>
                      <a:gs pos="2917">
                        <a:schemeClr val="tx1"/>
                      </a:gs>
                      <a:gs pos="30000">
                        <a:schemeClr val="tx1"/>
                      </a:gs>
                    </a:gsLst>
                    <a:lin ang="5400000" scaled="0"/>
                  </a:gradFill>
                </a:rPr>
                <a:t>to</a:t>
              </a:r>
            </a:p>
            <a:p>
              <a:pPr algn="ctr"/>
              <a:r>
                <a:rPr lang="en-IN" sz="1600" dirty="0">
                  <a:gradFill>
                    <a:gsLst>
                      <a:gs pos="2917">
                        <a:schemeClr val="tx1"/>
                      </a:gs>
                      <a:gs pos="30000">
                        <a:schemeClr val="tx1"/>
                      </a:gs>
                    </a:gsLst>
                    <a:lin ang="5400000" scaled="0"/>
                  </a:gradFill>
                </a:rPr>
                <a:t>application</a:t>
              </a:r>
            </a:p>
          </p:txBody>
        </p:sp>
        <p:pic>
          <p:nvPicPr>
            <p:cNvPr id="9" name="Picture 8">
              <a:extLst>
                <a:ext uri="{FF2B5EF4-FFF2-40B4-BE49-F238E27FC236}">
                  <a16:creationId xmlns:a16="http://schemas.microsoft.com/office/drawing/2014/main" id="{A11FC798-89DB-45D8-BCE3-53AFE5374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248" y="1167207"/>
              <a:ext cx="1526174" cy="967557"/>
            </a:xfrm>
            <a:prstGeom prst="rect">
              <a:avLst/>
            </a:prstGeom>
          </p:spPr>
        </p:pic>
        <p:pic>
          <p:nvPicPr>
            <p:cNvPr id="10" name="Graphic 9">
              <a:extLst>
                <a:ext uri="{FF2B5EF4-FFF2-40B4-BE49-F238E27FC236}">
                  <a16:creationId xmlns:a16="http://schemas.microsoft.com/office/drawing/2014/main" id="{6605C854-4A07-4F58-A0EB-E27E77BC80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82965" y="1365145"/>
              <a:ext cx="856344" cy="856344"/>
            </a:xfrm>
            <a:prstGeom prst="rect">
              <a:avLst/>
            </a:prstGeom>
          </p:spPr>
        </p:pic>
        <p:sp>
          <p:nvSpPr>
            <p:cNvPr id="2054" name="Rectangle 2053">
              <a:extLst>
                <a:ext uri="{FF2B5EF4-FFF2-40B4-BE49-F238E27FC236}">
                  <a16:creationId xmlns:a16="http://schemas.microsoft.com/office/drawing/2014/main" id="{2BBF8E11-1F0D-41AD-A5E7-6BC28C0C3DF3}"/>
                </a:ext>
              </a:extLst>
            </p:cNvPr>
            <p:cNvSpPr/>
            <p:nvPr/>
          </p:nvSpPr>
          <p:spPr bwMode="auto">
            <a:xfrm>
              <a:off x="6539200" y="3567945"/>
              <a:ext cx="5018145" cy="2663051"/>
            </a:xfrm>
            <a:prstGeom prst="rect">
              <a:avLst/>
            </a:prstGeom>
            <a:solidFill>
              <a:schemeClr val="bg1"/>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402BC035-1309-4820-8F9E-C6BB0F95DF2C}"/>
                </a:ext>
              </a:extLst>
            </p:cNvPr>
            <p:cNvGrpSpPr/>
            <p:nvPr/>
          </p:nvGrpSpPr>
          <p:grpSpPr>
            <a:xfrm>
              <a:off x="6878533" y="3771173"/>
              <a:ext cx="4669678" cy="2246157"/>
              <a:chOff x="7213062" y="3720172"/>
              <a:chExt cx="4669678" cy="2246157"/>
            </a:xfrm>
          </p:grpSpPr>
          <p:cxnSp>
            <p:nvCxnSpPr>
              <p:cNvPr id="2049" name="Straight Arrow Connector 2048">
                <a:extLst>
                  <a:ext uri="{FF2B5EF4-FFF2-40B4-BE49-F238E27FC236}">
                    <a16:creationId xmlns:a16="http://schemas.microsoft.com/office/drawing/2014/main" id="{3C438CE6-EF64-4C36-AA9A-29C6ECEA9A75}"/>
                  </a:ext>
                </a:extLst>
              </p:cNvPr>
              <p:cNvCxnSpPr>
                <a:cxnSpLocks/>
              </p:cNvCxnSpPr>
              <p:nvPr/>
            </p:nvCxnSpPr>
            <p:spPr>
              <a:xfrm flipH="1">
                <a:off x="8472130" y="4824883"/>
                <a:ext cx="1357670"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F4BCBF-AA99-4E3D-8EB9-1FAC23BCBE2A}"/>
                  </a:ext>
                </a:extLst>
              </p:cNvPr>
              <p:cNvSpPr txBox="1"/>
              <p:nvPr/>
            </p:nvSpPr>
            <p:spPr>
              <a:xfrm>
                <a:off x="7262361" y="5464672"/>
                <a:ext cx="1467602" cy="501657"/>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TDE enabled</a:t>
                </a:r>
              </a:p>
              <a:p>
                <a:pPr algn="ctr"/>
                <a:r>
                  <a:rPr lang="en-IN" sz="1600" dirty="0">
                    <a:gradFill>
                      <a:gsLst>
                        <a:gs pos="2917">
                          <a:schemeClr val="tx1"/>
                        </a:gs>
                        <a:gs pos="30000">
                          <a:schemeClr val="tx1"/>
                        </a:gs>
                      </a:gsLst>
                      <a:lin ang="5400000" scaled="0"/>
                    </a:gradFill>
                  </a:rPr>
                  <a:t>database</a:t>
                </a:r>
              </a:p>
            </p:txBody>
          </p:sp>
          <p:sp>
            <p:nvSpPr>
              <p:cNvPr id="6" name="TextBox 5">
                <a:extLst>
                  <a:ext uri="{FF2B5EF4-FFF2-40B4-BE49-F238E27FC236}">
                    <a16:creationId xmlns:a16="http://schemas.microsoft.com/office/drawing/2014/main" id="{9F42A2E8-5BB9-463B-9A74-25437D5E5906}"/>
                  </a:ext>
                </a:extLst>
              </p:cNvPr>
              <p:cNvSpPr txBox="1"/>
              <p:nvPr/>
            </p:nvSpPr>
            <p:spPr>
              <a:xfrm>
                <a:off x="9276911" y="5464672"/>
                <a:ext cx="2204656" cy="501657"/>
              </a:xfrm>
              <a:prstGeom prst="rect">
                <a:avLst/>
              </a:prstGeom>
              <a:noFill/>
            </p:spPr>
            <p:txBody>
              <a:bodyPr wrap="square" lIns="0" tIns="0" rIns="0" bIns="0" rtlCol="0">
                <a:spAutoFit/>
              </a:bodyPr>
              <a:lstStyle/>
              <a:p>
                <a:pPr algn="ctr"/>
                <a:r>
                  <a:rPr lang="en-IN" sz="1600" dirty="0">
                    <a:gradFill>
                      <a:gsLst>
                        <a:gs pos="2917">
                          <a:schemeClr val="tx1"/>
                        </a:gs>
                        <a:gs pos="30000">
                          <a:schemeClr val="tx1"/>
                        </a:gs>
                      </a:gsLst>
                      <a:lin ang="5400000" scaled="0"/>
                    </a:gradFill>
                  </a:rPr>
                  <a:t>Wrapped Database</a:t>
                </a:r>
              </a:p>
              <a:p>
                <a:pPr algn="ctr"/>
                <a:r>
                  <a:rPr lang="en-IN" sz="1600" dirty="0">
                    <a:gradFill>
                      <a:gsLst>
                        <a:gs pos="2917">
                          <a:schemeClr val="tx1"/>
                        </a:gs>
                        <a:gs pos="30000">
                          <a:schemeClr val="tx1"/>
                        </a:gs>
                      </a:gsLst>
                      <a:lin ang="5400000" scaled="0"/>
                    </a:gradFill>
                  </a:rPr>
                  <a:t>Encryption Key (DEK)</a:t>
                </a:r>
              </a:p>
            </p:txBody>
          </p:sp>
          <p:grpSp>
            <p:nvGrpSpPr>
              <p:cNvPr id="20" name="Group 19">
                <a:extLst>
                  <a:ext uri="{FF2B5EF4-FFF2-40B4-BE49-F238E27FC236}">
                    <a16:creationId xmlns:a16="http://schemas.microsoft.com/office/drawing/2014/main" id="{93500CCE-1CF0-45EF-8214-FB6EB0E40F5F}"/>
                  </a:ext>
                </a:extLst>
              </p:cNvPr>
              <p:cNvGrpSpPr/>
              <p:nvPr/>
            </p:nvGrpSpPr>
            <p:grpSpPr>
              <a:xfrm>
                <a:off x="7213062" y="3792330"/>
                <a:ext cx="1496721" cy="1496721"/>
                <a:chOff x="6824666" y="4753880"/>
                <a:chExt cx="1415907" cy="1415908"/>
              </a:xfrm>
            </p:grpSpPr>
            <p:pic>
              <p:nvPicPr>
                <p:cNvPr id="14" name="Picture 13">
                  <a:extLst>
                    <a:ext uri="{FF2B5EF4-FFF2-40B4-BE49-F238E27FC236}">
                      <a16:creationId xmlns:a16="http://schemas.microsoft.com/office/drawing/2014/main" id="{2B08CF00-BCE1-4069-A8A6-5AFF958BA0C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824666" y="4753880"/>
                  <a:ext cx="1415907" cy="1415908"/>
                </a:xfrm>
                <a:prstGeom prst="rect">
                  <a:avLst/>
                </a:prstGeom>
              </p:spPr>
            </p:pic>
            <p:pic>
              <p:nvPicPr>
                <p:cNvPr id="19" name="Picture 18">
                  <a:extLst>
                    <a:ext uri="{FF2B5EF4-FFF2-40B4-BE49-F238E27FC236}">
                      <a16:creationId xmlns:a16="http://schemas.microsoft.com/office/drawing/2014/main" id="{E599C9C8-15D6-4414-87CC-2710A07879F4}"/>
                    </a:ext>
                  </a:extLst>
                </p:cNvPr>
                <p:cNvPicPr>
                  <a:picLocks noChangeAspect="1"/>
                </p:cNvPicPr>
                <p:nvPr/>
              </p:nvPicPr>
              <p:blipFill>
                <a:blip r:embed="rId9">
                  <a:lum bright="70000" contrast="-70000"/>
                </a:blip>
                <a:stretch>
                  <a:fillRect/>
                </a:stretch>
              </p:blipFill>
              <p:spPr>
                <a:xfrm>
                  <a:off x="7214271" y="5306854"/>
                  <a:ext cx="636698" cy="636698"/>
                </a:xfrm>
                <a:prstGeom prst="rect">
                  <a:avLst/>
                </a:prstGeom>
              </p:spPr>
            </p:pic>
          </p:grpSp>
          <p:sp>
            <p:nvSpPr>
              <p:cNvPr id="31" name="Isosceles Triangle 30">
                <a:extLst>
                  <a:ext uri="{FF2B5EF4-FFF2-40B4-BE49-F238E27FC236}">
                    <a16:creationId xmlns:a16="http://schemas.microsoft.com/office/drawing/2014/main" id="{61472AA7-F92D-4240-9B48-B5DA6725C5BD}"/>
                  </a:ext>
                </a:extLst>
              </p:cNvPr>
              <p:cNvSpPr/>
              <p:nvPr/>
            </p:nvSpPr>
            <p:spPr bwMode="auto">
              <a:xfrm rot="16200000">
                <a:off x="10613239" y="4176699"/>
                <a:ext cx="1726027" cy="812974"/>
              </a:xfrm>
              <a:prstGeom prst="triangle">
                <a:avLst>
                  <a:gd name="adj" fmla="val 50000"/>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E8AB1237-EFD7-4E15-85B5-16E7816599DB}"/>
                  </a:ext>
                </a:extLst>
              </p:cNvPr>
              <p:cNvGrpSpPr/>
              <p:nvPr/>
            </p:nvGrpSpPr>
            <p:grpSpPr>
              <a:xfrm>
                <a:off x="9434064" y="3730610"/>
                <a:ext cx="1773330" cy="1620161"/>
                <a:chOff x="9725489" y="3982962"/>
                <a:chExt cx="1431109" cy="1307499"/>
              </a:xfrm>
            </p:grpSpPr>
            <p:grpSp>
              <p:nvGrpSpPr>
                <p:cNvPr id="23" name="Group 22">
                  <a:extLst>
                    <a:ext uri="{FF2B5EF4-FFF2-40B4-BE49-F238E27FC236}">
                      <a16:creationId xmlns:a16="http://schemas.microsoft.com/office/drawing/2014/main" id="{83CC4111-2080-46EA-B4CD-413190E4B74B}"/>
                    </a:ext>
                  </a:extLst>
                </p:cNvPr>
                <p:cNvGrpSpPr/>
                <p:nvPr/>
              </p:nvGrpSpPr>
              <p:grpSpPr>
                <a:xfrm flipV="1">
                  <a:off x="9725489" y="3982962"/>
                  <a:ext cx="1307499" cy="1307499"/>
                  <a:chOff x="6489860" y="3981974"/>
                  <a:chExt cx="1416050" cy="1416050"/>
                </a:xfrm>
              </p:grpSpPr>
              <p:pic>
                <p:nvPicPr>
                  <p:cNvPr id="12" name="Graphic 11">
                    <a:extLst>
                      <a:ext uri="{FF2B5EF4-FFF2-40B4-BE49-F238E27FC236}">
                        <a16:creationId xmlns:a16="http://schemas.microsoft.com/office/drawing/2014/main" id="{9500BB67-59B8-435B-B095-3ED82E8B1D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89860" y="3981974"/>
                    <a:ext cx="1416050" cy="1416050"/>
                  </a:xfrm>
                  <a:prstGeom prst="rect">
                    <a:avLst/>
                  </a:prstGeom>
                </p:spPr>
              </p:pic>
              <p:sp>
                <p:nvSpPr>
                  <p:cNvPr id="22" name="Rectangle 21">
                    <a:extLst>
                      <a:ext uri="{FF2B5EF4-FFF2-40B4-BE49-F238E27FC236}">
                        <a16:creationId xmlns:a16="http://schemas.microsoft.com/office/drawing/2014/main" id="{08723CAC-7E46-471A-BA3F-F9BAC2741229}"/>
                      </a:ext>
                    </a:extLst>
                  </p:cNvPr>
                  <p:cNvSpPr/>
                  <p:nvPr/>
                </p:nvSpPr>
                <p:spPr bwMode="auto">
                  <a:xfrm>
                    <a:off x="7165181" y="4295562"/>
                    <a:ext cx="157163" cy="476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56785699-B0F5-47EF-8760-5D02089088FB}"/>
                      </a:ext>
                    </a:extLst>
                  </p:cNvPr>
                  <p:cNvSpPr/>
                  <p:nvPr/>
                </p:nvSpPr>
                <p:spPr bwMode="auto">
                  <a:xfrm rot="5400000">
                    <a:off x="7301539" y="4493206"/>
                    <a:ext cx="157163" cy="476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5">
                  <a:extLst>
                    <a:ext uri="{FF2B5EF4-FFF2-40B4-BE49-F238E27FC236}">
                      <a16:creationId xmlns:a16="http://schemas.microsoft.com/office/drawing/2014/main" id="{7D9EC436-5E4B-4E39-B9F6-B4CB4F3A7F6B}"/>
                    </a:ext>
                  </a:extLst>
                </p:cNvPr>
                <p:cNvPicPr>
                  <a:picLocks noChangeAspect="1"/>
                </p:cNvPicPr>
                <p:nvPr/>
              </p:nvPicPr>
              <p:blipFill>
                <a:blip r:embed="rId9"/>
                <a:stretch>
                  <a:fillRect/>
                </a:stretch>
              </p:blipFill>
              <p:spPr>
                <a:xfrm>
                  <a:off x="10217146" y="4344158"/>
                  <a:ext cx="507018" cy="507018"/>
                </a:xfrm>
                <a:prstGeom prst="rect">
                  <a:avLst/>
                </a:prstGeom>
              </p:spPr>
            </p:pic>
            <p:pic>
              <p:nvPicPr>
                <p:cNvPr id="47" name="Graphic 46">
                  <a:extLst>
                    <a:ext uri="{FF2B5EF4-FFF2-40B4-BE49-F238E27FC236}">
                      <a16:creationId xmlns:a16="http://schemas.microsoft.com/office/drawing/2014/main" id="{823B312D-D57D-491E-BDC7-6DD9A9F5C05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2128" y="4393772"/>
                  <a:ext cx="554470" cy="554470"/>
                </a:xfrm>
                <a:prstGeom prst="rect">
                  <a:avLst/>
                </a:prstGeom>
              </p:spPr>
            </p:pic>
          </p:grpSp>
        </p:grpSp>
        <p:cxnSp>
          <p:nvCxnSpPr>
            <p:cNvPr id="25" name="Connector: Elbow 24">
              <a:extLst>
                <a:ext uri="{FF2B5EF4-FFF2-40B4-BE49-F238E27FC236}">
                  <a16:creationId xmlns:a16="http://schemas.microsoft.com/office/drawing/2014/main" id="{9768A7FD-2D81-4DA0-A48E-1304607F1758}"/>
                </a:ext>
              </a:extLst>
            </p:cNvPr>
            <p:cNvCxnSpPr>
              <a:cxnSpLocks/>
              <a:stCxn id="18" idx="2"/>
              <a:endCxn id="14" idx="0"/>
            </p:cNvCxnSpPr>
            <p:nvPr/>
          </p:nvCxnSpPr>
          <p:spPr>
            <a:xfrm rot="5400000">
              <a:off x="8474501" y="1471531"/>
              <a:ext cx="1524194" cy="3219407"/>
            </a:xfrm>
            <a:prstGeom prst="bentConnector3">
              <a:avLst>
                <a:gd name="adj1" fmla="val 50000"/>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CBBE25-92AE-43A6-ABF7-AFF6F20CDDD7}"/>
                </a:ext>
              </a:extLst>
            </p:cNvPr>
            <p:cNvSpPr txBox="1"/>
            <p:nvPr/>
          </p:nvSpPr>
          <p:spPr>
            <a:xfrm>
              <a:off x="8073557" y="3124141"/>
              <a:ext cx="2346348" cy="307777"/>
            </a:xfrm>
            <a:prstGeom prst="rect">
              <a:avLst/>
            </a:prstGeom>
            <a:solidFill>
              <a:schemeClr val="bg1"/>
            </a:solid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Azure SQL Database</a:t>
              </a:r>
            </a:p>
          </p:txBody>
        </p:sp>
        <p:cxnSp>
          <p:nvCxnSpPr>
            <p:cNvPr id="2065" name="Connector: Elbow 2064">
              <a:extLst>
                <a:ext uri="{FF2B5EF4-FFF2-40B4-BE49-F238E27FC236}">
                  <a16:creationId xmlns:a16="http://schemas.microsoft.com/office/drawing/2014/main" id="{4707DC2B-28B8-40F7-88C8-6B090F74C16E}"/>
                </a:ext>
              </a:extLst>
            </p:cNvPr>
            <p:cNvCxnSpPr>
              <a:stCxn id="10" idx="2"/>
              <a:endCxn id="9" idx="2"/>
            </p:cNvCxnSpPr>
            <p:nvPr/>
          </p:nvCxnSpPr>
          <p:spPr>
            <a:xfrm rot="5400000" flipH="1">
              <a:off x="7846873" y="1557226"/>
              <a:ext cx="86725" cy="1241802"/>
            </a:xfrm>
            <a:prstGeom prst="bentConnector3">
              <a:avLst>
                <a:gd name="adj1" fmla="val -26359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2756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1EC3-E76F-43C0-AB85-F757DE3696A8}"/>
              </a:ext>
            </a:extLst>
          </p:cNvPr>
          <p:cNvSpPr>
            <a:spLocks noGrp="1"/>
          </p:cNvSpPr>
          <p:nvPr>
            <p:ph type="title"/>
          </p:nvPr>
        </p:nvSpPr>
        <p:spPr/>
        <p:txBody>
          <a:bodyPr/>
          <a:lstStyle/>
          <a:p>
            <a:r>
              <a:rPr lang="en-US" dirty="0"/>
              <a:t>Always Encrypted</a:t>
            </a:r>
          </a:p>
        </p:txBody>
      </p:sp>
      <p:sp>
        <p:nvSpPr>
          <p:cNvPr id="3" name="Text Placeholder 2">
            <a:extLst>
              <a:ext uri="{FF2B5EF4-FFF2-40B4-BE49-F238E27FC236}">
                <a16:creationId xmlns:a16="http://schemas.microsoft.com/office/drawing/2014/main" id="{18C37F43-8217-4960-A30A-A835AE4C1847}"/>
              </a:ext>
            </a:extLst>
          </p:cNvPr>
          <p:cNvSpPr>
            <a:spLocks noGrp="1"/>
          </p:cNvSpPr>
          <p:nvPr>
            <p:ph type="body" sz="quarter" idx="10"/>
          </p:nvPr>
        </p:nvSpPr>
        <p:spPr>
          <a:xfrm>
            <a:off x="584200" y="1435497"/>
            <a:ext cx="5943600" cy="3742563"/>
          </a:xfrm>
        </p:spPr>
        <p:txBody>
          <a:bodyPr/>
          <a:lstStyle/>
          <a:p>
            <a:r>
              <a:rPr lang="en-US" dirty="0">
                <a:latin typeface="+mn-lt"/>
              </a:rPr>
              <a:t>Fully transparent encryption</a:t>
            </a:r>
          </a:p>
          <a:p>
            <a:pPr lvl="1"/>
            <a:r>
              <a:rPr lang="en-US" dirty="0"/>
              <a:t>Encrypted inside client applications</a:t>
            </a:r>
          </a:p>
          <a:p>
            <a:pPr lvl="1"/>
            <a:r>
              <a:rPr lang="en-US" dirty="0"/>
              <a:t>Encryption keys are not available to the </a:t>
            </a:r>
          </a:p>
          <a:p>
            <a:pPr marL="228600" lvl="1" indent="0">
              <a:buNone/>
            </a:pPr>
            <a:r>
              <a:rPr lang="en-US" dirty="0"/>
              <a:t>   database engine</a:t>
            </a:r>
          </a:p>
          <a:p>
            <a:r>
              <a:rPr lang="en-US" dirty="0">
                <a:latin typeface="+mn-lt"/>
              </a:rPr>
              <a:t>Encrypts data at rest, in flight, and in memory</a:t>
            </a:r>
          </a:p>
          <a:p>
            <a:r>
              <a:rPr lang="en-US" dirty="0">
                <a:latin typeface="+mn-lt"/>
              </a:rPr>
              <a:t>Requires the use of specific drivers</a:t>
            </a:r>
          </a:p>
          <a:p>
            <a:pPr lvl="1"/>
            <a:r>
              <a:rPr lang="en-US" dirty="0"/>
              <a:t>In most applications, requires some rewrites</a:t>
            </a:r>
          </a:p>
          <a:p>
            <a:pPr lvl="1"/>
            <a:r>
              <a:rPr lang="en-US" dirty="0"/>
              <a:t>Not compatible with every third-party tool</a:t>
            </a:r>
          </a:p>
        </p:txBody>
      </p:sp>
      <p:grpSp>
        <p:nvGrpSpPr>
          <p:cNvPr id="4" name="Group 3" descr="The diagram depicts how Always Encrypted protects sensitive data at rest on the server, during movement between client and server, and while the data is in use, ensuring that sensitive data never appears as plaintext inside the database system.">
            <a:extLst>
              <a:ext uri="{FF2B5EF4-FFF2-40B4-BE49-F238E27FC236}">
                <a16:creationId xmlns:a16="http://schemas.microsoft.com/office/drawing/2014/main" id="{54D7D240-937C-4735-BF02-1BC44393DA00}"/>
              </a:ext>
            </a:extLst>
          </p:cNvPr>
          <p:cNvGrpSpPr/>
          <p:nvPr/>
        </p:nvGrpSpPr>
        <p:grpSpPr>
          <a:xfrm>
            <a:off x="6603996" y="585789"/>
            <a:ext cx="4949367" cy="5530982"/>
            <a:chOff x="6603996" y="585789"/>
            <a:chExt cx="4949367" cy="5530982"/>
          </a:xfrm>
        </p:grpSpPr>
        <p:sp>
          <p:nvSpPr>
            <p:cNvPr id="1030" name="Rectangle 1029">
              <a:extLst>
                <a:ext uri="{FF2B5EF4-FFF2-40B4-BE49-F238E27FC236}">
                  <a16:creationId xmlns:a16="http://schemas.microsoft.com/office/drawing/2014/main" id="{458DCA51-A3D3-4720-9113-AAC8D5DF17E1}"/>
                </a:ext>
              </a:extLst>
            </p:cNvPr>
            <p:cNvSpPr/>
            <p:nvPr/>
          </p:nvSpPr>
          <p:spPr bwMode="auto">
            <a:xfrm rot="5400000">
              <a:off x="6313189" y="876596"/>
              <a:ext cx="5530982" cy="494936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a:extLst>
                <a:ext uri="{FF2B5EF4-FFF2-40B4-BE49-F238E27FC236}">
                  <a16:creationId xmlns:a16="http://schemas.microsoft.com/office/drawing/2014/main" id="{B4F88B95-C71E-49A7-BEC9-D567789DCA3F}"/>
                </a:ext>
              </a:extLst>
            </p:cNvPr>
            <p:cNvGrpSpPr/>
            <p:nvPr/>
          </p:nvGrpSpPr>
          <p:grpSpPr>
            <a:xfrm>
              <a:off x="10189773" y="5046031"/>
              <a:ext cx="1236052" cy="951612"/>
              <a:chOff x="9789492" y="4863754"/>
              <a:chExt cx="1430181" cy="1101069"/>
            </a:xfrm>
          </p:grpSpPr>
          <p:sp>
            <p:nvSpPr>
              <p:cNvPr id="35" name="TextBox 34">
                <a:extLst>
                  <a:ext uri="{FF2B5EF4-FFF2-40B4-BE49-F238E27FC236}">
                    <a16:creationId xmlns:a16="http://schemas.microsoft.com/office/drawing/2014/main" id="{80C449DE-AE2A-415F-953E-5B261BBF297C}"/>
                  </a:ext>
                </a:extLst>
              </p:cNvPr>
              <p:cNvSpPr txBox="1"/>
              <p:nvPr/>
            </p:nvSpPr>
            <p:spPr>
              <a:xfrm>
                <a:off x="9789492" y="5472380"/>
                <a:ext cx="1347228" cy="492443"/>
              </a:xfrm>
              <a:prstGeom prst="rect">
                <a:avLst/>
              </a:prstGeom>
              <a:noFill/>
            </p:spPr>
            <p:txBody>
              <a:bodyPr wrap="none" lIns="0" tIns="0" rIns="0" bIns="0" rtlCol="0">
                <a:spAutoFit/>
              </a:bodyPr>
              <a:lstStyle/>
              <a:p>
                <a:pPr algn="r"/>
                <a:r>
                  <a:rPr lang="en-IN" sz="1600" dirty="0">
                    <a:gradFill>
                      <a:gsLst>
                        <a:gs pos="2917">
                          <a:schemeClr val="tx1"/>
                        </a:gs>
                        <a:gs pos="30000">
                          <a:schemeClr val="tx1"/>
                        </a:gs>
                      </a:gsLst>
                      <a:lin ang="5400000" scaled="0"/>
                    </a:gradFill>
                  </a:rPr>
                  <a:t>Column</a:t>
                </a:r>
              </a:p>
              <a:p>
                <a:pPr algn="r"/>
                <a:r>
                  <a:rPr lang="en-IN" sz="1600" dirty="0">
                    <a:gradFill>
                      <a:gsLst>
                        <a:gs pos="2917">
                          <a:schemeClr val="tx1"/>
                        </a:gs>
                        <a:gs pos="30000">
                          <a:schemeClr val="tx1"/>
                        </a:gs>
                      </a:gsLst>
                      <a:lin ang="5400000" scaled="0"/>
                    </a:gradFill>
                  </a:rPr>
                  <a:t>Encryption Key</a:t>
                </a:r>
              </a:p>
            </p:txBody>
          </p:sp>
          <p:pic>
            <p:nvPicPr>
              <p:cNvPr id="44" name="Picture 43">
                <a:extLst>
                  <a:ext uri="{FF2B5EF4-FFF2-40B4-BE49-F238E27FC236}">
                    <a16:creationId xmlns:a16="http://schemas.microsoft.com/office/drawing/2014/main" id="{73C86733-370E-4641-88AA-2B41291D55B6}"/>
                  </a:ext>
                </a:extLst>
              </p:cNvPr>
              <p:cNvPicPr>
                <a:picLocks noChangeAspect="1"/>
              </p:cNvPicPr>
              <p:nvPr/>
            </p:nvPicPr>
            <p:blipFill>
              <a:blip r:embed="rId3"/>
              <a:stretch>
                <a:fillRect/>
              </a:stretch>
            </p:blipFill>
            <p:spPr>
              <a:xfrm>
                <a:off x="10687950" y="4863754"/>
                <a:ext cx="531723" cy="531723"/>
              </a:xfrm>
              <a:prstGeom prst="rect">
                <a:avLst/>
              </a:prstGeom>
            </p:spPr>
          </p:pic>
        </p:grpSp>
        <p:grpSp>
          <p:nvGrpSpPr>
            <p:cNvPr id="27" name="Group 26">
              <a:extLst>
                <a:ext uri="{FF2B5EF4-FFF2-40B4-BE49-F238E27FC236}">
                  <a16:creationId xmlns:a16="http://schemas.microsoft.com/office/drawing/2014/main" id="{60DB14DA-3F84-4C07-8145-D391A750BC07}"/>
                </a:ext>
              </a:extLst>
            </p:cNvPr>
            <p:cNvGrpSpPr/>
            <p:nvPr/>
          </p:nvGrpSpPr>
          <p:grpSpPr>
            <a:xfrm>
              <a:off x="6775341" y="2318364"/>
              <a:ext cx="1000787" cy="1043780"/>
              <a:chOff x="7627822" y="2472994"/>
              <a:chExt cx="1000787" cy="1043780"/>
            </a:xfrm>
          </p:grpSpPr>
          <p:pic>
            <p:nvPicPr>
              <p:cNvPr id="32" name="Picture 31">
                <a:extLst>
                  <a:ext uri="{FF2B5EF4-FFF2-40B4-BE49-F238E27FC236}">
                    <a16:creationId xmlns:a16="http://schemas.microsoft.com/office/drawing/2014/main" id="{11F67D3A-966E-4D99-A43E-E96394BE4D05}"/>
                  </a:ext>
                </a:extLst>
              </p:cNvPr>
              <p:cNvPicPr>
                <a:picLocks noChangeAspect="1"/>
              </p:cNvPicPr>
              <p:nvPr/>
            </p:nvPicPr>
            <p:blipFill>
              <a:blip r:embed="rId3"/>
              <a:stretch>
                <a:fillRect/>
              </a:stretch>
            </p:blipFill>
            <p:spPr>
              <a:xfrm>
                <a:off x="7627822" y="2472994"/>
                <a:ext cx="492317" cy="492317"/>
              </a:xfrm>
              <a:prstGeom prst="rect">
                <a:avLst/>
              </a:prstGeom>
            </p:spPr>
          </p:pic>
          <p:sp>
            <p:nvSpPr>
              <p:cNvPr id="33" name="TextBox 32">
                <a:extLst>
                  <a:ext uri="{FF2B5EF4-FFF2-40B4-BE49-F238E27FC236}">
                    <a16:creationId xmlns:a16="http://schemas.microsoft.com/office/drawing/2014/main" id="{BBA39403-4889-4F30-9E96-CA769F9E587E}"/>
                  </a:ext>
                </a:extLst>
              </p:cNvPr>
              <p:cNvSpPr txBox="1"/>
              <p:nvPr/>
            </p:nvSpPr>
            <p:spPr>
              <a:xfrm>
                <a:off x="7627822" y="3024331"/>
                <a:ext cx="1000787" cy="492443"/>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Column</a:t>
                </a:r>
              </a:p>
              <a:p>
                <a:pPr algn="l"/>
                <a:r>
                  <a:rPr lang="en-IN" sz="1600" dirty="0">
                    <a:gradFill>
                      <a:gsLst>
                        <a:gs pos="2917">
                          <a:schemeClr val="tx1"/>
                        </a:gs>
                        <a:gs pos="30000">
                          <a:schemeClr val="tx1"/>
                        </a:gs>
                      </a:gsLst>
                      <a:lin ang="5400000" scaled="0"/>
                    </a:gradFill>
                  </a:rPr>
                  <a:t>Master Key</a:t>
                </a:r>
              </a:p>
            </p:txBody>
          </p:sp>
        </p:grpSp>
        <p:sp>
          <p:nvSpPr>
            <p:cNvPr id="36" name="TextBox 35">
              <a:extLst>
                <a:ext uri="{FF2B5EF4-FFF2-40B4-BE49-F238E27FC236}">
                  <a16:creationId xmlns:a16="http://schemas.microsoft.com/office/drawing/2014/main" id="{91E2C237-76E5-467D-AA87-F6C83F0E9D8E}"/>
                </a:ext>
              </a:extLst>
            </p:cNvPr>
            <p:cNvSpPr txBox="1"/>
            <p:nvPr/>
          </p:nvSpPr>
          <p:spPr>
            <a:xfrm>
              <a:off x="8818994" y="636052"/>
              <a:ext cx="533800"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Apps</a:t>
              </a:r>
            </a:p>
          </p:txBody>
        </p:sp>
        <p:sp>
          <p:nvSpPr>
            <p:cNvPr id="40" name="TextBox 39">
              <a:extLst>
                <a:ext uri="{FF2B5EF4-FFF2-40B4-BE49-F238E27FC236}">
                  <a16:creationId xmlns:a16="http://schemas.microsoft.com/office/drawing/2014/main" id="{1455EE04-F1DD-4C70-8CF3-F7DB0849CDDB}"/>
                </a:ext>
              </a:extLst>
            </p:cNvPr>
            <p:cNvSpPr txBox="1"/>
            <p:nvPr/>
          </p:nvSpPr>
          <p:spPr>
            <a:xfrm>
              <a:off x="9343844" y="1815252"/>
              <a:ext cx="486480"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Query</a:t>
              </a:r>
            </a:p>
          </p:txBody>
        </p:sp>
        <p:sp>
          <p:nvSpPr>
            <p:cNvPr id="41" name="TextBox 40">
              <a:extLst>
                <a:ext uri="{FF2B5EF4-FFF2-40B4-BE49-F238E27FC236}">
                  <a16:creationId xmlns:a16="http://schemas.microsoft.com/office/drawing/2014/main" id="{A1C59D8A-4F9D-431F-A057-BEDE67AF1E13}"/>
                </a:ext>
              </a:extLst>
            </p:cNvPr>
            <p:cNvSpPr txBox="1"/>
            <p:nvPr/>
          </p:nvSpPr>
          <p:spPr>
            <a:xfrm>
              <a:off x="8096766" y="1836848"/>
              <a:ext cx="68576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Trusted</a:t>
              </a:r>
            </a:p>
          </p:txBody>
        </p:sp>
        <p:grpSp>
          <p:nvGrpSpPr>
            <p:cNvPr id="43" name="Group 42">
              <a:extLst>
                <a:ext uri="{FF2B5EF4-FFF2-40B4-BE49-F238E27FC236}">
                  <a16:creationId xmlns:a16="http://schemas.microsoft.com/office/drawing/2014/main" id="{2C07ECB8-6247-43C0-95FF-8E708A7ADCD5}"/>
                </a:ext>
              </a:extLst>
            </p:cNvPr>
            <p:cNvGrpSpPr/>
            <p:nvPr/>
          </p:nvGrpSpPr>
          <p:grpSpPr>
            <a:xfrm>
              <a:off x="8492255" y="979773"/>
              <a:ext cx="1109118" cy="744476"/>
              <a:chOff x="6550198" y="3233770"/>
              <a:chExt cx="879473" cy="590331"/>
            </a:xfrm>
          </p:grpSpPr>
          <p:pic>
            <p:nvPicPr>
              <p:cNvPr id="56" name="Picture 55">
                <a:extLst>
                  <a:ext uri="{FF2B5EF4-FFF2-40B4-BE49-F238E27FC236}">
                    <a16:creationId xmlns:a16="http://schemas.microsoft.com/office/drawing/2014/main" id="{550B9F20-4EC8-4666-B12E-AAE9FC1AF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198" y="3233770"/>
                <a:ext cx="879473" cy="590331"/>
              </a:xfrm>
              <a:prstGeom prst="rect">
                <a:avLst/>
              </a:prstGeom>
            </p:spPr>
          </p:pic>
          <p:sp>
            <p:nvSpPr>
              <p:cNvPr id="57" name="Arrow: Right 56">
                <a:extLst>
                  <a:ext uri="{FF2B5EF4-FFF2-40B4-BE49-F238E27FC236}">
                    <a16:creationId xmlns:a16="http://schemas.microsoft.com/office/drawing/2014/main" id="{AAC4DF68-E1C2-488B-9528-C72D375CF466}"/>
                  </a:ext>
                </a:extLst>
              </p:cNvPr>
              <p:cNvSpPr/>
              <p:nvPr/>
            </p:nvSpPr>
            <p:spPr bwMode="auto">
              <a:xfrm rot="19115025">
                <a:off x="6813195" y="3418287"/>
                <a:ext cx="353478" cy="221297"/>
              </a:xfrm>
              <a:prstGeom prst="rightArrow">
                <a:avLst>
                  <a:gd name="adj1" fmla="val 52152"/>
                  <a:gd name="adj2" fmla="val 7259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30F1307E-693A-48DC-BEC0-4580291E4C2B}"/>
                </a:ext>
              </a:extLst>
            </p:cNvPr>
            <p:cNvGrpSpPr/>
            <p:nvPr/>
          </p:nvGrpSpPr>
          <p:grpSpPr>
            <a:xfrm rot="5400000">
              <a:off x="8826587" y="1782598"/>
              <a:ext cx="504185" cy="354721"/>
              <a:chOff x="10152152" y="2344268"/>
              <a:chExt cx="888953" cy="458282"/>
            </a:xfrm>
          </p:grpSpPr>
          <p:sp>
            <p:nvSpPr>
              <p:cNvPr id="45" name="Arrow: Right 44">
                <a:extLst>
                  <a:ext uri="{FF2B5EF4-FFF2-40B4-BE49-F238E27FC236}">
                    <a16:creationId xmlns:a16="http://schemas.microsoft.com/office/drawing/2014/main" id="{43C20B54-0439-4C32-9FEE-D81F90E4E614}"/>
                  </a:ext>
                </a:extLst>
              </p:cNvPr>
              <p:cNvSpPr/>
              <p:nvPr/>
            </p:nvSpPr>
            <p:spPr bwMode="auto">
              <a:xfrm>
                <a:off x="10152152" y="2344268"/>
                <a:ext cx="888953" cy="195867"/>
              </a:xfrm>
              <a:prstGeom prst="rightArrow">
                <a:avLst>
                  <a:gd name="adj1" fmla="val 50000"/>
                  <a:gd name="adj2" fmla="val 62015"/>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Arrow: Right 45">
                <a:extLst>
                  <a:ext uri="{FF2B5EF4-FFF2-40B4-BE49-F238E27FC236}">
                    <a16:creationId xmlns:a16="http://schemas.microsoft.com/office/drawing/2014/main" id="{01DD0EA4-ABEF-436A-8194-59CFB2489ED3}"/>
                  </a:ext>
                </a:extLst>
              </p:cNvPr>
              <p:cNvSpPr/>
              <p:nvPr/>
            </p:nvSpPr>
            <p:spPr bwMode="auto">
              <a:xfrm rot="10800000">
                <a:off x="10152152" y="2606683"/>
                <a:ext cx="888953" cy="195867"/>
              </a:xfrm>
              <a:prstGeom prst="rightArrow">
                <a:avLst>
                  <a:gd name="adj1" fmla="val 50000"/>
                  <a:gd name="adj2" fmla="val 62015"/>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5E9A022E-3165-43F0-8ACE-09271AAFB5DE}"/>
                </a:ext>
              </a:extLst>
            </p:cNvPr>
            <p:cNvGrpSpPr/>
            <p:nvPr/>
          </p:nvGrpSpPr>
          <p:grpSpPr>
            <a:xfrm>
              <a:off x="8484165" y="2208928"/>
              <a:ext cx="1180940" cy="1257846"/>
              <a:chOff x="8200826" y="2997917"/>
              <a:chExt cx="825462" cy="920516"/>
            </a:xfrm>
          </p:grpSpPr>
          <p:sp>
            <p:nvSpPr>
              <p:cNvPr id="52" name="Rectangle: Rounded Corners 51">
                <a:extLst>
                  <a:ext uri="{FF2B5EF4-FFF2-40B4-BE49-F238E27FC236}">
                    <a16:creationId xmlns:a16="http://schemas.microsoft.com/office/drawing/2014/main" id="{ED518B24-910E-4C21-AEF1-51FDBC2DCFA3}"/>
                  </a:ext>
                </a:extLst>
              </p:cNvPr>
              <p:cNvSpPr/>
              <p:nvPr/>
            </p:nvSpPr>
            <p:spPr bwMode="auto">
              <a:xfrm>
                <a:off x="8200826" y="2997917"/>
                <a:ext cx="825462" cy="920516"/>
              </a:xfrm>
              <a:prstGeom prst="roundRect">
                <a:avLst>
                  <a:gd name="adj" fmla="val 4359"/>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36C181DE-F3D9-4F96-A439-2F04B54AD9FB}"/>
                  </a:ext>
                </a:extLst>
              </p:cNvPr>
              <p:cNvSpPr/>
              <p:nvPr/>
            </p:nvSpPr>
            <p:spPr bwMode="auto">
              <a:xfrm>
                <a:off x="8200826" y="3587633"/>
                <a:ext cx="825462" cy="325579"/>
              </a:xfrm>
              <a:prstGeom prst="roundRect">
                <a:avLst>
                  <a:gd name="adj" fmla="val 435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B0841A37-9BAA-4CA6-AE6D-A3FA291D70E2}"/>
                  </a:ext>
                </a:extLst>
              </p:cNvPr>
              <p:cNvSpPr/>
              <p:nvPr/>
            </p:nvSpPr>
            <p:spPr bwMode="auto">
              <a:xfrm>
                <a:off x="8551628" y="3581086"/>
                <a:ext cx="123858" cy="247964"/>
              </a:xfrm>
              <a:prstGeom prst="roundRect">
                <a:avLst>
                  <a:gd name="adj" fmla="val 15324"/>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5B0CDE70-409C-48A7-B38E-5CC27E9121A8}"/>
                  </a:ext>
                </a:extLst>
              </p:cNvPr>
              <p:cNvSpPr/>
              <p:nvPr/>
            </p:nvSpPr>
            <p:spPr bwMode="auto">
              <a:xfrm>
                <a:off x="8582593" y="3631774"/>
                <a:ext cx="61929" cy="146589"/>
              </a:xfrm>
              <a:prstGeom prst="roundRect">
                <a:avLst>
                  <a:gd name="adj" fmla="val 15324"/>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2ABDAC4C-B53F-4972-ABEC-B401E95408FE}"/>
                </a:ext>
              </a:extLst>
            </p:cNvPr>
            <p:cNvSpPr txBox="1"/>
            <p:nvPr/>
          </p:nvSpPr>
          <p:spPr>
            <a:xfrm>
              <a:off x="8693961" y="2277416"/>
              <a:ext cx="769441" cy="646331"/>
            </a:xfrm>
            <a:prstGeom prst="rect">
              <a:avLst/>
            </a:prstGeom>
            <a:noFill/>
          </p:spPr>
          <p:txBody>
            <a:bodyPr wrap="none" lIns="0" tIns="0" rIns="0" bIns="0" rtlCol="0">
              <a:spAutoFit/>
            </a:bodyPr>
            <a:lstStyle/>
            <a:p>
              <a:pPr algn="ctr"/>
              <a:r>
                <a:rPr lang="en-IN" sz="1400" dirty="0">
                  <a:solidFill>
                    <a:schemeClr val="bg1"/>
                  </a:solidFill>
                </a:rPr>
                <a:t>Enhanced</a:t>
              </a:r>
            </a:p>
            <a:p>
              <a:pPr algn="ctr"/>
              <a:r>
                <a:rPr lang="en-IN" sz="1400" dirty="0">
                  <a:solidFill>
                    <a:schemeClr val="bg1"/>
                  </a:solidFill>
                </a:rPr>
                <a:t>ADO.NET</a:t>
              </a:r>
            </a:p>
            <a:p>
              <a:pPr algn="ctr"/>
              <a:r>
                <a:rPr lang="en-IN" sz="1400" dirty="0">
                  <a:solidFill>
                    <a:schemeClr val="bg1"/>
                  </a:solidFill>
                </a:rPr>
                <a:t>Library</a:t>
              </a:r>
            </a:p>
          </p:txBody>
        </p:sp>
        <p:pic>
          <p:nvPicPr>
            <p:cNvPr id="49" name="Graphic 48">
              <a:extLst>
                <a:ext uri="{FF2B5EF4-FFF2-40B4-BE49-F238E27FC236}">
                  <a16:creationId xmlns:a16="http://schemas.microsoft.com/office/drawing/2014/main" id="{ECE9B7AD-E50E-4446-B8D3-C011B0C8C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15196" y="4891467"/>
              <a:ext cx="1121185" cy="1121186"/>
            </a:xfrm>
            <a:prstGeom prst="rect">
              <a:avLst/>
            </a:prstGeom>
          </p:spPr>
        </p:pic>
        <p:pic>
          <p:nvPicPr>
            <p:cNvPr id="51" name="Graphic 50">
              <a:extLst>
                <a:ext uri="{FF2B5EF4-FFF2-40B4-BE49-F238E27FC236}">
                  <a16:creationId xmlns:a16="http://schemas.microsoft.com/office/drawing/2014/main" id="{C7EB0093-A5C1-435A-ABF9-CBD399AD1D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81291">
              <a:off x="8110934" y="5408710"/>
              <a:ext cx="657431" cy="657431"/>
            </a:xfrm>
            <a:prstGeom prst="rect">
              <a:avLst/>
            </a:prstGeom>
          </p:spPr>
        </p:pic>
        <p:cxnSp>
          <p:nvCxnSpPr>
            <p:cNvPr id="18" name="Straight Connector 17">
              <a:extLst>
                <a:ext uri="{FF2B5EF4-FFF2-40B4-BE49-F238E27FC236}">
                  <a16:creationId xmlns:a16="http://schemas.microsoft.com/office/drawing/2014/main" id="{734DA1CC-BDEE-4D91-8D8B-15733B36BCC1}"/>
                </a:ext>
              </a:extLst>
            </p:cNvPr>
            <p:cNvCxnSpPr>
              <a:cxnSpLocks/>
            </p:cNvCxnSpPr>
            <p:nvPr/>
          </p:nvCxnSpPr>
          <p:spPr>
            <a:xfrm>
              <a:off x="6731121" y="3766448"/>
              <a:ext cx="46951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Arrow: U-Turn 30">
              <a:extLst>
                <a:ext uri="{FF2B5EF4-FFF2-40B4-BE49-F238E27FC236}">
                  <a16:creationId xmlns:a16="http://schemas.microsoft.com/office/drawing/2014/main" id="{585223E8-CE1B-4675-B7AC-64847B10AAF0}"/>
                </a:ext>
              </a:extLst>
            </p:cNvPr>
            <p:cNvSpPr/>
            <p:nvPr/>
          </p:nvSpPr>
          <p:spPr bwMode="auto">
            <a:xfrm rot="10800000">
              <a:off x="8910618" y="3473882"/>
              <a:ext cx="442175" cy="1417582"/>
            </a:xfrm>
            <a:prstGeom prst="uturnArrow">
              <a:avLst>
                <a:gd name="adj1" fmla="val 18162"/>
                <a:gd name="adj2" fmla="val 25000"/>
                <a:gd name="adj3" fmla="val 33601"/>
                <a:gd name="adj4" fmla="val 42041"/>
                <a:gd name="adj5" fmla="val 10000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D9BFFA83-E58C-4724-9189-4E025A9C981E}"/>
                </a:ext>
              </a:extLst>
            </p:cNvPr>
            <p:cNvSpPr txBox="1"/>
            <p:nvPr/>
          </p:nvSpPr>
          <p:spPr>
            <a:xfrm>
              <a:off x="7661624" y="4567377"/>
              <a:ext cx="1157370" cy="276999"/>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SQL Server</a:t>
              </a:r>
            </a:p>
          </p:txBody>
        </p:sp>
      </p:grpSp>
    </p:spTree>
    <p:extLst>
      <p:ext uri="{BB962C8B-B14F-4D97-AF65-F5344CB8AC3E}">
        <p14:creationId xmlns:p14="http://schemas.microsoft.com/office/powerpoint/2010/main" val="129478632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3E89E3-9EA4-4A65-BADF-4120136C3D85}"/>
              </a:ext>
            </a:extLst>
          </p:cNvPr>
          <p:cNvSpPr>
            <a:spLocks noGrp="1"/>
          </p:cNvSpPr>
          <p:nvPr>
            <p:ph type="title"/>
          </p:nvPr>
        </p:nvSpPr>
        <p:spPr/>
        <p:txBody>
          <a:bodyPr/>
          <a:lstStyle/>
          <a:p>
            <a:r>
              <a:rPr lang="en-US" dirty="0"/>
              <a:t>Trusted Execution Environments</a:t>
            </a:r>
          </a:p>
        </p:txBody>
      </p:sp>
      <p:sp>
        <p:nvSpPr>
          <p:cNvPr id="4" name="Text Placeholder 3">
            <a:extLst>
              <a:ext uri="{FF2B5EF4-FFF2-40B4-BE49-F238E27FC236}">
                <a16:creationId xmlns:a16="http://schemas.microsoft.com/office/drawing/2014/main" id="{7B992E0B-67CB-4418-84CD-586A9FAB3B79}"/>
              </a:ext>
            </a:extLst>
          </p:cNvPr>
          <p:cNvSpPr>
            <a:spLocks noGrp="1"/>
          </p:cNvSpPr>
          <p:nvPr>
            <p:ph type="body" sz="quarter" idx="10"/>
          </p:nvPr>
        </p:nvSpPr>
        <p:spPr>
          <a:xfrm>
            <a:off x="584200" y="1435497"/>
            <a:ext cx="11018520" cy="3828740"/>
          </a:xfrm>
        </p:spPr>
        <p:txBody>
          <a:bodyPr/>
          <a:lstStyle/>
          <a:p>
            <a:r>
              <a:rPr lang="en-US" dirty="0">
                <a:latin typeface="+mn-lt"/>
              </a:rPr>
              <a:t>Data is processed within Trusted Execution Environments (TEEs)</a:t>
            </a:r>
          </a:p>
          <a:p>
            <a:pPr lvl="1"/>
            <a:r>
              <a:rPr lang="en-US" dirty="0"/>
              <a:t>Ensures that there is no way to view data or operations inside the TEE from the outside</a:t>
            </a:r>
          </a:p>
          <a:p>
            <a:pPr lvl="1"/>
            <a:r>
              <a:rPr lang="en-US" dirty="0"/>
              <a:t>If code is tampered with or altered, all operations are halted, and the environment is disabled</a:t>
            </a:r>
          </a:p>
          <a:p>
            <a:pPr lvl="1"/>
            <a:r>
              <a:rPr lang="en-US" dirty="0"/>
              <a:t>TEEs can be hardware based or software based</a:t>
            </a:r>
          </a:p>
          <a:p>
            <a:pPr lvl="1"/>
            <a:r>
              <a:rPr lang="en-US" dirty="0"/>
              <a:t>Many Azure services, such as Azure SQL Database, execute code in TEEs</a:t>
            </a:r>
          </a:p>
          <a:p>
            <a:pPr lvl="1"/>
            <a:r>
              <a:rPr lang="en-US" dirty="0"/>
              <a:t>There are frameworks available to take advantage of TEEs</a:t>
            </a:r>
          </a:p>
          <a:p>
            <a:pPr lvl="2"/>
            <a:r>
              <a:rPr lang="en-US" dirty="0"/>
              <a:t>Example: Confidential Consortium Blockchain Framework</a:t>
            </a:r>
          </a:p>
          <a:p>
            <a:r>
              <a:rPr lang="en-US" dirty="0">
                <a:latin typeface="+mn-lt"/>
              </a:rPr>
              <a:t>TEEs are being developed through collaboration among vendors:</a:t>
            </a:r>
          </a:p>
          <a:p>
            <a:pPr lvl="1"/>
            <a:r>
              <a:rPr lang="en-US" dirty="0"/>
              <a:t>Intel (SGX)</a:t>
            </a:r>
          </a:p>
          <a:p>
            <a:pPr lvl="1"/>
            <a:r>
              <a:rPr lang="en-US" dirty="0"/>
              <a:t>Microsoft Research</a:t>
            </a:r>
          </a:p>
        </p:txBody>
      </p:sp>
    </p:spTree>
    <p:extLst>
      <p:ext uri="{BB962C8B-B14F-4D97-AF65-F5344CB8AC3E}">
        <p14:creationId xmlns:p14="http://schemas.microsoft.com/office/powerpoint/2010/main" val="233855678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9A67F6-9ED4-4CE9-B1CF-6EF71752839D}"/>
              </a:ext>
              <a:ext uri="{C183D7F6-B498-43B3-948B-1728B52AA6E4}">
                <adec:decorative xmlns:adec="http://schemas.microsoft.com/office/drawing/2017/decorative" val="1"/>
              </a:ext>
            </a:extLst>
          </p:cNvPr>
          <p:cNvSpPr/>
          <p:nvPr/>
        </p:nvSpPr>
        <p:spPr bwMode="auto">
          <a:xfrm>
            <a:off x="8370277" y="1011198"/>
            <a:ext cx="3123028" cy="5257840"/>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14D97A72-BB37-4A56-AC08-E8660E6844B4}"/>
              </a:ext>
            </a:extLst>
          </p:cNvPr>
          <p:cNvSpPr>
            <a:spLocks noGrp="1"/>
          </p:cNvSpPr>
          <p:nvPr>
            <p:ph type="title"/>
          </p:nvPr>
        </p:nvSpPr>
        <p:spPr>
          <a:xfrm>
            <a:off x="588263" y="457200"/>
            <a:ext cx="11018520" cy="553998"/>
          </a:xfrm>
        </p:spPr>
        <p:txBody>
          <a:bodyPr/>
          <a:lstStyle/>
          <a:p>
            <a:r>
              <a:rPr lang="en-GB" dirty="0"/>
              <a:t>Azure confidential computing</a:t>
            </a:r>
            <a:endParaRPr lang="en-US" dirty="0"/>
          </a:p>
        </p:txBody>
      </p:sp>
      <p:sp>
        <p:nvSpPr>
          <p:cNvPr id="3" name="Text Placeholder 2">
            <a:extLst>
              <a:ext uri="{FF2B5EF4-FFF2-40B4-BE49-F238E27FC236}">
                <a16:creationId xmlns:a16="http://schemas.microsoft.com/office/drawing/2014/main" id="{3119612F-EF14-4B55-B82B-6E57E21E1262}"/>
              </a:ext>
            </a:extLst>
          </p:cNvPr>
          <p:cNvSpPr>
            <a:spLocks noGrp="1"/>
          </p:cNvSpPr>
          <p:nvPr>
            <p:ph type="body" sz="quarter" idx="10"/>
          </p:nvPr>
        </p:nvSpPr>
        <p:spPr>
          <a:xfrm>
            <a:off x="584200" y="1435497"/>
            <a:ext cx="7218680" cy="4050340"/>
          </a:xfrm>
        </p:spPr>
        <p:txBody>
          <a:bodyPr/>
          <a:lstStyle/>
          <a:p>
            <a:r>
              <a:rPr lang="en-US" dirty="0"/>
              <a:t>Based on trusted execution enclaves:</a:t>
            </a:r>
          </a:p>
          <a:p>
            <a:pPr lvl="1"/>
            <a:r>
              <a:rPr lang="en-US" dirty="0"/>
              <a:t>Virtualization-based security</a:t>
            </a:r>
          </a:p>
          <a:p>
            <a:pPr lvl="1"/>
            <a:r>
              <a:rPr lang="en-US" dirty="0"/>
              <a:t>Intel® Software Guard Extensions (Intel® SGX) </a:t>
            </a:r>
          </a:p>
          <a:p>
            <a:r>
              <a:rPr lang="en-US" dirty="0"/>
              <a:t>Secures all data while in use:</a:t>
            </a:r>
          </a:p>
          <a:p>
            <a:pPr lvl="1"/>
            <a:r>
              <a:rPr lang="en-US" dirty="0"/>
              <a:t>Workloads are invisible to host fabric</a:t>
            </a:r>
          </a:p>
          <a:p>
            <a:pPr lvl="1"/>
            <a:r>
              <a:rPr lang="en-US" dirty="0"/>
              <a:t>Data is now always encrypted</a:t>
            </a:r>
          </a:p>
          <a:p>
            <a:pPr lvl="1"/>
            <a:r>
              <a:rPr lang="en-US" dirty="0"/>
              <a:t>Protected while in use, in transit, and in storage</a:t>
            </a:r>
          </a:p>
          <a:p>
            <a:r>
              <a:rPr lang="en-US" dirty="0"/>
              <a:t>Protects against multiple threats:</a:t>
            </a:r>
          </a:p>
          <a:p>
            <a:pPr lvl="1"/>
            <a:r>
              <a:rPr lang="en-US" dirty="0"/>
              <a:t>Malicious insiders, including admins, hackers and malware</a:t>
            </a:r>
          </a:p>
          <a:p>
            <a:pPr lvl="1"/>
            <a:r>
              <a:rPr lang="en-US" dirty="0"/>
              <a:t>Third-party access without consent</a:t>
            </a:r>
          </a:p>
        </p:txBody>
      </p:sp>
      <p:grpSp>
        <p:nvGrpSpPr>
          <p:cNvPr id="12" name="Group 11" descr="The diagram depicts how confidential computing spans across data that is stored, in use, and in transit by using available technologies.">
            <a:extLst>
              <a:ext uri="{FF2B5EF4-FFF2-40B4-BE49-F238E27FC236}">
                <a16:creationId xmlns:a16="http://schemas.microsoft.com/office/drawing/2014/main" id="{59FFD88C-B55E-4A30-B7BA-F8985975EA28}"/>
              </a:ext>
            </a:extLst>
          </p:cNvPr>
          <p:cNvGrpSpPr/>
          <p:nvPr/>
        </p:nvGrpSpPr>
        <p:grpSpPr>
          <a:xfrm>
            <a:off x="8581791" y="1223149"/>
            <a:ext cx="2700000" cy="4833938"/>
            <a:chOff x="8525022" y="1435100"/>
            <a:chExt cx="2700000" cy="4833938"/>
          </a:xfrm>
        </p:grpSpPr>
        <p:sp>
          <p:nvSpPr>
            <p:cNvPr id="5" name="Freeform: Shape 4">
              <a:extLst>
                <a:ext uri="{FF2B5EF4-FFF2-40B4-BE49-F238E27FC236}">
                  <a16:creationId xmlns:a16="http://schemas.microsoft.com/office/drawing/2014/main" id="{7FA6C665-0005-4566-B22E-6A46B3598782}"/>
                </a:ext>
              </a:extLst>
            </p:cNvPr>
            <p:cNvSpPr/>
            <p:nvPr/>
          </p:nvSpPr>
          <p:spPr>
            <a:xfrm>
              <a:off x="8525022" y="1435100"/>
              <a:ext cx="2700000" cy="1260000"/>
            </a:xfrm>
            <a:custGeom>
              <a:avLst/>
              <a:gdLst>
                <a:gd name="connsiteX0" fmla="*/ 0 w 2041960"/>
                <a:gd name="connsiteY0" fmla="*/ 0 h 1385540"/>
                <a:gd name="connsiteX1" fmla="*/ 2041960 w 2041960"/>
                <a:gd name="connsiteY1" fmla="*/ 0 h 1385540"/>
                <a:gd name="connsiteX2" fmla="*/ 2041960 w 2041960"/>
                <a:gd name="connsiteY2" fmla="*/ 1385540 h 1385540"/>
                <a:gd name="connsiteX3" fmla="*/ 0 w 2041960"/>
                <a:gd name="connsiteY3" fmla="*/ 1385540 h 1385540"/>
                <a:gd name="connsiteX4" fmla="*/ 0 w 2041960"/>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1960" h="1385540">
                  <a:moveTo>
                    <a:pt x="0" y="0"/>
                  </a:moveTo>
                  <a:lnTo>
                    <a:pt x="2041960" y="0"/>
                  </a:lnTo>
                  <a:lnTo>
                    <a:pt x="2041960"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at rest (BitLocker)</a:t>
              </a:r>
            </a:p>
          </p:txBody>
        </p:sp>
        <p:sp>
          <p:nvSpPr>
            <p:cNvPr id="7" name="Freeform: Shape 6">
              <a:extLst>
                <a:ext uri="{FF2B5EF4-FFF2-40B4-BE49-F238E27FC236}">
                  <a16:creationId xmlns:a16="http://schemas.microsoft.com/office/drawing/2014/main" id="{D07F2810-19EB-4F43-AF8D-07737360AF53}"/>
                </a:ext>
              </a:extLst>
            </p:cNvPr>
            <p:cNvSpPr/>
            <p:nvPr/>
          </p:nvSpPr>
          <p:spPr>
            <a:xfrm>
              <a:off x="8525022" y="3222069"/>
              <a:ext cx="2700000" cy="1260000"/>
            </a:xfrm>
            <a:custGeom>
              <a:avLst/>
              <a:gdLst>
                <a:gd name="connsiteX0" fmla="*/ 0 w 1842315"/>
                <a:gd name="connsiteY0" fmla="*/ 0 h 1385540"/>
                <a:gd name="connsiteX1" fmla="*/ 1842315 w 1842315"/>
                <a:gd name="connsiteY1" fmla="*/ 0 h 1385540"/>
                <a:gd name="connsiteX2" fmla="*/ 1842315 w 1842315"/>
                <a:gd name="connsiteY2" fmla="*/ 1385540 h 1385540"/>
                <a:gd name="connsiteX3" fmla="*/ 0 w 1842315"/>
                <a:gd name="connsiteY3" fmla="*/ 1385540 h 1385540"/>
                <a:gd name="connsiteX4" fmla="*/ 0 w 1842315"/>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315" h="1385540">
                  <a:moveTo>
                    <a:pt x="0" y="0"/>
                  </a:moveTo>
                  <a:lnTo>
                    <a:pt x="1842315" y="0"/>
                  </a:lnTo>
                  <a:lnTo>
                    <a:pt x="1842315"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in use (trusted execution environments)</a:t>
              </a:r>
            </a:p>
          </p:txBody>
        </p:sp>
        <p:sp>
          <p:nvSpPr>
            <p:cNvPr id="8" name="Freeform: Shape 7">
              <a:extLst>
                <a:ext uri="{FF2B5EF4-FFF2-40B4-BE49-F238E27FC236}">
                  <a16:creationId xmlns:a16="http://schemas.microsoft.com/office/drawing/2014/main" id="{A0B66834-2AD5-490C-97D7-3A9F49B07EB0}"/>
                </a:ext>
              </a:extLst>
            </p:cNvPr>
            <p:cNvSpPr/>
            <p:nvPr/>
          </p:nvSpPr>
          <p:spPr>
            <a:xfrm>
              <a:off x="8525022" y="5009038"/>
              <a:ext cx="2700000" cy="1260000"/>
            </a:xfrm>
            <a:custGeom>
              <a:avLst/>
              <a:gdLst>
                <a:gd name="connsiteX0" fmla="*/ 0 w 2385000"/>
                <a:gd name="connsiteY0" fmla="*/ 0 h 1385540"/>
                <a:gd name="connsiteX1" fmla="*/ 2385000 w 2385000"/>
                <a:gd name="connsiteY1" fmla="*/ 0 h 1385540"/>
                <a:gd name="connsiteX2" fmla="*/ 2385000 w 2385000"/>
                <a:gd name="connsiteY2" fmla="*/ 1385540 h 1385540"/>
                <a:gd name="connsiteX3" fmla="*/ 0 w 2385000"/>
                <a:gd name="connsiteY3" fmla="*/ 1385540 h 1385540"/>
                <a:gd name="connsiteX4" fmla="*/ 0 w 2385000"/>
                <a:gd name="connsiteY4" fmla="*/ 0 h 1385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5000" h="1385540">
                  <a:moveTo>
                    <a:pt x="0" y="0"/>
                  </a:moveTo>
                  <a:lnTo>
                    <a:pt x="2385000" y="0"/>
                  </a:lnTo>
                  <a:lnTo>
                    <a:pt x="2385000" y="1385540"/>
                  </a:lnTo>
                  <a:lnTo>
                    <a:pt x="0" y="13855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400" kern="1200" dirty="0"/>
                <a:t>Data in transit (SSL, TLS)</a:t>
              </a:r>
            </a:p>
          </p:txBody>
        </p:sp>
        <p:cxnSp>
          <p:nvCxnSpPr>
            <p:cNvPr id="10" name="Straight Arrow Connector 9">
              <a:extLst>
                <a:ext uri="{FF2B5EF4-FFF2-40B4-BE49-F238E27FC236}">
                  <a16:creationId xmlns:a16="http://schemas.microsoft.com/office/drawing/2014/main" id="{631F9ED5-9AEC-4087-A403-CF3218C1D873}"/>
                </a:ext>
              </a:extLst>
            </p:cNvPr>
            <p:cNvCxnSpPr/>
            <p:nvPr/>
          </p:nvCxnSpPr>
          <p:spPr>
            <a:xfrm>
              <a:off x="9875022" y="2695100"/>
              <a:ext cx="0" cy="526969"/>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0587A6-2111-4EF8-AB9A-215AFA2487E4}"/>
                </a:ext>
              </a:extLst>
            </p:cNvPr>
            <p:cNvCxnSpPr/>
            <p:nvPr/>
          </p:nvCxnSpPr>
          <p:spPr>
            <a:xfrm>
              <a:off x="9875022" y="4482069"/>
              <a:ext cx="0" cy="526969"/>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153493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 </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3">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3"/>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0"/>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3"/>
            <a:stretch>
              <a:fillRect/>
            </a:stretch>
          </p:blipFill>
          <p:spPr>
            <a:xfrm>
              <a:off x="10452954" y="5323526"/>
              <a:ext cx="396026" cy="396026"/>
            </a:xfrm>
            <a:prstGeom prst="rect">
              <a:avLst/>
            </a:prstGeom>
          </p:spPr>
        </p:pic>
      </p:grpSp>
    </p:spTree>
    <p:extLst>
      <p:ext uri="{BB962C8B-B14F-4D97-AF65-F5344CB8AC3E}">
        <p14:creationId xmlns:p14="http://schemas.microsoft.com/office/powerpoint/2010/main" val="57729180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9"/>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0"/>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1"/>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1"/>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08598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p>
          <a:p>
            <a:pPr lvl="1"/>
            <a:r>
              <a:rPr lang="en-US" dirty="0"/>
              <a:t>App Service is ISO, SOC, and PCI compliant</a:t>
            </a:r>
          </a:p>
          <a:p>
            <a:r>
              <a:rPr lang="en-US" dirty="0">
                <a:latin typeface="+mn-lt"/>
              </a:rPr>
              <a:t>Application templates</a:t>
            </a:r>
          </a:p>
          <a:p>
            <a:pPr lvl="1"/>
            <a:r>
              <a:rPr lang="en-US" dirty="0"/>
              <a:t>Templates in the Azure Marketplace, such as WordPress, Joomla, and Drupal</a:t>
            </a:r>
          </a:p>
          <a:p>
            <a:r>
              <a:rPr lang="en-US" dirty="0">
                <a:latin typeface="+mn-lt"/>
              </a:rPr>
              <a:t>Visual Studio integration</a:t>
            </a:r>
          </a:p>
          <a:p>
            <a:pPr lvl="1"/>
            <a:r>
              <a:rPr lang="en-US" dirty="0"/>
              <a:t>Streamline the work of creating, deploying, and debugging</a:t>
            </a:r>
          </a:p>
          <a:p>
            <a:r>
              <a:rPr lang="en-US" dirty="0">
                <a:latin typeface="+mn-lt"/>
              </a:rPr>
              <a:t>API and mobile features</a:t>
            </a:r>
          </a:p>
          <a:p>
            <a:pPr lvl="1"/>
            <a:r>
              <a:rPr lang="en-US" dirty="0"/>
              <a:t>Turn-key Cross-Origin Resource Sharing (CORS) support for RESTful API scenarios, and enables authentication, offline data sync, push notifications, and more</a:t>
            </a:r>
          </a:p>
          <a:p>
            <a:r>
              <a:rPr lang="en-US" dirty="0">
                <a:latin typeface="+mn-lt"/>
              </a:rPr>
              <a:t>Serverless code</a:t>
            </a:r>
          </a:p>
          <a:p>
            <a:pPr lvl="1"/>
            <a:r>
              <a:rPr lang="en-US" dirty="0"/>
              <a:t>Run code on-demand without having to explicitly provision or manage infrastructure</a:t>
            </a:r>
          </a:p>
        </p:txBody>
      </p:sp>
    </p:spTree>
    <p:extLst>
      <p:ext uri="{BB962C8B-B14F-4D97-AF65-F5344CB8AC3E}">
        <p14:creationId xmlns:p14="http://schemas.microsoft.com/office/powerpoint/2010/main" val="414070658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err="1">
                <a:solidFill>
                  <a:srgbClr val="A31515"/>
                </a:solidFill>
              </a:rPr>
              <a:t>SecurityGroup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create </a:t>
            </a:r>
            <a:r>
              <a:rPr lang="en-US" sz="1800" dirty="0">
                <a:solidFill>
                  <a:srgbClr val="001080"/>
                </a:solidFill>
              </a:rPr>
              <a:t>--name </a:t>
            </a:r>
            <a:r>
              <a:rPr lang="en-US" sz="1800" dirty="0" err="1">
                <a:solidFill>
                  <a:srgbClr val="A31515"/>
                </a:solidFill>
              </a:rPr>
              <a:t>contosovault</a:t>
            </a:r>
            <a:r>
              <a:rPr lang="en-US" sz="1800" dirty="0">
                <a:solidFill>
                  <a:srgbClr val="A31515"/>
                </a:solidFill>
              </a:rPr>
              <a:t> </a:t>
            </a:r>
            <a:r>
              <a:rPr lang="en-US" sz="1800" dirty="0">
                <a:solidFill>
                  <a:srgbClr val="001080"/>
                </a:solidFill>
              </a:rPr>
              <a:t>--resource-group </a:t>
            </a:r>
            <a:r>
              <a:rPr lang="en-US" sz="1800" dirty="0" err="1">
                <a:solidFill>
                  <a:srgbClr val="A31515"/>
                </a:solidFill>
              </a:rPr>
              <a:t>SecurityGroup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secret set </a:t>
            </a:r>
            <a:r>
              <a:rPr lang="en-US" sz="1800" dirty="0">
                <a:solidFill>
                  <a:srgbClr val="001080"/>
                </a:solidFill>
              </a:rPr>
              <a:t>--vault-name </a:t>
            </a:r>
            <a:r>
              <a:rPr lang="en-US" sz="1800" dirty="0" err="1">
                <a:solidFill>
                  <a:srgbClr val="A31515"/>
                </a:solidFill>
              </a:rPr>
              <a:t>contosovault</a:t>
            </a:r>
            <a:r>
              <a:rPr lang="en-US" sz="1800" dirty="0">
                <a:solidFill>
                  <a:srgbClr val="A31515"/>
                </a:solidFill>
              </a:rPr>
              <a:t> </a:t>
            </a:r>
            <a:r>
              <a:rPr lang="en-US" sz="1800" dirty="0">
                <a:solidFill>
                  <a:srgbClr val="001080"/>
                </a:solidFill>
              </a:rPr>
              <a:t>--name </a:t>
            </a:r>
            <a:r>
              <a:rPr lang="en-US" sz="1800" dirty="0" err="1">
                <a:solidFill>
                  <a:srgbClr val="A31515"/>
                </a:solidFill>
              </a:rPr>
              <a:t>DatabasePassword</a:t>
            </a:r>
            <a:r>
              <a:rPr lang="en-US" sz="1800" dirty="0">
                <a:solidFill>
                  <a:srgbClr val="A31515"/>
                </a:solidFill>
              </a:rPr>
              <a:t> </a:t>
            </a:r>
            <a:r>
              <a:rPr lang="en-US" sz="1800" dirty="0">
                <a:solidFill>
                  <a:srgbClr val="001080"/>
                </a:solidFill>
              </a:rPr>
              <a:t>--value </a:t>
            </a:r>
            <a:r>
              <a:rPr lang="en-US" sz="1800" dirty="0">
                <a:solidFill>
                  <a:srgbClr val="A31515"/>
                </a:solidFill>
              </a:rPr>
              <a:t>'Pa5w.rd’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keyvault</a:t>
            </a:r>
            <a:r>
              <a:rPr lang="en-US" sz="1800" dirty="0">
                <a:solidFill>
                  <a:srgbClr val="0000FF"/>
                </a:solidFill>
              </a:rPr>
              <a:t> secret show </a:t>
            </a:r>
            <a:r>
              <a:rPr lang="en-US" sz="1800" dirty="0">
                <a:solidFill>
                  <a:srgbClr val="001080"/>
                </a:solidFill>
              </a:rPr>
              <a:t>--vault-name </a:t>
            </a:r>
            <a:r>
              <a:rPr lang="en-US" sz="1800" dirty="0" err="1">
                <a:solidFill>
                  <a:srgbClr val="A31515"/>
                </a:solidFill>
              </a:rPr>
              <a:t>contosovault</a:t>
            </a:r>
            <a:r>
              <a:rPr lang="en-US" sz="1800" dirty="0">
                <a:solidFill>
                  <a:srgbClr val="A31515"/>
                </a:solidFill>
              </a:rPr>
              <a:t> </a:t>
            </a:r>
            <a:r>
              <a:rPr lang="en-US" sz="1800" dirty="0">
                <a:solidFill>
                  <a:srgbClr val="001080"/>
                </a:solidFill>
              </a:rPr>
              <a:t>--name </a:t>
            </a:r>
            <a:r>
              <a:rPr lang="en-US" sz="1800" dirty="0" err="1">
                <a:solidFill>
                  <a:srgbClr val="A31515"/>
                </a:solidFill>
              </a:rPr>
              <a:t>DatabasePassword</a:t>
            </a:r>
            <a:r>
              <a:rPr lang="en-US" sz="1800" dirty="0">
                <a:solidFill>
                  <a:srgbClr val="A31515"/>
                </a:solidFill>
              </a:rPr>
              <a:t> </a:t>
            </a:r>
            <a:endParaRPr lang="en-US" sz="1800" dirty="0">
              <a:solidFill>
                <a:srgbClr val="000000"/>
              </a:solidFill>
            </a:endParaRPr>
          </a:p>
        </p:txBody>
      </p:sp>
    </p:spTree>
    <p:extLst>
      <p:ext uri="{BB962C8B-B14F-4D97-AF65-F5344CB8AC3E}">
        <p14:creationId xmlns:p14="http://schemas.microsoft.com/office/powerpoint/2010/main" val="266328583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733" dirty="0"/>
              <a:t>Part 04: </a:t>
            </a:r>
            <a:r>
              <a:rPr lang="en-US" sz="4000" dirty="0"/>
              <a:t>Azure Cosmos DB</a:t>
            </a:r>
            <a:endParaRPr lang="en-US" sz="3733"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10361085" y="6434667"/>
            <a:ext cx="1830916" cy="423333"/>
          </a:xfrm>
          <a:prstGeom prst="rect">
            <a:avLst/>
          </a:prstGeom>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800" b="0" i="0" u="none" strike="noStrike" kern="1200" cap="none" spc="0" normalizeH="0" baseline="0" noProof="0">
                <a:ln>
                  <a:noFill/>
                </a:ln>
                <a:solidFill>
                  <a:srgbClr val="222222"/>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1200" cap="none" spc="0" normalizeH="0" baseline="0" noProof="0" dirty="0">
              <a:ln>
                <a:noFill/>
              </a:ln>
              <a:solidFill>
                <a:srgbClr val="222222"/>
              </a:solidFill>
              <a:effectLst/>
              <a:uLnTx/>
              <a:uFillTx/>
              <a:latin typeface="Calibri"/>
              <a:ea typeface="+mn-ea"/>
              <a:cs typeface="+mn-cs"/>
            </a:endParaRPr>
          </a:p>
        </p:txBody>
      </p:sp>
    </p:spTree>
    <p:extLst>
      <p:ext uri="{BB962C8B-B14F-4D97-AF65-F5344CB8AC3E}">
        <p14:creationId xmlns:p14="http://schemas.microsoft.com/office/powerpoint/2010/main" val="3378823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896" y="2343355"/>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372984" y="2997460"/>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64436" y="3587155"/>
            <a:ext cx="1126270"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Service Level Agreements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70075" y="2334197"/>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4812" y="2518569"/>
            <a:ext cx="914583" cy="6111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8272" y="2343090"/>
            <a:ext cx="527573" cy="730425"/>
          </a:xfrm>
          <a:prstGeom prst="rect">
            <a:avLst/>
          </a:prstGeom>
        </p:spPr>
      </p:pic>
      <p:grpSp>
        <p:nvGrpSpPr>
          <p:cNvPr id="7" name="Group 6"/>
          <p:cNvGrpSpPr/>
          <p:nvPr/>
        </p:nvGrpSpPr>
        <p:grpSpPr>
          <a:xfrm>
            <a:off x="2567620" y="2616884"/>
            <a:ext cx="1734056" cy="428419"/>
            <a:chOff x="2567620" y="2616884"/>
            <a:chExt cx="1734056" cy="428419"/>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sp>
          <p:nvSpPr>
            <p:cNvPr id="5" name="TextBox 4"/>
            <p:cNvSpPr txBox="1"/>
            <p:nvPr/>
          </p:nvSpPr>
          <p:spPr>
            <a:xfrm>
              <a:off x="2567620" y="2616884"/>
              <a:ext cx="541174" cy="215444"/>
            </a:xfrm>
            <a:prstGeom prst="rect">
              <a:avLst/>
            </a:prstGeom>
            <a:noFill/>
          </p:spPr>
          <p:txBody>
            <a:bodyPr wrap="none" lIns="0" tIns="0" rIns="0" bIns="0" rtlCol="0">
              <a:spAutoFit/>
            </a:bodyPr>
            <a:lstStyle/>
            <a:p>
              <a:pPr algn="l"/>
              <a:r>
                <a:rPr lang="en-IN" sz="1400" b="1" dirty="0">
                  <a:solidFill>
                    <a:schemeClr val="bg1"/>
                  </a:solidFill>
                </a:rPr>
                <a:t>LEAF}</a:t>
              </a:r>
            </a:p>
          </p:txBody>
        </p:sp>
      </p:grpSp>
      <p:pic>
        <p:nvPicPr>
          <p:cNvPr id="65" name="Picture 64" descr="mongo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&lt;15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extLst>
      <p:ext uri="{BB962C8B-B14F-4D97-AF65-F5344CB8AC3E}">
        <p14:creationId xmlns:p14="http://schemas.microsoft.com/office/powerpoint/2010/main" val="400695829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panose="020F0502020204030204"/>
                  <a:ea typeface=""/>
                  <a:cs typeface=""/>
                </a:rPr>
                <a:t>v</a:t>
              </a: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59844" y="4502004"/>
              <a:ext cx="128631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Bounded-stateless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Stateless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380600480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3">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Tree>
    <p:extLst>
      <p:ext uri="{BB962C8B-B14F-4D97-AF65-F5344CB8AC3E}">
        <p14:creationId xmlns:p14="http://schemas.microsoft.com/office/powerpoint/2010/main" val="3880080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extLst>
      <p:ext uri="{BB962C8B-B14F-4D97-AF65-F5344CB8AC3E}">
        <p14:creationId xmlns:p14="http://schemas.microsoft.com/office/powerpoint/2010/main" val="325336805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471E-06A9-43B1-BAAD-BD4FA1C006BD}"/>
              </a:ext>
            </a:extLst>
          </p:cNvPr>
          <p:cNvSpPr>
            <a:spLocks noGrp="1"/>
          </p:cNvSpPr>
          <p:nvPr>
            <p:ph type="title"/>
          </p:nvPr>
        </p:nvSpPr>
        <p:spPr/>
        <p:txBody>
          <a:bodyPr/>
          <a:lstStyle/>
          <a:p>
            <a:r>
              <a:rPr lang="en-US" dirty="0"/>
              <a:t>Consistency levels and Azure Cosmos DB APIs</a:t>
            </a:r>
          </a:p>
        </p:txBody>
      </p:sp>
      <p:sp>
        <p:nvSpPr>
          <p:cNvPr id="4" name="Text Placeholder 3">
            <a:extLst>
              <a:ext uri="{FF2B5EF4-FFF2-40B4-BE49-F238E27FC236}">
                <a16:creationId xmlns:a16="http://schemas.microsoft.com/office/drawing/2014/main" id="{6ED19E71-0DAD-4394-A005-154EE00300C5}"/>
              </a:ext>
            </a:extLst>
          </p:cNvPr>
          <p:cNvSpPr>
            <a:spLocks noGrp="1"/>
          </p:cNvSpPr>
          <p:nvPr>
            <p:ph type="body" sz="quarter" idx="10"/>
          </p:nvPr>
        </p:nvSpPr>
        <p:spPr>
          <a:xfrm>
            <a:off x="584200"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Apache Cassandra</a:t>
            </a:r>
          </a:p>
        </p:txBody>
      </p:sp>
      <p:sp>
        <p:nvSpPr>
          <p:cNvPr id="5" name="Text Placeholder 4">
            <a:extLst>
              <a:ext uri="{FF2B5EF4-FFF2-40B4-BE49-F238E27FC236}">
                <a16:creationId xmlns:a16="http://schemas.microsoft.com/office/drawing/2014/main" id="{B4CA6385-A908-4822-A631-A7E732BD867F}"/>
              </a:ext>
            </a:extLst>
          </p:cNvPr>
          <p:cNvSpPr>
            <a:spLocks noGrp="1"/>
          </p:cNvSpPr>
          <p:nvPr>
            <p:ph type="body" sz="quarter" idx="12"/>
          </p:nvPr>
        </p:nvSpPr>
        <p:spPr>
          <a:xfrm>
            <a:off x="6397171"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MongoDB (3.4)</a:t>
            </a:r>
          </a:p>
        </p:txBody>
      </p:sp>
      <p:graphicFrame>
        <p:nvGraphicFramePr>
          <p:cNvPr id="6" name="Table 5" descr="This table shows the &quot;read consistency&quot; mapping between the Apache Cassandra 4.x client and the default consistency level in Azure Cosmos DB. The table shows multi-region and single-region deployments.">
            <a:extLst>
              <a:ext uri="{FF2B5EF4-FFF2-40B4-BE49-F238E27FC236}">
                <a16:creationId xmlns:a16="http://schemas.microsoft.com/office/drawing/2014/main" id="{47C2F559-5DBC-41F3-A7A6-CE55C14534F0}"/>
              </a:ext>
            </a:extLst>
          </p:cNvPr>
          <p:cNvGraphicFramePr>
            <a:graphicFrameLocks noGrp="1"/>
          </p:cNvGraphicFramePr>
          <p:nvPr/>
        </p:nvGraphicFramePr>
        <p:xfrm>
          <a:off x="607060" y="2032667"/>
          <a:ext cx="5212080" cy="4255726"/>
        </p:xfrm>
        <a:graphic>
          <a:graphicData uri="http://schemas.openxmlformats.org/drawingml/2006/table">
            <a:tbl>
              <a:tblPr firstRow="1" firstCol="1">
                <a:tableStyleId>{793D81CF-94F2-401A-BA57-92F5A7B2D0C5}</a:tableStyleId>
              </a:tblPr>
              <a:tblGrid>
                <a:gridCol w="1737360">
                  <a:extLst>
                    <a:ext uri="{9D8B030D-6E8A-4147-A177-3AD203B41FA5}">
                      <a16:colId xmlns:a16="http://schemas.microsoft.com/office/drawing/2014/main" val="2215265783"/>
                    </a:ext>
                  </a:extLst>
                </a:gridCol>
                <a:gridCol w="1737360">
                  <a:extLst>
                    <a:ext uri="{9D8B030D-6E8A-4147-A177-3AD203B41FA5}">
                      <a16:colId xmlns:a16="http://schemas.microsoft.com/office/drawing/2014/main" val="2635072048"/>
                    </a:ext>
                  </a:extLst>
                </a:gridCol>
                <a:gridCol w="1737360">
                  <a:extLst>
                    <a:ext uri="{9D8B030D-6E8A-4147-A177-3AD203B41FA5}">
                      <a16:colId xmlns:a16="http://schemas.microsoft.com/office/drawing/2014/main" val="1635073266"/>
                    </a:ext>
                  </a:extLst>
                </a:gridCol>
              </a:tblGrid>
              <a:tr h="1055326">
                <a:tc>
                  <a:txBody>
                    <a:bodyPr/>
                    <a:lstStyle/>
                    <a:p>
                      <a:r>
                        <a:rPr lang="en-US" sz="1800" dirty="0">
                          <a:effectLst/>
                        </a:rPr>
                        <a:t>Apache Cassandra 4.x</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Azure Cosmos DB (multi-region)</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Azure Cosmos DB (single region)</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563923526"/>
                  </a:ext>
                </a:extLst>
              </a:tr>
              <a:tr h="636209">
                <a:tc>
                  <a:txBody>
                    <a:bodyPr/>
                    <a:lstStyle/>
                    <a:p>
                      <a:r>
                        <a:rPr lang="en-US" sz="1800" dirty="0">
                          <a:effectLst/>
                        </a:rPr>
                        <a:t>ONE, TWO, THREE</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11973332"/>
                  </a:ext>
                </a:extLst>
              </a:tr>
              <a:tr h="636209">
                <a:tc>
                  <a:txBody>
                    <a:bodyPr/>
                    <a:lstStyle/>
                    <a:p>
                      <a:r>
                        <a:rPr lang="en-US" sz="1800" dirty="0">
                          <a:effectLst/>
                        </a:rPr>
                        <a:t>LOCAL_ONE</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257161391"/>
                  </a:ext>
                </a:extLst>
              </a:tr>
              <a:tr h="636209">
                <a:tc>
                  <a:txBody>
                    <a:bodyPr/>
                    <a:lstStyle/>
                    <a:p>
                      <a:r>
                        <a:rPr lang="en-US" sz="1800" dirty="0">
                          <a:effectLst/>
                        </a:rPr>
                        <a:t>QUORUM, ALL, SERIAL</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758848069"/>
                  </a:ext>
                </a:extLst>
              </a:tr>
              <a:tr h="636209">
                <a:tc>
                  <a:txBody>
                    <a:bodyPr/>
                    <a:lstStyle/>
                    <a:p>
                      <a:r>
                        <a:rPr lang="en-US" sz="1800" dirty="0">
                          <a:effectLst/>
                        </a:rPr>
                        <a:t>LOCAL_QUORUM</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396566147"/>
                  </a:ext>
                </a:extLst>
              </a:tr>
              <a:tr h="636209">
                <a:tc>
                  <a:txBody>
                    <a:bodyPr/>
                    <a:lstStyle/>
                    <a:p>
                      <a:r>
                        <a:rPr lang="en-US" sz="1800" dirty="0">
                          <a:effectLst/>
                        </a:rPr>
                        <a:t>LOCAL_SERIAL</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678002677"/>
                  </a:ext>
                </a:extLst>
              </a:tr>
            </a:tbl>
          </a:graphicData>
        </a:graphic>
      </p:graphicFrame>
      <p:graphicFrame>
        <p:nvGraphicFramePr>
          <p:cNvPr id="7" name="Table 6" descr="Table shows the &quot;read concerns&quot; mapping between MongoDB 3.4 and the default consistency level in Azure Cosmos DB. The table shows multi-region and single-region deployments.">
            <a:extLst>
              <a:ext uri="{FF2B5EF4-FFF2-40B4-BE49-F238E27FC236}">
                <a16:creationId xmlns:a16="http://schemas.microsoft.com/office/drawing/2014/main" id="{B7274149-CC84-415D-9B27-7F60B3A4C208}"/>
              </a:ext>
            </a:extLst>
          </p:cNvPr>
          <p:cNvGraphicFramePr>
            <a:graphicFrameLocks noGrp="1"/>
          </p:cNvGraphicFramePr>
          <p:nvPr/>
        </p:nvGraphicFramePr>
        <p:xfrm>
          <a:off x="6372860" y="2032666"/>
          <a:ext cx="5236527" cy="3350516"/>
        </p:xfrm>
        <a:graphic>
          <a:graphicData uri="http://schemas.openxmlformats.org/drawingml/2006/table">
            <a:tbl>
              <a:tblPr firstRow="1" firstCol="1">
                <a:tableStyleId>{793D81CF-94F2-401A-BA57-92F5A7B2D0C5}</a:tableStyleId>
              </a:tblPr>
              <a:tblGrid>
                <a:gridCol w="1745509">
                  <a:extLst>
                    <a:ext uri="{9D8B030D-6E8A-4147-A177-3AD203B41FA5}">
                      <a16:colId xmlns:a16="http://schemas.microsoft.com/office/drawing/2014/main" val="2215265783"/>
                    </a:ext>
                  </a:extLst>
                </a:gridCol>
                <a:gridCol w="1745509">
                  <a:extLst>
                    <a:ext uri="{9D8B030D-6E8A-4147-A177-3AD203B41FA5}">
                      <a16:colId xmlns:a16="http://schemas.microsoft.com/office/drawing/2014/main" val="2635072048"/>
                    </a:ext>
                  </a:extLst>
                </a:gridCol>
                <a:gridCol w="1745509">
                  <a:extLst>
                    <a:ext uri="{9D8B030D-6E8A-4147-A177-3AD203B41FA5}">
                      <a16:colId xmlns:a16="http://schemas.microsoft.com/office/drawing/2014/main" val="1635073266"/>
                    </a:ext>
                  </a:extLst>
                </a:gridCol>
              </a:tblGrid>
              <a:tr h="1148300">
                <a:tc>
                  <a:txBody>
                    <a:bodyPr/>
                    <a:lstStyle/>
                    <a:p>
                      <a:r>
                        <a:rPr lang="en-US" b="1" dirty="0">
                          <a:effectLst/>
                        </a:rPr>
                        <a:t>MongoDB 3.4</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b="1" dirty="0">
                          <a:effectLst/>
                        </a:rPr>
                        <a:t>Azure Cosmos DB (multi-region)</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b="1" dirty="0">
                          <a:effectLst/>
                        </a:rPr>
                        <a:t>Azure Cosmos DB (single region)</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563923526"/>
                  </a:ext>
                </a:extLst>
              </a:tr>
              <a:tr h="734072">
                <a:tc>
                  <a:txBody>
                    <a:bodyPr/>
                    <a:lstStyle/>
                    <a:p>
                      <a:r>
                        <a:rPr lang="en-US" dirty="0">
                          <a:effectLst/>
                        </a:rPr>
                        <a:t>Linearizable</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11973332"/>
                  </a:ext>
                </a:extLst>
              </a:tr>
              <a:tr h="734072">
                <a:tc>
                  <a:txBody>
                    <a:bodyPr/>
                    <a:lstStyle/>
                    <a:p>
                      <a:r>
                        <a:rPr lang="en-US" dirty="0">
                          <a:effectLst/>
                        </a:rPr>
                        <a:t>Majority</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Bounded staleness</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257161391"/>
                  </a:ext>
                </a:extLst>
              </a:tr>
              <a:tr h="734072">
                <a:tc>
                  <a:txBody>
                    <a:bodyPr/>
                    <a:lstStyle/>
                    <a:p>
                      <a:r>
                        <a:rPr lang="en-US" dirty="0">
                          <a:effectLst/>
                        </a:rPr>
                        <a:t>Local</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Consistent prefix</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Consistent prefix</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758848069"/>
                  </a:ext>
                </a:extLst>
              </a:tr>
            </a:tbl>
          </a:graphicData>
        </a:graphic>
      </p:graphicFrame>
    </p:spTree>
    <p:extLst>
      <p:ext uri="{BB962C8B-B14F-4D97-AF65-F5344CB8AC3E}">
        <p14:creationId xmlns:p14="http://schemas.microsoft.com/office/powerpoint/2010/main" val="1762290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extLst>
      <p:ext uri="{BB962C8B-B14F-4D97-AF65-F5344CB8AC3E}">
        <p14:creationId xmlns:p14="http://schemas.microsoft.com/office/powerpoint/2010/main" val="33802370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extLst>
      <p:ext uri="{BB962C8B-B14F-4D97-AF65-F5344CB8AC3E}">
        <p14:creationId xmlns:p14="http://schemas.microsoft.com/office/powerpoint/2010/main" val="252495328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a:t>
            </a:r>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extLst>
      <p:ext uri="{BB962C8B-B14F-4D97-AF65-F5344CB8AC3E}">
        <p14:creationId xmlns:p14="http://schemas.microsoft.com/office/powerpoint/2010/main" val="288736056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5"/>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extLst>
      <p:ext uri="{BB962C8B-B14F-4D97-AF65-F5344CB8AC3E}">
        <p14:creationId xmlns:p14="http://schemas.microsoft.com/office/powerpoint/2010/main" val="209831143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8"/>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721948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err="1">
                <a:solidFill>
                  <a:srgbClr val="795E26"/>
                </a:solidFill>
              </a:rPr>
              <a:t>createSampleDocument</a:t>
            </a:r>
            <a:r>
              <a:rPr lang="en-US" sz="2000" dirty="0">
                <a:solidFill>
                  <a:srgbClr val="000000"/>
                </a:solidFill>
              </a:rPr>
              <a:t>(</a:t>
            </a:r>
            <a:r>
              <a:rPr lang="en-US" sz="2000" dirty="0" err="1">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err="1">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err="1">
                <a:solidFill>
                  <a:srgbClr val="001080"/>
                </a:solidFill>
              </a:rPr>
              <a:t>context</a:t>
            </a:r>
            <a:r>
              <a:rPr lang="en-US" sz="2000" dirty="0" err="1">
                <a:solidFill>
                  <a:srgbClr val="000000"/>
                </a:solidFill>
              </a:rPr>
              <a:t>.</a:t>
            </a:r>
            <a:r>
              <a:rPr lang="en-US" sz="2000" dirty="0" err="1">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err="1">
                <a:solidFill>
                  <a:srgbClr val="001080"/>
                </a:solidFill>
              </a:rPr>
              <a:t>collection</a:t>
            </a:r>
            <a:r>
              <a:rPr lang="en-US" sz="2000" dirty="0" err="1">
                <a:solidFill>
                  <a:srgbClr val="000000"/>
                </a:solidFill>
              </a:rPr>
              <a:t>.</a:t>
            </a:r>
            <a:r>
              <a:rPr lang="en-US" sz="2000" dirty="0" err="1">
                <a:solidFill>
                  <a:srgbClr val="795E26"/>
                </a:solidFill>
              </a:rPr>
              <a:t>createDocument</a:t>
            </a:r>
            <a:r>
              <a:rPr lang="en-US" sz="2000" dirty="0">
                <a:solidFill>
                  <a:srgbClr val="000000"/>
                </a:solidFill>
              </a:rPr>
              <a:t>(</a:t>
            </a:r>
          </a:p>
          <a:p>
            <a:r>
              <a:rPr lang="en-US" sz="2000" dirty="0">
                <a:solidFill>
                  <a:srgbClr val="000000"/>
                </a:solidFill>
              </a:rPr>
              <a:t>        </a:t>
            </a:r>
            <a:r>
              <a:rPr lang="en-US" sz="2000" dirty="0" err="1">
                <a:solidFill>
                  <a:srgbClr val="001080"/>
                </a:solidFill>
              </a:rPr>
              <a:t>collection</a:t>
            </a:r>
            <a:r>
              <a:rPr lang="en-US" sz="2000" dirty="0" err="1">
                <a:solidFill>
                  <a:srgbClr val="000000"/>
                </a:solidFill>
              </a:rPr>
              <a:t>.</a:t>
            </a:r>
            <a:r>
              <a:rPr lang="en-US" sz="2000" dirty="0" err="1">
                <a:solidFill>
                  <a:srgbClr val="795E26"/>
                </a:solidFill>
              </a:rPr>
              <a:t>getSelfLink</a:t>
            </a:r>
            <a:r>
              <a:rPr lang="en-US" sz="2000" dirty="0">
                <a:solidFill>
                  <a:srgbClr val="000000"/>
                </a:solidFill>
              </a:rPr>
              <a:t>(),</a:t>
            </a:r>
          </a:p>
          <a:p>
            <a:r>
              <a:rPr lang="en-US" sz="2000" dirty="0">
                <a:solidFill>
                  <a:srgbClr val="000000"/>
                </a:solidFill>
              </a:rPr>
              <a:t>        </a:t>
            </a:r>
            <a:r>
              <a:rPr lang="en-US" sz="2000" dirty="0" err="1">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err="1">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err="1">
                <a:solidFill>
                  <a:srgbClr val="001080"/>
                </a:solidFill>
              </a:rPr>
              <a:t>context</a:t>
            </a:r>
            <a:r>
              <a:rPr lang="en-US" sz="2000" dirty="0" err="1">
                <a:solidFill>
                  <a:srgbClr val="000000"/>
                </a:solidFill>
              </a:rPr>
              <a:t>.</a:t>
            </a:r>
            <a:r>
              <a:rPr lang="en-US" sz="2000" dirty="0" err="1">
                <a:solidFill>
                  <a:srgbClr val="795E26"/>
                </a:solidFill>
              </a:rPr>
              <a:t>getResponse</a:t>
            </a:r>
            <a:r>
              <a:rPr lang="en-US" sz="2000" dirty="0">
                <a:solidFill>
                  <a:srgbClr val="000000"/>
                </a:solidFill>
              </a:rPr>
              <a:t>().</a:t>
            </a:r>
            <a:r>
              <a:rPr lang="en-US" sz="2000" dirty="0" err="1">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18289335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171700" y="1356317"/>
              <a:ext cx="1255536" cy="1255536"/>
            </a:xfrm>
            <a:prstGeom prst="rect">
              <a:avLst/>
            </a:prstGeom>
          </p:spPr>
        </p:pic>
      </p:grpSp>
    </p:spTree>
    <p:extLst>
      <p:ext uri="{BB962C8B-B14F-4D97-AF65-F5344CB8AC3E}">
        <p14:creationId xmlns:p14="http://schemas.microsoft.com/office/powerpoint/2010/main" val="3463333485"/>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79620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extLst>
      <p:ext uri="{BB962C8B-B14F-4D97-AF65-F5344CB8AC3E}">
        <p14:creationId xmlns:p14="http://schemas.microsoft.com/office/powerpoint/2010/main" val="3360081584"/>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8"/>
            <a:srcRect/>
            <a:stretch/>
          </p:blipFill>
          <p:spPr>
            <a:xfrm>
              <a:off x="3646954" y="2955350"/>
              <a:ext cx="1113916" cy="819248"/>
            </a:xfrm>
            <a:prstGeom prst="rect">
              <a:avLst/>
            </a:prstGeom>
          </p:spPr>
        </p:pic>
      </p:grpSp>
    </p:spTree>
    <p:extLst>
      <p:ext uri="{BB962C8B-B14F-4D97-AF65-F5344CB8AC3E}">
        <p14:creationId xmlns:p14="http://schemas.microsoft.com/office/powerpoint/2010/main" val="10833649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p>
          <a:p>
            <a:pPr lvl="1"/>
            <a:r>
              <a:rPr lang="en-US" dirty="0"/>
              <a:t>No extra code required to make use of these features</a:t>
            </a:r>
          </a:p>
          <a:p>
            <a:r>
              <a:rPr lang="en-US" dirty="0">
                <a:latin typeface="+mn-lt"/>
              </a:rPr>
              <a:t>User claims are made available to code</a:t>
            </a: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p>
          <a:p>
            <a:pPr lvl="1"/>
            <a:r>
              <a:rPr lang="en-US" dirty="0"/>
              <a:t>Azure Active Directory (Azure AD), Microsoft accounts, Facebook, Google, Twitter, more…</a:t>
            </a:r>
          </a:p>
        </p:txBody>
      </p:sp>
    </p:spTree>
    <p:extLst>
      <p:ext uri="{BB962C8B-B14F-4D97-AF65-F5344CB8AC3E}">
        <p14:creationId xmlns:p14="http://schemas.microsoft.com/office/powerpoint/2010/main" val="257290401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Content">
      <a:dk1>
        <a:srgbClr val="1A1A1A"/>
      </a:dk1>
      <a:lt1>
        <a:srgbClr val="FFFFFF"/>
      </a:lt1>
      <a:dk2>
        <a:srgbClr val="0D0D0D"/>
      </a:dk2>
      <a:lt2>
        <a:srgbClr val="D2D2D2"/>
      </a:lt2>
      <a:accent1>
        <a:srgbClr val="0078D4"/>
      </a:accent1>
      <a:accent2>
        <a:srgbClr val="002050"/>
      </a:accent2>
      <a:accent3>
        <a:srgbClr val="A80000"/>
      </a:accent3>
      <a:accent4>
        <a:srgbClr val="005B70"/>
      </a:accent4>
      <a:accent5>
        <a:srgbClr val="DA3B01"/>
      </a:accent5>
      <a:accent6>
        <a:srgbClr val="881798"/>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3.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DOCID-1506477047-5958</_dlc_DocId>
    <_dlc_DocIdUrl xmlns="5ede5379-f79c-4964-9301-1140f96aa672">
      <Url>https://epam.sharepoint.com/sites/LMSO/_layouts/15/DocIdRedir.aspx?ID=DOCID-1506477047-5958</Url>
      <Description>DOCID-1506477047-5958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AB6DAC9-3710-4AEB-B0C4-DE3826A02C42}"/>
</file>

<file path=customXml/itemProps2.xml><?xml version="1.0" encoding="utf-8"?>
<ds:datastoreItem xmlns:ds="http://schemas.openxmlformats.org/officeDocument/2006/customXml" ds:itemID="{B63B8093-5E0A-4720-933D-AF6246A8DFB2}">
  <ds:schemaRefs>
    <ds:schemaRef ds:uri="http://schemas.microsoft.com/sharepoint/v3/contenttype/forms"/>
  </ds:schemaRefs>
</ds:datastoreItem>
</file>

<file path=customXml/itemProps3.xml><?xml version="1.0" encoding="utf-8"?>
<ds:datastoreItem xmlns:ds="http://schemas.openxmlformats.org/officeDocument/2006/customXml" ds:itemID="{77A2476C-52C2-44A9-BF48-8AF9804EA283}">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AACF0D57-5CB2-4D6E-89AB-D1C48F0A6BC9}"/>
</file>

<file path=docProps/app.xml><?xml version="1.0" encoding="utf-8"?>
<Properties xmlns="http://schemas.openxmlformats.org/officeDocument/2006/extended-properties" xmlns:vt="http://schemas.openxmlformats.org/officeDocument/2006/docPropsVTypes">
  <TotalTime>0</TotalTime>
  <Words>16860</Words>
  <Application>Microsoft Office PowerPoint</Application>
  <PresentationFormat>Widescreen</PresentationFormat>
  <Paragraphs>1504</Paragraphs>
  <Slides>82</Slides>
  <Notes>77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82</vt:i4>
      </vt:variant>
    </vt:vector>
  </HeadingPairs>
  <TitlesOfParts>
    <vt:vector size="95" baseType="lpstr">
      <vt:lpstr>Arial</vt:lpstr>
      <vt:lpstr>Calibri</vt:lpstr>
      <vt:lpstr>Calibri Light</vt:lpstr>
      <vt:lpstr>Consolas</vt:lpstr>
      <vt:lpstr>Segoe UI</vt:lpstr>
      <vt:lpstr>Segoe UI Light</vt:lpstr>
      <vt:lpstr>Segoe UI Semibold</vt:lpstr>
      <vt:lpstr>Segoe UI Semilight</vt:lpstr>
      <vt:lpstr>Segoe UI Symbol</vt:lpstr>
      <vt:lpstr>Wingdings</vt:lpstr>
      <vt:lpstr>WHITE TEMPLATE</vt:lpstr>
      <vt:lpstr>Covers</vt:lpstr>
      <vt:lpstr>1_WHITE TEMPLATE</vt:lpstr>
      <vt:lpstr>Azure - Day 3 Epam DevOps School</vt:lpstr>
      <vt:lpstr>Part 01: Azure Web Apps</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OS and runtime patching</vt:lpstr>
      <vt:lpstr>Updating app runtimes</vt:lpstr>
      <vt:lpstr>Updating app runtimes (Node.js)</vt:lpstr>
      <vt:lpstr>Inbound and outbound IP addresses</vt:lpstr>
      <vt:lpstr>Outbound IP addresses</vt:lpstr>
      <vt:lpstr>When IP addresses change</vt:lpstr>
      <vt:lpstr>Find outbound IP addresses</vt:lpstr>
      <vt:lpstr>Azure App Service Hybrid Connections</vt:lpstr>
      <vt:lpstr>Azure App Service Hybrid Connections example</vt:lpstr>
      <vt:lpstr>Controlling traffic by using Azure Traffic Manager</vt:lpstr>
      <vt:lpstr>Azure Traffic Manager and Web Apps</vt:lpstr>
      <vt:lpstr>Azure Traffic Manager routing methods</vt:lpstr>
      <vt:lpstr>Priority traffic-routing method</vt:lpstr>
      <vt:lpstr>Weighted traffic-routing method</vt:lpstr>
      <vt:lpstr>Performance traffic-routing method</vt:lpstr>
      <vt:lpstr>Geographic traffic-routing method</vt:lpstr>
      <vt:lpstr>Azure App Service Local Cache</vt:lpstr>
      <vt:lpstr>App Service environments (ASEs)</vt:lpstr>
      <vt:lpstr>Creating a web app with Azure CLI (continued)</vt:lpstr>
      <vt:lpstr>Deploying a web app with Azure CLI</vt:lpstr>
      <vt:lpstr>Creating a Web App with Azure PowerShell</vt:lpstr>
      <vt:lpstr>Creating an App Service plan with Azure PowerShell</vt:lpstr>
      <vt:lpstr>Creating a Web App with Azure PowerShell</vt:lpstr>
      <vt:lpstr>App Service on Linux</vt:lpstr>
      <vt:lpstr>Docker in App Service on Linux</vt:lpstr>
      <vt:lpstr>Web apps for Linux containers</vt:lpstr>
      <vt:lpstr>Web apps for Linux containers (continued)</vt:lpstr>
      <vt:lpstr>Part 02: Azure SQL</vt:lpstr>
      <vt:lpstr>Azure SQL Database</vt:lpstr>
      <vt:lpstr>SQL Database Server and SQL Database</vt:lpstr>
      <vt:lpstr>Azure SQL Database deployment options</vt:lpstr>
      <vt:lpstr>Choosing the right SQL option in Azure</vt:lpstr>
      <vt:lpstr>SQL option weaknesses</vt:lpstr>
      <vt:lpstr>Copying a SQL database</vt:lpstr>
      <vt:lpstr>Copy an Azure SQL database - Azure portal</vt:lpstr>
      <vt:lpstr>Copy an Azure SQL database – Azure PowerShell</vt:lpstr>
      <vt:lpstr>Importing a .bacpac file</vt:lpstr>
      <vt:lpstr>Importing a .bacpac file - PowerShell</vt:lpstr>
      <vt:lpstr>Exporting a .bacpac file</vt:lpstr>
      <vt:lpstr>Create a .bacpac export job - PowerShell</vt:lpstr>
      <vt:lpstr>Part 03: Azure Key Vault</vt:lpstr>
      <vt:lpstr>Encryption at rest</vt:lpstr>
      <vt:lpstr>Encryption at rest in Azure</vt:lpstr>
      <vt:lpstr>Encryption at rest for Azure services</vt:lpstr>
      <vt:lpstr>Transparent Data Encryption (TDE)</vt:lpstr>
      <vt:lpstr>Always Encrypted</vt:lpstr>
      <vt:lpstr>Trusted Execution Environments</vt:lpstr>
      <vt:lpstr>Azure confidential computing</vt:lpstr>
      <vt:lpstr>Azure Key Vault</vt:lpstr>
      <vt:lpstr>Key Vault secret types</vt:lpstr>
      <vt:lpstr>Create Key Vault secret by using Azure CLI</vt:lpstr>
      <vt:lpstr>Part 04: Azure Cosmos DB</vt:lpstr>
      <vt:lpstr>Azure Cosmos DB</vt:lpstr>
      <vt:lpstr>Core functionality</vt:lpstr>
      <vt:lpstr>Global Replication</vt:lpstr>
      <vt:lpstr>Consistency levels</vt:lpstr>
      <vt:lpstr>Consistency levels</vt:lpstr>
      <vt:lpstr>APIs</vt:lpstr>
      <vt:lpstr>APIs (cont.)</vt:lpstr>
      <vt:lpstr>Consistency levels and Azure Cosmos DB APIs</vt:lpstr>
      <vt:lpstr>Migrating from NoSQL</vt:lpstr>
      <vt:lpstr>Migrating from NoSQL</vt:lpstr>
      <vt:lpstr>Resource hierarchy</vt:lpstr>
      <vt:lpstr>Resource hierarchy (continued)</vt:lpstr>
      <vt:lpstr>Containers</vt:lpstr>
      <vt:lpstr>Partitioning</vt:lpstr>
      <vt:lpstr>Partitioning implementation</vt:lpstr>
      <vt:lpstr>JavaScript and Azure Cosmos DB</vt:lpstr>
      <vt:lpstr>Stored procedures</vt:lpstr>
      <vt:lpstr>Stored procedure in JavaScript</vt:lpstr>
      <vt:lpstr>Bounded execution</vt:lpstr>
      <vt:lpstr>Transaction continuation</vt:lpstr>
      <vt:lpstr>Transaction continuation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2020-10-23T11:10:51Z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jeffko@microsoft.com</vt:lpwstr>
  </property>
  <property fmtid="{D5CDD505-2E9C-101B-9397-08002B2CF9AE}" pid="6" name="MSIP_Label_f42aa342-8706-4288-bd11-ebb85995028c_SetDate">
    <vt:lpwstr>2020-01-30T17:36:11.1262076Z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d74012c9-6825-43c0-a737-a41ba21b48d2</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_dlc_DocIdItemGuid">
    <vt:lpwstr>d5846970-f0d7-436c-8b5d-a7f54f45866d</vt:lpwstr>
  </property>
</Properties>
</file>